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468" r:id="rId2"/>
    <p:sldId id="470" r:id="rId3"/>
    <p:sldId id="466" r:id="rId4"/>
    <p:sldId id="262" r:id="rId5"/>
    <p:sldId id="419" r:id="rId6"/>
    <p:sldId id="259" r:id="rId7"/>
    <p:sldId id="447" r:id="rId8"/>
    <p:sldId id="425" r:id="rId9"/>
    <p:sldId id="426" r:id="rId10"/>
    <p:sldId id="427" r:id="rId11"/>
    <p:sldId id="428" r:id="rId12"/>
    <p:sldId id="430" r:id="rId13"/>
    <p:sldId id="473" r:id="rId14"/>
    <p:sldId id="474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291"/>
  </p:normalViewPr>
  <p:slideViewPr>
    <p:cSldViewPr snapToGrid="0" snapToObjects="1">
      <p:cViewPr varScale="1">
        <p:scale>
          <a:sx n="121" d="100"/>
          <a:sy n="121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BF0098-5FDF-D041-94B9-A8DC90A2F3EF}" type="datetimeFigureOut">
              <a:rPr lang="en-AU" smtClean="0"/>
              <a:t>28/1/21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C7981-B44B-594F-89F5-3A44F1E5A5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2420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9DB88-C648-7C45-97D8-F41B73E1B39D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7485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9DB88-C648-7C45-97D8-F41B73E1B39D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4792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E47684-8DC0-4D56-809C-448411EA54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962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17A1A-A9A0-CB4E-88A9-7CA296D1A0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667418-3897-D245-9312-442C6AFCBE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E312B-26C8-1548-BBB2-98CE7780D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8D97A-6D4C-6C47-AC7A-8F6218526EE7}" type="datetimeFigureOut">
              <a:rPr lang="en-AU" smtClean="0"/>
              <a:t>28/1/21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FDF87-D71B-6A4D-A75C-A18D73C4C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0A9D2-5698-7043-BBE4-2DE765169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8C279-9790-704E-BD2F-9FE462A37B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4747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75D2B-57D8-554B-B453-8DEE06A65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E648F5-9DA0-9742-A9AA-802B4A74CF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7F63D-C27F-C242-B934-05FFABE0F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8D97A-6D4C-6C47-AC7A-8F6218526EE7}" type="datetimeFigureOut">
              <a:rPr lang="en-AU" smtClean="0"/>
              <a:t>28/1/21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02BB5-14E3-4C41-9A9B-65C42A8F3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B7933-ADD0-6D42-B5E4-5A0D9AA6D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8C279-9790-704E-BD2F-9FE462A37B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0965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75D33B-B5BC-FE40-811F-6841130DD3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04068D-9910-3C46-8B4D-A31E9C3313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8E099-74A4-2340-8521-9D960006F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8D97A-6D4C-6C47-AC7A-8F6218526EE7}" type="datetimeFigureOut">
              <a:rPr lang="en-AU" smtClean="0"/>
              <a:t>28/1/21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B4A2A-6ACF-894A-A265-80EB05FD2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75CAE-5BD3-3547-9B88-553EC07AF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8C279-9790-704E-BD2F-9FE462A37B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3273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4340C-73CB-AD4E-BFD7-3D6FC576A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F90E3-2EC7-DE48-8178-3453BBECD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CCC45-3FB3-D64D-92AB-E99871F43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8D97A-6D4C-6C47-AC7A-8F6218526EE7}" type="datetimeFigureOut">
              <a:rPr lang="en-AU" smtClean="0"/>
              <a:t>28/1/21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14AD0-87DB-0E47-8228-FB2763D4F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8CCB5-DBD0-8E43-8841-868BB20C2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8C279-9790-704E-BD2F-9FE462A37B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7551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10EEB-0644-584E-9040-A829D0EAF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D0DFB-E239-6A43-85FF-310E1CA10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32050-7A57-BE42-AE36-DE8EF6E9D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8D97A-6D4C-6C47-AC7A-8F6218526EE7}" type="datetimeFigureOut">
              <a:rPr lang="en-AU" smtClean="0"/>
              <a:t>28/1/21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8A80E-EB16-964E-9DE8-E09DDBE22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B5777-F408-7F40-A808-18CD99B4C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8C279-9790-704E-BD2F-9FE462A37B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8044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3252E-B22D-D646-8673-095205320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E52E0-CDF1-7746-9CB5-BE54DC927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278476-C87A-D042-B3D5-41849FEE9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6D01D4-9E54-4840-B15B-8ED3E22C7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8D97A-6D4C-6C47-AC7A-8F6218526EE7}" type="datetimeFigureOut">
              <a:rPr lang="en-AU" smtClean="0"/>
              <a:t>28/1/21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69A0D5-4593-644D-9731-3BADE2CB5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72B20-3817-1145-832F-62DB2A19B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8C279-9790-704E-BD2F-9FE462A37B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6857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D8869-E5D8-884A-B98A-1DEAE55A1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B060C-5EBD-C04A-BE4C-59196BA2B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19F486-EEDE-244C-963F-966CFAE9C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2ABAA3-26EF-7F4F-A5A9-A858B7F053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DD7BFC-A510-D44B-8CBC-123BAA06D0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E2E838-977A-C640-8381-F7C854304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8D97A-6D4C-6C47-AC7A-8F6218526EE7}" type="datetimeFigureOut">
              <a:rPr lang="en-AU" smtClean="0"/>
              <a:t>28/1/21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53937C-D511-884A-96ED-E8E704861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B8DFB3-DA24-334F-AD16-B47C2C22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8C279-9790-704E-BD2F-9FE462A37B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1968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1F4BA-4A17-924B-B886-63E8C414E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73BA5F-D07B-7E4F-BF9D-7CA7B4601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8D97A-6D4C-6C47-AC7A-8F6218526EE7}" type="datetimeFigureOut">
              <a:rPr lang="en-AU" smtClean="0"/>
              <a:t>28/1/21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6082C7-04A3-C247-BE19-F02C89DCA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53F14A-BD24-904D-B9D2-5611D9F2C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8C279-9790-704E-BD2F-9FE462A37B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341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E12F52-12A7-AB45-BAE9-149C50106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8D97A-6D4C-6C47-AC7A-8F6218526EE7}" type="datetimeFigureOut">
              <a:rPr lang="en-AU" smtClean="0"/>
              <a:t>28/1/21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F93161-9B05-A949-8D77-983446A1B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186E93-6F00-E745-B875-21640B5F9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8C279-9790-704E-BD2F-9FE462A37B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6459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6018F-CCD0-3949-B4B5-4590A6BDD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C27F2-C121-4846-8D2E-4D69046E8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9F962A-EAF5-E640-9ECA-A386D0E9D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B382A9-A317-404B-B04A-2E8FDA069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8D97A-6D4C-6C47-AC7A-8F6218526EE7}" type="datetimeFigureOut">
              <a:rPr lang="en-AU" smtClean="0"/>
              <a:t>28/1/21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EAF3C6-5AE1-6B44-8594-895F50FB0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C599C0-B04D-354C-8BDE-26628C09E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8C279-9790-704E-BD2F-9FE462A37B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1269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67EAD-DEE8-B747-B018-2F1B66701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3CBB46-28B4-8147-BBB1-52A260AAD1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C7E9F6-C4A5-E441-8C9C-2FD4E4FCB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16B1CC-DE9E-2A43-99A2-30F7BDF4F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8D97A-6D4C-6C47-AC7A-8F6218526EE7}" type="datetimeFigureOut">
              <a:rPr lang="en-AU" smtClean="0"/>
              <a:t>28/1/21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880451-B5DF-2042-A3E0-6DB2F0896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B11566-DED4-794C-9CA7-A0296B46F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8C279-9790-704E-BD2F-9FE462A37B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2642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684614-99A1-5044-87AF-229767EB9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84BE8-2982-604F-B757-95EC38C0D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67C6B-D30B-DD4F-853B-CBFECAD5BC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8D97A-6D4C-6C47-AC7A-8F6218526EE7}" type="datetimeFigureOut">
              <a:rPr lang="en-AU" smtClean="0"/>
              <a:t>28/1/21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CC485-5E6D-0E4B-B08C-713864FB3E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18F15-EDB0-C742-A034-969F662599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8C279-9790-704E-BD2F-9FE462A37B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4144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13" Type="http://schemas.openxmlformats.org/officeDocument/2006/relationships/image" Target="../media/image17.emf"/><Relationship Id="rId18" Type="http://schemas.openxmlformats.org/officeDocument/2006/relationships/image" Target="../media/image22.emf"/><Relationship Id="rId3" Type="http://schemas.openxmlformats.org/officeDocument/2006/relationships/image" Target="../media/image7.emf"/><Relationship Id="rId21" Type="http://schemas.openxmlformats.org/officeDocument/2006/relationships/image" Target="../media/image25.png"/><Relationship Id="rId7" Type="http://schemas.openxmlformats.org/officeDocument/2006/relationships/image" Target="../media/image11.emf"/><Relationship Id="rId12" Type="http://schemas.openxmlformats.org/officeDocument/2006/relationships/image" Target="../media/image16.emf"/><Relationship Id="rId17" Type="http://schemas.openxmlformats.org/officeDocument/2006/relationships/image" Target="../media/image21.emf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0.emf"/><Relationship Id="rId20" Type="http://schemas.openxmlformats.org/officeDocument/2006/relationships/image" Target="../media/image2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emf"/><Relationship Id="rId11" Type="http://schemas.openxmlformats.org/officeDocument/2006/relationships/image" Target="../media/image15.emf"/><Relationship Id="rId5" Type="http://schemas.openxmlformats.org/officeDocument/2006/relationships/image" Target="../media/image9.emf"/><Relationship Id="rId15" Type="http://schemas.openxmlformats.org/officeDocument/2006/relationships/image" Target="../media/image19.emf"/><Relationship Id="rId10" Type="http://schemas.openxmlformats.org/officeDocument/2006/relationships/image" Target="../media/image14.emf"/><Relationship Id="rId19" Type="http://schemas.openxmlformats.org/officeDocument/2006/relationships/image" Target="../media/image23.emf"/><Relationship Id="rId4" Type="http://schemas.openxmlformats.org/officeDocument/2006/relationships/image" Target="../media/image8.emf"/><Relationship Id="rId9" Type="http://schemas.openxmlformats.org/officeDocument/2006/relationships/image" Target="../media/image13.emf"/><Relationship Id="rId14" Type="http://schemas.openxmlformats.org/officeDocument/2006/relationships/image" Target="../media/image18.emf"/><Relationship Id="rId22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7A9305B-24FB-ED4C-BBD2-ACF85424406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How to measure </a:t>
            </a:r>
            <a:br>
              <a:rPr lang="en-AU" dirty="0"/>
            </a:br>
            <a:r>
              <a:rPr lang="en-AU" dirty="0"/>
              <a:t>biodiversity?	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FDDF1B-4AAB-8740-A846-6951628E80D3}"/>
              </a:ext>
            </a:extLst>
          </p:cNvPr>
          <p:cNvSpPr txBox="1"/>
          <p:nvPr/>
        </p:nvSpPr>
        <p:spPr>
          <a:xfrm>
            <a:off x="241579" y="1304697"/>
            <a:ext cx="458875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chemeClr val="tx1">
                    <a:alpha val="5000"/>
                  </a:schemeClr>
                </a:solidFill>
              </a:rPr>
              <a:t>Multiple components: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>
                <a:solidFill>
                  <a:schemeClr val="tx1">
                    <a:alpha val="5000"/>
                  </a:schemeClr>
                </a:solidFill>
              </a:rPr>
              <a:t>number of individuals (N)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>
                <a:solidFill>
                  <a:schemeClr val="tx1">
                    <a:alpha val="5000"/>
                  </a:schemeClr>
                </a:solidFill>
              </a:rPr>
              <a:t>relative abundance of species (evenness)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>
                <a:solidFill>
                  <a:schemeClr val="tx1">
                    <a:alpha val="5000"/>
                  </a:schemeClr>
                </a:solidFill>
              </a:rPr>
              <a:t>total number of species (richness)</a:t>
            </a:r>
          </a:p>
          <a:p>
            <a:endParaRPr lang="en-AU" sz="2800" dirty="0">
              <a:solidFill>
                <a:schemeClr val="tx1">
                  <a:alpha val="5000"/>
                </a:schemeClr>
              </a:solidFill>
            </a:endParaRPr>
          </a:p>
          <a:p>
            <a:r>
              <a:rPr lang="en-AU" sz="2800" dirty="0">
                <a:solidFill>
                  <a:schemeClr val="tx1">
                    <a:alpha val="5000"/>
                  </a:schemeClr>
                </a:solidFill>
              </a:rPr>
              <a:t>Different metrics incorporate</a:t>
            </a:r>
          </a:p>
          <a:p>
            <a:r>
              <a:rPr lang="en-AU" sz="2800" dirty="0">
                <a:solidFill>
                  <a:schemeClr val="tx1">
                    <a:alpha val="5000"/>
                  </a:schemeClr>
                </a:solidFill>
              </a:rPr>
              <a:t>these components to varying degrees, but key axes of variation are abundance, evenness and richness </a:t>
            </a:r>
            <a:r>
              <a:rPr lang="en-AU" dirty="0">
                <a:solidFill>
                  <a:schemeClr val="tx1">
                    <a:alpha val="5000"/>
                  </a:schemeClr>
                </a:solidFill>
              </a:rPr>
              <a:t>(McGill 2011)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3C18E7-F0CD-8347-A3B9-447444C4B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0"/>
            <a:ext cx="6858000" cy="685800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7407F72-F401-AD45-9671-F5D7C26D6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468" y="3016251"/>
            <a:ext cx="9879402" cy="1753598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Want to use rarefaction to examine: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tx1">
                    <a:alpha val="35000"/>
                  </a:schemeClr>
                </a:solidFill>
              </a:rPr>
              <a:t>Component (abundance, evenness and richness) changes , and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Scale-dependent changes</a:t>
            </a:r>
          </a:p>
        </p:txBody>
      </p:sp>
    </p:spTree>
    <p:extLst>
      <p:ext uri="{BB962C8B-B14F-4D97-AF65-F5344CB8AC3E}">
        <p14:creationId xmlns:p14="http://schemas.microsoft.com/office/powerpoint/2010/main" val="3525102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5605E-5C80-9F4B-8A62-D31343FFD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4" y="-261893"/>
            <a:ext cx="10515600" cy="1325563"/>
          </a:xfrm>
        </p:spPr>
        <p:txBody>
          <a:bodyPr/>
          <a:lstStyle/>
          <a:p>
            <a:r>
              <a:rPr lang="en-AU" dirty="0"/>
              <a:t>What about partitioning the dissimilarities?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D7DD39-40E7-FB46-B54B-275B323EB1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58"/>
          <a:stretch/>
        </p:blipFill>
        <p:spPr>
          <a:xfrm>
            <a:off x="131075" y="775845"/>
            <a:ext cx="4271450" cy="57128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030931-60EB-C542-B089-B6FBBFDDA706}"/>
              </a:ext>
            </a:extLst>
          </p:cNvPr>
          <p:cNvSpPr txBox="1"/>
          <p:nvPr/>
        </p:nvSpPr>
        <p:spPr>
          <a:xfrm>
            <a:off x="1384" y="6488668"/>
            <a:ext cx="4401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Baselga</a:t>
            </a:r>
            <a:r>
              <a:rPr lang="en-AU" dirty="0"/>
              <a:t> 2010 </a:t>
            </a:r>
            <a:r>
              <a:rPr lang="en-AU" i="1" dirty="0"/>
              <a:t>Global Ecology &amp; Biogeography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67159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5605E-5C80-9F4B-8A62-D31343FFD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4" y="-261893"/>
            <a:ext cx="10515600" cy="1325563"/>
          </a:xfrm>
        </p:spPr>
        <p:txBody>
          <a:bodyPr/>
          <a:lstStyle/>
          <a:p>
            <a:r>
              <a:rPr lang="en-AU" dirty="0"/>
              <a:t>What about partitioning the dissimilarities?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D7DD39-40E7-FB46-B54B-275B323EB1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58"/>
          <a:stretch/>
        </p:blipFill>
        <p:spPr>
          <a:xfrm>
            <a:off x="131075" y="775845"/>
            <a:ext cx="4271450" cy="57128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030931-60EB-C542-B089-B6FBBFDDA706}"/>
              </a:ext>
            </a:extLst>
          </p:cNvPr>
          <p:cNvSpPr txBox="1"/>
          <p:nvPr/>
        </p:nvSpPr>
        <p:spPr>
          <a:xfrm>
            <a:off x="1384" y="6488668"/>
            <a:ext cx="4401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Baselga</a:t>
            </a:r>
            <a:r>
              <a:rPr lang="en-AU" dirty="0"/>
              <a:t> 2010 </a:t>
            </a:r>
            <a:r>
              <a:rPr lang="en-AU" i="1" dirty="0"/>
              <a:t>Global Ecology &amp; Biogeography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90C60D-FAFB-4647-9B2C-796C19B69B6E}"/>
              </a:ext>
            </a:extLst>
          </p:cNvPr>
          <p:cNvSpPr txBox="1"/>
          <p:nvPr/>
        </p:nvSpPr>
        <p:spPr>
          <a:xfrm>
            <a:off x="4824546" y="1245326"/>
            <a:ext cx="6049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u="sng" dirty="0"/>
              <a:t>But, these are not without there critics either…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D227EE-D1D1-FC46-8D85-E27967885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9010" y="1796314"/>
            <a:ext cx="6413500" cy="1193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0B0680-3F71-914E-8243-4F80166E67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9010" y="3171770"/>
            <a:ext cx="4673600" cy="1473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13512E5-F7AB-3840-943C-1EC3046861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9010" y="4928682"/>
            <a:ext cx="6867434" cy="136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852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6474DDB-82D6-FC48-9E10-345811CB65D7}"/>
              </a:ext>
            </a:extLst>
          </p:cNvPr>
          <p:cNvSpPr txBox="1"/>
          <p:nvPr/>
        </p:nvSpPr>
        <p:spPr>
          <a:xfrm>
            <a:off x="8605460" y="6488668"/>
            <a:ext cx="3243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Chase </a:t>
            </a:r>
            <a:r>
              <a:rPr lang="en-AU" i="1" dirty="0"/>
              <a:t>et al.</a:t>
            </a:r>
            <a:r>
              <a:rPr lang="en-AU" dirty="0"/>
              <a:t> 2018 </a:t>
            </a:r>
            <a:r>
              <a:rPr lang="en-AU" i="1" dirty="0"/>
              <a:t>Ecology Letters</a:t>
            </a: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9C138B-1E45-BC42-A4A6-6C6BF5BE65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397"/>
          <a:stretch/>
        </p:blipFill>
        <p:spPr>
          <a:xfrm>
            <a:off x="268781" y="1950720"/>
            <a:ext cx="11654438" cy="40508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CD8AE7-0DFD-9D4D-9DA4-DF7FD01EF03D}"/>
              </a:ext>
            </a:extLst>
          </p:cNvPr>
          <p:cNvSpPr txBox="1"/>
          <p:nvPr/>
        </p:nvSpPr>
        <p:spPr>
          <a:xfrm>
            <a:off x="509374" y="1045523"/>
            <a:ext cx="11173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Combine rarefaction curves from 𝛾- and 𝛼-scales to calculate ‘Whittaker’ 𝛽-scale metrics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326BDA5-BF64-1540-889D-5F8E493F2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5466" y="-174809"/>
            <a:ext cx="7461069" cy="1325563"/>
          </a:xfrm>
        </p:spPr>
        <p:txBody>
          <a:bodyPr/>
          <a:lstStyle/>
          <a:p>
            <a:pPr algn="ctr"/>
            <a:r>
              <a:rPr lang="en-AU" dirty="0"/>
              <a:t>Measurement of Beta-diversity I</a:t>
            </a:r>
          </a:p>
        </p:txBody>
      </p:sp>
    </p:spTree>
    <p:extLst>
      <p:ext uri="{BB962C8B-B14F-4D97-AF65-F5344CB8AC3E}">
        <p14:creationId xmlns:p14="http://schemas.microsoft.com/office/powerpoint/2010/main" val="678826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2" descr="C:\Users\te19xejy\Desktop\Figure2revision_extra.jpg">
            <a:extLst>
              <a:ext uri="{FF2B5EF4-FFF2-40B4-BE49-F238E27FC236}">
                <a16:creationId xmlns:a16="http://schemas.microsoft.com/office/drawing/2014/main" id="{A0E3A670-4E6F-BB47-9AD8-F0D8ABD7E6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53" y="1151711"/>
            <a:ext cx="10080000" cy="50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BE7EA8E-D97F-2B4A-A260-053881D52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5466" y="-174809"/>
            <a:ext cx="7631974" cy="1325563"/>
          </a:xfrm>
        </p:spPr>
        <p:txBody>
          <a:bodyPr/>
          <a:lstStyle/>
          <a:p>
            <a:pPr algn="ctr"/>
            <a:r>
              <a:rPr lang="en-AU" dirty="0"/>
              <a:t>Measurement of Beta-diversity II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8A5DAF-E549-1241-910A-BA21FE9C8592}"/>
              </a:ext>
            </a:extLst>
          </p:cNvPr>
          <p:cNvSpPr txBox="1"/>
          <p:nvPr/>
        </p:nvSpPr>
        <p:spPr>
          <a:xfrm>
            <a:off x="9724593" y="6488668"/>
            <a:ext cx="2467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Engel </a:t>
            </a:r>
            <a:r>
              <a:rPr lang="en-AU" i="1" dirty="0"/>
              <a:t>et al. </a:t>
            </a:r>
            <a:r>
              <a:rPr lang="en-AU" dirty="0"/>
              <a:t>2020 </a:t>
            </a:r>
            <a:r>
              <a:rPr lang="en-AU" dirty="0" err="1"/>
              <a:t>bioRxiv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42505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4" descr="C:\Users\te19xejy\Desktop\Figure3resivion_extra.jpg">
            <a:extLst>
              <a:ext uri="{FF2B5EF4-FFF2-40B4-BE49-F238E27FC236}">
                <a16:creationId xmlns:a16="http://schemas.microsoft.com/office/drawing/2014/main" id="{7B51D390-8DA7-044D-B8BC-78D1375ED2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53" y="1150754"/>
            <a:ext cx="10080000" cy="50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3E2C8E3-8EA3-4646-9561-A4F2A28FC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5466" y="-174809"/>
            <a:ext cx="7631974" cy="1325563"/>
          </a:xfrm>
        </p:spPr>
        <p:txBody>
          <a:bodyPr/>
          <a:lstStyle/>
          <a:p>
            <a:pPr algn="ctr"/>
            <a:r>
              <a:rPr lang="en-AU" dirty="0"/>
              <a:t>Measurement of Beta-diversity II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CCF9B8-0E61-9445-A451-A9EDF557EF9D}"/>
              </a:ext>
            </a:extLst>
          </p:cNvPr>
          <p:cNvSpPr txBox="1"/>
          <p:nvPr/>
        </p:nvSpPr>
        <p:spPr>
          <a:xfrm>
            <a:off x="9724593" y="6488668"/>
            <a:ext cx="2467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Engel </a:t>
            </a:r>
            <a:r>
              <a:rPr lang="en-AU" i="1" dirty="0"/>
              <a:t>et al. </a:t>
            </a:r>
            <a:r>
              <a:rPr lang="en-AU" dirty="0"/>
              <a:t>2020 </a:t>
            </a:r>
            <a:r>
              <a:rPr lang="en-AU" dirty="0" err="1"/>
              <a:t>bioRxiv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18331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3BA21-3643-9943-941A-892B0A79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Visualising biodiversity through the lens of Individual Based Rarefaction (IBR)</a:t>
            </a:r>
          </a:p>
        </p:txBody>
      </p:sp>
      <p:sp>
        <p:nvSpPr>
          <p:cNvPr id="4" name="Textfeld 4">
            <a:extLst>
              <a:ext uri="{FF2B5EF4-FFF2-40B4-BE49-F238E27FC236}">
                <a16:creationId xmlns:a16="http://schemas.microsoft.com/office/drawing/2014/main" id="{D8DF6D2B-EFF1-F248-BD7B-6CB26926F301}"/>
              </a:ext>
            </a:extLst>
          </p:cNvPr>
          <p:cNvSpPr txBox="1"/>
          <p:nvPr/>
        </p:nvSpPr>
        <p:spPr>
          <a:xfrm>
            <a:off x="7485005" y="6552620"/>
            <a:ext cx="7144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Hurlbert</a:t>
            </a:r>
            <a:r>
              <a:rPr lang="de-DE" sz="1600" dirty="0"/>
              <a:t> 1971 </a:t>
            </a:r>
            <a:r>
              <a:rPr lang="de-DE" sz="1600" i="1" dirty="0"/>
              <a:t>Ecology</a:t>
            </a:r>
            <a:r>
              <a:rPr lang="de-DE" sz="1600" dirty="0"/>
              <a:t>, </a:t>
            </a:r>
            <a:r>
              <a:rPr lang="de-DE" sz="1600" dirty="0" err="1"/>
              <a:t>Gotelli</a:t>
            </a:r>
            <a:r>
              <a:rPr lang="de-DE" sz="1600" dirty="0"/>
              <a:t> &amp; Colwell 2001 </a:t>
            </a:r>
            <a:r>
              <a:rPr lang="de-DE" sz="1600" i="1" dirty="0" err="1"/>
              <a:t>Ecol</a:t>
            </a:r>
            <a:r>
              <a:rPr lang="de-DE" sz="1600" i="1" dirty="0"/>
              <a:t> </a:t>
            </a:r>
            <a:r>
              <a:rPr lang="de-DE" sz="1600" i="1" dirty="0" err="1"/>
              <a:t>Lett</a:t>
            </a:r>
            <a:endParaRPr lang="de-DE" sz="1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961BCB-FF0F-4542-9E29-EB9F84E74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72" y="1690688"/>
            <a:ext cx="4861932" cy="486193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F78BF12-385B-FB46-A902-C8DB2D247BB5}"/>
              </a:ext>
            </a:extLst>
          </p:cNvPr>
          <p:cNvSpPr/>
          <p:nvPr/>
        </p:nvSpPr>
        <p:spPr>
          <a:xfrm>
            <a:off x="4372733" y="1708976"/>
            <a:ext cx="936000" cy="972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149528-DB98-814B-A4A9-50A3535AB9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8806" y="2016681"/>
            <a:ext cx="4572000" cy="457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CFA3B5C-9F12-9845-92D4-15DCB8E82C75}"/>
              </a:ext>
            </a:extLst>
          </p:cNvPr>
          <p:cNvSpPr txBox="1"/>
          <p:nvPr/>
        </p:nvSpPr>
        <p:spPr>
          <a:xfrm>
            <a:off x="7583122" y="1933366"/>
            <a:ext cx="12316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/>
              <a:t>𝛼-scale</a:t>
            </a:r>
          </a:p>
        </p:txBody>
      </p:sp>
    </p:spTree>
    <p:extLst>
      <p:ext uri="{BB962C8B-B14F-4D97-AF65-F5344CB8AC3E}">
        <p14:creationId xmlns:p14="http://schemas.microsoft.com/office/powerpoint/2010/main" val="2484063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185DA7A-64E8-1544-94B7-40519AF68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72" y="1690688"/>
            <a:ext cx="4861188" cy="48611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4646B2-4CAC-0643-9B1E-945B203BC0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4989" y="1979876"/>
            <a:ext cx="4572000" cy="457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A4E2617-FBB9-DB4A-B649-B662F793D86F}"/>
              </a:ext>
            </a:extLst>
          </p:cNvPr>
          <p:cNvSpPr/>
          <p:nvPr/>
        </p:nvSpPr>
        <p:spPr>
          <a:xfrm>
            <a:off x="585216" y="1708976"/>
            <a:ext cx="4723517" cy="477412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Textfeld 4">
            <a:extLst>
              <a:ext uri="{FF2B5EF4-FFF2-40B4-BE49-F238E27FC236}">
                <a16:creationId xmlns:a16="http://schemas.microsoft.com/office/drawing/2014/main" id="{CB3010FF-9FD8-EE47-B00E-C03A19608406}"/>
              </a:ext>
            </a:extLst>
          </p:cNvPr>
          <p:cNvSpPr txBox="1"/>
          <p:nvPr/>
        </p:nvSpPr>
        <p:spPr>
          <a:xfrm>
            <a:off x="7485005" y="6552620"/>
            <a:ext cx="7144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Hurlbert</a:t>
            </a:r>
            <a:r>
              <a:rPr lang="de-DE" sz="1600" dirty="0"/>
              <a:t> 1971 </a:t>
            </a:r>
            <a:r>
              <a:rPr lang="de-DE" sz="1600" i="1" dirty="0"/>
              <a:t>Ecology</a:t>
            </a:r>
            <a:r>
              <a:rPr lang="de-DE" sz="1600" dirty="0"/>
              <a:t>, </a:t>
            </a:r>
            <a:r>
              <a:rPr lang="de-DE" sz="1600" dirty="0" err="1"/>
              <a:t>Gotelli</a:t>
            </a:r>
            <a:r>
              <a:rPr lang="de-DE" sz="1600" dirty="0"/>
              <a:t> &amp; Colwell 2001 </a:t>
            </a:r>
            <a:r>
              <a:rPr lang="de-DE" sz="1600" i="1" dirty="0" err="1"/>
              <a:t>Ecol</a:t>
            </a:r>
            <a:r>
              <a:rPr lang="de-DE" sz="1600" i="1" dirty="0"/>
              <a:t> </a:t>
            </a:r>
            <a:r>
              <a:rPr lang="de-DE" sz="1600" i="1" dirty="0" err="1"/>
              <a:t>Lett</a:t>
            </a:r>
            <a:endParaRPr lang="de-DE" sz="1600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DA99BE5-9903-584F-82D0-7D2DABF16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AU" dirty="0"/>
              <a:t>Visualising biodiversity through the lens of Individual Based Rarefaction (IBR)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F36589-1DF8-FB42-8E61-F2095BCFA7BF}"/>
              </a:ext>
            </a:extLst>
          </p:cNvPr>
          <p:cNvSpPr txBox="1"/>
          <p:nvPr/>
        </p:nvSpPr>
        <p:spPr>
          <a:xfrm>
            <a:off x="7583122" y="1933366"/>
            <a:ext cx="1206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/>
              <a:t>𝛾-scale</a:t>
            </a:r>
          </a:p>
        </p:txBody>
      </p:sp>
    </p:spTree>
    <p:extLst>
      <p:ext uri="{BB962C8B-B14F-4D97-AF65-F5344CB8AC3E}">
        <p14:creationId xmlns:p14="http://schemas.microsoft.com/office/powerpoint/2010/main" val="2291813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B966C-445D-BC41-8202-D029324E6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𝛽-diversity scales between 𝛼- and 𝛾-diversity.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9D2D79-C184-484E-AEC8-63395E5A7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297" y="1949752"/>
            <a:ext cx="4176000" cy="417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C0EDAB-89C6-144D-B4BA-F85733B93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297" y="1966279"/>
            <a:ext cx="4176000" cy="41760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600879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46689"/>
          <a:stretch/>
        </p:blipFill>
        <p:spPr>
          <a:xfrm>
            <a:off x="1585940" y="737118"/>
            <a:ext cx="3775459" cy="11094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45633"/>
          <a:stretch/>
        </p:blipFill>
        <p:spPr>
          <a:xfrm>
            <a:off x="1592510" y="5754970"/>
            <a:ext cx="2532108" cy="8403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t="32953"/>
          <a:stretch/>
        </p:blipFill>
        <p:spPr>
          <a:xfrm>
            <a:off x="6990097" y="3400634"/>
            <a:ext cx="3481163" cy="7924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5267" y="2580271"/>
            <a:ext cx="3664558" cy="10991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85940" y="3476008"/>
            <a:ext cx="4679729" cy="83428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82593" y="5141092"/>
            <a:ext cx="3385460" cy="96025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02062" y="106707"/>
            <a:ext cx="4062064" cy="7377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94854" y="779560"/>
            <a:ext cx="4630142" cy="119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11"/>
          <a:srcRect t="46727"/>
          <a:stretch/>
        </p:blipFill>
        <p:spPr>
          <a:xfrm>
            <a:off x="5479826" y="4593886"/>
            <a:ext cx="3670775" cy="53357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12"/>
          <a:srcRect b="34938"/>
          <a:stretch/>
        </p:blipFill>
        <p:spPr>
          <a:xfrm>
            <a:off x="1551893" y="4076714"/>
            <a:ext cx="4128543" cy="80587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3"/>
          <a:srcRect t="68582"/>
          <a:stretch/>
        </p:blipFill>
        <p:spPr>
          <a:xfrm>
            <a:off x="6265669" y="4106211"/>
            <a:ext cx="4264801" cy="50811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14"/>
          <a:srcRect l="21462" t="39408" r="20989" b="3074"/>
          <a:stretch/>
        </p:blipFill>
        <p:spPr>
          <a:xfrm>
            <a:off x="7787124" y="5049697"/>
            <a:ext cx="2494837" cy="58196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15"/>
          <a:srcRect t="54751"/>
          <a:stretch/>
        </p:blipFill>
        <p:spPr>
          <a:xfrm>
            <a:off x="1524001" y="184735"/>
            <a:ext cx="4402821" cy="53379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720571" y="1835136"/>
            <a:ext cx="4477604" cy="82565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17"/>
          <a:srcRect t="43464"/>
          <a:stretch/>
        </p:blipFill>
        <p:spPr>
          <a:xfrm>
            <a:off x="5771092" y="2390830"/>
            <a:ext cx="4042142" cy="86573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57928" y="5631665"/>
            <a:ext cx="3185344" cy="84309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19"/>
          <a:srcRect l="15463" t="44080"/>
          <a:stretch/>
        </p:blipFill>
        <p:spPr>
          <a:xfrm>
            <a:off x="3972355" y="6175168"/>
            <a:ext cx="3719054" cy="59917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128582" y="1837693"/>
            <a:ext cx="4382908" cy="100212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1"/>
          <a:srcRect l="18285" r="12232"/>
          <a:stretch/>
        </p:blipFill>
        <p:spPr>
          <a:xfrm>
            <a:off x="1611010" y="4956407"/>
            <a:ext cx="3075014" cy="55512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149916" y="1337843"/>
            <a:ext cx="4929760" cy="397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636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CE5E8-74A1-AD40-9241-3BC840555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Navigating the multiple meanings of beta diversity: a roadmap for the practicing ecologist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5EA3FDC-A5CC-5E4C-8E25-0E09DB762E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7644"/>
          <a:stretch/>
        </p:blipFill>
        <p:spPr>
          <a:xfrm>
            <a:off x="2403566" y="2333372"/>
            <a:ext cx="6772004" cy="3362034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B34F6D-F15F-5347-AD31-B15ABAE93512}"/>
              </a:ext>
            </a:extLst>
          </p:cNvPr>
          <p:cNvSpPr txBox="1"/>
          <p:nvPr/>
        </p:nvSpPr>
        <p:spPr>
          <a:xfrm>
            <a:off x="8605460" y="6488668"/>
            <a:ext cx="3584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Anderson </a:t>
            </a:r>
            <a:r>
              <a:rPr lang="en-AU" i="1" dirty="0"/>
              <a:t>et al.</a:t>
            </a:r>
            <a:r>
              <a:rPr lang="en-AU" dirty="0"/>
              <a:t> 2011 </a:t>
            </a:r>
            <a:r>
              <a:rPr lang="en-AU" i="1" dirty="0"/>
              <a:t>Ecology Letters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35989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CE5E8-74A1-AD40-9241-3BC840555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Navigating the multiple meanings of beta diversity: a roadmap for the practicing ecologist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5EA3FDC-A5CC-5E4C-8E25-0E09DB762E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1266" b="10426"/>
          <a:stretch/>
        </p:blipFill>
        <p:spPr>
          <a:xfrm>
            <a:off x="1471749" y="1910014"/>
            <a:ext cx="7950925" cy="4502064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B34F6D-F15F-5347-AD31-B15ABAE93512}"/>
              </a:ext>
            </a:extLst>
          </p:cNvPr>
          <p:cNvSpPr txBox="1"/>
          <p:nvPr/>
        </p:nvSpPr>
        <p:spPr>
          <a:xfrm>
            <a:off x="8605460" y="6488668"/>
            <a:ext cx="3584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Anderson </a:t>
            </a:r>
            <a:r>
              <a:rPr lang="en-AU" i="1" dirty="0"/>
              <a:t>et al.</a:t>
            </a:r>
            <a:r>
              <a:rPr lang="en-AU" dirty="0"/>
              <a:t> 2011 </a:t>
            </a:r>
            <a:r>
              <a:rPr lang="en-AU" i="1" dirty="0"/>
              <a:t>Ecology Letters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7165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CE5E8-74A1-AD40-9241-3BC840555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Navigating the multiple meanings of beta diversity: a roadmap for the practicing ecologist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B34F6D-F15F-5347-AD31-B15ABAE93512}"/>
              </a:ext>
            </a:extLst>
          </p:cNvPr>
          <p:cNvSpPr txBox="1"/>
          <p:nvPr/>
        </p:nvSpPr>
        <p:spPr>
          <a:xfrm>
            <a:off x="8605460" y="6488668"/>
            <a:ext cx="3584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Anderson </a:t>
            </a:r>
            <a:r>
              <a:rPr lang="en-AU" i="1" dirty="0"/>
              <a:t>et al.</a:t>
            </a:r>
            <a:r>
              <a:rPr lang="en-AU" dirty="0"/>
              <a:t> 2011 </a:t>
            </a:r>
            <a:r>
              <a:rPr lang="en-AU" i="1" dirty="0"/>
              <a:t>Ecology Letters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85B76D4-180F-E94D-B064-3C9DA534A7BF}"/>
                  </a:ext>
                </a:extLst>
              </p:cNvPr>
              <p:cNvSpPr txBox="1"/>
              <p:nvPr/>
            </p:nvSpPr>
            <p:spPr>
              <a:xfrm>
                <a:off x="5538648" y="2699858"/>
                <a:ext cx="5573489" cy="1485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u="sng" dirty="0"/>
                  <a:t>Classical metrics</a:t>
                </a:r>
                <a:endParaRPr lang="en-AU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sz="2000" dirty="0"/>
                  <a:t>Multiplicative: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β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num>
                      <m:den>
                        <m:acc>
                          <m:accPr>
                            <m:chr m:val="̅"/>
                            <m:ctrlPr>
                              <a:rPr lang="en-AU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den>
                    </m:f>
                  </m:oMath>
                </a14:m>
                <a:r>
                  <a:rPr lang="en-AU" sz="2000" dirty="0"/>
                  <a:t> </a:t>
                </a:r>
                <a:r>
                  <a:rPr lang="en-AU" sz="1600" dirty="0"/>
                  <a:t>(Whittaker 1960 </a:t>
                </a:r>
                <a:r>
                  <a:rPr lang="en-AU" sz="1600" i="1" dirty="0"/>
                  <a:t>Ecological Monographs</a:t>
                </a:r>
                <a:r>
                  <a:rPr lang="en-AU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sz="2000" dirty="0"/>
                  <a:t>Additive: </a:t>
                </a:r>
                <a14:m>
                  <m:oMath xmlns:m="http://schemas.openxmlformats.org/officeDocument/2006/math">
                    <m:r>
                      <a:rPr lang="en-AU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 </m:t>
                    </m:r>
                    <m:acc>
                      <m:accPr>
                        <m:chr m:val="̅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r>
                  <a:rPr lang="en-AU" sz="2000" dirty="0"/>
                  <a:t> </a:t>
                </a:r>
                <a:r>
                  <a:rPr lang="en-AU" sz="1600" dirty="0"/>
                  <a:t>(</a:t>
                </a:r>
                <a:r>
                  <a:rPr lang="en-AU" sz="1600" dirty="0" err="1"/>
                  <a:t>Lande</a:t>
                </a:r>
                <a:r>
                  <a:rPr lang="en-AU" sz="1600" dirty="0"/>
                  <a:t> 1996 </a:t>
                </a:r>
                <a:r>
                  <a:rPr lang="en-AU" sz="1600" i="1" dirty="0"/>
                  <a:t>Oikos</a:t>
                </a:r>
                <a:r>
                  <a:rPr lang="en-AU" sz="1600" dirty="0"/>
                  <a:t>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85B76D4-180F-E94D-B064-3C9DA534A7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8648" y="2699858"/>
                <a:ext cx="5573489" cy="1485535"/>
              </a:xfrm>
              <a:prstGeom prst="rect">
                <a:avLst/>
              </a:prstGeom>
              <a:blipFill>
                <a:blip r:embed="rId2"/>
                <a:stretch>
                  <a:fillRect l="-1591" t="-3390" b="-33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7">
            <a:extLst>
              <a:ext uri="{FF2B5EF4-FFF2-40B4-BE49-F238E27FC236}">
                <a16:creationId xmlns:a16="http://schemas.microsoft.com/office/drawing/2014/main" id="{1BB7A01E-172A-E64B-9D61-F5C9DBE499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426"/>
          <a:stretch/>
        </p:blipFill>
        <p:spPr>
          <a:xfrm>
            <a:off x="766355" y="1662811"/>
            <a:ext cx="4772297" cy="501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617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CE5E8-74A1-AD40-9241-3BC840555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Navigating the multiple meanings of beta diversity: a roadmap for the practicing ecologist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B34F6D-F15F-5347-AD31-B15ABAE93512}"/>
              </a:ext>
            </a:extLst>
          </p:cNvPr>
          <p:cNvSpPr txBox="1"/>
          <p:nvPr/>
        </p:nvSpPr>
        <p:spPr>
          <a:xfrm>
            <a:off x="8605460" y="6488668"/>
            <a:ext cx="3584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Anderson </a:t>
            </a:r>
            <a:r>
              <a:rPr lang="en-AU" i="1" dirty="0"/>
              <a:t>et al.</a:t>
            </a:r>
            <a:r>
              <a:rPr lang="en-AU" dirty="0"/>
              <a:t> 2011 </a:t>
            </a:r>
            <a:r>
              <a:rPr lang="en-AU" i="1" dirty="0"/>
              <a:t>Ecology Letters</a:t>
            </a:r>
            <a:endParaRPr lang="en-AU" dirty="0"/>
          </a:p>
        </p:txBody>
      </p:sp>
      <p:pic>
        <p:nvPicPr>
          <p:cNvPr id="9" name="Content Placeholder 7">
            <a:extLst>
              <a:ext uri="{FF2B5EF4-FFF2-40B4-BE49-F238E27FC236}">
                <a16:creationId xmlns:a16="http://schemas.microsoft.com/office/drawing/2014/main" id="{1BB7A01E-172A-E64B-9D61-F5C9DBE499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426"/>
          <a:stretch/>
        </p:blipFill>
        <p:spPr>
          <a:xfrm>
            <a:off x="766355" y="1662811"/>
            <a:ext cx="4772297" cy="50105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1E7C9B6-84E7-CF40-ADA9-51EA0D706518}"/>
              </a:ext>
            </a:extLst>
          </p:cNvPr>
          <p:cNvSpPr txBox="1"/>
          <p:nvPr/>
        </p:nvSpPr>
        <p:spPr>
          <a:xfrm>
            <a:off x="5434145" y="2225041"/>
            <a:ext cx="2708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u="sng" dirty="0"/>
              <a:t>Multivariate metrics</a:t>
            </a:r>
            <a:endParaRPr lang="en-AU" sz="16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5A68126-794D-7440-8DB4-F3E8FE754250}"/>
              </a:ext>
            </a:extLst>
          </p:cNvPr>
          <p:cNvGrpSpPr/>
          <p:nvPr/>
        </p:nvGrpSpPr>
        <p:grpSpPr>
          <a:xfrm>
            <a:off x="7254569" y="3003957"/>
            <a:ext cx="2383314" cy="1125241"/>
            <a:chOff x="6222146" y="3221226"/>
            <a:chExt cx="2383314" cy="11252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2AE8DC90-15D5-9242-81C5-A41208E28D5C}"/>
                    </a:ext>
                  </a:extLst>
                </p:cNvPr>
                <p:cNvSpPr txBox="1"/>
                <p:nvPr/>
              </p:nvSpPr>
              <p:spPr>
                <a:xfrm>
                  <a:off x="6222146" y="3591837"/>
                  <a:ext cx="2383314" cy="75463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AU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/>
                                <m:e>
                                  <m:r>
                                    <a:rPr lang="en-AU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/>
                              </m:mr>
                              <m:mr>
                                <m:e>
                                  <m:r>
                                    <a:rPr lang="en-AU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AU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AU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/>
                                <m:e>
                                  <m:r>
                                    <a:rPr lang="en-AU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/>
                              </m:mr>
                            </m:m>
                          </m:e>
                        </m:d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2AE8DC90-15D5-9242-81C5-A41208E28D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2146" y="3591837"/>
                  <a:ext cx="2383314" cy="754630"/>
                </a:xfrm>
                <a:prstGeom prst="rect">
                  <a:avLst/>
                </a:prstGeom>
                <a:blipFill>
                  <a:blip r:embed="rId3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ADEFDAD-3E50-9247-9F6B-93235AB07DB2}"/>
                </a:ext>
              </a:extLst>
            </p:cNvPr>
            <p:cNvSpPr txBox="1"/>
            <p:nvPr/>
          </p:nvSpPr>
          <p:spPr>
            <a:xfrm rot="16200000">
              <a:off x="6255486" y="3784486"/>
              <a:ext cx="622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Sites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509405D-6485-BD43-9D43-D3B9C4A40C9C}"/>
                </a:ext>
              </a:extLst>
            </p:cNvPr>
            <p:cNvSpPr txBox="1"/>
            <p:nvPr/>
          </p:nvSpPr>
          <p:spPr>
            <a:xfrm>
              <a:off x="6888480" y="3221226"/>
              <a:ext cx="8835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Species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767728D-D229-C04D-950D-E0C146A3B428}"/>
              </a:ext>
            </a:extLst>
          </p:cNvPr>
          <p:cNvSpPr txBox="1"/>
          <p:nvPr/>
        </p:nvSpPr>
        <p:spPr>
          <a:xfrm>
            <a:off x="5413893" y="2892343"/>
            <a:ext cx="19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Community matrix: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8B5DD32-FB78-8F47-9FFB-70958CEAAF7B}"/>
              </a:ext>
            </a:extLst>
          </p:cNvPr>
          <p:cNvGrpSpPr/>
          <p:nvPr/>
        </p:nvGrpSpPr>
        <p:grpSpPr>
          <a:xfrm>
            <a:off x="7407837" y="5452002"/>
            <a:ext cx="2383314" cy="754630"/>
            <a:chOff x="6222146" y="3853097"/>
            <a:chExt cx="2383314" cy="7546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10CF749-9C28-DC41-8420-E6B5302C5644}"/>
                    </a:ext>
                  </a:extLst>
                </p:cNvPr>
                <p:cNvSpPr txBox="1"/>
                <p:nvPr/>
              </p:nvSpPr>
              <p:spPr>
                <a:xfrm>
                  <a:off x="6222146" y="3853097"/>
                  <a:ext cx="2383314" cy="75463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AU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AU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/>
                              </m:mr>
                              <m:mr>
                                <m:e>
                                  <m:r>
                                    <a:rPr lang="en-AU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AU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AU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/>
                                <m:e>
                                  <m:r>
                                    <a:rPr lang="en-AU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10CF749-9C28-DC41-8420-E6B5302C56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2146" y="3853097"/>
                  <a:ext cx="2383314" cy="754630"/>
                </a:xfrm>
                <a:prstGeom prst="rect">
                  <a:avLst/>
                </a:prstGeom>
                <a:blipFill>
                  <a:blip r:embed="rId4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7B0B7E5-DB5E-594E-8596-CDE6BA63F575}"/>
                </a:ext>
              </a:extLst>
            </p:cNvPr>
            <p:cNvSpPr txBox="1"/>
            <p:nvPr/>
          </p:nvSpPr>
          <p:spPr>
            <a:xfrm rot="16200000">
              <a:off x="6474614" y="378448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38B7302-284A-CE46-A976-D7A9709CE32A}"/>
              </a:ext>
            </a:extLst>
          </p:cNvPr>
          <p:cNvSpPr txBox="1"/>
          <p:nvPr/>
        </p:nvSpPr>
        <p:spPr>
          <a:xfrm>
            <a:off x="5567161" y="4708517"/>
            <a:ext cx="42443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Dissimilarity matrix: </a:t>
            </a:r>
            <a:r>
              <a:rPr lang="en-AU" dirty="0" err="1"/>
              <a:t>d</a:t>
            </a:r>
            <a:r>
              <a:rPr lang="en-AU" i="1" baseline="-25000" dirty="0" err="1"/>
              <a:t>ij</a:t>
            </a:r>
            <a:r>
              <a:rPr lang="en-AU" i="1" baseline="-25000" dirty="0"/>
              <a:t> </a:t>
            </a:r>
          </a:p>
          <a:p>
            <a:r>
              <a:rPr lang="en-AU" dirty="0"/>
              <a:t>Pair-wise dissimilarities among the samples</a:t>
            </a:r>
          </a:p>
          <a:p>
            <a:endParaRPr lang="en-AU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80B3FBE-1E5E-A446-A51F-77B750061518}"/>
              </a:ext>
            </a:extLst>
          </p:cNvPr>
          <p:cNvCxnSpPr>
            <a:cxnSpLocks/>
          </p:cNvCxnSpPr>
          <p:nvPr/>
        </p:nvCxnSpPr>
        <p:spPr>
          <a:xfrm>
            <a:off x="8428808" y="4181452"/>
            <a:ext cx="9797" cy="51350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642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350</Words>
  <Application>Microsoft Macintosh PowerPoint</Application>
  <PresentationFormat>Widescreen</PresentationFormat>
  <Paragraphs>52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PowerPoint Presentation</vt:lpstr>
      <vt:lpstr>Visualising biodiversity through the lens of Individual Based Rarefaction (IBR)</vt:lpstr>
      <vt:lpstr>Visualising biodiversity through the lens of Individual Based Rarefaction (IBR)</vt:lpstr>
      <vt:lpstr>𝛽-diversity scales between 𝛼- and 𝛾-diversity.</vt:lpstr>
      <vt:lpstr>PowerPoint Presentation</vt:lpstr>
      <vt:lpstr>Navigating the multiple meanings of beta diversity: a roadmap for the practicing ecologist</vt:lpstr>
      <vt:lpstr>Navigating the multiple meanings of beta diversity: a roadmap for the practicing ecologist</vt:lpstr>
      <vt:lpstr>Navigating the multiple meanings of beta diversity: a roadmap for the practicing ecologist</vt:lpstr>
      <vt:lpstr>Navigating the multiple meanings of beta diversity: a roadmap for the practicing ecologist</vt:lpstr>
      <vt:lpstr>What about partitioning the dissimilarities?</vt:lpstr>
      <vt:lpstr>What about partitioning the dissimilarities?</vt:lpstr>
      <vt:lpstr>Measurement of Beta-diversity I</vt:lpstr>
      <vt:lpstr>Measurement of Beta-diversity II</vt:lpstr>
      <vt:lpstr>Measurement of Beta-diversity II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Shane Blowes</dc:creator>
  <cp:lastModifiedBy>Shane Blowes</cp:lastModifiedBy>
  <cp:revision>1</cp:revision>
  <dcterms:created xsi:type="dcterms:W3CDTF">2021-01-28T07:31:04Z</dcterms:created>
  <dcterms:modified xsi:type="dcterms:W3CDTF">2021-01-28T07:31:38Z</dcterms:modified>
</cp:coreProperties>
</file>