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4"/>
  </p:handout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95" r:id="rId11"/>
    <p:sldId id="264" r:id="rId12"/>
    <p:sldId id="265" r:id="rId13"/>
    <p:sldId id="266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7" r:id="rId27"/>
    <p:sldId id="300" r:id="rId28"/>
    <p:sldId id="299" r:id="rId29"/>
    <p:sldId id="304" r:id="rId30"/>
    <p:sldId id="298" r:id="rId31"/>
    <p:sldId id="302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2B7F7C-B15D-45B8-3353-35B16C27C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BAEEA-F975-0B86-E63C-03DD619F1C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219B-F4DD-734B-A456-3760926EB4C9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131ED-D46B-A204-987B-E8F5D851F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49DB5-A186-AD21-2898-96CF3EF302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E872-A974-A640-BB70-6DF080AB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2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F619-7914-9B47-A1BD-1BE2FC909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6A889-17A4-2D44-8951-87B94C3C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4788-AD03-0746-B6D7-02FE918F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9C0D-33E4-9648-898D-4E2CA8A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5B4E-9BFC-B541-85D1-B43E4E1A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85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0A13-A1B4-8448-AE7D-C2BCEFD5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9C693-A8F3-7A40-B366-4E22304F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0AB8-31D1-024A-B280-5A5B8AB0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FE32-EB99-1448-B89B-E137CB8F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6FF-6642-B340-857A-03D84061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C95BA-D99E-F545-ACAA-54FE6559E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1C34E-1E9B-584B-8A9F-2188E315A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FDB7-6691-494B-8CF7-66A65302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B67BA-915F-774D-9E5A-01D4A597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ED70-B5C9-BD4A-B696-3DEA7AB9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2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D3B3-AF40-B143-ACDC-EA2085EA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88EA-C7C0-4340-92BD-4E3B95D1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CD75-DEA4-8C47-A87C-6A746096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DD0E6-93B6-A241-8FBD-541037F5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446A-DAE3-8140-A454-E9515857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6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66A1-3FBB-864E-AA8F-80B0D579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A2F8-823D-F249-8C41-714248B6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8A70-96DC-214E-BDE5-08957B8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A71F-50FB-7540-882F-6E58094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265EB-5C59-BD41-A384-7BD5EC5E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82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599A-9889-8E49-B442-E381C188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B801-9E58-5C43-A673-55AAFD452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B3728-2AD4-9D4F-84B0-12EDB960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91CED-8ECC-1444-AF3E-4930B256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EF8AE-5AE6-5748-B8C5-F85E0468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F3F13-F98E-ED44-B812-247391B9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95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C61C-76FF-6840-A531-158440A9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21C33-5C78-324C-8806-B79B2DCB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B73CA-395D-5D41-871D-017A2F61D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5CB7E-BFAF-304E-860F-B89E01EEE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BBC7-D956-3C4D-811B-43DB1E2C1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B31FB-6AA2-5B47-9202-4FF2A91F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74F23-462C-8540-B2F4-06343B55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9664D-AB4F-5140-B436-173BDF8C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2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196B-39F8-2247-950D-0A7ACA0F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2F7AC-C19D-C040-9540-97B20E0E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60F5A-2947-6043-8EA7-7E1D8DA9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66D3-A0C8-8049-88FA-1E7485F0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6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1CE9B-DDE5-3F46-951A-3328518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08339-372D-8A44-969E-728F682F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73EE4-C30C-E344-A080-1ECBA57A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29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0F3A-1881-9F49-80C9-A50C4EB1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9AA3-030B-7642-A956-BA9B23DC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056DC-7ABF-154D-86E4-9881A3217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7632-7706-9B44-BD5B-02919111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AA03-2D94-674D-BAE5-6E04E12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10F99-A824-A046-8EBC-89D09FFB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0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1F2-2523-3C4A-9F08-468AE56A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CD5D6-C558-F24D-9D47-D4F7BA26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806A1-502C-D84F-96B8-A57544DE2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BC018-E5DC-2242-803B-020B46A9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B4BAF-3F24-3647-9A9E-49E5261C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08CDF-3130-2B4B-9237-A5B2C37A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79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D2107-38B2-A849-BCFE-460A7319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DD17-52A5-7945-85F4-FD56A7FF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C7AB-40DE-4541-9264-1DA47ED9A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2FB1-5A1F-D34B-A3DB-2C96BF86D95A}" type="datetimeFigureOut">
              <a:rPr lang="en-AU" smtClean="0"/>
              <a:t>4/1/2024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F647-7786-C147-8AEC-89F705BF2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9923-2D20-A548-8442-66B798803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31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1C1-2374-D943-BDF8-3BDD0848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621" y="2766219"/>
            <a:ext cx="1564758" cy="1325563"/>
          </a:xfrm>
        </p:spPr>
        <p:txBody>
          <a:bodyPr/>
          <a:lstStyle/>
          <a:p>
            <a:r>
              <a:rPr lang="en-AU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81144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C04C7F-C11D-F540-B6F6-3F9BD3ACE88A}"/>
              </a:ext>
            </a:extLst>
          </p:cNvPr>
          <p:cNvSpPr txBox="1"/>
          <p:nvPr/>
        </p:nvSpPr>
        <p:spPr>
          <a:xfrm>
            <a:off x="7000213" y="5374613"/>
            <a:ext cx="4849544" cy="12003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	…evaluate a </a:t>
            </a:r>
          </a:p>
          <a:p>
            <a:pPr algn="r"/>
            <a:r>
              <a:rPr lang="en-AU" dirty="0"/>
              <a:t>process-based model?</a:t>
            </a:r>
          </a:p>
          <a:p>
            <a:pPr algn="r"/>
            <a:endParaRPr lang="en-AU" dirty="0"/>
          </a:p>
          <a:p>
            <a:pPr algn="ctr"/>
            <a:r>
              <a:rPr lang="en-AU" dirty="0"/>
              <a:t>Do both of these things simultaneously?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F38E-8914-6246-9843-008408DC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91527"/>
            <a:ext cx="10515600" cy="1325563"/>
          </a:xfrm>
        </p:spPr>
        <p:txBody>
          <a:bodyPr/>
          <a:lstStyle/>
          <a:p>
            <a:r>
              <a:rPr lang="en-AU" dirty="0"/>
              <a:t>A modelling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A9F51-6618-5844-BCF0-C58398DC66B3}"/>
              </a:ext>
            </a:extLst>
          </p:cNvPr>
          <p:cNvSpPr txBox="1"/>
          <p:nvPr/>
        </p:nvSpPr>
        <p:spPr>
          <a:xfrm>
            <a:off x="5343487" y="1187045"/>
            <a:ext cx="1505027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Do I want to…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CD41C-C4B6-1847-8FC2-D1A3639C2A67}"/>
              </a:ext>
            </a:extLst>
          </p:cNvPr>
          <p:cNvSpPr txBox="1"/>
          <p:nvPr/>
        </p:nvSpPr>
        <p:spPr>
          <a:xfrm>
            <a:off x="1514474" y="2083764"/>
            <a:ext cx="2814637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…understand or predict the consequences of nature working a particular way?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70E63-7213-FA4C-B6DB-2F2B6944933E}"/>
              </a:ext>
            </a:extLst>
          </p:cNvPr>
          <p:cNvSpPr txBox="1"/>
          <p:nvPr/>
        </p:nvSpPr>
        <p:spPr>
          <a:xfrm>
            <a:off x="1567479" y="3515116"/>
            <a:ext cx="270862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THEORETICAL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D854B-269A-EA41-9106-FFB0543FE458}"/>
              </a:ext>
            </a:extLst>
          </p:cNvPr>
          <p:cNvSpPr txBox="1"/>
          <p:nvPr/>
        </p:nvSpPr>
        <p:spPr>
          <a:xfrm>
            <a:off x="2064250" y="4430250"/>
            <a:ext cx="171508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Is my question…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7F5EE-E08D-774E-82D6-A655F0C772ED}"/>
              </a:ext>
            </a:extLst>
          </p:cNvPr>
          <p:cNvSpPr txBox="1"/>
          <p:nvPr/>
        </p:nvSpPr>
        <p:spPr>
          <a:xfrm>
            <a:off x="1186372" y="5541688"/>
            <a:ext cx="922112" cy="369332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F3FA4-015D-ED46-9AF9-61F59482CE7F}"/>
              </a:ext>
            </a:extLst>
          </p:cNvPr>
          <p:cNvSpPr txBox="1"/>
          <p:nvPr/>
        </p:nvSpPr>
        <p:spPr>
          <a:xfrm>
            <a:off x="3743834" y="5541688"/>
            <a:ext cx="899605" cy="369332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Specific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FF84-2341-824D-A79C-23F2CAD97624}"/>
              </a:ext>
            </a:extLst>
          </p:cNvPr>
          <p:cNvSpPr txBox="1"/>
          <p:nvPr/>
        </p:nvSpPr>
        <p:spPr>
          <a:xfrm>
            <a:off x="7789070" y="2222264"/>
            <a:ext cx="3314700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…compare a model’s behaviour with patterns in empirical data?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25315-69A6-AB4B-9CB7-B5D64E1005E2}"/>
              </a:ext>
            </a:extLst>
          </p:cNvPr>
          <p:cNvSpPr txBox="1"/>
          <p:nvPr/>
        </p:nvSpPr>
        <p:spPr>
          <a:xfrm>
            <a:off x="8172161" y="3515116"/>
            <a:ext cx="25485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STATISTICAL 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692FA-EE4C-4A49-ABFF-F55E40C7230E}"/>
              </a:ext>
            </a:extLst>
          </p:cNvPr>
          <p:cNvSpPr txBox="1"/>
          <p:nvPr/>
        </p:nvSpPr>
        <p:spPr>
          <a:xfrm>
            <a:off x="8693907" y="4430250"/>
            <a:ext cx="1505027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Do I want to…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1C4AE-3C00-824B-A633-88F0F44A0F00}"/>
              </a:ext>
            </a:extLst>
          </p:cNvPr>
          <p:cNvSpPr txBox="1"/>
          <p:nvPr/>
        </p:nvSpPr>
        <p:spPr>
          <a:xfrm>
            <a:off x="7000212" y="5374613"/>
            <a:ext cx="2396938" cy="646331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…describe patterns </a:t>
            </a:r>
          </a:p>
          <a:p>
            <a:pPr algn="ctr"/>
            <a:r>
              <a:rPr lang="en-AU" dirty="0"/>
              <a:t>in the data?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57D14D-1ABD-3D48-9F58-BA368AA0C9B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108484" y="5726354"/>
            <a:ext cx="163535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05EA86-FBF2-5740-AF63-039AC41D6C14}"/>
              </a:ext>
            </a:extLst>
          </p:cNvPr>
          <p:cNvCxnSpPr>
            <a:cxnSpLocks/>
          </p:cNvCxnSpPr>
          <p:nvPr/>
        </p:nvCxnSpPr>
        <p:spPr>
          <a:xfrm flipH="1">
            <a:off x="1807641" y="4813870"/>
            <a:ext cx="1114152" cy="6551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7C56AD-E439-D04A-A5DF-E9C09FB2CBD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21793" y="4799582"/>
            <a:ext cx="1114151" cy="6474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E7C8FE5-BAB8-D14E-A46D-EC938855748D}"/>
              </a:ext>
            </a:extLst>
          </p:cNvPr>
          <p:cNvSpPr/>
          <p:nvPr/>
        </p:nvSpPr>
        <p:spPr>
          <a:xfrm>
            <a:off x="1143293" y="5555976"/>
            <a:ext cx="355699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D1FF1-7B33-644E-A90C-F0484564CA15}"/>
              </a:ext>
            </a:extLst>
          </p:cNvPr>
          <p:cNvCxnSpPr>
            <a:cxnSpLocks/>
          </p:cNvCxnSpPr>
          <p:nvPr/>
        </p:nvCxnSpPr>
        <p:spPr>
          <a:xfrm flipH="1">
            <a:off x="4429125" y="1630184"/>
            <a:ext cx="1143000" cy="453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13A0E-EB35-684A-AAEC-F612D0FD8C12}"/>
              </a:ext>
            </a:extLst>
          </p:cNvPr>
          <p:cNvCxnSpPr>
            <a:cxnSpLocks/>
          </p:cNvCxnSpPr>
          <p:nvPr/>
        </p:nvCxnSpPr>
        <p:spPr>
          <a:xfrm>
            <a:off x="6630590" y="1630184"/>
            <a:ext cx="1013223" cy="580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1C92F5-5AFD-3B4C-B02D-47521A6E0147}"/>
              </a:ext>
            </a:extLst>
          </p:cNvPr>
          <p:cNvCxnSpPr>
            <a:cxnSpLocks/>
          </p:cNvCxnSpPr>
          <p:nvPr/>
        </p:nvCxnSpPr>
        <p:spPr>
          <a:xfrm flipH="1">
            <a:off x="8358188" y="4828158"/>
            <a:ext cx="1038962" cy="4922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74EAFC-9884-1C4B-98ED-D858AC4A7726}"/>
              </a:ext>
            </a:extLst>
          </p:cNvPr>
          <p:cNvCxnSpPr>
            <a:cxnSpLocks/>
          </p:cNvCxnSpPr>
          <p:nvPr/>
        </p:nvCxnSpPr>
        <p:spPr>
          <a:xfrm>
            <a:off x="9397150" y="4813870"/>
            <a:ext cx="1032725" cy="5064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5CCA170-8175-B243-95E3-F58C6B8CD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8429-B480-3449-9B29-E95BA6BF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kinds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B2C6-2427-C043-9017-63DFB78E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Process-based models </a:t>
            </a:r>
          </a:p>
          <a:p>
            <a:pPr marL="457200" lvl="1" indent="0">
              <a:buNone/>
            </a:pPr>
            <a:r>
              <a:rPr lang="en-AU" dirty="0"/>
              <a:t>- represents a set of ideas about how nature works</a:t>
            </a:r>
          </a:p>
          <a:p>
            <a:pPr marL="457200" lvl="1" indent="0">
              <a:buNone/>
            </a:pPr>
            <a:r>
              <a:rPr lang="en-AU" dirty="0"/>
              <a:t>- used in theoretical and statistical modelling</a:t>
            </a:r>
          </a:p>
          <a:p>
            <a:pPr lvl="1"/>
            <a:endParaRPr lang="en-AU" dirty="0"/>
          </a:p>
          <a:p>
            <a:r>
              <a:rPr lang="en-AU" dirty="0"/>
              <a:t>Descriptive model</a:t>
            </a:r>
          </a:p>
          <a:p>
            <a:pPr marL="457200" lvl="1" indent="0">
              <a:buNone/>
            </a:pPr>
            <a:r>
              <a:rPr lang="en-AU" dirty="0"/>
              <a:t>- a mathematical formula proposed to ‘fit’ an observed pattern in nature</a:t>
            </a:r>
          </a:p>
          <a:p>
            <a:pPr marL="457200" lvl="1" indent="0">
              <a:buNone/>
            </a:pPr>
            <a:r>
              <a:rPr lang="en-AU" dirty="0"/>
              <a:t>- only used in statistical 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9E5CC-2728-3D46-B386-E2FC1A4F3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2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BF84-9D08-244B-B737-F25EF196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0" y="-334973"/>
            <a:ext cx="10515600" cy="1325563"/>
          </a:xfrm>
        </p:spPr>
        <p:txBody>
          <a:bodyPr/>
          <a:lstStyle/>
          <a:p>
            <a:r>
              <a:rPr lang="en-AU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4A89-7B3F-9148-973F-FC73FB56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0" y="868347"/>
            <a:ext cx="10515600" cy="4351338"/>
          </a:xfrm>
        </p:spPr>
        <p:txBody>
          <a:bodyPr/>
          <a:lstStyle/>
          <a:p>
            <a:r>
              <a:rPr lang="en-AU" dirty="0"/>
              <a:t>Theoretical modelling</a:t>
            </a:r>
          </a:p>
          <a:p>
            <a:pPr marL="457200" lvl="1" indent="0">
              <a:buNone/>
            </a:pPr>
            <a:r>
              <a:rPr lang="en-AU" dirty="0"/>
              <a:t>-  What are the consequences of altered biological processes (e.g., reduced connectivity, changes to competition for resources) for biodiversity?</a:t>
            </a:r>
          </a:p>
          <a:p>
            <a:r>
              <a:rPr lang="en-AU" dirty="0"/>
              <a:t>Statistical modelling </a:t>
            </a:r>
          </a:p>
          <a:p>
            <a:pPr marL="457200" lvl="1" indent="0">
              <a:buNone/>
            </a:pPr>
            <a:r>
              <a:rPr lang="en-AU" dirty="0"/>
              <a:t>- What is the relationship between diversity and habitat fragment size?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A1A5E-3B36-B049-A994-1BD5A13F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" y="3414713"/>
            <a:ext cx="11009717" cy="3286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1815D-5D21-CC47-B380-CC2CE0E3B68E}"/>
              </a:ext>
            </a:extLst>
          </p:cNvPr>
          <p:cNvSpPr txBox="1"/>
          <p:nvPr/>
        </p:nvSpPr>
        <p:spPr>
          <a:xfrm>
            <a:off x="9166141" y="6496495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Chase </a:t>
            </a:r>
            <a:r>
              <a:rPr lang="en-AU" i="1" dirty="0"/>
              <a:t>et al.</a:t>
            </a:r>
            <a:r>
              <a:rPr lang="en-AU" dirty="0"/>
              <a:t> 2020 </a:t>
            </a:r>
            <a:r>
              <a:rPr lang="en-AU" i="1" dirty="0"/>
              <a:t>Nature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BAFD4-4C7F-1D44-8088-A7BF38063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2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306F-FB64-6B46-A696-F459D40B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perfect model (what we want)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EEFA-DF99-9542-B25C-A90F4987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General</a:t>
            </a:r>
          </a:p>
          <a:p>
            <a:pPr lvl="1">
              <a:buFontTx/>
              <a:buChar char="-"/>
            </a:pPr>
            <a:r>
              <a:rPr lang="en-AU" dirty="0"/>
              <a:t>applies in a wide range of contexts</a:t>
            </a:r>
          </a:p>
          <a:p>
            <a:r>
              <a:rPr lang="en-AU" dirty="0"/>
              <a:t>Realistic</a:t>
            </a:r>
          </a:p>
          <a:p>
            <a:pPr lvl="1">
              <a:buFontTx/>
              <a:buChar char="-"/>
            </a:pPr>
            <a:r>
              <a:rPr lang="en-AU" dirty="0"/>
              <a:t>incorporates all the important processes</a:t>
            </a:r>
          </a:p>
          <a:p>
            <a:r>
              <a:rPr lang="en-AU" dirty="0"/>
              <a:t>Precise</a:t>
            </a:r>
          </a:p>
          <a:p>
            <a:pPr marL="457200" lvl="1" indent="0">
              <a:buNone/>
            </a:pPr>
            <a:r>
              <a:rPr lang="en-AU" dirty="0"/>
              <a:t>- predicts what happens in nature closely</a:t>
            </a:r>
          </a:p>
          <a:p>
            <a:r>
              <a:rPr lang="en-AU" dirty="0"/>
              <a:t>Simple</a:t>
            </a:r>
          </a:p>
          <a:p>
            <a:pPr marL="457200" lvl="1" indent="0">
              <a:buNone/>
            </a:pPr>
            <a:r>
              <a:rPr lang="en-AU" dirty="0"/>
              <a:t>- interactions can be comprehensively understood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5B7EB-AA69-694A-B7C8-E7B5D0C60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8563-8F84-0E4C-B649-141FAA2C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Imperfect models (what we work with)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9620-65C3-5B44-954E-828E5D8A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9138"/>
          </a:xfrm>
        </p:spPr>
        <p:txBody>
          <a:bodyPr/>
          <a:lstStyle/>
          <a:p>
            <a:r>
              <a:rPr lang="en-AU" dirty="0"/>
              <a:t>Generality, realism, precision and simplicity all involve trade-offs</a:t>
            </a:r>
          </a:p>
          <a:p>
            <a:pPr lvl="1">
              <a:buFontTx/>
              <a:buChar char="-"/>
            </a:pPr>
            <a:r>
              <a:rPr lang="en-AU" dirty="0"/>
              <a:t>because nature is complex and variable</a:t>
            </a:r>
          </a:p>
          <a:p>
            <a:r>
              <a:rPr lang="en-AU" dirty="0"/>
              <a:t>For important questions, use different models that make different trade-offs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69B89-2541-5D49-A24B-5488C7546A40}"/>
              </a:ext>
            </a:extLst>
          </p:cNvPr>
          <p:cNvSpPr txBox="1"/>
          <p:nvPr/>
        </p:nvSpPr>
        <p:spPr>
          <a:xfrm>
            <a:off x="5943600" y="5487478"/>
            <a:ext cx="4946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--Richard </a:t>
            </a:r>
            <a:r>
              <a:rPr lang="en-AU" sz="2400" dirty="0" err="1"/>
              <a:t>Levins</a:t>
            </a:r>
            <a:r>
              <a:rPr lang="en-AU" sz="2400" dirty="0"/>
              <a:t> (theoretical ecologist)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5C5CF-8B67-D841-AC26-A4040DA32EBC}"/>
              </a:ext>
            </a:extLst>
          </p:cNvPr>
          <p:cNvSpPr txBox="1"/>
          <p:nvPr/>
        </p:nvSpPr>
        <p:spPr>
          <a:xfrm>
            <a:off x="1385888" y="4721231"/>
            <a:ext cx="6286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dirty="0"/>
              <a:t>“Our truth…is the intersection of independent lies.”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98BDF-EB75-4C41-B595-73BB33986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71FC1B-E9E2-B552-C0B8-B5D16FF00E90}"/>
              </a:ext>
            </a:extLst>
          </p:cNvPr>
          <p:cNvSpPr txBox="1"/>
          <p:nvPr/>
        </p:nvSpPr>
        <p:spPr>
          <a:xfrm>
            <a:off x="10041603" y="6482993"/>
            <a:ext cx="215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Levins</a:t>
            </a:r>
            <a:r>
              <a:rPr lang="en-GB" dirty="0"/>
              <a:t> 1966</a:t>
            </a:r>
            <a:r>
              <a:rPr lang="en-GB" i="1" dirty="0"/>
              <a:t> Amer Sci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88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D9E5-F75F-D145-BE5F-8B0B928C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519" y="2899181"/>
            <a:ext cx="1500963" cy="1059638"/>
          </a:xfrm>
        </p:spPr>
        <p:txBody>
          <a:bodyPr/>
          <a:lstStyle/>
          <a:p>
            <a:r>
              <a:rPr lang="en-AU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5478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3689-5D08-BF4C-BBF6-519636D8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9819"/>
            <a:ext cx="9144000" cy="1018363"/>
          </a:xfrm>
        </p:spPr>
        <p:txBody>
          <a:bodyPr/>
          <a:lstStyle/>
          <a:p>
            <a:r>
              <a:rPr lang="en-AU" dirty="0"/>
              <a:t>Process-based models 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F708DF-A70E-7543-BA4A-0B5F57BD427F}"/>
              </a:ext>
            </a:extLst>
          </p:cNvPr>
          <p:cNvSpPr txBox="1">
            <a:spLocks/>
          </p:cNvSpPr>
          <p:nvPr/>
        </p:nvSpPr>
        <p:spPr>
          <a:xfrm>
            <a:off x="5058440" y="490851"/>
            <a:ext cx="19590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Part 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A2FF6-D9B1-9844-A01C-E26ED71F0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8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6DA-F2FE-C140-8109-6AA2DEF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population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i="1" dirty="0"/>
              <a:t>N</a:t>
            </a:r>
            <a:r>
              <a:rPr lang="en-AU" baseline="-25000" dirty="0"/>
              <a:t>t+1</a:t>
            </a:r>
            <a:r>
              <a:rPr lang="en-AU" dirty="0"/>
              <a:t> = 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 + births + immigrants – deaths – emigrants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 = N</a:t>
            </a:r>
            <a:r>
              <a:rPr lang="en-AU" baseline="-25000" dirty="0"/>
              <a:t>t+1</a:t>
            </a:r>
            <a:r>
              <a:rPr lang="en-AU" dirty="0"/>
              <a:t> - 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 = births + immigrants – deaths – emigrants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start, we’ll assume immigration and emigration are negligible,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682ED-7BC3-0445-800B-AE6A0B3B3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2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6DA-F2FE-C140-8109-6AA2DEF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population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Divide each component of population growth into two parts:</a:t>
            </a:r>
          </a:p>
          <a:p>
            <a:pPr marL="0" indent="0">
              <a:buNone/>
            </a:pPr>
            <a:r>
              <a:rPr lang="en-AU" dirty="0"/>
              <a:t>	(</a:t>
            </a:r>
            <a:r>
              <a:rPr lang="en-AU" dirty="0" err="1"/>
              <a:t>i</a:t>
            </a:r>
            <a:r>
              <a:rPr lang="en-AU" dirty="0"/>
              <a:t>) </a:t>
            </a:r>
            <a:r>
              <a:rPr lang="en-AU" u="sng" dirty="0"/>
              <a:t>Per-capita contribution</a:t>
            </a:r>
            <a:r>
              <a:rPr lang="en-AU" dirty="0"/>
              <a:t>: each individual’s contribution to population growth</a:t>
            </a:r>
          </a:p>
          <a:p>
            <a:pPr marL="0" indent="0">
              <a:buNone/>
            </a:pPr>
            <a:r>
              <a:rPr lang="en-AU" dirty="0"/>
              <a:t>	(ii) </a:t>
            </a:r>
            <a:r>
              <a:rPr lang="en-AU" u="sng" dirty="0"/>
              <a:t>Population size</a:t>
            </a:r>
            <a:r>
              <a:rPr lang="en-AU" dirty="0"/>
              <a:t>: the total number of individuals contributing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F8145-954A-9C4F-B850-CDE461384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Two-parts to modelling number of new recruits:</a:t>
            </a:r>
          </a:p>
          <a:p>
            <a:pPr marL="0" indent="0">
              <a:buNone/>
            </a:pPr>
            <a:r>
              <a:rPr lang="en-AU" dirty="0"/>
              <a:t>	(</a:t>
            </a:r>
            <a:r>
              <a:rPr lang="en-AU" dirty="0" err="1"/>
              <a:t>i</a:t>
            </a:r>
            <a:r>
              <a:rPr lang="en-AU" dirty="0"/>
              <a:t>) Per-capita recruitment (</a:t>
            </a:r>
            <a:r>
              <a:rPr lang="en-AU" i="1" dirty="0"/>
              <a:t>b</a:t>
            </a:r>
            <a:r>
              <a:rPr lang="en-AU" dirty="0"/>
              <a:t>)</a:t>
            </a:r>
          </a:p>
          <a:p>
            <a:pPr lvl="3"/>
            <a:r>
              <a:rPr lang="en-AU" sz="2200" dirty="0"/>
              <a:t>average number of new individuals next year for each individual in the population this year</a:t>
            </a:r>
          </a:p>
          <a:p>
            <a:pPr lvl="3"/>
            <a:r>
              <a:rPr lang="en-AU" sz="2200" dirty="0"/>
              <a:t>includes fecundity and survival to age 1</a:t>
            </a:r>
          </a:p>
          <a:p>
            <a:pPr marL="0" indent="0">
              <a:buNone/>
            </a:pPr>
            <a:r>
              <a:rPr lang="en-AU" dirty="0"/>
              <a:t>	(ii) Population size this year (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)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Example: </a:t>
            </a:r>
            <a:r>
              <a:rPr lang="en-AU" sz="2400" i="1" dirty="0"/>
              <a:t>b</a:t>
            </a:r>
            <a:r>
              <a:rPr lang="en-AU" sz="2400" dirty="0"/>
              <a:t> = 3, </a:t>
            </a:r>
            <a:r>
              <a:rPr lang="en-AU" sz="2400" i="1" dirty="0" err="1"/>
              <a:t>N</a:t>
            </a:r>
            <a:r>
              <a:rPr lang="en-AU" sz="2400" baseline="-25000" dirty="0" err="1"/>
              <a:t>t</a:t>
            </a:r>
            <a:r>
              <a:rPr lang="en-AU" sz="2400" dirty="0"/>
              <a:t> = 100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E01D58-5FE8-EF4A-8E07-444A50AE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Modelling population growth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428F3-2551-E749-AAF1-08D7B7F74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3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B585-D468-B14C-9CFE-23F1477A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17"/>
            <a:ext cx="9144000" cy="2387600"/>
          </a:xfrm>
        </p:spPr>
        <p:txBody>
          <a:bodyPr/>
          <a:lstStyle/>
          <a:p>
            <a:r>
              <a:rPr lang="en-AU" dirty="0"/>
              <a:t>An introduction to modelling natural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83C0E-50A3-F64D-B131-AD8B3D988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005" y="3602038"/>
            <a:ext cx="10273990" cy="3166752"/>
          </a:xfrm>
        </p:spPr>
        <p:txBody>
          <a:bodyPr>
            <a:normAutofit/>
          </a:bodyPr>
          <a:lstStyle/>
          <a:p>
            <a:r>
              <a:rPr lang="en-AU" sz="4200" dirty="0"/>
              <a:t>Shane Blowes</a:t>
            </a:r>
          </a:p>
          <a:p>
            <a:endParaRPr lang="en-AU" dirty="0"/>
          </a:p>
          <a:p>
            <a:r>
              <a:rPr lang="en-AU" dirty="0"/>
              <a:t>German Centre for Integrative Biodiversity Research,</a:t>
            </a:r>
          </a:p>
          <a:p>
            <a:r>
              <a:rPr lang="en-AU" dirty="0"/>
              <a:t> Martin Luther University</a:t>
            </a:r>
          </a:p>
          <a:p>
            <a:r>
              <a:rPr lang="en-AU" dirty="0" err="1"/>
              <a:t>shane.blowes@idiv.de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4A796-B607-084A-832A-B38D7D02D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9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DEEC0-600C-BA4B-9F22-5327A14EE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AU" dirty="0"/>
                  <a:t>∆</a:t>
                </a:r>
                <a:r>
                  <a:rPr lang="en-AU" i="1" dirty="0"/>
                  <a:t>N</a:t>
                </a:r>
                <a:r>
                  <a:rPr lang="en-AU" dirty="0"/>
                  <a:t> = births – deaths</a:t>
                </a:r>
              </a:p>
              <a:p>
                <a:pPr marL="0" indent="0" algn="ctr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dirty="0" smtClean="0"/>
                        <m:t>births</m:t>
                      </m:r>
                      <m:r>
                        <m:rPr>
                          <m:nor/>
                        </m:rPr>
                        <a:rPr lang="en-AU" dirty="0" smtClean="0"/>
                        <m:t> = (</m:t>
                      </m:r>
                      <m:r>
                        <m:rPr>
                          <m:nor/>
                        </m:rPr>
                        <a:rPr lang="en-AU" dirty="0" smtClean="0"/>
                        <m:t>per</m:t>
                      </m:r>
                      <m:r>
                        <m:rPr>
                          <m:nor/>
                        </m:rPr>
                        <a:rPr lang="en-AU" dirty="0" smtClean="0"/>
                        <m:t> </m:t>
                      </m:r>
                      <m:r>
                        <m:rPr>
                          <m:nor/>
                        </m:rPr>
                        <a:rPr lang="en-AU" dirty="0" smtClean="0"/>
                        <m:t>capita</m:t>
                      </m:r>
                      <m:r>
                        <m:rPr>
                          <m:nor/>
                        </m:rPr>
                        <a:rPr lang="en-AU" dirty="0" smtClean="0"/>
                        <m:t> </m:t>
                      </m:r>
                      <m:r>
                        <m:rPr>
                          <m:nor/>
                        </m:rPr>
                        <a:rPr lang="en-AU" dirty="0" smtClean="0"/>
                        <m:t>births</m:t>
                      </m:r>
                      <m:r>
                        <m:rPr>
                          <m:nor/>
                        </m:rPr>
                        <a:rPr lang="en-AU" dirty="0" smtClean="0"/>
                        <m:t>) </m:t>
                      </m:r>
                      <m:r>
                        <m:rPr>
                          <m:nor/>
                        </m:rPr>
                        <a:rPr lang="en-AU" dirty="0" smtClean="0"/>
                        <m:t>x</m:t>
                      </m:r>
                      <m:r>
                        <m:rPr>
                          <m:nor/>
                        </m:rPr>
                        <a:rPr lang="en-AU" dirty="0" smtClean="0"/>
                        <m:t> (</m:t>
                      </m:r>
                      <m:r>
                        <m:rPr>
                          <m:nor/>
                        </m:rPr>
                        <a:rPr lang="en-AU" dirty="0" smtClean="0"/>
                        <m:t>population</m:t>
                      </m:r>
                      <m:r>
                        <m:rPr>
                          <m:nor/>
                        </m:rPr>
                        <a:rPr lang="en-AU" dirty="0" smtClean="0"/>
                        <m:t> </m:t>
                      </m:r>
                      <m:r>
                        <m:rPr>
                          <m:nor/>
                        </m:rPr>
                        <a:rPr lang="en-AU" dirty="0" smtClean="0"/>
                        <m:t>size</m:t>
                      </m:r>
                      <m:r>
                        <m:rPr>
                          <m:nor/>
                        </m:rPr>
                        <a:rPr lang="en-AU" dirty="0" smtClean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AU" dirty="0"/>
                  <a:t>= </a:t>
                </a:r>
                <a:r>
                  <a:rPr lang="en-AU" i="1" dirty="0"/>
                  <a:t>b</a:t>
                </a:r>
                <a:r>
                  <a:rPr lang="en-AU" dirty="0"/>
                  <a:t> x </a:t>
                </a:r>
                <a:r>
                  <a:rPr lang="en-AU" i="1" dirty="0" err="1"/>
                  <a:t>N</a:t>
                </a:r>
                <a:r>
                  <a:rPr lang="en-AU" baseline="-25000" dirty="0" err="1"/>
                  <a:t>t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DEEC0-600C-BA4B-9F22-5327A14EE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8A0AC37-453D-9F4A-9126-3A2059C1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Modelling population growth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FF0FB-A3F2-CE44-B66C-6D636908A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Two-parts to modelling natural mortality:</a:t>
            </a:r>
          </a:p>
          <a:p>
            <a:pPr marL="0" indent="0">
              <a:buNone/>
            </a:pPr>
            <a:r>
              <a:rPr lang="en-AU" dirty="0"/>
              <a:t>	(</a:t>
            </a:r>
            <a:r>
              <a:rPr lang="en-AU" dirty="0" err="1"/>
              <a:t>i</a:t>
            </a:r>
            <a:r>
              <a:rPr lang="en-AU" dirty="0"/>
              <a:t>) Per-capita mortality (</a:t>
            </a:r>
            <a:r>
              <a:rPr lang="en-AU" i="1" dirty="0"/>
              <a:t>d</a:t>
            </a:r>
            <a:r>
              <a:rPr lang="en-AU" dirty="0"/>
              <a:t>)</a:t>
            </a:r>
          </a:p>
          <a:p>
            <a:pPr lvl="3"/>
            <a:r>
              <a:rPr lang="en-AU" sz="2200" dirty="0"/>
              <a:t>Fraction of population alive this year that dies before next year</a:t>
            </a:r>
          </a:p>
          <a:p>
            <a:pPr lvl="3"/>
            <a:r>
              <a:rPr lang="en-AU" sz="2200" dirty="0"/>
              <a:t>Or, probability that individual alive this year dies before next year</a:t>
            </a:r>
          </a:p>
          <a:p>
            <a:pPr marL="0" indent="0">
              <a:buNone/>
            </a:pPr>
            <a:r>
              <a:rPr lang="en-AU" dirty="0"/>
              <a:t>	(ii) Population size this year (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)</a:t>
            </a:r>
            <a:endParaRPr lang="en-AU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02FC42-4E58-A146-B5B9-2D94BC6C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Modelling mortality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7379E-B2DB-FA4F-AE52-98F27ADA8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6DA-F2FE-C140-8109-6AA2DEF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population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 algn="ctr">
              <a:buNone/>
            </a:pPr>
            <a:r>
              <a:rPr lang="en-AU" dirty="0"/>
              <a:t>= </a:t>
            </a:r>
            <a:r>
              <a:rPr lang="en-AU" i="1" dirty="0" err="1"/>
              <a:t>bN</a:t>
            </a:r>
            <a:r>
              <a:rPr lang="en-AU" baseline="-25000" dirty="0" err="1"/>
              <a:t>t</a:t>
            </a:r>
            <a:r>
              <a:rPr lang="en-AU" dirty="0"/>
              <a:t> – </a:t>
            </a:r>
            <a:r>
              <a:rPr lang="en-AU" i="1" dirty="0" err="1"/>
              <a:t>dN</a:t>
            </a:r>
            <a:r>
              <a:rPr lang="en-AU" baseline="-25000" dirty="0" err="1"/>
              <a:t>t</a:t>
            </a:r>
            <a:r>
              <a:rPr lang="en-AU" dirty="0"/>
              <a:t> </a:t>
            </a:r>
          </a:p>
          <a:p>
            <a:pPr marL="0" indent="0" algn="ctr">
              <a:buNone/>
            </a:pPr>
            <a:r>
              <a:rPr lang="en-AU" dirty="0"/>
              <a:t>= (</a:t>
            </a:r>
            <a:r>
              <a:rPr lang="en-AU" i="1" dirty="0"/>
              <a:t>b</a:t>
            </a:r>
            <a:r>
              <a:rPr lang="en-AU" dirty="0"/>
              <a:t> – </a:t>
            </a:r>
            <a:r>
              <a:rPr lang="en-AU" i="1" dirty="0"/>
              <a:t>d</a:t>
            </a:r>
            <a:r>
              <a:rPr lang="en-AU" dirty="0"/>
              <a:t>)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 </a:t>
            </a:r>
          </a:p>
          <a:p>
            <a:pPr marL="0" indent="0" algn="ctr">
              <a:buNone/>
            </a:pPr>
            <a:r>
              <a:rPr lang="en-AU" dirty="0"/>
              <a:t>= </a:t>
            </a:r>
            <a:r>
              <a:rPr lang="en-AU" i="1" dirty="0" err="1"/>
              <a:t>RN</a:t>
            </a:r>
            <a:r>
              <a:rPr lang="en-AU" baseline="-25000" dirty="0" err="1"/>
              <a:t>t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Two kinds of variables in dynamic models: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u="sng" dirty="0"/>
              <a:t>state variables</a:t>
            </a:r>
            <a:r>
              <a:rPr lang="en-AU" dirty="0"/>
              <a:t> record the state of the system,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u="sng" dirty="0"/>
              <a:t>parameters</a:t>
            </a:r>
            <a:r>
              <a:rPr lang="en-AU" dirty="0"/>
              <a:t> drive changes in the state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CA19A-C8E4-A94A-894F-F8FDA46E6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9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0F81-E7DA-C641-B2E0-8FD954CF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Geometric population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B4641-1153-2A41-B52A-2B177E49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69" y="1305910"/>
            <a:ext cx="5257800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28878-0330-DB43-A387-76EFC0D9AC48}"/>
              </a:ext>
            </a:extLst>
          </p:cNvPr>
          <p:cNvSpPr txBox="1"/>
          <p:nvPr/>
        </p:nvSpPr>
        <p:spPr>
          <a:xfrm>
            <a:off x="7430814" y="44774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r>
              <a:rPr lang="en-AU" dirty="0"/>
              <a:t> = </a:t>
            </a:r>
            <a:r>
              <a:rPr lang="en-AU" i="1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4623A-AAA3-9C43-BF0B-6038114B7030}"/>
              </a:ext>
            </a:extLst>
          </p:cNvPr>
          <p:cNvSpPr txBox="1"/>
          <p:nvPr/>
        </p:nvSpPr>
        <p:spPr>
          <a:xfrm>
            <a:off x="6179532" y="51035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r>
              <a:rPr lang="en-AU" dirty="0"/>
              <a:t> &lt; </a:t>
            </a:r>
            <a:r>
              <a:rPr lang="en-AU" i="1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0CD77-B041-5B47-80BC-1FC9865130D8}"/>
              </a:ext>
            </a:extLst>
          </p:cNvPr>
          <p:cNvSpPr txBox="1"/>
          <p:nvPr/>
        </p:nvSpPr>
        <p:spPr>
          <a:xfrm>
            <a:off x="6505904" y="26314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r>
              <a:rPr lang="en-AU" dirty="0"/>
              <a:t> &gt; </a:t>
            </a:r>
            <a:r>
              <a:rPr lang="en-AU" i="1" dirty="0"/>
              <a:t>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3B21B-C0F4-454A-8517-DA8337CE4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8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Computer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822E-EC47-EC43-BF58-D11547F9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Geometric population growth</a:t>
            </a:r>
          </a:p>
          <a:p>
            <a:r>
              <a:rPr lang="en-AU" dirty="0"/>
              <a:t>Stochasticity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D9E5-F75F-D145-BE5F-8B0B928C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519" y="2899181"/>
            <a:ext cx="1500963" cy="1059638"/>
          </a:xfrm>
        </p:spPr>
        <p:txBody>
          <a:bodyPr/>
          <a:lstStyle/>
          <a:p>
            <a:r>
              <a:rPr lang="en-AU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06676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3689-5D08-BF4C-BBF6-519636D8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9819"/>
            <a:ext cx="9144000" cy="1018363"/>
          </a:xfrm>
        </p:spPr>
        <p:txBody>
          <a:bodyPr/>
          <a:lstStyle/>
          <a:p>
            <a:r>
              <a:rPr lang="en-AU" dirty="0"/>
              <a:t>Process-based models II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0E4AC3-7D00-EC49-9650-D2931A2B5676}"/>
              </a:ext>
            </a:extLst>
          </p:cNvPr>
          <p:cNvSpPr txBox="1">
            <a:spLocks/>
          </p:cNvSpPr>
          <p:nvPr/>
        </p:nvSpPr>
        <p:spPr>
          <a:xfrm>
            <a:off x="5058439" y="490851"/>
            <a:ext cx="22461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Part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9DD4E-1C1C-9344-8056-D73C41CBF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25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Metapopulations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F4FB464-D20F-F742-7CDF-D8058A6FD2F3}"/>
              </a:ext>
            </a:extLst>
          </p:cNvPr>
          <p:cNvSpPr>
            <a:spLocks noChangeAspect="1"/>
          </p:cNvSpPr>
          <p:nvPr/>
        </p:nvSpPr>
        <p:spPr>
          <a:xfrm>
            <a:off x="2570922" y="3008242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B9F0A-8157-E8C8-D427-B36879A42F0A}"/>
              </a:ext>
            </a:extLst>
          </p:cNvPr>
          <p:cNvSpPr>
            <a:spLocks noChangeAspect="1"/>
          </p:cNvSpPr>
          <p:nvPr/>
        </p:nvSpPr>
        <p:spPr>
          <a:xfrm>
            <a:off x="4260574" y="2965145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A436B7-581E-D0EE-5A42-D8768FC4F647}"/>
              </a:ext>
            </a:extLst>
          </p:cNvPr>
          <p:cNvSpPr>
            <a:spLocks noChangeAspect="1"/>
          </p:cNvSpPr>
          <p:nvPr/>
        </p:nvSpPr>
        <p:spPr>
          <a:xfrm>
            <a:off x="3500070" y="4031945"/>
            <a:ext cx="1348438" cy="134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5DBB40-72BB-C21D-D653-7D1062603266}"/>
              </a:ext>
            </a:extLst>
          </p:cNvPr>
          <p:cNvSpPr>
            <a:spLocks noChangeAspect="1"/>
          </p:cNvSpPr>
          <p:nvPr/>
        </p:nvSpPr>
        <p:spPr>
          <a:xfrm>
            <a:off x="4848509" y="3670274"/>
            <a:ext cx="239118" cy="23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12E0E-7D62-1EB0-C440-25A3F70909A3}"/>
              </a:ext>
            </a:extLst>
          </p:cNvPr>
          <p:cNvSpPr txBox="1"/>
          <p:nvPr/>
        </p:nvSpPr>
        <p:spPr>
          <a:xfrm>
            <a:off x="5393634" y="1978582"/>
            <a:ext cx="6409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Models of metapopulation dynamics: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Patch occupancy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C657E-93F9-4978-0B9F-FB29FAAA891B}"/>
              </a:ext>
            </a:extLst>
          </p:cNvPr>
          <p:cNvSpPr txBox="1"/>
          <p:nvPr/>
        </p:nvSpPr>
        <p:spPr>
          <a:xfrm>
            <a:off x="6867719" y="6488668"/>
            <a:ext cx="521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Levins</a:t>
            </a:r>
            <a:r>
              <a:rPr lang="en-AU" dirty="0"/>
              <a:t> 1969 </a:t>
            </a:r>
            <a:r>
              <a:rPr lang="en-AU" i="1" dirty="0"/>
              <a:t>Bull </a:t>
            </a:r>
            <a:r>
              <a:rPr lang="en-AU" i="1" dirty="0" err="1"/>
              <a:t>Entomol</a:t>
            </a:r>
            <a:r>
              <a:rPr lang="en-AU" i="1" dirty="0"/>
              <a:t> Soc Am, </a:t>
            </a:r>
            <a:r>
              <a:rPr lang="en-AU" dirty="0" err="1"/>
              <a:t>Hanski</a:t>
            </a:r>
            <a:r>
              <a:rPr lang="en-AU" dirty="0"/>
              <a:t> 1988</a:t>
            </a:r>
            <a:r>
              <a:rPr lang="en-AU" i="1" dirty="0"/>
              <a:t> Nature</a:t>
            </a:r>
          </a:p>
        </p:txBody>
      </p:sp>
    </p:spTree>
    <p:extLst>
      <p:ext uri="{BB962C8B-B14F-4D97-AF65-F5344CB8AC3E}">
        <p14:creationId xmlns:p14="http://schemas.microsoft.com/office/powerpoint/2010/main" val="1951178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Metapopulations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F4FB464-D20F-F742-7CDF-D8058A6FD2F3}"/>
              </a:ext>
            </a:extLst>
          </p:cNvPr>
          <p:cNvSpPr>
            <a:spLocks noChangeAspect="1"/>
          </p:cNvSpPr>
          <p:nvPr/>
        </p:nvSpPr>
        <p:spPr>
          <a:xfrm>
            <a:off x="2570922" y="3008242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B9F0A-8157-E8C8-D427-B36879A42F0A}"/>
              </a:ext>
            </a:extLst>
          </p:cNvPr>
          <p:cNvSpPr>
            <a:spLocks noChangeAspect="1"/>
          </p:cNvSpPr>
          <p:nvPr/>
        </p:nvSpPr>
        <p:spPr>
          <a:xfrm>
            <a:off x="4260574" y="2965145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A436B7-581E-D0EE-5A42-D8768FC4F647}"/>
              </a:ext>
            </a:extLst>
          </p:cNvPr>
          <p:cNvSpPr>
            <a:spLocks noChangeAspect="1"/>
          </p:cNvSpPr>
          <p:nvPr/>
        </p:nvSpPr>
        <p:spPr>
          <a:xfrm>
            <a:off x="3500070" y="4031945"/>
            <a:ext cx="1348438" cy="134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5DBB40-72BB-C21D-D653-7D1062603266}"/>
              </a:ext>
            </a:extLst>
          </p:cNvPr>
          <p:cNvSpPr>
            <a:spLocks noChangeAspect="1"/>
          </p:cNvSpPr>
          <p:nvPr/>
        </p:nvSpPr>
        <p:spPr>
          <a:xfrm>
            <a:off x="4848509" y="3670274"/>
            <a:ext cx="239118" cy="23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12E0E-7D62-1EB0-C440-25A3F70909A3}"/>
              </a:ext>
            </a:extLst>
          </p:cNvPr>
          <p:cNvSpPr txBox="1"/>
          <p:nvPr/>
        </p:nvSpPr>
        <p:spPr>
          <a:xfrm>
            <a:off x="5393634" y="1978582"/>
            <a:ext cx="6409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Models of metapopulation dynamics: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Patch occupancy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Metapopulation growth rate</a:t>
            </a:r>
          </a:p>
        </p:txBody>
      </p:sp>
    </p:spTree>
    <p:extLst>
      <p:ext uri="{BB962C8B-B14F-4D97-AF65-F5344CB8AC3E}">
        <p14:creationId xmlns:p14="http://schemas.microsoft.com/office/powerpoint/2010/main" val="3570827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A40D6B-9AAF-34DE-D88E-E4866954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394" y="855167"/>
            <a:ext cx="4907280" cy="541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9F033-2A7F-0734-3EB7-A91F7E75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828"/>
            <a:ext cx="10515600" cy="1325563"/>
          </a:xfrm>
        </p:spPr>
        <p:txBody>
          <a:bodyPr/>
          <a:lstStyle/>
          <a:p>
            <a:r>
              <a:rPr lang="en-GB" dirty="0"/>
              <a:t>Synchrony and metapopulation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CBEF-C19E-D45F-A5DE-5105DA8E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8" y="1285735"/>
            <a:ext cx="7643949" cy="4351338"/>
          </a:xfrm>
        </p:spPr>
        <p:txBody>
          <a:bodyPr/>
          <a:lstStyle/>
          <a:p>
            <a:r>
              <a:rPr lang="en-GB" dirty="0"/>
              <a:t>Synchrony of subpopulation dynamics important for persistence and probability of global extinction</a:t>
            </a:r>
            <a:endParaRPr lang="en-GB" sz="1600" dirty="0"/>
          </a:p>
          <a:p>
            <a:r>
              <a:rPr lang="en-GB" dirty="0"/>
              <a:t>Dispersal and environmental fluctuations (stochasticity) are important determinants of synchrony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3C9E9-1BE1-4562-D72A-B06C8583B128}"/>
              </a:ext>
            </a:extLst>
          </p:cNvPr>
          <p:cNvSpPr txBox="1"/>
          <p:nvPr/>
        </p:nvSpPr>
        <p:spPr>
          <a:xfrm>
            <a:off x="5986058" y="6169709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800" dirty="0"/>
              <a:t>(</a:t>
            </a:r>
            <a:r>
              <a:rPr lang="en-GB" sz="1800" dirty="0" err="1"/>
              <a:t>Heino</a:t>
            </a:r>
            <a:r>
              <a:rPr lang="en-GB" sz="1800" dirty="0"/>
              <a:t> </a:t>
            </a:r>
            <a:r>
              <a:rPr lang="en-GB" sz="1800" i="1" dirty="0"/>
              <a:t>et al</a:t>
            </a:r>
            <a:r>
              <a:rPr lang="en-GB" sz="1800" dirty="0"/>
              <a:t>. 1997 </a:t>
            </a:r>
            <a:r>
              <a:rPr lang="en-GB" sz="1800" i="1" dirty="0"/>
              <a:t>Proc Roy Soc B</a:t>
            </a:r>
            <a:r>
              <a:rPr lang="en-GB" sz="1800" dirty="0"/>
              <a:t>, </a:t>
            </a:r>
            <a:r>
              <a:rPr lang="en-GB" sz="1800" dirty="0" err="1"/>
              <a:t>Liebhold</a:t>
            </a:r>
            <a:r>
              <a:rPr lang="en-GB" sz="1800" dirty="0"/>
              <a:t> </a:t>
            </a:r>
            <a:r>
              <a:rPr lang="en-GB" sz="1800" i="1" dirty="0"/>
              <a:t>et al</a:t>
            </a:r>
            <a:r>
              <a:rPr lang="en-GB" sz="1800" dirty="0"/>
              <a:t>. 2004 </a:t>
            </a:r>
            <a:r>
              <a:rPr lang="en-GB" sz="1800" i="1" dirty="0"/>
              <a:t>Ann Rev </a:t>
            </a:r>
            <a:r>
              <a:rPr lang="en-GB" sz="1800" i="1" dirty="0" err="1"/>
              <a:t>Ecol</a:t>
            </a:r>
            <a:r>
              <a:rPr lang="en-GB" sz="1800" i="1" dirty="0"/>
              <a:t> </a:t>
            </a:r>
            <a:r>
              <a:rPr lang="en-GB" sz="1800" i="1" dirty="0" err="1"/>
              <a:t>Evol</a:t>
            </a:r>
            <a:r>
              <a:rPr lang="en-GB" sz="1800" i="1" dirty="0"/>
              <a:t> </a:t>
            </a:r>
            <a:r>
              <a:rPr lang="en-GB" sz="1800" i="1" dirty="0" err="1"/>
              <a:t>Syst</a:t>
            </a:r>
            <a:r>
              <a:rPr lang="en-GB" sz="1800" dirty="0"/>
              <a:t>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37386-8DF5-6588-7B22-B5E76FC8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82" y="3942803"/>
            <a:ext cx="4150726" cy="27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4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CB17-207C-CA45-9756-F3969411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6DAC-D9DF-4F49-8669-31C5D30D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Introduction: examples</a:t>
            </a:r>
          </a:p>
          <a:p>
            <a:r>
              <a:rPr lang="en-AU" dirty="0"/>
              <a:t>Models and the Scientific Method</a:t>
            </a:r>
          </a:p>
          <a:p>
            <a:r>
              <a:rPr lang="en-AU" dirty="0"/>
              <a:t>What are models?</a:t>
            </a:r>
          </a:p>
          <a:p>
            <a:r>
              <a:rPr lang="en-AU" dirty="0"/>
              <a:t>Types and uses of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6947B-C7BA-744A-A7FE-84180159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07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289F5-4DBF-1F84-D679-16BAC21B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7"/>
            <a:ext cx="10515600" cy="1325563"/>
          </a:xfrm>
        </p:spPr>
        <p:txBody>
          <a:bodyPr/>
          <a:lstStyle/>
          <a:p>
            <a:r>
              <a:rPr lang="en-GB" dirty="0"/>
              <a:t>A simple metapopulation growth rate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B0CE5-82AD-7A59-F2B0-41F53BFA8DC4}"/>
              </a:ext>
            </a:extLst>
          </p:cNvPr>
          <p:cNvGrpSpPr/>
          <p:nvPr/>
        </p:nvGrpSpPr>
        <p:grpSpPr>
          <a:xfrm>
            <a:off x="4033256" y="6106158"/>
            <a:ext cx="5719156" cy="660881"/>
            <a:chOff x="1524000" y="2358888"/>
            <a:chExt cx="5719156" cy="66088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CAA68E-C3D7-778D-7D4D-CB951F5F09BA}"/>
                </a:ext>
              </a:extLst>
            </p:cNvPr>
            <p:cNvCxnSpPr/>
            <p:nvPr/>
          </p:nvCxnSpPr>
          <p:spPr>
            <a:xfrm>
              <a:off x="1749287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7CB6AB-A998-CD64-4055-0D45C43E424E}"/>
                </a:ext>
              </a:extLst>
            </p:cNvPr>
            <p:cNvCxnSpPr/>
            <p:nvPr/>
          </p:nvCxnSpPr>
          <p:spPr>
            <a:xfrm>
              <a:off x="5745196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AC1956-FE9E-E41E-ACAD-02744EEBCF03}"/>
                </a:ext>
              </a:extLst>
            </p:cNvPr>
            <p:cNvSpPr txBox="1"/>
            <p:nvPr/>
          </p:nvSpPr>
          <p:spPr>
            <a:xfrm>
              <a:off x="1524000" y="2650437"/>
              <a:ext cx="173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1, width </a:t>
              </a:r>
              <a:r>
                <a:rPr lang="en-GB" i="1" dirty="0"/>
                <a:t>w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45F840-7EB1-AFEF-9A1A-DFB297F8B51F}"/>
                </a:ext>
              </a:extLst>
            </p:cNvPr>
            <p:cNvSpPr txBox="1"/>
            <p:nvPr/>
          </p:nvSpPr>
          <p:spPr>
            <a:xfrm>
              <a:off x="5505436" y="2650437"/>
              <a:ext cx="173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2, width </a:t>
              </a:r>
              <a:r>
                <a:rPr lang="en-GB" i="1" dirty="0"/>
                <a:t>w</a:t>
              </a:r>
              <a:endParaRPr lang="en-GB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F30EA1-E643-A015-30DA-BB7DAAE78EEB}"/>
              </a:ext>
            </a:extLst>
          </p:cNvPr>
          <p:cNvSpPr txBox="1"/>
          <p:nvPr/>
        </p:nvSpPr>
        <p:spPr>
          <a:xfrm>
            <a:off x="499520" y="1187956"/>
            <a:ext cx="86900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Model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Density-independent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At each time step, all individuals:</a:t>
            </a:r>
          </a:p>
          <a:p>
            <a:pPr lvl="1"/>
            <a:r>
              <a:rPr lang="en-GB" sz="2400" dirty="0"/>
              <a:t>- grow,</a:t>
            </a:r>
          </a:p>
          <a:p>
            <a:pPr lvl="1"/>
            <a:r>
              <a:rPr lang="en-GB" sz="2400" dirty="0"/>
              <a:t>- reproduce,</a:t>
            </a:r>
          </a:p>
          <a:p>
            <a:pPr lvl="1"/>
            <a:r>
              <a:rPr lang="en-GB" sz="2400" dirty="0"/>
              <a:t>- disperse,</a:t>
            </a:r>
          </a:p>
          <a:p>
            <a:pPr lvl="1"/>
            <a:r>
              <a:rPr lang="en-GB" sz="2400" dirty="0"/>
              <a:t>- die.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Two subpopulations linked by dispersal,</a:t>
            </a:r>
          </a:p>
          <a:p>
            <a:pPr lvl="1"/>
            <a:r>
              <a:rPr lang="en-GB" sz="2400" dirty="0"/>
              <a:t>- dispersing individuals leave from the centre of their natal patch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C1310-D63C-B340-730F-C3AD7D7D4DF3}"/>
              </a:ext>
            </a:extLst>
          </p:cNvPr>
          <p:cNvSpPr txBox="1"/>
          <p:nvPr/>
        </p:nvSpPr>
        <p:spPr>
          <a:xfrm>
            <a:off x="3251882" y="2418135"/>
            <a:ext cx="25859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/>
              <a:t>”</a:t>
            </a:r>
            <a:r>
              <a:rPr lang="en-GB" sz="3200" dirty="0" err="1"/>
              <a:t>Semelparity</a:t>
            </a:r>
            <a:r>
              <a:rPr lang="en-GB" sz="3800" dirty="0"/>
              <a:t>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680E1B-BEA9-A9F8-5216-90ABD8459FA1}"/>
              </a:ext>
            </a:extLst>
          </p:cNvPr>
          <p:cNvCxnSpPr/>
          <p:nvPr/>
        </p:nvCxnSpPr>
        <p:spPr>
          <a:xfrm flipV="1">
            <a:off x="4861517" y="4705210"/>
            <a:ext cx="0" cy="904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2EC8B44-7E5B-1C00-59B7-862939255D1F}"/>
              </a:ext>
            </a:extLst>
          </p:cNvPr>
          <p:cNvSpPr/>
          <p:nvPr/>
        </p:nvSpPr>
        <p:spPr>
          <a:xfrm rot="21394183" flipH="1" flipV="1">
            <a:off x="4894687" y="3872299"/>
            <a:ext cx="1687885" cy="170291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31EF3A-61F5-7215-E82A-EE0DD8AD97CD}"/>
              </a:ext>
            </a:extLst>
          </p:cNvPr>
          <p:cNvCxnSpPr/>
          <p:nvPr/>
        </p:nvCxnSpPr>
        <p:spPr>
          <a:xfrm>
            <a:off x="5442680" y="6107511"/>
            <a:ext cx="2837898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75E93B-8A31-450E-1E99-A4E0C8A13AFB}"/>
              </a:ext>
            </a:extLst>
          </p:cNvPr>
          <p:cNvSpPr txBox="1"/>
          <p:nvPr/>
        </p:nvSpPr>
        <p:spPr>
          <a:xfrm rot="16200000">
            <a:off x="3655739" y="4757713"/>
            <a:ext cx="124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Prob. successful dispersal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A31902-C4A6-BD89-8524-8BAB424552DE}"/>
              </a:ext>
            </a:extLst>
          </p:cNvPr>
          <p:cNvSpPr txBox="1"/>
          <p:nvPr/>
        </p:nvSpPr>
        <p:spPr>
          <a:xfrm>
            <a:off x="5946728" y="5921492"/>
            <a:ext cx="16921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Patch spacing, </a:t>
            </a:r>
            <a:r>
              <a:rPr lang="en-GB" i="1" dirty="0"/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7A4EE2-C1C9-6265-AB98-5337F43EAA4B}"/>
              </a:ext>
            </a:extLst>
          </p:cNvPr>
          <p:cNvCxnSpPr>
            <a:cxnSpLocks/>
          </p:cNvCxnSpPr>
          <p:nvPr/>
        </p:nvCxnSpPr>
        <p:spPr>
          <a:xfrm>
            <a:off x="4861517" y="5609764"/>
            <a:ext cx="12121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CACA66-0C9C-5E15-45FB-34BCE9F8BA6E}"/>
              </a:ext>
            </a:extLst>
          </p:cNvPr>
          <p:cNvSpPr txBox="1"/>
          <p:nvPr/>
        </p:nvSpPr>
        <p:spPr>
          <a:xfrm>
            <a:off x="5177341" y="5530980"/>
            <a:ext cx="20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x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F7A5F-30CE-AB6C-7F70-FAA2F48C12C7}"/>
              </a:ext>
            </a:extLst>
          </p:cNvPr>
          <p:cNvSpPr txBox="1"/>
          <p:nvPr/>
        </p:nvSpPr>
        <p:spPr>
          <a:xfrm>
            <a:off x="5278193" y="4775432"/>
            <a:ext cx="331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Distance decay in connectivity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9939A-862B-DE41-5310-6D39F7B53911}"/>
              </a:ext>
            </a:extLst>
          </p:cNvPr>
          <p:cNvSpPr txBox="1"/>
          <p:nvPr/>
        </p:nvSpPr>
        <p:spPr>
          <a:xfrm>
            <a:off x="8738859" y="3522762"/>
            <a:ext cx="26741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/>
              <a:t>”</a:t>
            </a:r>
            <a:r>
              <a:rPr lang="en-GB" sz="3200" dirty="0"/>
              <a:t>Connectivity</a:t>
            </a:r>
            <a:r>
              <a:rPr lang="en-GB" sz="3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426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B0CE5-82AD-7A59-F2B0-41F53BFA8DC4}"/>
              </a:ext>
            </a:extLst>
          </p:cNvPr>
          <p:cNvGrpSpPr/>
          <p:nvPr/>
        </p:nvGrpSpPr>
        <p:grpSpPr>
          <a:xfrm>
            <a:off x="2694522" y="3604680"/>
            <a:ext cx="5719156" cy="660881"/>
            <a:chOff x="1524000" y="2358888"/>
            <a:chExt cx="5719156" cy="66088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CAA68E-C3D7-778D-7D4D-CB951F5F09BA}"/>
                </a:ext>
              </a:extLst>
            </p:cNvPr>
            <p:cNvCxnSpPr/>
            <p:nvPr/>
          </p:nvCxnSpPr>
          <p:spPr>
            <a:xfrm>
              <a:off x="1749287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7CB6AB-A998-CD64-4055-0D45C43E424E}"/>
                </a:ext>
              </a:extLst>
            </p:cNvPr>
            <p:cNvCxnSpPr/>
            <p:nvPr/>
          </p:nvCxnSpPr>
          <p:spPr>
            <a:xfrm>
              <a:off x="5745196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AC1956-FE9E-E41E-ACAD-02744EEBCF03}"/>
                </a:ext>
              </a:extLst>
            </p:cNvPr>
            <p:cNvSpPr txBox="1"/>
            <p:nvPr/>
          </p:nvSpPr>
          <p:spPr>
            <a:xfrm>
              <a:off x="1524000" y="2650437"/>
              <a:ext cx="175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A, width </a:t>
              </a:r>
              <a:r>
                <a:rPr lang="en-GB" i="1" dirty="0"/>
                <a:t>w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45F840-7EB1-AFEF-9A1A-DFB297F8B51F}"/>
                </a:ext>
              </a:extLst>
            </p:cNvPr>
            <p:cNvSpPr txBox="1"/>
            <p:nvPr/>
          </p:nvSpPr>
          <p:spPr>
            <a:xfrm>
              <a:off x="5505436" y="2650437"/>
              <a:ext cx="173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B, width </a:t>
              </a:r>
              <a:r>
                <a:rPr lang="en-GB" i="1" dirty="0"/>
                <a:t>w</a:t>
              </a:r>
              <a:endParaRPr lang="en-GB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680E1B-BEA9-A9F8-5216-90ABD8459FA1}"/>
              </a:ext>
            </a:extLst>
          </p:cNvPr>
          <p:cNvCxnSpPr/>
          <p:nvPr/>
        </p:nvCxnSpPr>
        <p:spPr>
          <a:xfrm flipV="1">
            <a:off x="1817861" y="1975073"/>
            <a:ext cx="0" cy="904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2EC8B44-7E5B-1C00-59B7-862939255D1F}"/>
              </a:ext>
            </a:extLst>
          </p:cNvPr>
          <p:cNvSpPr/>
          <p:nvPr/>
        </p:nvSpPr>
        <p:spPr>
          <a:xfrm rot="21394183" flipH="1" flipV="1">
            <a:off x="1851031" y="1142162"/>
            <a:ext cx="1687885" cy="170291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5E93B-8A31-450E-1E99-A4E0C8A13AFB}"/>
              </a:ext>
            </a:extLst>
          </p:cNvPr>
          <p:cNvSpPr txBox="1"/>
          <p:nvPr/>
        </p:nvSpPr>
        <p:spPr>
          <a:xfrm rot="16200000">
            <a:off x="612083" y="2027576"/>
            <a:ext cx="124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Prob. successful dispersal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D61256-DEDA-7A9A-75F7-3A4861148D8B}"/>
              </a:ext>
            </a:extLst>
          </p:cNvPr>
          <p:cNvGrpSpPr/>
          <p:nvPr/>
        </p:nvGrpSpPr>
        <p:grpSpPr>
          <a:xfrm>
            <a:off x="4101789" y="3420014"/>
            <a:ext cx="2837898" cy="369332"/>
            <a:chOff x="2399024" y="3191355"/>
            <a:chExt cx="2837898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31EF3A-61F5-7215-E82A-EE0DD8AD97CD}"/>
                </a:ext>
              </a:extLst>
            </p:cNvPr>
            <p:cNvCxnSpPr/>
            <p:nvPr/>
          </p:nvCxnSpPr>
          <p:spPr>
            <a:xfrm>
              <a:off x="2399024" y="3377374"/>
              <a:ext cx="2837898" cy="0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A31902-C4A6-BD89-8524-8BAB424552DE}"/>
                </a:ext>
              </a:extLst>
            </p:cNvPr>
            <p:cNvSpPr txBox="1"/>
            <p:nvPr/>
          </p:nvSpPr>
          <p:spPr>
            <a:xfrm>
              <a:off x="2903072" y="3191355"/>
              <a:ext cx="16921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spacing, </a:t>
              </a:r>
              <a:r>
                <a:rPr lang="en-GB" i="1" dirty="0"/>
                <a:t>x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7A4EE2-C1C9-6265-AB98-5337F43EAA4B}"/>
              </a:ext>
            </a:extLst>
          </p:cNvPr>
          <p:cNvCxnSpPr>
            <a:cxnSpLocks/>
          </p:cNvCxnSpPr>
          <p:nvPr/>
        </p:nvCxnSpPr>
        <p:spPr>
          <a:xfrm>
            <a:off x="1817861" y="2879627"/>
            <a:ext cx="12121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CACA66-0C9C-5E15-45FB-34BCE9F8BA6E}"/>
              </a:ext>
            </a:extLst>
          </p:cNvPr>
          <p:cNvSpPr txBox="1"/>
          <p:nvPr/>
        </p:nvSpPr>
        <p:spPr>
          <a:xfrm>
            <a:off x="2133685" y="2800843"/>
            <a:ext cx="20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x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F7A5F-30CE-AB6C-7F70-FAA2F48C12C7}"/>
              </a:ext>
            </a:extLst>
          </p:cNvPr>
          <p:cNvSpPr txBox="1"/>
          <p:nvPr/>
        </p:nvSpPr>
        <p:spPr>
          <a:xfrm>
            <a:off x="2234537" y="2045295"/>
            <a:ext cx="331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Distance decay in connectivity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A0144F2-D143-13B7-1228-0548FA797900}"/>
              </a:ext>
            </a:extLst>
          </p:cNvPr>
          <p:cNvSpPr txBox="1">
            <a:spLocks/>
          </p:cNvSpPr>
          <p:nvPr/>
        </p:nvSpPr>
        <p:spPr>
          <a:xfrm>
            <a:off x="785823" y="99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Connectivity </a:t>
            </a:r>
            <a:r>
              <a:rPr lang="en-GB" i="1" dirty="0"/>
              <a:t>versus</a:t>
            </a:r>
            <a:r>
              <a:rPr lang="en-GB" dirty="0"/>
              <a:t> risk-spreading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CA1D58-3B30-A9C0-E1EE-2B060E7C52C0}"/>
              </a:ext>
            </a:extLst>
          </p:cNvPr>
          <p:cNvCxnSpPr/>
          <p:nvPr/>
        </p:nvCxnSpPr>
        <p:spPr>
          <a:xfrm flipV="1">
            <a:off x="6655793" y="1915724"/>
            <a:ext cx="0" cy="904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B07A5928-8A4A-71BC-F26B-480D6F56C9B5}"/>
              </a:ext>
            </a:extLst>
          </p:cNvPr>
          <p:cNvSpPr/>
          <p:nvPr/>
        </p:nvSpPr>
        <p:spPr>
          <a:xfrm rot="21394183" flipH="1" flipV="1">
            <a:off x="6688963" y="1082813"/>
            <a:ext cx="1687885" cy="170291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44C0-59AC-856A-E548-119EBD6D7989}"/>
              </a:ext>
            </a:extLst>
          </p:cNvPr>
          <p:cNvSpPr txBox="1"/>
          <p:nvPr/>
        </p:nvSpPr>
        <p:spPr>
          <a:xfrm rot="16200000">
            <a:off x="5466793" y="1880501"/>
            <a:ext cx="141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Correlation of per-capita fecundity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F6AC27-6365-29B7-D63E-F1951C92D465}"/>
              </a:ext>
            </a:extLst>
          </p:cNvPr>
          <p:cNvCxnSpPr>
            <a:cxnSpLocks/>
          </p:cNvCxnSpPr>
          <p:nvPr/>
        </p:nvCxnSpPr>
        <p:spPr>
          <a:xfrm>
            <a:off x="6655793" y="2820278"/>
            <a:ext cx="12121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2EB754-8689-037D-FD0D-98FEE2806149}"/>
              </a:ext>
            </a:extLst>
          </p:cNvPr>
          <p:cNvSpPr txBox="1"/>
          <p:nvPr/>
        </p:nvSpPr>
        <p:spPr>
          <a:xfrm>
            <a:off x="6971617" y="2741494"/>
            <a:ext cx="20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x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C6E2B-8F7F-4230-1EEC-B9F2A9BEFD19}"/>
              </a:ext>
            </a:extLst>
          </p:cNvPr>
          <p:cNvSpPr txBox="1"/>
          <p:nvPr/>
        </p:nvSpPr>
        <p:spPr>
          <a:xfrm>
            <a:off x="6811209" y="1985946"/>
            <a:ext cx="474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Distance decay in environmental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3A13A8-F1C4-9908-BB0B-30D4885B3F1D}"/>
                  </a:ext>
                </a:extLst>
              </p:cNvPr>
              <p:cNvSpPr txBox="1"/>
              <p:nvPr/>
            </p:nvSpPr>
            <p:spPr>
              <a:xfrm flipH="1">
                <a:off x="1168536" y="4904019"/>
                <a:ext cx="9091804" cy="1608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3A13A8-F1C4-9908-BB0B-30D4885B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68536" y="4904019"/>
                <a:ext cx="9091804" cy="1608004"/>
              </a:xfrm>
              <a:prstGeom prst="rect">
                <a:avLst/>
              </a:prstGeom>
              <a:blipFill>
                <a:blip r:embed="rId2"/>
                <a:stretch>
                  <a:fillRect t="-64063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9F576B4-003E-97DF-FA67-A2786F232C59}"/>
              </a:ext>
            </a:extLst>
          </p:cNvPr>
          <p:cNvSpPr txBox="1"/>
          <p:nvPr/>
        </p:nvSpPr>
        <p:spPr>
          <a:xfrm>
            <a:off x="8832106" y="6512023"/>
            <a:ext cx="33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Blowes &amp; Connolly 2012 </a:t>
            </a:r>
            <a:r>
              <a:rPr lang="en-AU" i="1" dirty="0" err="1"/>
              <a:t>Ecol</a:t>
            </a:r>
            <a:r>
              <a:rPr lang="en-AU" i="1" dirty="0"/>
              <a:t> Appl</a:t>
            </a:r>
          </a:p>
        </p:txBody>
      </p:sp>
    </p:spTree>
    <p:extLst>
      <p:ext uri="{BB962C8B-B14F-4D97-AF65-F5344CB8AC3E}">
        <p14:creationId xmlns:p14="http://schemas.microsoft.com/office/powerpoint/2010/main" val="3949996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Computer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822E-EC47-EC43-BF58-D11547F9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63" y="1825625"/>
            <a:ext cx="10515600" cy="4351338"/>
          </a:xfrm>
        </p:spPr>
        <p:txBody>
          <a:bodyPr/>
          <a:lstStyle/>
          <a:p>
            <a:r>
              <a:rPr lang="en-AU" dirty="0"/>
              <a:t>Metapopulation dynamics</a:t>
            </a:r>
          </a:p>
          <a:p>
            <a:r>
              <a:rPr lang="en-AU" dirty="0"/>
              <a:t>Risk-spreading, connectivity, and optimal reserve spacing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5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0CC4E-B0AE-5245-A01F-09DDFEB37BD4}"/>
              </a:ext>
            </a:extLst>
          </p:cNvPr>
          <p:cNvSpPr txBox="1"/>
          <p:nvPr/>
        </p:nvSpPr>
        <p:spPr>
          <a:xfrm>
            <a:off x="6472048" y="625281"/>
            <a:ext cx="290967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Observation of a pattern (description)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DE878-0A4A-0543-9C4E-2A66808A0DDB}"/>
              </a:ext>
            </a:extLst>
          </p:cNvPr>
          <p:cNvSpPr txBox="1"/>
          <p:nvPr/>
        </p:nvSpPr>
        <p:spPr>
          <a:xfrm>
            <a:off x="6851081" y="1917943"/>
            <a:ext cx="2166721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Propose explanation (how or why)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E21C1-4AAC-DD46-B007-49E2A0A3E903}"/>
              </a:ext>
            </a:extLst>
          </p:cNvPr>
          <p:cNvSpPr txBox="1"/>
          <p:nvPr/>
        </p:nvSpPr>
        <p:spPr>
          <a:xfrm>
            <a:off x="7075489" y="3254257"/>
            <a:ext cx="171790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Make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3D6B9-6626-6041-9A71-80DBCE999CFE}"/>
              </a:ext>
            </a:extLst>
          </p:cNvPr>
          <p:cNvSpPr txBox="1"/>
          <p:nvPr/>
        </p:nvSpPr>
        <p:spPr>
          <a:xfrm>
            <a:off x="6883898" y="4590570"/>
            <a:ext cx="21010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Conduct experiment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79E54-FB03-034B-AC8F-6D00DFEFFA64}"/>
              </a:ext>
            </a:extLst>
          </p:cNvPr>
          <p:cNvSpPr txBox="1"/>
          <p:nvPr/>
        </p:nvSpPr>
        <p:spPr>
          <a:xfrm>
            <a:off x="7183756" y="5927231"/>
            <a:ext cx="150137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60300-6865-E843-B36C-313FA8104303}"/>
              </a:ext>
            </a:extLst>
          </p:cNvPr>
          <p:cNvSpPr txBox="1"/>
          <p:nvPr/>
        </p:nvSpPr>
        <p:spPr>
          <a:xfrm>
            <a:off x="4045105" y="3623589"/>
            <a:ext cx="21072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Prediction ‘</a:t>
            </a:r>
            <a:r>
              <a:rPr lang="en-AU" i="1" dirty="0"/>
              <a:t>falsified’</a:t>
            </a:r>
            <a:r>
              <a:rPr lang="en-AU" dirty="0"/>
              <a:t>:</a:t>
            </a:r>
          </a:p>
          <a:p>
            <a:r>
              <a:rPr lang="en-AU" b="1" i="1" dirty="0"/>
              <a:t>reject </a:t>
            </a:r>
            <a:r>
              <a:rPr lang="en-AU" dirty="0"/>
              <a:t>explanation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A562A-9632-0E44-8C39-CC036610C17A}"/>
              </a:ext>
            </a:extLst>
          </p:cNvPr>
          <p:cNvSpPr txBox="1"/>
          <p:nvPr/>
        </p:nvSpPr>
        <p:spPr>
          <a:xfrm>
            <a:off x="9634555" y="5110809"/>
            <a:ext cx="2069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Prediction ‘</a:t>
            </a:r>
            <a:r>
              <a:rPr lang="en-AU" i="1" dirty="0"/>
              <a:t>verified</a:t>
            </a:r>
            <a:r>
              <a:rPr lang="en-AU" dirty="0"/>
              <a:t>’:</a:t>
            </a:r>
          </a:p>
          <a:p>
            <a:r>
              <a:rPr lang="en-AU" b="1" i="1" dirty="0"/>
              <a:t>retain</a:t>
            </a:r>
            <a:r>
              <a:rPr lang="en-AU" dirty="0"/>
              <a:t> explanation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32187C-5727-A54F-BC55-C6BCD96F030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926883" y="1271612"/>
            <a:ext cx="7559" cy="64633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A096FE-757B-E94B-9AE9-F04B4F7A017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934442" y="2564274"/>
            <a:ext cx="0" cy="68998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29A801-8794-0F47-A12E-6DF578ADFB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26883" y="3623589"/>
            <a:ext cx="7559" cy="96698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BD5F7-097B-9444-ADA9-5D1FC03E63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934442" y="4959902"/>
            <a:ext cx="1" cy="967329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3C69C438-4C8A-7143-AD2A-EF9D62502486}"/>
              </a:ext>
            </a:extLst>
          </p:cNvPr>
          <p:cNvSpPr/>
          <p:nvPr/>
        </p:nvSpPr>
        <p:spPr>
          <a:xfrm>
            <a:off x="6194632" y="2200275"/>
            <a:ext cx="1006268" cy="3914775"/>
          </a:xfrm>
          <a:custGeom>
            <a:avLst/>
            <a:gdLst>
              <a:gd name="connsiteX0" fmla="*/ 1006268 w 1006268"/>
              <a:gd name="connsiteY0" fmla="*/ 3914775 h 3914775"/>
              <a:gd name="connsiteX1" fmla="*/ 434768 w 1006268"/>
              <a:gd name="connsiteY1" fmla="*/ 3357563 h 3914775"/>
              <a:gd name="connsiteX2" fmla="*/ 163306 w 1006268"/>
              <a:gd name="connsiteY2" fmla="*/ 2314575 h 3914775"/>
              <a:gd name="connsiteX3" fmla="*/ 6143 w 1006268"/>
              <a:gd name="connsiteY3" fmla="*/ 1214438 h 3914775"/>
              <a:gd name="connsiteX4" fmla="*/ 63293 w 1006268"/>
              <a:gd name="connsiteY4" fmla="*/ 542925 h 3914775"/>
              <a:gd name="connsiteX5" fmla="*/ 349043 w 1006268"/>
              <a:gd name="connsiteY5" fmla="*/ 114300 h 3914775"/>
              <a:gd name="connsiteX6" fmla="*/ 663368 w 1006268"/>
              <a:gd name="connsiteY6" fmla="*/ 0 h 3914775"/>
              <a:gd name="connsiteX7" fmla="*/ 663368 w 1006268"/>
              <a:gd name="connsiteY7" fmla="*/ 0 h 39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6268" h="3914775">
                <a:moveTo>
                  <a:pt x="1006268" y="3914775"/>
                </a:moveTo>
                <a:cubicBezTo>
                  <a:pt x="790765" y="3769519"/>
                  <a:pt x="575262" y="3624263"/>
                  <a:pt x="434768" y="3357563"/>
                </a:cubicBezTo>
                <a:cubicBezTo>
                  <a:pt x="294274" y="3090863"/>
                  <a:pt x="234743" y="2671762"/>
                  <a:pt x="163306" y="2314575"/>
                </a:cubicBezTo>
                <a:cubicBezTo>
                  <a:pt x="91868" y="1957387"/>
                  <a:pt x="22812" y="1509713"/>
                  <a:pt x="6143" y="1214438"/>
                </a:cubicBezTo>
                <a:cubicBezTo>
                  <a:pt x="-10526" y="919163"/>
                  <a:pt x="6143" y="726281"/>
                  <a:pt x="63293" y="542925"/>
                </a:cubicBezTo>
                <a:cubicBezTo>
                  <a:pt x="120443" y="359569"/>
                  <a:pt x="249030" y="204787"/>
                  <a:pt x="349043" y="114300"/>
                </a:cubicBezTo>
                <a:cubicBezTo>
                  <a:pt x="449055" y="23812"/>
                  <a:pt x="663368" y="0"/>
                  <a:pt x="663368" y="0"/>
                </a:cubicBezTo>
                <a:lnTo>
                  <a:pt x="663368" y="0"/>
                </a:lnTo>
              </a:path>
            </a:pathLst>
          </a:custGeom>
          <a:noFill/>
          <a:ln w="222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0EB3F90-4D0D-4C47-8116-346896534CBC}"/>
              </a:ext>
            </a:extLst>
          </p:cNvPr>
          <p:cNvSpPr/>
          <p:nvPr/>
        </p:nvSpPr>
        <p:spPr>
          <a:xfrm>
            <a:off x="8715375" y="3356739"/>
            <a:ext cx="1053854" cy="2758311"/>
          </a:xfrm>
          <a:custGeom>
            <a:avLst/>
            <a:gdLst>
              <a:gd name="connsiteX0" fmla="*/ 0 w 1053854"/>
              <a:gd name="connsiteY0" fmla="*/ 2758311 h 2758311"/>
              <a:gd name="connsiteX1" fmla="*/ 700088 w 1053854"/>
              <a:gd name="connsiteY1" fmla="*/ 2358261 h 2758311"/>
              <a:gd name="connsiteX2" fmla="*/ 1042988 w 1053854"/>
              <a:gd name="connsiteY2" fmla="*/ 1272411 h 2758311"/>
              <a:gd name="connsiteX3" fmla="*/ 914400 w 1053854"/>
              <a:gd name="connsiteY3" fmla="*/ 215136 h 2758311"/>
              <a:gd name="connsiteX4" fmla="*/ 385763 w 1053854"/>
              <a:gd name="connsiteY4" fmla="*/ 15111 h 2758311"/>
              <a:gd name="connsiteX5" fmla="*/ 71438 w 1053854"/>
              <a:gd name="connsiteY5" fmla="*/ 29399 h 275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3854" h="2758311">
                <a:moveTo>
                  <a:pt x="0" y="2758311"/>
                </a:moveTo>
                <a:cubicBezTo>
                  <a:pt x="263128" y="2682111"/>
                  <a:pt x="526257" y="2605911"/>
                  <a:pt x="700088" y="2358261"/>
                </a:cubicBezTo>
                <a:cubicBezTo>
                  <a:pt x="873919" y="2110611"/>
                  <a:pt x="1007269" y="1629598"/>
                  <a:pt x="1042988" y="1272411"/>
                </a:cubicBezTo>
                <a:cubicBezTo>
                  <a:pt x="1078707" y="915224"/>
                  <a:pt x="1023937" y="424686"/>
                  <a:pt x="914400" y="215136"/>
                </a:cubicBezTo>
                <a:cubicBezTo>
                  <a:pt x="804863" y="5586"/>
                  <a:pt x="526257" y="46067"/>
                  <a:pt x="385763" y="15111"/>
                </a:cubicBezTo>
                <a:cubicBezTo>
                  <a:pt x="245269" y="-15845"/>
                  <a:pt x="158353" y="6777"/>
                  <a:pt x="71438" y="29399"/>
                </a:cubicBezTo>
              </a:path>
            </a:pathLst>
          </a:custGeom>
          <a:noFill/>
          <a:ln w="222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F9D79-33FE-2346-859E-D391BD4B8A40}"/>
              </a:ext>
            </a:extLst>
          </p:cNvPr>
          <p:cNvSpPr txBox="1"/>
          <p:nvPr/>
        </p:nvSpPr>
        <p:spPr>
          <a:xfrm>
            <a:off x="869182" y="484649"/>
            <a:ext cx="4212756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4400" dirty="0"/>
              <a:t>Scientific Method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040F92-041B-0C41-8842-742A33C91E53}"/>
              </a:ext>
            </a:extLst>
          </p:cNvPr>
          <p:cNvSpPr txBox="1"/>
          <p:nvPr/>
        </p:nvSpPr>
        <p:spPr>
          <a:xfrm>
            <a:off x="6841846" y="6429290"/>
            <a:ext cx="52976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Carey 2004 </a:t>
            </a:r>
            <a:r>
              <a:rPr lang="en-AU" i="1" dirty="0"/>
              <a:t>A beginner’s guide to the Scientific Method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5B7ED2-1809-3149-980C-29519B903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0CC4E-B0AE-5245-A01F-09DDFEB37BD4}"/>
              </a:ext>
            </a:extLst>
          </p:cNvPr>
          <p:cNvSpPr txBox="1"/>
          <p:nvPr/>
        </p:nvSpPr>
        <p:spPr>
          <a:xfrm>
            <a:off x="6472048" y="625281"/>
            <a:ext cx="290967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Observation of a pattern (description)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DE878-0A4A-0543-9C4E-2A66808A0DDB}"/>
              </a:ext>
            </a:extLst>
          </p:cNvPr>
          <p:cNvSpPr txBox="1"/>
          <p:nvPr/>
        </p:nvSpPr>
        <p:spPr>
          <a:xfrm>
            <a:off x="6851081" y="1917943"/>
            <a:ext cx="216672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Propose explanation (how or why)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E21C1-4AAC-DD46-B007-49E2A0A3E903}"/>
              </a:ext>
            </a:extLst>
          </p:cNvPr>
          <p:cNvSpPr txBox="1"/>
          <p:nvPr/>
        </p:nvSpPr>
        <p:spPr>
          <a:xfrm>
            <a:off x="7075489" y="3254257"/>
            <a:ext cx="17179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Make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3D6B9-6626-6041-9A71-80DBCE999CFE}"/>
              </a:ext>
            </a:extLst>
          </p:cNvPr>
          <p:cNvSpPr txBox="1"/>
          <p:nvPr/>
        </p:nvSpPr>
        <p:spPr>
          <a:xfrm>
            <a:off x="6883898" y="4590570"/>
            <a:ext cx="2101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Conduct experiment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79E54-FB03-034B-AC8F-6D00DFEFFA64}"/>
              </a:ext>
            </a:extLst>
          </p:cNvPr>
          <p:cNvSpPr txBox="1"/>
          <p:nvPr/>
        </p:nvSpPr>
        <p:spPr>
          <a:xfrm>
            <a:off x="7183756" y="5927231"/>
            <a:ext cx="150137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Interpretation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32187C-5727-A54F-BC55-C6BCD96F030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926883" y="1271612"/>
            <a:ext cx="7559" cy="6463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A096FE-757B-E94B-9AE9-F04B4F7A017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934442" y="2564274"/>
            <a:ext cx="0" cy="6899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29A801-8794-0F47-A12E-6DF578ADFB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26883" y="3623589"/>
            <a:ext cx="7559" cy="9669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BD5F7-097B-9444-ADA9-5D1FC03E63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934442" y="4959902"/>
            <a:ext cx="1" cy="9673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1FF9D79-33FE-2346-859E-D391BD4B8A40}"/>
              </a:ext>
            </a:extLst>
          </p:cNvPr>
          <p:cNvSpPr txBox="1"/>
          <p:nvPr/>
        </p:nvSpPr>
        <p:spPr>
          <a:xfrm>
            <a:off x="365850" y="406846"/>
            <a:ext cx="53645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Where does modelling</a:t>
            </a:r>
          </a:p>
          <a:p>
            <a:r>
              <a:rPr lang="en-AU" sz="4400" dirty="0"/>
              <a:t>fit in?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90E4B-0EEA-5E44-8871-DDDC745BD4FE}"/>
              </a:ext>
            </a:extLst>
          </p:cNvPr>
          <p:cNvSpPr txBox="1"/>
          <p:nvPr/>
        </p:nvSpPr>
        <p:spPr>
          <a:xfrm>
            <a:off x="1971675" y="2271713"/>
            <a:ext cx="3110263" cy="14465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200" dirty="0"/>
              <a:t>Deriving explanations &amp; predictions from scientific theory: </a:t>
            </a:r>
          </a:p>
          <a:p>
            <a:pPr algn="ctr"/>
            <a:r>
              <a:rPr lang="en-AU" sz="2200" dirty="0"/>
              <a:t>‘Theoretical modelling’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8B7D0-639F-174D-8C17-DCE7AD3CD223}"/>
              </a:ext>
            </a:extLst>
          </p:cNvPr>
          <p:cNvSpPr txBox="1"/>
          <p:nvPr/>
        </p:nvSpPr>
        <p:spPr>
          <a:xfrm>
            <a:off x="2072986" y="4720291"/>
            <a:ext cx="3657409" cy="14465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200" dirty="0"/>
              <a:t>Confronting models with data:</a:t>
            </a:r>
          </a:p>
          <a:p>
            <a:pPr algn="ctr"/>
            <a:r>
              <a:rPr lang="en-AU" sz="2200" dirty="0"/>
              <a:t>Statistical analysis &amp; visualisation:</a:t>
            </a:r>
          </a:p>
          <a:p>
            <a:pPr algn="ctr"/>
            <a:r>
              <a:rPr lang="en-AU" sz="2200" dirty="0"/>
              <a:t>‘Statistical modelling’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04A78D0-07F9-AA43-A3DA-A54A7B8EDC8C}"/>
              </a:ext>
            </a:extLst>
          </p:cNvPr>
          <p:cNvSpPr/>
          <p:nvPr/>
        </p:nvSpPr>
        <p:spPr>
          <a:xfrm>
            <a:off x="5730395" y="5201908"/>
            <a:ext cx="2196488" cy="483317"/>
          </a:xfrm>
          <a:prstGeom prst="right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5AE4A51-E015-EC4C-82E7-910291B4A85B}"/>
              </a:ext>
            </a:extLst>
          </p:cNvPr>
          <p:cNvSpPr/>
          <p:nvPr/>
        </p:nvSpPr>
        <p:spPr>
          <a:xfrm>
            <a:off x="5081939" y="2170019"/>
            <a:ext cx="1769142" cy="483317"/>
          </a:xfrm>
          <a:prstGeom prst="rightArrow">
            <a:avLst>
              <a:gd name="adj1" fmla="val 44088"/>
              <a:gd name="adj2" fmla="val 50000"/>
            </a:avLst>
          </a:prstGeom>
          <a:noFill/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59A49E5-65B3-FE47-9E4A-FF3B8F6738EC}"/>
              </a:ext>
            </a:extLst>
          </p:cNvPr>
          <p:cNvSpPr/>
          <p:nvPr/>
        </p:nvSpPr>
        <p:spPr>
          <a:xfrm>
            <a:off x="5081938" y="3197076"/>
            <a:ext cx="1971703" cy="483317"/>
          </a:xfrm>
          <a:prstGeom prst="right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CD04F7-B90A-9D4D-B452-E43F34673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353B-61F4-FB42-94BB-149EDE84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and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6855-BB45-D54B-A931-E4648138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AU" dirty="0"/>
              <a:t>Science is a dialogue between</a:t>
            </a:r>
          </a:p>
          <a:p>
            <a:pPr lvl="1">
              <a:buFontTx/>
              <a:buChar char="-"/>
            </a:pPr>
            <a:r>
              <a:rPr lang="en-AU" dirty="0"/>
              <a:t>what’s really out there (observations)</a:t>
            </a:r>
          </a:p>
          <a:p>
            <a:pPr lvl="1">
              <a:buFontTx/>
              <a:buChar char="-"/>
            </a:pPr>
            <a:r>
              <a:rPr lang="en-AU" dirty="0"/>
              <a:t>what we are looking for (the conceptual framework we use to make sense of observations)</a:t>
            </a:r>
          </a:p>
          <a:p>
            <a:r>
              <a:rPr lang="en-AU" dirty="0"/>
              <a:t>Requires good observations: experimental design</a:t>
            </a:r>
          </a:p>
          <a:p>
            <a:pPr lvl="1">
              <a:buFontTx/>
              <a:buChar char="-"/>
            </a:pPr>
            <a:r>
              <a:rPr lang="en-AU" dirty="0"/>
              <a:t>random sampling</a:t>
            </a:r>
          </a:p>
          <a:p>
            <a:pPr lvl="1">
              <a:buFontTx/>
              <a:buChar char="-"/>
            </a:pPr>
            <a:r>
              <a:rPr lang="en-AU" dirty="0"/>
              <a:t>systematic measurements</a:t>
            </a:r>
          </a:p>
          <a:p>
            <a:r>
              <a:rPr lang="en-AU" dirty="0"/>
              <a:t>Being mindful of preconceptions: modelling</a:t>
            </a:r>
          </a:p>
          <a:p>
            <a:pPr marL="457200" lvl="1" indent="0">
              <a:buNone/>
            </a:pPr>
            <a:r>
              <a:rPr lang="en-AU" dirty="0"/>
              <a:t>- specify clearly what assumptions are being made</a:t>
            </a:r>
          </a:p>
          <a:p>
            <a:pPr lvl="1">
              <a:buFontTx/>
              <a:buChar char="-"/>
            </a:pPr>
            <a:r>
              <a:rPr lang="en-AU" dirty="0"/>
              <a:t>rigorously deriving predictions from assumptions</a:t>
            </a:r>
          </a:p>
          <a:p>
            <a:pPr lvl="1">
              <a:buFontTx/>
              <a:buChar char="-"/>
            </a:pPr>
            <a:r>
              <a:rPr lang="en-AU" dirty="0"/>
              <a:t>using data to evaluate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D538F-8E81-8D42-BEA1-895059293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F643-0F99-4148-B4F7-1BC3CB9051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AU" dirty="0"/>
              <a:t>What are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147-B3DC-594E-8B6B-F55BA425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3"/>
            <a:ext cx="10515600" cy="4351338"/>
          </a:xfrm>
          <a:noFill/>
        </p:spPr>
        <p:txBody>
          <a:bodyPr/>
          <a:lstStyle/>
          <a:p>
            <a:r>
              <a:rPr lang="en-AU" dirty="0"/>
              <a:t>A model is a set of assumptions about how something in the natural world works</a:t>
            </a:r>
          </a:p>
          <a:p>
            <a:endParaRPr lang="en-AU" dirty="0"/>
          </a:p>
          <a:p>
            <a:r>
              <a:rPr lang="en-AU" dirty="0"/>
              <a:t>Kinds of models</a:t>
            </a:r>
          </a:p>
          <a:p>
            <a:pPr lvl="1">
              <a:buFontTx/>
              <a:buChar char="-"/>
            </a:pPr>
            <a:r>
              <a:rPr lang="en-AU" dirty="0"/>
              <a:t>Conceptual (e.g., verbal or graphical) models</a:t>
            </a:r>
          </a:p>
          <a:p>
            <a:pPr lvl="1">
              <a:buFontTx/>
              <a:buChar char="-"/>
            </a:pPr>
            <a:r>
              <a:rPr lang="en-AU" dirty="0"/>
              <a:t>Scale models</a:t>
            </a:r>
          </a:p>
          <a:p>
            <a:pPr lvl="1">
              <a:buFontTx/>
              <a:buChar char="-"/>
            </a:pPr>
            <a:r>
              <a:rPr lang="en-AU" dirty="0"/>
              <a:t>Mathematical models </a:t>
            </a:r>
          </a:p>
          <a:p>
            <a:pPr marL="457200" lvl="1" indent="0">
              <a:buNone/>
            </a:pPr>
            <a:r>
              <a:rPr lang="en-AU" dirty="0"/>
              <a:t>(including computer simulations)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734D7-E637-0546-95C0-77DFF09DD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B074A-B2C9-7645-BD8A-11F88410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0" y="3636196"/>
            <a:ext cx="4408488" cy="29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8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F643-0F99-4148-B4F7-1BC3CB90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147-B3DC-594E-8B6B-F55BA425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065"/>
            <a:ext cx="10515600" cy="4351338"/>
          </a:xfrm>
        </p:spPr>
        <p:txBody>
          <a:bodyPr/>
          <a:lstStyle/>
          <a:p>
            <a:r>
              <a:rPr lang="en-AU" dirty="0"/>
              <a:t>Nature’s complexity means all models must abstract and idealise</a:t>
            </a:r>
          </a:p>
          <a:p>
            <a:r>
              <a:rPr lang="en-AU" dirty="0"/>
              <a:t>So, all models must be wrong</a:t>
            </a:r>
          </a:p>
          <a:p>
            <a:r>
              <a:rPr lang="en-AU" dirty="0"/>
              <a:t>We don’t ‘test’ models, but we do test predictions from models (can also empirically examine model assumptions)</a:t>
            </a:r>
          </a:p>
          <a:p>
            <a:pPr lvl="1"/>
            <a:r>
              <a:rPr lang="en-AU" dirty="0"/>
              <a:t>confrontation between empirical data and model predictions informs model development</a:t>
            </a:r>
          </a:p>
          <a:p>
            <a:pPr lvl="1"/>
            <a:r>
              <a:rPr lang="en-AU" dirty="0"/>
              <a:t>Or, tells </a:t>
            </a:r>
            <a:r>
              <a:rPr lang="en-AU"/>
              <a:t>us what phenomena </a:t>
            </a:r>
            <a:r>
              <a:rPr lang="en-AU" dirty="0"/>
              <a:t>the model can and cannot help us understand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DC4BE-8BE7-584D-A87C-AE57CF8BA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13527</TotalTime>
  <Words>1119</Words>
  <Application>Microsoft Macintosh PowerPoint</Application>
  <PresentationFormat>Widescreen</PresentationFormat>
  <Paragraphs>211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Part I</vt:lpstr>
      <vt:lpstr>An introduction to modelling natural systems</vt:lpstr>
      <vt:lpstr>Outline</vt:lpstr>
      <vt:lpstr>PowerPoint Presentation</vt:lpstr>
      <vt:lpstr>PowerPoint Presentation</vt:lpstr>
      <vt:lpstr>PowerPoint Presentation</vt:lpstr>
      <vt:lpstr>Modelling and Science</vt:lpstr>
      <vt:lpstr>What are models?</vt:lpstr>
      <vt:lpstr>What are models?</vt:lpstr>
      <vt:lpstr>A modelling decision tree</vt:lpstr>
      <vt:lpstr>Different kinds of models</vt:lpstr>
      <vt:lpstr>Examples</vt:lpstr>
      <vt:lpstr>The perfect model (what we want)</vt:lpstr>
      <vt:lpstr>Imperfect models (what we work with)</vt:lpstr>
      <vt:lpstr>Break</vt:lpstr>
      <vt:lpstr>Process-based models I</vt:lpstr>
      <vt:lpstr>Modelling population growth</vt:lpstr>
      <vt:lpstr>Modelling population growth</vt:lpstr>
      <vt:lpstr>Modelling population growth</vt:lpstr>
      <vt:lpstr>Modelling population growth</vt:lpstr>
      <vt:lpstr>Modelling mortality</vt:lpstr>
      <vt:lpstr>Modelling population growth</vt:lpstr>
      <vt:lpstr>Geometric population growth</vt:lpstr>
      <vt:lpstr>Computer exercises</vt:lpstr>
      <vt:lpstr>Break</vt:lpstr>
      <vt:lpstr>Process-based models II</vt:lpstr>
      <vt:lpstr>Metapopulations </vt:lpstr>
      <vt:lpstr>Metapopulations </vt:lpstr>
      <vt:lpstr>Synchrony and metapopulation dynamics</vt:lpstr>
      <vt:lpstr>A simple metapopulation growth rate model</vt:lpstr>
      <vt:lpstr>PowerPoint Presentation</vt:lpstr>
      <vt:lpstr>Computer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modelling natural systems</dc:title>
  <dc:creator>Shane Blowes</dc:creator>
  <cp:lastModifiedBy>Shane Blowes</cp:lastModifiedBy>
  <cp:revision>65</cp:revision>
  <cp:lastPrinted>2022-01-03T10:15:12Z</cp:lastPrinted>
  <dcterms:created xsi:type="dcterms:W3CDTF">2021-12-27T10:29:47Z</dcterms:created>
  <dcterms:modified xsi:type="dcterms:W3CDTF">2024-01-04T10:32:02Z</dcterms:modified>
</cp:coreProperties>
</file>