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8" r:id="rId3"/>
    <p:sldId id="257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8" r:id="rId12"/>
    <p:sldId id="279" r:id="rId13"/>
    <p:sldId id="288" r:id="rId14"/>
    <p:sldId id="289" r:id="rId15"/>
    <p:sldId id="282" r:id="rId16"/>
    <p:sldId id="28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4F4F"/>
    <a:srgbClr val="25B1FF"/>
    <a:srgbClr val="FFC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82" autoAdjust="0"/>
  </p:normalViewPr>
  <p:slideViewPr>
    <p:cSldViewPr snapToGrid="0">
      <p:cViewPr varScale="1">
        <p:scale>
          <a:sx n="95" d="100"/>
          <a:sy n="95" d="100"/>
        </p:scale>
        <p:origin x="20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95189-A63F-4183-A464-68BA533EA4C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06CBC-BA48-420B-8BB0-C36ECBC8B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2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 of the presentation for an independent project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06CBC-BA48-420B-8BB0-C36ECBC8B9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42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06CBC-BA48-420B-8BB0-C36ECBC8B9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81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content, slides, and presentation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06CBC-BA48-420B-8BB0-C36ECBC8B9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21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06CBC-BA48-420B-8BB0-C36ECBC8B9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00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06CBC-BA48-420B-8BB0-C36ECBC8B9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68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06CBC-BA48-420B-8BB0-C36ECBC8B9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491A60F-501B-4C94-8041-DF6A5A366DAB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C0FCB70-C806-45E6-9143-3EC16528D5F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127A41-7B5C-4BB7-968F-2327E85CFF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9967" t="22331" r="57296" b="44555"/>
          <a:stretch/>
        </p:blipFill>
        <p:spPr>
          <a:xfrm>
            <a:off x="7380664" y="16079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8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A60F-501B-4C94-8041-DF6A5A366DA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CB70-C806-45E6-9143-3EC1652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A60F-501B-4C94-8041-DF6A5A366DA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CB70-C806-45E6-9143-3EC1652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4492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A60F-501B-4C94-8041-DF6A5A366DA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CB70-C806-45E6-9143-3EC16528D5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8C01D3-7194-47C8-972E-6C0E26DA7D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9967" t="22331" r="57296" b="44555"/>
          <a:stretch/>
        </p:blipFill>
        <p:spPr>
          <a:xfrm>
            <a:off x="7380664" y="16079"/>
            <a:ext cx="1571625" cy="6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0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A60F-501B-4C94-8041-DF6A5A366DA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CB70-C806-45E6-9143-3EC1652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2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A60F-501B-4C94-8041-DF6A5A366DA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CB70-C806-45E6-9143-3EC1652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3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A60F-501B-4C94-8041-DF6A5A366DA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CB70-C806-45E6-9143-3EC1652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5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A60F-501B-4C94-8041-DF6A5A366DA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CB70-C806-45E6-9143-3EC1652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A60F-501B-4C94-8041-DF6A5A366DA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CB70-C806-45E6-9143-3EC1652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5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A60F-501B-4C94-8041-DF6A5A366DA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CB70-C806-45E6-9143-3EC1652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5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A60F-501B-4C94-8041-DF6A5A366DA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FCB70-C806-45E6-9143-3EC16528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71353"/>
            <a:ext cx="7886700" cy="4705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491A60F-501B-4C94-8041-DF6A5A366DAB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C0FCB70-C806-45E6-9143-3EC16528D5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1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ADDB-7B57-4D72-97F7-776DEA678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7493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5400" b="1" dirty="0"/>
              <a:t>Presenting your independent project</a:t>
            </a:r>
            <a:r>
              <a:rPr lang="en-US" altLang="zh-CN" sz="5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6572E-A046-4CE1-A994-9E0776426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795469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en-AU" sz="4200" dirty="0"/>
              <a:t>Wubing Xu</a:t>
            </a:r>
          </a:p>
          <a:p>
            <a:endParaRPr lang="en-AU" dirty="0"/>
          </a:p>
          <a:p>
            <a:r>
              <a:rPr lang="en-AU" dirty="0"/>
              <a:t>German Centre for Integrative Biodiversity Research,</a:t>
            </a:r>
          </a:p>
          <a:p>
            <a:r>
              <a:rPr lang="en-AU" dirty="0"/>
              <a:t> Martin Luther University</a:t>
            </a:r>
          </a:p>
          <a:p>
            <a:r>
              <a:rPr lang="en-US" altLang="zh-CN" dirty="0" err="1"/>
              <a:t>wubing.xu</a:t>
            </a:r>
            <a:r>
              <a:rPr lang="en-AU" dirty="0"/>
              <a:t>@</a:t>
            </a:r>
            <a:r>
              <a:rPr lang="en-AU" dirty="0" err="1"/>
              <a:t>idiv.de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4F61-319F-4151-B604-5B8ED6E7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Discussion/conclusion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DB02D-2A0C-43C8-A7CD-E13D27134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Interpretation of findings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results prove your hypothesis?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Why or why not?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findings into context with previous studies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does your findings suggest?</a:t>
            </a:r>
          </a:p>
          <a:p>
            <a:pPr lvl="1"/>
            <a:endParaRPr lang="en-US" dirty="0"/>
          </a:p>
          <a:p>
            <a:r>
              <a:rPr lang="en-US" b="1" dirty="0"/>
              <a:t>Conclusions based on your findings</a:t>
            </a:r>
          </a:p>
        </p:txBody>
      </p:sp>
    </p:spTree>
    <p:extLst>
      <p:ext uri="{BB962C8B-B14F-4D97-AF65-F5344CB8AC3E}">
        <p14:creationId xmlns:p14="http://schemas.microsoft.com/office/powerpoint/2010/main" val="127799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B36D-3299-4933-813D-DE51ADAA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for effective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72A3-1414-45FE-A512-A6890636F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Maximize</a:t>
            </a:r>
            <a:r>
              <a:rPr lang="fr-FR" b="1" dirty="0"/>
              <a:t> </a:t>
            </a:r>
            <a:r>
              <a:rPr lang="fr-FR" b="1" dirty="0" err="1"/>
              <a:t>visuals</a:t>
            </a:r>
            <a:r>
              <a:rPr lang="fr-FR" b="1" dirty="0"/>
              <a:t>: </a:t>
            </a:r>
            <a:r>
              <a:rPr lang="fr-FR" dirty="0" err="1"/>
              <a:t>pictures</a:t>
            </a:r>
            <a:r>
              <a:rPr lang="fr-FR" dirty="0"/>
              <a:t>, graphs, tables, etc.</a:t>
            </a:r>
          </a:p>
          <a:p>
            <a:endParaRPr lang="fr-FR" b="1" dirty="0"/>
          </a:p>
          <a:p>
            <a:r>
              <a:rPr lang="en-US" b="1" dirty="0"/>
              <a:t>Minimize text</a:t>
            </a:r>
          </a:p>
          <a:p>
            <a:pPr lvl="1"/>
            <a:r>
              <a:rPr lang="en-US" dirty="0"/>
              <a:t>use bullet points; full sentences are not always needed</a:t>
            </a:r>
          </a:p>
          <a:p>
            <a:pPr lvl="1"/>
            <a:endParaRPr lang="en-US" dirty="0"/>
          </a:p>
          <a:p>
            <a:r>
              <a:rPr lang="en-US" b="1" dirty="0"/>
              <a:t>Use a consistent design and format for all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2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E881-0D0A-46BA-8F9D-16424A6F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for effective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2340F-C04E-4FF2-910A-C995FD8C2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 sans serif fonts</a:t>
            </a:r>
          </a:p>
          <a:p>
            <a:pPr lvl="1"/>
            <a:r>
              <a:rPr lang="en-US" dirty="0"/>
              <a:t>Arial, Helvetica</a:t>
            </a:r>
          </a:p>
          <a:p>
            <a:pPr lvl="1"/>
            <a:r>
              <a:rPr lang="en-US" dirty="0"/>
              <a:t>not sans serif: Times New Roman</a:t>
            </a:r>
          </a:p>
          <a:p>
            <a:pPr lvl="1"/>
            <a:endParaRPr lang="en-US" dirty="0"/>
          </a:p>
          <a:p>
            <a:r>
              <a:rPr lang="en-US" b="1" dirty="0"/>
              <a:t>Appropriate (large) text size</a:t>
            </a:r>
          </a:p>
          <a:p>
            <a:endParaRPr lang="en-US" dirty="0"/>
          </a:p>
          <a:p>
            <a:r>
              <a:rPr lang="en-US" b="1" dirty="0"/>
              <a:t>Contrasting colors for background and text</a:t>
            </a:r>
          </a:p>
          <a:p>
            <a:endParaRPr lang="en-US" dirty="0"/>
          </a:p>
          <a:p>
            <a:r>
              <a:rPr lang="en-US" b="1" dirty="0"/>
              <a:t>Use animations to guide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0559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3491-426C-41F7-87B1-DB4FD390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PowerPoint: What font to 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1AD4A-455D-4A06-9EE3-AC7362038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36" y="1690689"/>
            <a:ext cx="4174462" cy="640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/>
              <a:t>Use a Sans Serif font: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F9E63-58BC-4EA0-915E-7C95E844F3EA}"/>
              </a:ext>
            </a:extLst>
          </p:cNvPr>
          <p:cNvSpPr txBox="1"/>
          <p:nvPr/>
        </p:nvSpPr>
        <p:spPr>
          <a:xfrm>
            <a:off x="3700610" y="2331218"/>
            <a:ext cx="2821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font is Arial.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6E9B97-4A2D-4F40-9B0C-17F7F9AD5B12}"/>
              </a:ext>
            </a:extLst>
          </p:cNvPr>
          <p:cNvSpPr txBox="1">
            <a:spLocks/>
          </p:cNvSpPr>
          <p:nvPr/>
        </p:nvSpPr>
        <p:spPr>
          <a:xfrm>
            <a:off x="628649" y="3802517"/>
            <a:ext cx="5812343" cy="6405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Serif fonts take longer to read…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25674-6E74-4BCF-A422-1CBD7E279105}"/>
              </a:ext>
            </a:extLst>
          </p:cNvPr>
          <p:cNvSpPr txBox="1"/>
          <p:nvPr/>
        </p:nvSpPr>
        <p:spPr>
          <a:xfrm>
            <a:off x="3620224" y="4443046"/>
            <a:ext cx="4769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font is Times New Roman.</a:t>
            </a:r>
          </a:p>
        </p:txBody>
      </p:sp>
    </p:spTree>
    <p:extLst>
      <p:ext uri="{BB962C8B-B14F-4D97-AF65-F5344CB8AC3E}">
        <p14:creationId xmlns:p14="http://schemas.microsoft.com/office/powerpoint/2010/main" val="1658648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0B81-9224-4A7D-BCFA-1D9CE535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/>
              <a:t>Text size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A2D45-C7D2-4D82-963C-8C45CBB5E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Text size should be 18 points or larger: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1800" dirty="0"/>
              <a:t>18 point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2000" dirty="0"/>
              <a:t>20 point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2400" dirty="0"/>
              <a:t>24 point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en-US" dirty="0"/>
              <a:t>28 point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3600" dirty="0"/>
              <a:t>36 point</a:t>
            </a:r>
          </a:p>
        </p:txBody>
      </p:sp>
    </p:spTree>
    <p:extLst>
      <p:ext uri="{BB962C8B-B14F-4D97-AF65-F5344CB8AC3E}">
        <p14:creationId xmlns:p14="http://schemas.microsoft.com/office/powerpoint/2010/main" val="1370254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5104-9347-4FFA-BBD4-833F7626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52217-E360-4CD7-9CDB-96F8E070C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738311"/>
          </a:xfrm>
        </p:spPr>
        <p:txBody>
          <a:bodyPr/>
          <a:lstStyle/>
          <a:p>
            <a:r>
              <a:rPr lang="en-US" dirty="0"/>
              <a:t>Contrasting colors for background and text</a:t>
            </a:r>
          </a:p>
          <a:p>
            <a:r>
              <a:rPr lang="en-US" dirty="0"/>
              <a:t>Avoid red-green combinations considering red-green colorblind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09B29-57A2-4C95-AE88-90EF85837D72}"/>
              </a:ext>
            </a:extLst>
          </p:cNvPr>
          <p:cNvSpPr txBox="1"/>
          <p:nvPr/>
        </p:nvSpPr>
        <p:spPr>
          <a:xfrm>
            <a:off x="169389" y="3697922"/>
            <a:ext cx="8805222" cy="1815882"/>
          </a:xfrm>
          <a:prstGeom prst="rect">
            <a:avLst/>
          </a:prstGeom>
          <a:solidFill>
            <a:srgbClr val="FF4F4F"/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Lots of people can’t read this –</a:t>
            </a:r>
          </a:p>
          <a:p>
            <a:pPr algn="ctr"/>
            <a:r>
              <a:rPr lang="en-US" sz="2800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even if they could, it makes your eyes hurt.</a:t>
            </a:r>
          </a:p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881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2491-3CC1-4A39-8C19-C56662694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E86D3-5457-4F96-8626-904683A6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the layout and style as consistent as possible.</a:t>
            </a:r>
          </a:p>
          <a:p>
            <a:r>
              <a:rPr lang="en-US" dirty="0"/>
              <a:t>Every slide </a:t>
            </a:r>
            <a:r>
              <a:rPr lang="en-US" altLang="zh-CN" dirty="0"/>
              <a:t>can</a:t>
            </a:r>
            <a:r>
              <a:rPr lang="en-US" dirty="0"/>
              <a:t> have a heading.</a:t>
            </a:r>
          </a:p>
          <a:p>
            <a:r>
              <a:rPr lang="en-US" dirty="0"/>
              <a:t>Try to limit bullets to no more than 7 lines</a:t>
            </a:r>
          </a:p>
        </p:txBody>
      </p:sp>
    </p:spTree>
    <p:extLst>
      <p:ext uri="{BB962C8B-B14F-4D97-AF65-F5344CB8AC3E}">
        <p14:creationId xmlns:p14="http://schemas.microsoft.com/office/powerpoint/2010/main" val="89967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108B-FA01-419A-8242-10E29488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An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210C-AAFB-4D9A-980F-DB8DB2FA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Discuss and raise a question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n-US" dirty="0"/>
              <a:t>The impact of habitat fragmentation on biodiversity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n-US" dirty="0"/>
              <a:t>The impact of environmental homogenization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n-US" dirty="0"/>
              <a:t>...</a:t>
            </a:r>
          </a:p>
          <a:p>
            <a:endParaRPr lang="en-US" dirty="0"/>
          </a:p>
          <a:p>
            <a:r>
              <a:rPr lang="en-US" b="1" dirty="0"/>
              <a:t>Use the simulation of metacommunities to address the question</a:t>
            </a:r>
          </a:p>
          <a:p>
            <a:pPr marL="457200" lvl="1" indent="0">
              <a:buNone/>
            </a:pPr>
            <a:r>
              <a:rPr lang="en-US" sz="2000" dirty="0"/>
              <a:t>(Thursday and Friday morning)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Presentation of your independent project</a:t>
            </a:r>
          </a:p>
          <a:p>
            <a:pPr marL="457200" lvl="1" indent="0">
              <a:buNone/>
            </a:pPr>
            <a:r>
              <a:rPr lang="en-US" sz="2000" dirty="0"/>
              <a:t>(Friday afternoon)</a:t>
            </a:r>
          </a:p>
        </p:txBody>
      </p:sp>
    </p:spTree>
    <p:extLst>
      <p:ext uri="{BB962C8B-B14F-4D97-AF65-F5344CB8AC3E}">
        <p14:creationId xmlns:p14="http://schemas.microsoft.com/office/powerpoint/2010/main" val="208321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4A70-9F15-4BA9-8EC9-7EC2ECA1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b="1" dirty="0"/>
              <a:t>Structure of a 10-minute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ADD25-F565-457B-AFFF-4DE7C27B2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6191"/>
            <a:ext cx="7886700" cy="4251448"/>
          </a:xfrm>
        </p:spPr>
        <p:txBody>
          <a:bodyPr/>
          <a:lstStyle/>
          <a:p>
            <a:pPr indent="-457200">
              <a:spcAft>
                <a:spcPts val="1200"/>
              </a:spcAft>
            </a:pPr>
            <a:r>
              <a:rPr lang="en-US" dirty="0"/>
              <a:t>Title</a:t>
            </a:r>
          </a:p>
          <a:p>
            <a:pPr indent="-457200">
              <a:spcAft>
                <a:spcPts val="1200"/>
              </a:spcAft>
            </a:pPr>
            <a:r>
              <a:rPr lang="en-US" dirty="0"/>
              <a:t>Background</a:t>
            </a:r>
          </a:p>
          <a:p>
            <a:pPr indent="-457200">
              <a:spcAft>
                <a:spcPts val="1200"/>
              </a:spcAft>
            </a:pPr>
            <a:r>
              <a:rPr lang="en-US" dirty="0"/>
              <a:t>Methods</a:t>
            </a:r>
          </a:p>
          <a:p>
            <a:pPr indent="-457200">
              <a:spcAft>
                <a:spcPts val="1200"/>
              </a:spcAft>
            </a:pPr>
            <a:r>
              <a:rPr lang="en-US" dirty="0"/>
              <a:t>Results</a:t>
            </a:r>
          </a:p>
          <a:p>
            <a:pPr indent="-457200">
              <a:spcAft>
                <a:spcPts val="1200"/>
              </a:spcAft>
            </a:pPr>
            <a:r>
              <a:rPr lang="en-US" dirty="0"/>
              <a:t>Discussion/conclusion</a:t>
            </a:r>
          </a:p>
        </p:txBody>
      </p:sp>
    </p:spTree>
    <p:extLst>
      <p:ext uri="{BB962C8B-B14F-4D97-AF65-F5344CB8AC3E}">
        <p14:creationId xmlns:p14="http://schemas.microsoft.com/office/powerpoint/2010/main" val="350935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D9EB-2C45-4D44-8E92-75937017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Title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02229-A8FB-4D29-B27A-3C83C3DB7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Title could be: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−"/>
            </a:pPr>
            <a:r>
              <a:rPr lang="en-US" dirty="0"/>
              <a:t>An question to address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−"/>
            </a:pPr>
            <a:r>
              <a:rPr lang="en-US" dirty="0"/>
              <a:t>The conclusion of your project</a:t>
            </a:r>
          </a:p>
          <a:p>
            <a:pPr>
              <a:lnSpc>
                <a:spcPct val="130000"/>
              </a:lnSpc>
            </a:pPr>
            <a:r>
              <a:rPr lang="en-US" dirty="0"/>
              <a:t>Specific, informative</a:t>
            </a:r>
          </a:p>
          <a:p>
            <a:pPr>
              <a:lnSpc>
                <a:spcPct val="130000"/>
              </a:lnSpc>
            </a:pPr>
            <a:r>
              <a:rPr lang="en-US" dirty="0"/>
              <a:t>Your names</a:t>
            </a:r>
          </a:p>
          <a:p>
            <a:pPr>
              <a:lnSpc>
                <a:spcPct val="130000"/>
              </a:lnSpc>
            </a:pPr>
            <a:r>
              <a:rPr lang="en-US" dirty="0"/>
              <a:t>Your affiliation</a:t>
            </a:r>
          </a:p>
        </p:txBody>
      </p:sp>
    </p:spTree>
    <p:extLst>
      <p:ext uri="{BB962C8B-B14F-4D97-AF65-F5344CB8AC3E}">
        <p14:creationId xmlns:p14="http://schemas.microsoft.com/office/powerpoint/2010/main" val="9715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C51-9F89-4D77-B7F4-2EF483C7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8942"/>
            <a:ext cx="8054492" cy="883382"/>
          </a:xfrm>
        </p:spPr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CBAB0-D104-4477-8E0C-CF0D6CA6A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4546"/>
            <a:ext cx="7886700" cy="4972417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A few (1-4) slides</a:t>
            </a:r>
          </a:p>
          <a:p>
            <a:pPr>
              <a:spcAft>
                <a:spcPts val="1800"/>
              </a:spcAft>
            </a:pPr>
            <a:r>
              <a:rPr lang="en-US" dirty="0"/>
              <a:t>The big environmental problem related</a:t>
            </a:r>
          </a:p>
          <a:p>
            <a:pPr>
              <a:spcAft>
                <a:spcPts val="1800"/>
              </a:spcAft>
            </a:pPr>
            <a:r>
              <a:rPr lang="en-US" dirty="0"/>
              <a:t>What we know and don’t know</a:t>
            </a:r>
          </a:p>
          <a:p>
            <a:pPr>
              <a:spcAft>
                <a:spcPts val="1800"/>
              </a:spcAft>
            </a:pPr>
            <a:r>
              <a:rPr lang="en-US" dirty="0"/>
              <a:t>Specify a question to fill a knowledge gap</a:t>
            </a:r>
          </a:p>
          <a:p>
            <a:pPr>
              <a:spcAft>
                <a:spcPts val="1800"/>
              </a:spcAft>
            </a:pPr>
            <a:r>
              <a:rPr lang="en-US" dirty="0"/>
              <a:t>Propose a clear, testable hypothesis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01D67-BFFC-442F-8479-188D6BDC0D0D}"/>
              </a:ext>
            </a:extLst>
          </p:cNvPr>
          <p:cNvSpPr txBox="1"/>
          <p:nvPr/>
        </p:nvSpPr>
        <p:spPr>
          <a:xfrm>
            <a:off x="733187" y="5144755"/>
            <a:ext cx="7845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Photographs	 Figures from publications 	Simple diagrams </a:t>
            </a:r>
          </a:p>
        </p:txBody>
      </p:sp>
    </p:spTree>
    <p:extLst>
      <p:ext uri="{BB962C8B-B14F-4D97-AF65-F5344CB8AC3E}">
        <p14:creationId xmlns:p14="http://schemas.microsoft.com/office/powerpoint/2010/main" val="216246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403A-03F3-43CA-B987-C094E660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1666"/>
            <a:ext cx="8054492" cy="707536"/>
          </a:xfrm>
        </p:spPr>
        <p:txBody>
          <a:bodyPr>
            <a:normAutofit/>
          </a:bodyPr>
          <a:lstStyle/>
          <a:p>
            <a:r>
              <a:rPr lang="en-US" sz="3200" dirty="0"/>
              <a:t>Tell a story - use the </a:t>
            </a:r>
            <a:r>
              <a:rPr lang="en-US" sz="3200" dirty="0" err="1"/>
              <a:t>CCQH</a:t>
            </a:r>
            <a:r>
              <a:rPr lang="en-US" sz="3200" dirty="0"/>
              <a:t>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B5FAE-8AF1-48C8-B67C-D957FE11D42D}"/>
              </a:ext>
            </a:extLst>
          </p:cNvPr>
          <p:cNvSpPr txBox="1"/>
          <p:nvPr/>
        </p:nvSpPr>
        <p:spPr>
          <a:xfrm>
            <a:off x="3754315" y="1066435"/>
            <a:ext cx="5025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b="1" dirty="0"/>
              <a:t>introduce the main ideas that your audience will easily accept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17234-51DE-4EDC-BF9B-86A334AC24D0}"/>
              </a:ext>
            </a:extLst>
          </p:cNvPr>
          <p:cNvSpPr txBox="1"/>
          <p:nvPr/>
        </p:nvSpPr>
        <p:spPr>
          <a:xfrm>
            <a:off x="4118459" y="1863489"/>
            <a:ext cx="5025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explain why your work is significant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D887D-AA9A-4BE5-8839-5C5404E765AA}"/>
              </a:ext>
            </a:extLst>
          </p:cNvPr>
          <p:cNvSpPr txBox="1"/>
          <p:nvPr/>
        </p:nvSpPr>
        <p:spPr>
          <a:xfrm>
            <a:off x="3818792" y="2431891"/>
            <a:ext cx="5025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b="1" dirty="0"/>
              <a:t>present the problem that should lead to a compelling question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D177E-F2C2-489F-8E55-E49033B48BD1}"/>
              </a:ext>
            </a:extLst>
          </p:cNvPr>
          <p:cNvSpPr txBox="1"/>
          <p:nvPr/>
        </p:nvSpPr>
        <p:spPr>
          <a:xfrm>
            <a:off x="4182936" y="3228945"/>
            <a:ext cx="5025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tell what we know and don’t know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82A4A-A023-4F3B-ADE5-94E9B7449F90}"/>
              </a:ext>
            </a:extLst>
          </p:cNvPr>
          <p:cNvSpPr txBox="1"/>
          <p:nvPr/>
        </p:nvSpPr>
        <p:spPr>
          <a:xfrm>
            <a:off x="3818792" y="3763405"/>
            <a:ext cx="5025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b="1" dirty="0"/>
              <a:t>clearly state and specify the question that addresses the problem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9D3932-6936-4B07-85C3-1289D9AC3367}"/>
              </a:ext>
            </a:extLst>
          </p:cNvPr>
          <p:cNvSpPr txBox="1"/>
          <p:nvPr/>
        </p:nvSpPr>
        <p:spPr>
          <a:xfrm>
            <a:off x="3818792" y="4845156"/>
            <a:ext cx="5025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b="1" dirty="0"/>
              <a:t>propose a clear, testable hypothesis that will advance our understanding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7C4D0-62F2-4D04-AE8E-5CCC6C485FBF}"/>
              </a:ext>
            </a:extLst>
          </p:cNvPr>
          <p:cNvSpPr txBox="1"/>
          <p:nvPr/>
        </p:nvSpPr>
        <p:spPr>
          <a:xfrm>
            <a:off x="4182936" y="5642210"/>
            <a:ext cx="4750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your hypothesis then provides the focus for the rest of your presentation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C79B20-F9E9-4009-B0EB-1AB9621EB849}"/>
              </a:ext>
            </a:extLst>
          </p:cNvPr>
          <p:cNvSpPr txBox="1"/>
          <p:nvPr/>
        </p:nvSpPr>
        <p:spPr>
          <a:xfrm>
            <a:off x="628650" y="1158776"/>
            <a:ext cx="2545373" cy="5205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Context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DE2C5-B229-418E-B1FB-2AC14E6CCAA1}"/>
              </a:ext>
            </a:extLst>
          </p:cNvPr>
          <p:cNvSpPr txBox="1"/>
          <p:nvPr/>
        </p:nvSpPr>
        <p:spPr>
          <a:xfrm>
            <a:off x="628649" y="2478784"/>
            <a:ext cx="2545373" cy="520555"/>
          </a:xfrm>
          <a:prstGeom prst="rect">
            <a:avLst/>
          </a:prstGeom>
          <a:solidFill>
            <a:srgbClr val="FF4F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Complication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BECF7-C933-4C0B-A653-133C2BCEF435}"/>
              </a:ext>
            </a:extLst>
          </p:cNvPr>
          <p:cNvSpPr txBox="1"/>
          <p:nvPr/>
        </p:nvSpPr>
        <p:spPr>
          <a:xfrm>
            <a:off x="628649" y="3798792"/>
            <a:ext cx="2545373" cy="520555"/>
          </a:xfrm>
          <a:prstGeom prst="rect">
            <a:avLst/>
          </a:prstGeom>
          <a:solidFill>
            <a:srgbClr val="FFCE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BF698F-CFD8-41D0-9701-D9D53ECBF409}"/>
              </a:ext>
            </a:extLst>
          </p:cNvPr>
          <p:cNvSpPr txBox="1"/>
          <p:nvPr/>
        </p:nvSpPr>
        <p:spPr>
          <a:xfrm>
            <a:off x="628649" y="5000376"/>
            <a:ext cx="2545373" cy="520555"/>
          </a:xfrm>
          <a:prstGeom prst="rect">
            <a:avLst/>
          </a:prstGeom>
          <a:solidFill>
            <a:srgbClr val="25B1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Hypothesis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9254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403A-03F3-43CA-B987-C094E660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1666"/>
            <a:ext cx="8054492" cy="707536"/>
          </a:xfrm>
        </p:spPr>
        <p:txBody>
          <a:bodyPr>
            <a:normAutofit/>
          </a:bodyPr>
          <a:lstStyle/>
          <a:p>
            <a:r>
              <a:rPr lang="en-US" sz="3200" dirty="0"/>
              <a:t>An example- use the </a:t>
            </a:r>
            <a:r>
              <a:rPr lang="en-US" sz="3200" dirty="0" err="1"/>
              <a:t>CCQH</a:t>
            </a:r>
            <a:r>
              <a:rPr lang="en-US" sz="3200" dirty="0"/>
              <a:t>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B5FAE-8AF1-48C8-B67C-D957FE11D42D}"/>
              </a:ext>
            </a:extLst>
          </p:cNvPr>
          <p:cNvSpPr txBox="1"/>
          <p:nvPr/>
        </p:nvSpPr>
        <p:spPr>
          <a:xfrm>
            <a:off x="3569677" y="1066435"/>
            <a:ext cx="5574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dirty="0"/>
              <a:t>an increasing intensity of habitat fragmentation is threatening biodiversity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D887D-AA9A-4BE5-8839-5C5404E765AA}"/>
              </a:ext>
            </a:extLst>
          </p:cNvPr>
          <p:cNvSpPr txBox="1"/>
          <p:nvPr/>
        </p:nvSpPr>
        <p:spPr>
          <a:xfrm>
            <a:off x="3569677" y="2295846"/>
            <a:ext cx="5204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dirty="0"/>
              <a:t>biodiversity loss due to fragmentation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dirty="0"/>
              <a:t>remain unclear whether biodiversity losses is scale-dependent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82A4A-A023-4F3B-ADE5-94E9B7449F90}"/>
              </a:ext>
            </a:extLst>
          </p:cNvPr>
          <p:cNvSpPr txBox="1"/>
          <p:nvPr/>
        </p:nvSpPr>
        <p:spPr>
          <a:xfrm>
            <a:off x="3569677" y="3695382"/>
            <a:ext cx="5025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altLang="zh-CN" sz="2400" dirty="0"/>
              <a:t>w</a:t>
            </a:r>
            <a:r>
              <a:rPr lang="en-US" sz="2400" dirty="0"/>
              <a:t>hether local (α) and regional (γ) diversity show different trends in response to fragmentation?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9D3932-6936-4B07-85C3-1289D9AC3367}"/>
              </a:ext>
            </a:extLst>
          </p:cNvPr>
          <p:cNvSpPr txBox="1"/>
          <p:nvPr/>
        </p:nvSpPr>
        <p:spPr>
          <a:xfrm>
            <a:off x="3569677" y="5094919"/>
            <a:ext cx="5025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2400" dirty="0"/>
              <a:t>α decline, while γ more stable, even increase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C79B20-F9E9-4009-B0EB-1AB9621EB849}"/>
              </a:ext>
            </a:extLst>
          </p:cNvPr>
          <p:cNvSpPr txBox="1"/>
          <p:nvPr/>
        </p:nvSpPr>
        <p:spPr>
          <a:xfrm>
            <a:off x="628650" y="1158776"/>
            <a:ext cx="2545373" cy="5205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Context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DE2C5-B229-418E-B1FB-2AC14E6CCAA1}"/>
              </a:ext>
            </a:extLst>
          </p:cNvPr>
          <p:cNvSpPr txBox="1"/>
          <p:nvPr/>
        </p:nvSpPr>
        <p:spPr>
          <a:xfrm>
            <a:off x="628649" y="2478784"/>
            <a:ext cx="2545373" cy="520555"/>
          </a:xfrm>
          <a:prstGeom prst="rect">
            <a:avLst/>
          </a:prstGeom>
          <a:solidFill>
            <a:srgbClr val="FF4F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Complication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BECF7-C933-4C0B-A653-133C2BCEF435}"/>
              </a:ext>
            </a:extLst>
          </p:cNvPr>
          <p:cNvSpPr txBox="1"/>
          <p:nvPr/>
        </p:nvSpPr>
        <p:spPr>
          <a:xfrm>
            <a:off x="628649" y="3798792"/>
            <a:ext cx="2545373" cy="520555"/>
          </a:xfrm>
          <a:prstGeom prst="rect">
            <a:avLst/>
          </a:prstGeom>
          <a:solidFill>
            <a:srgbClr val="FFCE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BF698F-CFD8-41D0-9701-D9D53ECBF409}"/>
              </a:ext>
            </a:extLst>
          </p:cNvPr>
          <p:cNvSpPr txBox="1"/>
          <p:nvPr/>
        </p:nvSpPr>
        <p:spPr>
          <a:xfrm>
            <a:off x="628649" y="5178669"/>
            <a:ext cx="2545373" cy="520555"/>
          </a:xfrm>
          <a:prstGeom prst="rect">
            <a:avLst/>
          </a:prstGeom>
          <a:solidFill>
            <a:srgbClr val="25B1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Hypothesis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209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A47F-6FBD-4689-BF59-24EB7CD1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0CAC5-921D-42AF-9DDA-4F489648E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 models or empirical data</a:t>
            </a:r>
          </a:p>
          <a:p>
            <a:endParaRPr lang="en-US" dirty="0"/>
          </a:p>
          <a:p>
            <a:r>
              <a:rPr lang="en-US" dirty="0"/>
              <a:t>Describe study designs</a:t>
            </a:r>
          </a:p>
          <a:p>
            <a:pPr lvl="1"/>
            <a:r>
              <a:rPr lang="en-US" dirty="0"/>
              <a:t>e.g. which parameters of a model changes, levels?</a:t>
            </a:r>
          </a:p>
          <a:p>
            <a:pPr lvl="1"/>
            <a:endParaRPr lang="en-US" dirty="0"/>
          </a:p>
          <a:p>
            <a:r>
              <a:rPr lang="en-US" dirty="0"/>
              <a:t>Which response variables</a:t>
            </a:r>
          </a:p>
          <a:p>
            <a:pPr lvl="1"/>
            <a:r>
              <a:rPr lang="en-US" altLang="zh-CN" dirty="0"/>
              <a:t>Number of individuals (N), α-diversity</a:t>
            </a:r>
            <a:r>
              <a:rPr lang="en-US" dirty="0"/>
              <a:t>, </a:t>
            </a:r>
            <a:r>
              <a:rPr lang="en-US" altLang="zh-CN" dirty="0"/>
              <a:t>γ-diversity</a:t>
            </a:r>
            <a:r>
              <a:rPr lang="en-US" dirty="0"/>
              <a:t>, spatial-</a:t>
            </a:r>
            <a:r>
              <a:rPr lang="en-US" altLang="zh-CN" dirty="0"/>
              <a:t>β</a:t>
            </a:r>
            <a:r>
              <a:rPr lang="en-US" dirty="0"/>
              <a:t>, temporal </a:t>
            </a:r>
            <a:r>
              <a:rPr lang="en-US" altLang="zh-CN" dirty="0"/>
              <a:t>β?</a:t>
            </a:r>
          </a:p>
          <a:p>
            <a:pPr lvl="1"/>
            <a:endParaRPr lang="en-US" altLang="zh-CN" dirty="0"/>
          </a:p>
          <a:p>
            <a:r>
              <a:rPr lang="en-US" dirty="0"/>
              <a:t>Statistical methods if applicable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6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41F8-D188-44CC-AB87-CB5B8504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7F29-653D-4B5B-BC2D-6D30D8639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Descriptive results and/or analytic results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Figures are preferred, tables and text are also useful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Explain what is x-axis, y-axis, points, lines…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Emphasize most important items using annotates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603</Words>
  <Application>Microsoft Office PowerPoint</Application>
  <PresentationFormat>On-screen Show (4:3)</PresentationFormat>
  <Paragraphs>129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Courier New</vt:lpstr>
      <vt:lpstr>Times New Roman</vt:lpstr>
      <vt:lpstr>Office Theme</vt:lpstr>
      <vt:lpstr>Presenting your independent project </vt:lpstr>
      <vt:lpstr> An independent project</vt:lpstr>
      <vt:lpstr>Structure of a 10-minute presentation</vt:lpstr>
      <vt:lpstr>Title Slide</vt:lpstr>
      <vt:lpstr>Background</vt:lpstr>
      <vt:lpstr>Tell a story - use the CCQH approach</vt:lpstr>
      <vt:lpstr>An example- use the CCQH approach</vt:lpstr>
      <vt:lpstr>Methods</vt:lpstr>
      <vt:lpstr>Results</vt:lpstr>
      <vt:lpstr>Discussion/conclusion</vt:lpstr>
      <vt:lpstr>Some tips for effective slides</vt:lpstr>
      <vt:lpstr>Some tips for effective slides</vt:lpstr>
      <vt:lpstr>PowerPoint: What font to use</vt:lpstr>
      <vt:lpstr>Text size</vt:lpstr>
      <vt:lpstr>Color</vt:lpstr>
      <vt:lpstr>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Xu, Wubing</dc:creator>
  <cp:lastModifiedBy>Xu, Wubing</cp:lastModifiedBy>
  <cp:revision>70</cp:revision>
  <dcterms:created xsi:type="dcterms:W3CDTF">2023-01-09T10:07:39Z</dcterms:created>
  <dcterms:modified xsi:type="dcterms:W3CDTF">2023-01-10T21:38:07Z</dcterms:modified>
</cp:coreProperties>
</file>