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54" r:id="rId3"/>
    <p:sldId id="355" r:id="rId4"/>
    <p:sldId id="364" r:id="rId5"/>
    <p:sldId id="309" r:id="rId6"/>
    <p:sldId id="339" r:id="rId7"/>
    <p:sldId id="356" r:id="rId8"/>
    <p:sldId id="358" r:id="rId9"/>
    <p:sldId id="361" r:id="rId10"/>
    <p:sldId id="362" r:id="rId11"/>
    <p:sldId id="363" r:id="rId12"/>
    <p:sldId id="359" r:id="rId13"/>
    <p:sldId id="360" r:id="rId14"/>
  </p:sldIdLst>
  <p:sldSz cx="10158413" cy="7616825"/>
  <p:notesSz cx="9144000" cy="6858000"/>
  <p:defaultTextStyle>
    <a:defPPr>
      <a:defRPr lang="de-DE"/>
    </a:defPPr>
    <a:lvl1pPr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5750" indent="171450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3088" indent="341313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58838" indent="512763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46175" indent="682625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212CF-F3D3-465A-BB41-EC2715E954AC}">
          <p14:sldIdLst>
            <p14:sldId id="256"/>
            <p14:sldId id="354"/>
            <p14:sldId id="355"/>
            <p14:sldId id="364"/>
            <p14:sldId id="309"/>
            <p14:sldId id="339"/>
            <p14:sldId id="356"/>
            <p14:sldId id="358"/>
            <p14:sldId id="361"/>
            <p14:sldId id="362"/>
            <p14:sldId id="363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99">
          <p15:clr>
            <a:srgbClr val="A4A3A4"/>
          </p15:clr>
        </p15:guide>
        <p15:guide id="2" pos="31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y" initials="FM" lastIdx="2" clrIdx="0">
    <p:extLst>
      <p:ext uri="{19B8F6BF-5375-455C-9EA6-DF929625EA0E}">
        <p15:presenceInfo xmlns:p15="http://schemas.microsoft.com/office/powerpoint/2012/main" userId="S-1-5-21-3363705533-3530461373-289186524-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74F"/>
    <a:srgbClr val="558EC7"/>
    <a:srgbClr val="FED426"/>
    <a:srgbClr val="99FF66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80" autoAdjust="0"/>
  </p:normalViewPr>
  <p:slideViewPr>
    <p:cSldViewPr snapToObjects="1">
      <p:cViewPr varScale="1">
        <p:scale>
          <a:sx n="74" d="100"/>
          <a:sy n="74" d="100"/>
        </p:scale>
        <p:origin x="1330" y="67"/>
      </p:cViewPr>
      <p:guideLst>
        <p:guide orient="horz" pos="2399"/>
        <p:guide pos="3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33A73-941B-42F2-9153-BEFB107FD35F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B509-8A1A-4694-A2E4-4FFCB865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B509-8A1A-4694-A2E4-4FFCB865F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27B4D-B25C-48FF-9660-DDCC968BAA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2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- iDiv Titel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4000"/>
            <a:ext cx="2197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7229475"/>
            <a:ext cx="2311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7107238"/>
            <a:ext cx="21971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88938"/>
            <a:ext cx="3009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7189788"/>
            <a:ext cx="939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1BA353AA-3CAE-46EB-9BD6-6E421269A7DF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3810000"/>
            <a:ext cx="53848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1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267200" y="3352800"/>
            <a:ext cx="53848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267200" y="4749800"/>
            <a:ext cx="5384800" cy="1905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511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iDiv 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278A2D50-EAEE-42E7-A7B8-BF5C7FEC136D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267199" y="508000"/>
            <a:ext cx="53848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3175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08000" y="3937000"/>
            <a:ext cx="3505200" cy="3175000"/>
          </a:xfrm>
          <a:prstGeom prst="rect">
            <a:avLst/>
          </a:prstGeom>
        </p:spPr>
        <p:txBody>
          <a:bodyPr vert="horz"/>
          <a:lstStyle>
            <a:lvl1pPr marL="0" marR="0" indent="0" algn="l" defTabSz="2857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latin typeface="Verdana"/>
                <a:cs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39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 - iDiv 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52FA7F77-3B3E-4E90-ABE2-E2786AE41A7C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267199" y="508000"/>
            <a:ext cx="53848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593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iDiv Inhalt Bild komp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4B49954B-9ACE-4D22-BE1F-9727CB76F271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91440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919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iDiv Danksag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08EBC353-DD63-467F-ABCA-D38E83CF49FB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Textfeld 2"/>
          <p:cNvSpPr txBox="1">
            <a:spLocks noChangeArrowheads="1"/>
          </p:cNvSpPr>
          <p:nvPr userDrawn="1"/>
        </p:nvSpPr>
        <p:spPr bwMode="auto">
          <a:xfrm>
            <a:off x="1247775" y="2000250"/>
            <a:ext cx="7848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2800">
                <a:latin typeface="Verdana" charset="0"/>
                <a:cs typeface="Verdana" charset="0"/>
              </a:rPr>
              <a:t>We kindly acknowledge the support </a:t>
            </a:r>
            <a:br>
              <a:rPr lang="de-DE" sz="2800">
                <a:latin typeface="Verdana" charset="0"/>
                <a:cs typeface="Verdana" charset="0"/>
              </a:rPr>
            </a:br>
            <a:r>
              <a:rPr lang="de-DE" sz="2800">
                <a:latin typeface="Verdana" charset="0"/>
                <a:cs typeface="Verdana" charset="0"/>
              </a:rPr>
              <a:t>by the German Centre for Integrative Biodiversity Research (iDiv) </a:t>
            </a:r>
          </a:p>
          <a:p>
            <a:pPr eaLnBrk="1" hangingPunct="1">
              <a:defRPr/>
            </a:pPr>
            <a:r>
              <a:rPr lang="de-DE" sz="2800">
                <a:latin typeface="Verdana" charset="0"/>
                <a:cs typeface="Verdana" charset="0"/>
              </a:rPr>
              <a:t>Halle-Jena-Leipzig,</a:t>
            </a:r>
          </a:p>
          <a:p>
            <a:pPr eaLnBrk="1" hangingPunct="1">
              <a:defRPr/>
            </a:pPr>
            <a:r>
              <a:rPr lang="de-DE" sz="2800">
                <a:latin typeface="Verdana" charset="0"/>
                <a:cs typeface="Verdana" charset="0"/>
              </a:rPr>
              <a:t>funded by the German Science Foundation </a:t>
            </a:r>
            <a:br>
              <a:rPr lang="de-DE" sz="2800">
                <a:latin typeface="Verdana" charset="0"/>
                <a:cs typeface="Verdana" charset="0"/>
              </a:rPr>
            </a:br>
            <a:r>
              <a:rPr lang="de-DE" sz="2800"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186075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144-8F0F-42D5-B4FC-C9FF98B829A7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C26-BA3E-42D0-B52D-AE8EA0D86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15C6F004-08B8-4969-82B3-460EF7A946FD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08000" y="3810000"/>
            <a:ext cx="91440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1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8000" y="3352800"/>
            <a:ext cx="91440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49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iDiv_Layout_PP_Logoelement_transparent&#10;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F44615FE-A313-4017-9094-79381D7D878E}" type="slidenum">
              <a:rPr lang="de-DE" altLang="de-DE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8000" y="3369743"/>
            <a:ext cx="5384800" cy="8883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12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iDiv Inhalt Bild, Headline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5BD310E6-1ED4-47BF-B5B1-3D5A00A25162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3175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1651000"/>
            <a:ext cx="5384800" cy="5461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267200" y="508000"/>
            <a:ext cx="5384800" cy="10795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08000" y="3937000"/>
            <a:ext cx="3505200" cy="3175000"/>
          </a:xfrm>
          <a:prstGeom prst="rect">
            <a:avLst/>
          </a:prstGeom>
        </p:spPr>
        <p:txBody>
          <a:bodyPr vert="horz"/>
          <a:lstStyle>
            <a:lvl1pPr marL="0" marR="0" indent="0" algn="l" defTabSz="2857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latin typeface="Verdana"/>
                <a:cs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384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iDiv Inhalt Bild, Headline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D199CC4A-7274-4B69-BF27-88A8A9D9E988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1651000"/>
            <a:ext cx="5384800" cy="5461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267200" y="508000"/>
            <a:ext cx="5384800" cy="10795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37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iDiv Inhalt Bild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ECE268F9-07B4-4767-8725-BD9D901B095A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508000"/>
            <a:ext cx="53848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3175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08000" y="3937000"/>
            <a:ext cx="3505200" cy="3175000"/>
          </a:xfrm>
          <a:prstGeom prst="rect">
            <a:avLst/>
          </a:prstGeom>
        </p:spPr>
        <p:txBody>
          <a:bodyPr vert="horz"/>
          <a:lstStyle>
            <a:lvl1pPr marL="0" marR="0" indent="0" algn="l" defTabSz="2857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latin typeface="Verdana"/>
                <a:cs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5274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 - iDiv Inhalt Bild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0428E3D0-AD88-457F-9E7D-8C41FE4BFC3B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508000"/>
            <a:ext cx="53848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78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iDiv Inhalt Headline, Fliesstext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206A598C-4FFB-4A37-BC3F-B128EBED88B7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508000"/>
            <a:ext cx="53848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7999" y="508000"/>
            <a:ext cx="35052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800" b="1" i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50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Div Inhalt Headline, Fliess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326833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 dirty="0">
                <a:latin typeface="Verdana" panose="020B0604030504040204" pitchFamily="34" charset="0"/>
              </a:rPr>
              <a:t>Page </a:t>
            </a:r>
            <a:fld id="{66296BDD-CFBA-4DC6-BA11-4B5644790F30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 dirty="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1144116"/>
            <a:ext cx="9144000" cy="596788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85750" indent="-285750">
              <a:lnSpc>
                <a:spcPts val="24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baseline="0">
                <a:latin typeface="Verdana"/>
              </a:defRPr>
            </a:lvl1pPr>
            <a:lvl2pPr marL="576000" indent="-252000">
              <a:defRPr sz="2000" baseline="0"/>
            </a:lvl2pPr>
            <a:lvl3pPr>
              <a:defRPr sz="18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4921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813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698500" y="2027238"/>
            <a:ext cx="8761413" cy="483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  <p:txStyles>
    <p:titleStyle>
      <a:lvl1pPr algn="ctr" defTabSz="28575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14313" indent="-214313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65138" indent="-177800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142875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03300" indent="-142875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89050" indent="-142875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576664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31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9997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6663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666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332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9998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665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3331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997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6663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3329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963002" y="5399571"/>
            <a:ext cx="8520440" cy="4250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de-DE" altLang="de-DE" sz="2400" dirty="0">
                <a:latin typeface="Verdana" panose="020B0604030504040204" pitchFamily="34" charset="0"/>
              </a:rPr>
              <a:t>Alban Sagouis</a:t>
            </a:r>
          </a:p>
          <a:p>
            <a:pPr algn="ctr" eaLnBrk="1" hangingPunct="1">
              <a:spcBef>
                <a:spcPct val="0"/>
              </a:spcBef>
            </a:pPr>
            <a:r>
              <a:rPr lang="de-DE" altLang="de-DE" sz="2400" dirty="0">
                <a:latin typeface="Verdana" panose="020B0604030504040204" pitchFamily="34" charset="0"/>
              </a:rPr>
              <a:t>Original </a:t>
            </a:r>
            <a:r>
              <a:rPr lang="de-DE" altLang="de-DE" sz="2400" dirty="0" err="1">
                <a:latin typeface="Verdana" panose="020B0604030504040204" pitchFamily="34" charset="0"/>
              </a:rPr>
              <a:t>creator</a:t>
            </a:r>
            <a:r>
              <a:rPr lang="de-DE" altLang="de-DE" sz="2400" dirty="0">
                <a:latin typeface="Verdana" panose="020B0604030504040204" pitchFamily="34" charset="0"/>
              </a:rPr>
              <a:t>: Felix May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398686" y="1144116"/>
            <a:ext cx="964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398686" y="6861724"/>
            <a:ext cx="964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614710" y="2925105"/>
            <a:ext cx="9217024" cy="1467180"/>
          </a:xfrm>
          <a:prstGeom prst="roundRect">
            <a:avLst/>
          </a:prstGeom>
          <a:solidFill>
            <a:srgbClr val="70B7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the R package</a:t>
            </a:r>
          </a:p>
          <a:p>
            <a:pPr algn="ctr"/>
            <a:r>
              <a:rPr lang="en-GB" sz="3600" b="1" dirty="0" err="1">
                <a:solidFill>
                  <a:schemeClr val="bg1"/>
                </a:solidFill>
                <a:latin typeface="Courier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mobsim</a:t>
            </a:r>
            <a:endParaRPr lang="en-GB" sz="3600" b="1" dirty="0">
              <a:solidFill>
                <a:schemeClr val="bg1"/>
              </a:solidFill>
              <a:latin typeface="Courier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818986" y="4672508"/>
            <a:ext cx="8520440" cy="4250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de-DE" altLang="de-DE" sz="2400" dirty="0" err="1">
                <a:latin typeface="Verdana" panose="020B0604030504040204" pitchFamily="34" charset="0"/>
              </a:rPr>
              <a:t>February</a:t>
            </a:r>
            <a:r>
              <a:rPr lang="de-DE" altLang="de-DE" sz="2400" dirty="0">
                <a:latin typeface="Verdana" panose="020B0604030504040204" pitchFamily="34" charset="0"/>
              </a:rPr>
              <a:t> 12th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#3: Biodiversity components</a:t>
            </a:r>
          </a:p>
          <a:p>
            <a:r>
              <a:rPr lang="en-US" sz="1800" dirty="0"/>
              <a:t>15 minutes</a:t>
            </a:r>
            <a:endParaRPr lang="en-US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395742" cy="54638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biodiversity components</a:t>
            </a:r>
          </a:p>
          <a:p>
            <a:pPr lvl="1"/>
            <a:r>
              <a:rPr lang="en-US" dirty="0"/>
              <a:t>Total abundance (N)</a:t>
            </a:r>
          </a:p>
          <a:p>
            <a:pPr lvl="1"/>
            <a:r>
              <a:rPr lang="en-US" dirty="0"/>
              <a:t>Species abundance distribution (SAD)</a:t>
            </a:r>
          </a:p>
          <a:p>
            <a:pPr lvl="1"/>
            <a:r>
              <a:rPr lang="en-US" dirty="0"/>
              <a:t>Intraspecific aggregation (clumping)</a:t>
            </a:r>
          </a:p>
          <a:p>
            <a:r>
              <a:rPr lang="en-US" dirty="0"/>
              <a:t>Influence the measured biodiversity</a:t>
            </a:r>
          </a:p>
          <a:p>
            <a:pPr lvl="1"/>
            <a:r>
              <a:rPr lang="en-US" dirty="0"/>
              <a:t>Rarefaction curve (</a:t>
            </a:r>
            <a:r>
              <a:rPr lang="en-US" dirty="0" err="1">
                <a:latin typeface="Courier" pitchFamily="49" charset="0"/>
              </a:rPr>
              <a:t>spec_sample_curve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Species-area relationship (</a:t>
            </a:r>
            <a:r>
              <a:rPr lang="en-US" dirty="0" err="1">
                <a:latin typeface="Courier" pitchFamily="49" charset="0"/>
              </a:rPr>
              <a:t>divar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your expectations </a:t>
            </a:r>
            <a:r>
              <a:rPr lang="en-US" dirty="0"/>
              <a:t>with pen and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Space - Distribution simulation [Exercise 3] </a:t>
            </a:r>
            <a:r>
              <a:rPr lang="en-US" dirty="0"/>
              <a:t>to familiarize with these graphical representations of biodiversity sampling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 + ecological interpretation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C9F764-3FEF-4D49-8465-42621DA4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1" t="1402"/>
          <a:stretch/>
        </p:blipFill>
        <p:spPr bwMode="auto">
          <a:xfrm>
            <a:off x="1766838" y="5142244"/>
            <a:ext cx="6362322" cy="24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#3 part 2: Biodiversity components &amp; Biodiversity scaling-relationships </a:t>
            </a:r>
            <a:r>
              <a:rPr lang="en-US" sz="1800" dirty="0"/>
              <a:t>15 minutes</a:t>
            </a:r>
            <a:endParaRPr lang="en-US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144000" cy="5463828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biodiversity components</a:t>
            </a:r>
          </a:p>
          <a:p>
            <a:pPr lvl="1"/>
            <a:r>
              <a:rPr lang="en-US" dirty="0"/>
              <a:t>Total abundance (N)</a:t>
            </a:r>
          </a:p>
          <a:p>
            <a:pPr lvl="1"/>
            <a:r>
              <a:rPr lang="en-US" dirty="0"/>
              <a:t>Species abundance distribution (SAD)</a:t>
            </a:r>
          </a:p>
          <a:p>
            <a:pPr lvl="1"/>
            <a:r>
              <a:rPr lang="en-US" dirty="0"/>
              <a:t>Intraspecific aggregation (clumping)</a:t>
            </a:r>
          </a:p>
          <a:p>
            <a:r>
              <a:rPr lang="en-US" b="1" dirty="0"/>
              <a:t>And sampling</a:t>
            </a:r>
          </a:p>
          <a:p>
            <a:r>
              <a:rPr lang="en-US" dirty="0"/>
              <a:t>Influence the measured biodiversity</a:t>
            </a:r>
          </a:p>
          <a:p>
            <a:pPr lvl="1"/>
            <a:r>
              <a:rPr lang="en-US" dirty="0"/>
              <a:t>Rarefaction curve (</a:t>
            </a:r>
            <a:r>
              <a:rPr lang="en-US" dirty="0" err="1">
                <a:latin typeface="Courier" pitchFamily="49" charset="0"/>
              </a:rPr>
              <a:t>spec_sample_curve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Species-area relationship (</a:t>
            </a:r>
            <a:r>
              <a:rPr lang="en-US" dirty="0" err="1">
                <a:latin typeface="Courier" pitchFamily="49" charset="0"/>
              </a:rPr>
              <a:t>divar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your expectations </a:t>
            </a:r>
            <a:r>
              <a:rPr lang="en-US" dirty="0"/>
              <a:t>with pen and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Basic sampling </a:t>
            </a:r>
            <a:r>
              <a:rPr lang="en-US" dirty="0"/>
              <a:t>to familiarize with the sampling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 + ecological interpretation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is the best sampling design?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Briefly present your results to the group</a:t>
            </a:r>
          </a:p>
        </p:txBody>
      </p:sp>
    </p:spTree>
    <p:extLst>
      <p:ext uri="{BB962C8B-B14F-4D97-AF65-F5344CB8AC3E}">
        <p14:creationId xmlns:p14="http://schemas.microsoft.com/office/powerpoint/2010/main" val="4541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508000" y="1720180"/>
            <a:ext cx="9144000" cy="53918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is the detection of biodiversity changes influenced by the choice of sampling scale and biodiversity index?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Simulate two different communities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Forest vs. Prairie. Forest (species poor, low densities (trees) mixed with clumped and abundant species (bushes and understory), </a:t>
            </a:r>
            <a:r>
              <a:rPr lang="en-US" dirty="0" err="1"/>
              <a:t>etc</a:t>
            </a:r>
            <a:r>
              <a:rPr lang="en-US" dirty="0"/>
              <a:t>) Vs. Prairie (species rich, high densities, low aggregation)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Reference / control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Biodiversity change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Before vs. after a perturbation ; just after a perturbation vs. long after perturbation</a:t>
            </a:r>
          </a:p>
          <a:p>
            <a:pPr marL="747450" lvl="1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Sample both communities in the same way (</a:t>
            </a:r>
            <a:r>
              <a:rPr lang="en-US" dirty="0" err="1"/>
              <a:t>sample_quadrats</a:t>
            </a:r>
            <a:r>
              <a:rPr lang="en-US" dirty="0"/>
              <a:t>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Apply different sampling designs: vary sample plot size, area and total sampling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relative biodiversity changes (</a:t>
            </a:r>
            <a:r>
              <a:rPr lang="en-US" dirty="0" err="1"/>
              <a:t>D</a:t>
            </a:r>
            <a:r>
              <a:rPr lang="en-US" baseline="-25000" dirty="0" err="1"/>
              <a:t>ref</a:t>
            </a:r>
            <a:r>
              <a:rPr lang="en-US" dirty="0"/>
              <a:t>/</a:t>
            </a:r>
            <a:r>
              <a:rPr lang="en-US" dirty="0" err="1"/>
              <a:t>D</a:t>
            </a:r>
            <a:r>
              <a:rPr lang="en-US" baseline="-25000" dirty="0" err="1"/>
              <a:t>change</a:t>
            </a:r>
            <a:r>
              <a:rPr lang="en-US" dirty="0"/>
              <a:t> – 1)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Species richness (</a:t>
            </a:r>
            <a:r>
              <a:rPr lang="en-US" dirty="0">
                <a:latin typeface="Courier" pitchFamily="49" charset="0"/>
              </a:rPr>
              <a:t>vegan::</a:t>
            </a:r>
            <a:r>
              <a:rPr lang="en-US" dirty="0" err="1">
                <a:latin typeface="Courier" pitchFamily="49" charset="0"/>
              </a:rPr>
              <a:t>specnumber</a:t>
            </a:r>
            <a:r>
              <a:rPr lang="en-US" dirty="0"/>
              <a:t>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Shannon diversity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</a:rPr>
              <a:t>vegan::diversity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Simpson diversity / PIE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</a:rPr>
              <a:t>vegan::diversity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90250" lvl="1" indent="0">
              <a:buNone/>
            </a:pPr>
            <a:endParaRPr lang="en-US" dirty="0"/>
          </a:p>
          <a:p>
            <a:pPr marL="74745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152128"/>
          </a:xfrm>
        </p:spPr>
        <p:txBody>
          <a:bodyPr>
            <a:normAutofit/>
          </a:bodyPr>
          <a:lstStyle/>
          <a:p>
            <a:r>
              <a:rPr lang="en-US" dirty="0"/>
              <a:t>Exercise #4: Detection of biodiversity changes across scales</a:t>
            </a:r>
          </a:p>
        </p:txBody>
      </p:sp>
    </p:spTree>
    <p:extLst>
      <p:ext uri="{BB962C8B-B14F-4D97-AF65-F5344CB8AC3E}">
        <p14:creationId xmlns:p14="http://schemas.microsoft.com/office/powerpoint/2010/main" val="2519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508000" y="1720180"/>
            <a:ext cx="9144000" cy="539182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How do your conclusions on biodiversity </a:t>
            </a:r>
            <a:r>
              <a:rPr lang="en-US"/>
              <a:t>change with </a:t>
            </a:r>
            <a:r>
              <a:rPr lang="en-US" dirty="0"/>
              <a:t>sampling </a:t>
            </a:r>
            <a:r>
              <a:rPr lang="en-US"/>
              <a:t>and index used?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What does that mean for biodiversity research?</a:t>
            </a:r>
          </a:p>
          <a:p>
            <a:pPr marL="290250" lvl="1" indent="0">
              <a:buNone/>
            </a:pPr>
            <a:endParaRPr lang="en-US" dirty="0"/>
          </a:p>
          <a:p>
            <a:pPr marL="74745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152128"/>
          </a:xfrm>
        </p:spPr>
        <p:txBody>
          <a:bodyPr>
            <a:normAutofit/>
          </a:bodyPr>
          <a:lstStyle/>
          <a:p>
            <a:r>
              <a:rPr lang="en-US" dirty="0"/>
              <a:t>Exercise #4: Detection of biodiversity changes across scales</a:t>
            </a:r>
          </a:p>
        </p:txBody>
      </p:sp>
    </p:spTree>
    <p:extLst>
      <p:ext uri="{BB962C8B-B14F-4D97-AF65-F5344CB8AC3E}">
        <p14:creationId xmlns:p14="http://schemas.microsoft.com/office/powerpoint/2010/main" val="42413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Biodiversity science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40283" y="1216124"/>
            <a:ext cx="1726755" cy="400110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world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86918" y="3644361"/>
            <a:ext cx="396044" cy="432048"/>
          </a:xfrm>
          <a:prstGeom prst="rect">
            <a:avLst/>
          </a:prstGeom>
          <a:solidFill>
            <a:srgbClr val="00B050">
              <a:alpha val="70000"/>
            </a:srgb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winkelte Verbindung 14"/>
          <p:cNvCxnSpPr>
            <a:stCxn id="8" idx="0"/>
            <a:endCxn id="16" idx="0"/>
          </p:cNvCxnSpPr>
          <p:nvPr/>
        </p:nvCxnSpPr>
        <p:spPr>
          <a:xfrm rot="5400000" flipH="1" flipV="1">
            <a:off x="5104642" y="778963"/>
            <a:ext cx="445696" cy="5285101"/>
          </a:xfrm>
          <a:prstGeom prst="bentConnector3">
            <a:avLst>
              <a:gd name="adj1" fmla="val 3118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990445" y="3198665"/>
            <a:ext cx="1959191" cy="1323439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A: 10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B: 5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C: 1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D: 1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700400" y="1715709"/>
            <a:ext cx="1386918" cy="380480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Sampling</a:t>
            </a:r>
          </a:p>
        </p:txBody>
      </p:sp>
      <p:cxnSp>
        <p:nvCxnSpPr>
          <p:cNvPr id="27" name="Gewinkelte Verbindung 26"/>
          <p:cNvCxnSpPr>
            <a:stCxn id="16" idx="2"/>
            <a:endCxn id="2" idx="4"/>
          </p:cNvCxnSpPr>
          <p:nvPr/>
        </p:nvCxnSpPr>
        <p:spPr>
          <a:xfrm rot="5400000">
            <a:off x="4942521" y="2283244"/>
            <a:ext cx="788661" cy="5266381"/>
          </a:xfrm>
          <a:prstGeom prst="bentConnector3">
            <a:avLst>
              <a:gd name="adj1" fmla="val 179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359126" y="6072484"/>
            <a:ext cx="2160240" cy="688256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Interpretations &amp; Conclusions</a:t>
            </a:r>
          </a:p>
        </p:txBody>
      </p:sp>
      <p:sp>
        <p:nvSpPr>
          <p:cNvPr id="2" name="Ellipse 1"/>
          <p:cNvSpPr/>
          <p:nvPr/>
        </p:nvSpPr>
        <p:spPr>
          <a:xfrm>
            <a:off x="759444" y="2574461"/>
            <a:ext cx="3888432" cy="2736304"/>
          </a:xfrm>
          <a:prstGeom prst="ellipse">
            <a:avLst/>
          </a:prstGeom>
          <a:noFill/>
          <a:ln w="38100">
            <a:solidFill>
              <a:srgbClr val="70B74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06798" y="3644361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889577" y="2965193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96925" y="3221458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062982" y="4256429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12" name="Textfeld 11"/>
          <p:cNvSpPr txBox="1"/>
          <p:nvPr/>
        </p:nvSpPr>
        <p:spPr>
          <a:xfrm rot="2029621">
            <a:off x="4694971" y="4272512"/>
            <a:ext cx="2234907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Sampling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Heterogeneity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578688" y="6219397"/>
            <a:ext cx="660758" cy="33066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5461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9" grpId="0" animBg="1"/>
      <p:bldP spid="29" grpId="0" animBg="1"/>
      <p:bldP spid="12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Learning from simulated data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4" y="1864196"/>
            <a:ext cx="3528392" cy="3528392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398686" y="1248062"/>
            <a:ext cx="4076757" cy="400110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Simulation: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complete control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8C5CF0-FC9F-49C2-863D-D2C08A7E0184}"/>
              </a:ext>
            </a:extLst>
          </p:cNvPr>
          <p:cNvGrpSpPr/>
          <p:nvPr/>
        </p:nvGrpSpPr>
        <p:grpSpPr>
          <a:xfrm>
            <a:off x="6159326" y="2800300"/>
            <a:ext cx="2160240" cy="1664544"/>
            <a:chOff x="6159326" y="2800300"/>
            <a:chExt cx="2160240" cy="1664544"/>
          </a:xfrm>
        </p:grpSpPr>
        <p:sp>
          <p:nvSpPr>
            <p:cNvPr id="19" name="Textfeld 18"/>
            <p:cNvSpPr txBox="1"/>
            <p:nvPr/>
          </p:nvSpPr>
          <p:spPr>
            <a:xfrm>
              <a:off x="6159326" y="2800300"/>
              <a:ext cx="2160240" cy="688256"/>
            </a:xfrm>
            <a:prstGeom prst="rect">
              <a:avLst/>
            </a:prstGeom>
            <a:solidFill>
              <a:srgbClr val="558E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>
              <a:spAutoFit/>
            </a:bodyPr>
            <a:lstStyle>
              <a:defPPr>
                <a:defRPr lang="de-DE"/>
              </a:defPPr>
              <a:lvl1pPr algn="ctr">
                <a:defRPr sz="20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GB" dirty="0"/>
                <a:t>Change parameters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159326" y="3776588"/>
              <a:ext cx="2160240" cy="688256"/>
            </a:xfrm>
            <a:prstGeom prst="rect">
              <a:avLst/>
            </a:prstGeom>
            <a:solidFill>
              <a:srgbClr val="558E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>
              <a:spAutoFit/>
            </a:bodyPr>
            <a:lstStyle>
              <a:defPPr>
                <a:defRPr lang="de-DE"/>
              </a:defPPr>
              <a:lvl1pPr algn="ctr">
                <a:defRPr sz="20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GB" dirty="0"/>
                <a:t>Test hypotheses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Learning from simulated data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4" y="1864196"/>
            <a:ext cx="3528392" cy="3528392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398686" y="1248062"/>
            <a:ext cx="4565673" cy="400110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Simulation: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complete knowledge</a:t>
            </a:r>
          </a:p>
        </p:txBody>
      </p:sp>
      <p:sp>
        <p:nvSpPr>
          <p:cNvPr id="8" name="Rechteck 7"/>
          <p:cNvSpPr/>
          <p:nvPr/>
        </p:nvSpPr>
        <p:spPr>
          <a:xfrm>
            <a:off x="2486918" y="3376364"/>
            <a:ext cx="396044" cy="432048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 rot="5400000" flipH="1" flipV="1">
            <a:off x="5104643" y="537031"/>
            <a:ext cx="445696" cy="5285101"/>
          </a:xfrm>
          <a:prstGeom prst="bentConnector3">
            <a:avLst>
              <a:gd name="adj1" fmla="val 3118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990445" y="2966672"/>
            <a:ext cx="1959191" cy="1323439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A: 10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B: 5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C: 1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D: 1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883460" y="2220225"/>
            <a:ext cx="1386918" cy="380480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Sampling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96859" y="2415434"/>
            <a:ext cx="2664296" cy="2257074"/>
          </a:xfrm>
          <a:prstGeom prst="rect">
            <a:avLst/>
          </a:prstGeom>
          <a:noFill/>
          <a:ln w="63500">
            <a:solidFill>
              <a:srgbClr val="70B7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Gewinkelte Verbindung 26"/>
          <p:cNvCxnSpPr>
            <a:stCxn id="16" idx="2"/>
          </p:cNvCxnSpPr>
          <p:nvPr/>
        </p:nvCxnSpPr>
        <p:spPr>
          <a:xfrm rot="5400000">
            <a:off x="5153356" y="1865762"/>
            <a:ext cx="392336" cy="5241034"/>
          </a:xfrm>
          <a:prstGeom prst="bentConnector3">
            <a:avLst>
              <a:gd name="adj1" fmla="val 4616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 rot="2029621">
            <a:off x="4668694" y="4416881"/>
            <a:ext cx="2234907" cy="1015663"/>
          </a:xfrm>
          <a:prstGeom prst="rect">
            <a:avLst/>
          </a:prstGeom>
          <a:noFill/>
          <a:ln w="25400">
            <a:solidFill>
              <a:srgbClr val="70B74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Sampling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Heterogeneity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496799" y="6355546"/>
            <a:ext cx="2160240" cy="688256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Interpretations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4310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9" grpId="0" animBg="1"/>
      <p:bldP spid="2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4"/>
          <p:cNvSpPr>
            <a:spLocks noChangeArrowheads="1"/>
          </p:cNvSpPr>
          <p:nvPr/>
        </p:nvSpPr>
        <p:spPr bwMode="auto">
          <a:xfrm>
            <a:off x="2171890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" name="Oval 42"/>
          <p:cNvSpPr>
            <a:spLocks noChangeArrowheads="1"/>
          </p:cNvSpPr>
          <p:nvPr/>
        </p:nvSpPr>
        <p:spPr bwMode="auto">
          <a:xfrm>
            <a:off x="2171890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2171890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2171890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" name="Oval 78"/>
          <p:cNvSpPr>
            <a:spLocks noChangeArrowheads="1"/>
          </p:cNvSpPr>
          <p:nvPr/>
        </p:nvSpPr>
        <p:spPr bwMode="auto">
          <a:xfrm>
            <a:off x="2171890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" name="Oval 82"/>
          <p:cNvSpPr>
            <a:spLocks noChangeArrowheads="1"/>
          </p:cNvSpPr>
          <p:nvPr/>
        </p:nvSpPr>
        <p:spPr bwMode="auto">
          <a:xfrm>
            <a:off x="2171890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" name="Oval 140"/>
          <p:cNvSpPr>
            <a:spLocks noChangeArrowheads="1"/>
          </p:cNvSpPr>
          <p:nvPr/>
        </p:nvSpPr>
        <p:spPr bwMode="auto">
          <a:xfrm>
            <a:off x="2171890" y="3252875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2" name="Oval 149"/>
          <p:cNvSpPr>
            <a:spLocks noChangeArrowheads="1"/>
          </p:cNvSpPr>
          <p:nvPr/>
        </p:nvSpPr>
        <p:spPr bwMode="auto">
          <a:xfrm>
            <a:off x="2170568" y="3018756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3" name="Oval 158"/>
          <p:cNvSpPr>
            <a:spLocks noChangeArrowheads="1"/>
          </p:cNvSpPr>
          <p:nvPr/>
        </p:nvSpPr>
        <p:spPr bwMode="auto">
          <a:xfrm>
            <a:off x="2170568" y="2553162"/>
            <a:ext cx="156080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4" name="Oval 159"/>
          <p:cNvSpPr>
            <a:spLocks noChangeArrowheads="1"/>
          </p:cNvSpPr>
          <p:nvPr/>
        </p:nvSpPr>
        <p:spPr bwMode="auto">
          <a:xfrm>
            <a:off x="2171890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" name="Oval 160"/>
          <p:cNvSpPr>
            <a:spLocks noChangeArrowheads="1"/>
          </p:cNvSpPr>
          <p:nvPr/>
        </p:nvSpPr>
        <p:spPr bwMode="auto">
          <a:xfrm>
            <a:off x="2171890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6" name="Oval 184"/>
          <p:cNvSpPr>
            <a:spLocks noChangeArrowheads="1"/>
          </p:cNvSpPr>
          <p:nvPr/>
        </p:nvSpPr>
        <p:spPr bwMode="auto">
          <a:xfrm>
            <a:off x="2171890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7" name="Oval 188"/>
          <p:cNvSpPr>
            <a:spLocks noChangeArrowheads="1"/>
          </p:cNvSpPr>
          <p:nvPr/>
        </p:nvSpPr>
        <p:spPr bwMode="auto">
          <a:xfrm>
            <a:off x="2171890" y="348567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4686363" y="511921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686363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4686363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4686363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4686363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1" name="Oval 76"/>
          <p:cNvSpPr>
            <a:spLocks noChangeArrowheads="1"/>
          </p:cNvSpPr>
          <p:nvPr/>
        </p:nvSpPr>
        <p:spPr bwMode="auto">
          <a:xfrm>
            <a:off x="4686363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2" name="Oval 111"/>
          <p:cNvSpPr>
            <a:spLocks noChangeArrowheads="1"/>
          </p:cNvSpPr>
          <p:nvPr/>
        </p:nvSpPr>
        <p:spPr bwMode="auto">
          <a:xfrm>
            <a:off x="4686363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3" name="Oval 121"/>
          <p:cNvSpPr>
            <a:spLocks noChangeArrowheads="1"/>
          </p:cNvSpPr>
          <p:nvPr/>
        </p:nvSpPr>
        <p:spPr bwMode="auto">
          <a:xfrm>
            <a:off x="4686363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16" name="Oval 157"/>
          <p:cNvSpPr>
            <a:spLocks noChangeArrowheads="1"/>
          </p:cNvSpPr>
          <p:nvPr/>
        </p:nvSpPr>
        <p:spPr bwMode="auto">
          <a:xfrm>
            <a:off x="4686363" y="3018756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17" name="Oval 167"/>
          <p:cNvSpPr>
            <a:spLocks noChangeArrowheads="1"/>
          </p:cNvSpPr>
          <p:nvPr/>
        </p:nvSpPr>
        <p:spPr bwMode="auto">
          <a:xfrm>
            <a:off x="4686363" y="4653625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18" name="Oval 182"/>
          <p:cNvSpPr>
            <a:spLocks noChangeArrowheads="1"/>
          </p:cNvSpPr>
          <p:nvPr/>
        </p:nvSpPr>
        <p:spPr bwMode="auto">
          <a:xfrm>
            <a:off x="4686363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7" name="Oval 187"/>
          <p:cNvSpPr>
            <a:spLocks noChangeArrowheads="1"/>
          </p:cNvSpPr>
          <p:nvPr/>
        </p:nvSpPr>
        <p:spPr bwMode="auto">
          <a:xfrm>
            <a:off x="4686363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8" name="Oval 205"/>
          <p:cNvSpPr>
            <a:spLocks noChangeArrowheads="1"/>
          </p:cNvSpPr>
          <p:nvPr/>
        </p:nvSpPr>
        <p:spPr bwMode="auto">
          <a:xfrm>
            <a:off x="4686363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3014457" y="3017433"/>
            <a:ext cx="156080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3014457" y="255316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3005198" y="3949944"/>
            <a:ext cx="173275" cy="16004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3013134" y="4889068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" name="Oval 67"/>
          <p:cNvSpPr>
            <a:spLocks noChangeArrowheads="1"/>
          </p:cNvSpPr>
          <p:nvPr/>
        </p:nvSpPr>
        <p:spPr bwMode="auto">
          <a:xfrm>
            <a:off x="3014457" y="4423474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auto">
          <a:xfrm>
            <a:off x="3013134" y="3250230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3014457" y="4190677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6" name="Oval 124"/>
          <p:cNvSpPr>
            <a:spLocks noChangeArrowheads="1"/>
          </p:cNvSpPr>
          <p:nvPr/>
        </p:nvSpPr>
        <p:spPr bwMode="auto">
          <a:xfrm>
            <a:off x="3013134" y="5353338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7" name="Oval 131"/>
          <p:cNvSpPr>
            <a:spLocks noChangeArrowheads="1"/>
          </p:cNvSpPr>
          <p:nvPr/>
        </p:nvSpPr>
        <p:spPr bwMode="auto">
          <a:xfrm>
            <a:off x="3014457" y="3715824"/>
            <a:ext cx="156080" cy="152112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30" name="Oval 165"/>
          <p:cNvSpPr>
            <a:spLocks noChangeArrowheads="1"/>
          </p:cNvSpPr>
          <p:nvPr/>
        </p:nvSpPr>
        <p:spPr bwMode="auto">
          <a:xfrm>
            <a:off x="3013134" y="3483027"/>
            <a:ext cx="156080" cy="1521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31" name="Oval 169"/>
          <p:cNvSpPr>
            <a:spLocks noChangeArrowheads="1"/>
          </p:cNvSpPr>
          <p:nvPr/>
        </p:nvSpPr>
        <p:spPr bwMode="auto">
          <a:xfrm>
            <a:off x="3014457" y="5120541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40" name="Oval 174"/>
          <p:cNvSpPr>
            <a:spLocks noChangeArrowheads="1"/>
          </p:cNvSpPr>
          <p:nvPr/>
        </p:nvSpPr>
        <p:spPr bwMode="auto">
          <a:xfrm>
            <a:off x="3013134" y="2784636"/>
            <a:ext cx="156080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33" name="Oval 206"/>
          <p:cNvSpPr>
            <a:spLocks noChangeArrowheads="1"/>
          </p:cNvSpPr>
          <p:nvPr/>
        </p:nvSpPr>
        <p:spPr bwMode="auto">
          <a:xfrm>
            <a:off x="3013134" y="4654948"/>
            <a:ext cx="156080" cy="152112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4132146" y="278728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132146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132146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4132146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6" name="Oval 55"/>
          <p:cNvSpPr>
            <a:spLocks noChangeArrowheads="1"/>
          </p:cNvSpPr>
          <p:nvPr/>
        </p:nvSpPr>
        <p:spPr bwMode="auto">
          <a:xfrm>
            <a:off x="4132146" y="3719791"/>
            <a:ext cx="154757" cy="152111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7" name="Oval 60"/>
          <p:cNvSpPr>
            <a:spLocks noChangeArrowheads="1"/>
          </p:cNvSpPr>
          <p:nvPr/>
        </p:nvSpPr>
        <p:spPr bwMode="auto">
          <a:xfrm>
            <a:off x="4132146" y="2553161"/>
            <a:ext cx="154757" cy="152111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8" name="Oval 61"/>
          <p:cNvSpPr>
            <a:spLocks noChangeArrowheads="1"/>
          </p:cNvSpPr>
          <p:nvPr/>
        </p:nvSpPr>
        <p:spPr bwMode="auto">
          <a:xfrm>
            <a:off x="4132146" y="442082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9" name="Oval 73"/>
          <p:cNvSpPr>
            <a:spLocks noChangeArrowheads="1"/>
          </p:cNvSpPr>
          <p:nvPr/>
        </p:nvSpPr>
        <p:spPr bwMode="auto">
          <a:xfrm>
            <a:off x="4132146" y="348699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0" name="Oval 171"/>
          <p:cNvSpPr>
            <a:spLocks noChangeArrowheads="1"/>
          </p:cNvSpPr>
          <p:nvPr/>
        </p:nvSpPr>
        <p:spPr bwMode="auto">
          <a:xfrm>
            <a:off x="4132146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51" name="Oval 175"/>
          <p:cNvSpPr>
            <a:spLocks noChangeArrowheads="1"/>
          </p:cNvSpPr>
          <p:nvPr/>
        </p:nvSpPr>
        <p:spPr bwMode="auto">
          <a:xfrm>
            <a:off x="4132146" y="5353338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52" name="Oval 194"/>
          <p:cNvSpPr>
            <a:spLocks noChangeArrowheads="1"/>
          </p:cNvSpPr>
          <p:nvPr/>
        </p:nvSpPr>
        <p:spPr bwMode="auto">
          <a:xfrm>
            <a:off x="4132146" y="4653625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45" name="Oval 198"/>
          <p:cNvSpPr>
            <a:spLocks noChangeArrowheads="1"/>
          </p:cNvSpPr>
          <p:nvPr/>
        </p:nvSpPr>
        <p:spPr bwMode="auto">
          <a:xfrm>
            <a:off x="4132146" y="3020078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46" name="Oval 207"/>
          <p:cNvSpPr>
            <a:spLocks noChangeArrowheads="1"/>
          </p:cNvSpPr>
          <p:nvPr/>
        </p:nvSpPr>
        <p:spPr bwMode="auto">
          <a:xfrm>
            <a:off x="4132146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408594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4408594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4408594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4408594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4408594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0" name="Oval 74"/>
          <p:cNvSpPr>
            <a:spLocks noChangeArrowheads="1"/>
          </p:cNvSpPr>
          <p:nvPr/>
        </p:nvSpPr>
        <p:spPr bwMode="auto">
          <a:xfrm>
            <a:off x="4408594" y="348567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4408594" y="255316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54" name="Oval 120"/>
          <p:cNvSpPr>
            <a:spLocks noChangeArrowheads="1"/>
          </p:cNvSpPr>
          <p:nvPr/>
        </p:nvSpPr>
        <p:spPr bwMode="auto">
          <a:xfrm>
            <a:off x="4408594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4408594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56" name="Oval 138"/>
          <p:cNvSpPr>
            <a:spLocks noChangeArrowheads="1"/>
          </p:cNvSpPr>
          <p:nvPr/>
        </p:nvSpPr>
        <p:spPr bwMode="auto">
          <a:xfrm>
            <a:off x="4408594" y="278595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57" name="Oval 146"/>
          <p:cNvSpPr>
            <a:spLocks noChangeArrowheads="1"/>
          </p:cNvSpPr>
          <p:nvPr/>
        </p:nvSpPr>
        <p:spPr bwMode="auto">
          <a:xfrm>
            <a:off x="4408594" y="511921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58" name="Oval 177"/>
          <p:cNvSpPr>
            <a:spLocks noChangeArrowheads="1"/>
          </p:cNvSpPr>
          <p:nvPr/>
        </p:nvSpPr>
        <p:spPr bwMode="auto">
          <a:xfrm>
            <a:off x="4408594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67" name="Oval 208"/>
          <p:cNvSpPr>
            <a:spLocks noChangeArrowheads="1"/>
          </p:cNvSpPr>
          <p:nvPr/>
        </p:nvSpPr>
        <p:spPr bwMode="auto">
          <a:xfrm>
            <a:off x="4408594" y="3953911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2727429" y="255316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9" name="Oval 21"/>
          <p:cNvSpPr>
            <a:spLocks noChangeArrowheads="1"/>
          </p:cNvSpPr>
          <p:nvPr/>
        </p:nvSpPr>
        <p:spPr bwMode="auto">
          <a:xfrm>
            <a:off x="2727429" y="488642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727429" y="4185386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2728752" y="371979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2" name="Oval 85"/>
          <p:cNvSpPr>
            <a:spLocks noChangeArrowheads="1"/>
          </p:cNvSpPr>
          <p:nvPr/>
        </p:nvSpPr>
        <p:spPr bwMode="auto">
          <a:xfrm>
            <a:off x="2727429" y="4419505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3" name="Oval 107"/>
          <p:cNvSpPr>
            <a:spLocks noChangeArrowheads="1"/>
          </p:cNvSpPr>
          <p:nvPr/>
        </p:nvSpPr>
        <p:spPr bwMode="auto">
          <a:xfrm>
            <a:off x="2728752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66" name="Oval 129"/>
          <p:cNvSpPr>
            <a:spLocks noChangeArrowheads="1"/>
          </p:cNvSpPr>
          <p:nvPr/>
        </p:nvSpPr>
        <p:spPr bwMode="auto">
          <a:xfrm>
            <a:off x="2727429" y="3485672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75" name="Oval 139"/>
          <p:cNvSpPr>
            <a:spLocks noChangeArrowheads="1"/>
          </p:cNvSpPr>
          <p:nvPr/>
        </p:nvSpPr>
        <p:spPr bwMode="auto">
          <a:xfrm>
            <a:off x="2727429" y="3252875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68" name="Oval 190"/>
          <p:cNvSpPr>
            <a:spLocks noChangeArrowheads="1"/>
          </p:cNvSpPr>
          <p:nvPr/>
        </p:nvSpPr>
        <p:spPr bwMode="auto">
          <a:xfrm>
            <a:off x="2727429" y="4652302"/>
            <a:ext cx="156080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69" name="Oval 191"/>
          <p:cNvSpPr>
            <a:spLocks noChangeArrowheads="1"/>
          </p:cNvSpPr>
          <p:nvPr/>
        </p:nvSpPr>
        <p:spPr bwMode="auto">
          <a:xfrm>
            <a:off x="2727428" y="3018756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70" name="Oval 197"/>
          <p:cNvSpPr>
            <a:spLocks noChangeArrowheads="1"/>
          </p:cNvSpPr>
          <p:nvPr/>
        </p:nvSpPr>
        <p:spPr bwMode="auto">
          <a:xfrm>
            <a:off x="2727429" y="3952589"/>
            <a:ext cx="156080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71" name="Oval 199"/>
          <p:cNvSpPr>
            <a:spLocks noChangeArrowheads="1"/>
          </p:cNvSpPr>
          <p:nvPr/>
        </p:nvSpPr>
        <p:spPr bwMode="auto">
          <a:xfrm>
            <a:off x="2727429" y="5353338"/>
            <a:ext cx="156080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80" name="Oval 209"/>
          <p:cNvSpPr>
            <a:spLocks noChangeArrowheads="1"/>
          </p:cNvSpPr>
          <p:nvPr/>
        </p:nvSpPr>
        <p:spPr bwMode="auto">
          <a:xfrm>
            <a:off x="2728752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1615030" y="511921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2" name="Oval 45"/>
          <p:cNvSpPr>
            <a:spLocks noChangeArrowheads="1"/>
          </p:cNvSpPr>
          <p:nvPr/>
        </p:nvSpPr>
        <p:spPr bwMode="auto">
          <a:xfrm>
            <a:off x="1615030" y="418670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3" name="Oval 46"/>
          <p:cNvSpPr>
            <a:spLocks noChangeArrowheads="1"/>
          </p:cNvSpPr>
          <p:nvPr/>
        </p:nvSpPr>
        <p:spPr bwMode="auto">
          <a:xfrm>
            <a:off x="1615030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4" name="Oval 58"/>
          <p:cNvSpPr>
            <a:spLocks noChangeArrowheads="1"/>
          </p:cNvSpPr>
          <p:nvPr/>
        </p:nvSpPr>
        <p:spPr bwMode="auto">
          <a:xfrm>
            <a:off x="1615030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5" name="Oval 68"/>
          <p:cNvSpPr>
            <a:spLocks noChangeArrowheads="1"/>
          </p:cNvSpPr>
          <p:nvPr/>
        </p:nvSpPr>
        <p:spPr bwMode="auto">
          <a:xfrm>
            <a:off x="1615030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6" name="Oval 70"/>
          <p:cNvSpPr>
            <a:spLocks noChangeArrowheads="1"/>
          </p:cNvSpPr>
          <p:nvPr/>
        </p:nvSpPr>
        <p:spPr bwMode="auto">
          <a:xfrm>
            <a:off x="1615030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7" name="Oval 71"/>
          <p:cNvSpPr>
            <a:spLocks noChangeArrowheads="1"/>
          </p:cNvSpPr>
          <p:nvPr/>
        </p:nvSpPr>
        <p:spPr bwMode="auto">
          <a:xfrm>
            <a:off x="1615030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8" name="Oval 72"/>
          <p:cNvSpPr>
            <a:spLocks noChangeArrowheads="1"/>
          </p:cNvSpPr>
          <p:nvPr/>
        </p:nvSpPr>
        <p:spPr bwMode="auto">
          <a:xfrm>
            <a:off x="1615030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9" name="Oval 108"/>
          <p:cNvSpPr>
            <a:spLocks noChangeArrowheads="1"/>
          </p:cNvSpPr>
          <p:nvPr/>
        </p:nvSpPr>
        <p:spPr bwMode="auto">
          <a:xfrm>
            <a:off x="1616352" y="255316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82" name="Oval 148"/>
          <p:cNvSpPr>
            <a:spLocks noChangeArrowheads="1"/>
          </p:cNvSpPr>
          <p:nvPr/>
        </p:nvSpPr>
        <p:spPr bwMode="auto">
          <a:xfrm>
            <a:off x="1615030" y="3953911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83" name="Oval 172"/>
          <p:cNvSpPr>
            <a:spLocks noChangeArrowheads="1"/>
          </p:cNvSpPr>
          <p:nvPr/>
        </p:nvSpPr>
        <p:spPr bwMode="auto">
          <a:xfrm>
            <a:off x="1615030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84" name="Oval 183"/>
          <p:cNvSpPr>
            <a:spLocks noChangeArrowheads="1"/>
          </p:cNvSpPr>
          <p:nvPr/>
        </p:nvSpPr>
        <p:spPr bwMode="auto">
          <a:xfrm>
            <a:off x="1615030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85" name="Oval 212"/>
          <p:cNvSpPr>
            <a:spLocks noChangeArrowheads="1"/>
          </p:cNvSpPr>
          <p:nvPr/>
        </p:nvSpPr>
        <p:spPr bwMode="auto">
          <a:xfrm>
            <a:off x="1615030" y="5353338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94" name="Oval 8"/>
          <p:cNvSpPr>
            <a:spLocks noChangeArrowheads="1"/>
          </p:cNvSpPr>
          <p:nvPr/>
        </p:nvSpPr>
        <p:spPr bwMode="auto">
          <a:xfrm>
            <a:off x="3855701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5" name="Oval 13"/>
          <p:cNvSpPr>
            <a:spLocks noChangeArrowheads="1"/>
          </p:cNvSpPr>
          <p:nvPr/>
        </p:nvSpPr>
        <p:spPr bwMode="auto">
          <a:xfrm>
            <a:off x="3855701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6" name="Oval 31"/>
          <p:cNvSpPr>
            <a:spLocks noChangeArrowheads="1"/>
          </p:cNvSpPr>
          <p:nvPr/>
        </p:nvSpPr>
        <p:spPr bwMode="auto">
          <a:xfrm>
            <a:off x="3854377" y="418670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3854378" y="5119219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8" name="Oval 54"/>
          <p:cNvSpPr>
            <a:spLocks noChangeArrowheads="1"/>
          </p:cNvSpPr>
          <p:nvPr/>
        </p:nvSpPr>
        <p:spPr bwMode="auto">
          <a:xfrm>
            <a:off x="3855701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9" name="Oval 56"/>
          <p:cNvSpPr>
            <a:spLocks noChangeArrowheads="1"/>
          </p:cNvSpPr>
          <p:nvPr/>
        </p:nvSpPr>
        <p:spPr bwMode="auto">
          <a:xfrm>
            <a:off x="3855701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92" name="Oval 128"/>
          <p:cNvSpPr>
            <a:spLocks noChangeArrowheads="1"/>
          </p:cNvSpPr>
          <p:nvPr/>
        </p:nvSpPr>
        <p:spPr bwMode="auto">
          <a:xfrm>
            <a:off x="3854378" y="3718469"/>
            <a:ext cx="156080" cy="152112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1" name="Oval 135"/>
          <p:cNvSpPr>
            <a:spLocks noChangeArrowheads="1"/>
          </p:cNvSpPr>
          <p:nvPr/>
        </p:nvSpPr>
        <p:spPr bwMode="auto">
          <a:xfrm>
            <a:off x="3855701" y="3953911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2" name="Oval 142"/>
          <p:cNvSpPr>
            <a:spLocks noChangeArrowheads="1"/>
          </p:cNvSpPr>
          <p:nvPr/>
        </p:nvSpPr>
        <p:spPr bwMode="auto">
          <a:xfrm>
            <a:off x="3854378" y="4886422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3" name="Oval 147"/>
          <p:cNvSpPr>
            <a:spLocks noChangeArrowheads="1"/>
          </p:cNvSpPr>
          <p:nvPr/>
        </p:nvSpPr>
        <p:spPr bwMode="auto">
          <a:xfrm>
            <a:off x="3854378" y="5353338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4" name="Oval 176"/>
          <p:cNvSpPr>
            <a:spLocks noChangeArrowheads="1"/>
          </p:cNvSpPr>
          <p:nvPr/>
        </p:nvSpPr>
        <p:spPr bwMode="auto">
          <a:xfrm>
            <a:off x="3855701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5" name="Oval 196"/>
          <p:cNvSpPr>
            <a:spLocks noChangeArrowheads="1"/>
          </p:cNvSpPr>
          <p:nvPr/>
        </p:nvSpPr>
        <p:spPr bwMode="auto">
          <a:xfrm>
            <a:off x="3855701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98" name="Oval 213"/>
          <p:cNvSpPr>
            <a:spLocks noChangeArrowheads="1"/>
          </p:cNvSpPr>
          <p:nvPr/>
        </p:nvSpPr>
        <p:spPr bwMode="auto">
          <a:xfrm>
            <a:off x="3854377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7" name="Oval 24"/>
          <p:cNvSpPr>
            <a:spLocks noChangeArrowheads="1"/>
          </p:cNvSpPr>
          <p:nvPr/>
        </p:nvSpPr>
        <p:spPr bwMode="auto">
          <a:xfrm>
            <a:off x="1892799" y="418538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08" name="Oval 39"/>
          <p:cNvSpPr>
            <a:spLocks noChangeArrowheads="1"/>
          </p:cNvSpPr>
          <p:nvPr/>
        </p:nvSpPr>
        <p:spPr bwMode="auto">
          <a:xfrm>
            <a:off x="1892799" y="395258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09" name="Oval 59"/>
          <p:cNvSpPr>
            <a:spLocks noChangeArrowheads="1"/>
          </p:cNvSpPr>
          <p:nvPr/>
        </p:nvSpPr>
        <p:spPr bwMode="auto">
          <a:xfrm>
            <a:off x="1892799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10" name="Oval 66"/>
          <p:cNvSpPr>
            <a:spLocks noChangeArrowheads="1"/>
          </p:cNvSpPr>
          <p:nvPr/>
        </p:nvSpPr>
        <p:spPr bwMode="auto">
          <a:xfrm>
            <a:off x="1892799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11" name="Oval 75"/>
          <p:cNvSpPr>
            <a:spLocks noChangeArrowheads="1"/>
          </p:cNvSpPr>
          <p:nvPr/>
        </p:nvSpPr>
        <p:spPr bwMode="auto">
          <a:xfrm>
            <a:off x="1892799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12" name="Oval 116"/>
          <p:cNvSpPr>
            <a:spLocks noChangeArrowheads="1"/>
          </p:cNvSpPr>
          <p:nvPr/>
        </p:nvSpPr>
        <p:spPr bwMode="auto">
          <a:xfrm>
            <a:off x="1892799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3" name="Oval 117"/>
          <p:cNvSpPr>
            <a:spLocks noChangeArrowheads="1"/>
          </p:cNvSpPr>
          <p:nvPr/>
        </p:nvSpPr>
        <p:spPr bwMode="auto">
          <a:xfrm>
            <a:off x="1892799" y="465230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06" name="Oval 123"/>
          <p:cNvSpPr>
            <a:spLocks noChangeArrowheads="1"/>
          </p:cNvSpPr>
          <p:nvPr/>
        </p:nvSpPr>
        <p:spPr bwMode="auto">
          <a:xfrm>
            <a:off x="1892799" y="3018756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5" name="Oval 145"/>
          <p:cNvSpPr>
            <a:spLocks noChangeArrowheads="1"/>
          </p:cNvSpPr>
          <p:nvPr/>
        </p:nvSpPr>
        <p:spPr bwMode="auto">
          <a:xfrm>
            <a:off x="1892799" y="511921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6" name="Oval 161"/>
          <p:cNvSpPr>
            <a:spLocks noChangeArrowheads="1"/>
          </p:cNvSpPr>
          <p:nvPr/>
        </p:nvSpPr>
        <p:spPr bwMode="auto">
          <a:xfrm>
            <a:off x="1892799" y="5353338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7" name="Oval 185"/>
          <p:cNvSpPr>
            <a:spLocks noChangeArrowheads="1"/>
          </p:cNvSpPr>
          <p:nvPr/>
        </p:nvSpPr>
        <p:spPr bwMode="auto">
          <a:xfrm>
            <a:off x="1892799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8" name="Oval 204"/>
          <p:cNvSpPr>
            <a:spLocks noChangeArrowheads="1"/>
          </p:cNvSpPr>
          <p:nvPr/>
        </p:nvSpPr>
        <p:spPr bwMode="auto">
          <a:xfrm>
            <a:off x="1892799" y="3719792"/>
            <a:ext cx="156080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9" name="Oval 214"/>
          <p:cNvSpPr>
            <a:spLocks noChangeArrowheads="1"/>
          </p:cNvSpPr>
          <p:nvPr/>
        </p:nvSpPr>
        <p:spPr bwMode="auto">
          <a:xfrm>
            <a:off x="1892799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20" name="Oval 12"/>
          <p:cNvSpPr>
            <a:spLocks noChangeArrowheads="1"/>
          </p:cNvSpPr>
          <p:nvPr/>
        </p:nvSpPr>
        <p:spPr bwMode="auto">
          <a:xfrm>
            <a:off x="3300163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1" name="Oval 20"/>
          <p:cNvSpPr>
            <a:spLocks noChangeArrowheads="1"/>
          </p:cNvSpPr>
          <p:nvPr/>
        </p:nvSpPr>
        <p:spPr bwMode="auto">
          <a:xfrm>
            <a:off x="3300163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2" name="Oval 38"/>
          <p:cNvSpPr>
            <a:spLocks noChangeArrowheads="1"/>
          </p:cNvSpPr>
          <p:nvPr/>
        </p:nvSpPr>
        <p:spPr bwMode="auto">
          <a:xfrm>
            <a:off x="3300163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3" name="Oval 49"/>
          <p:cNvSpPr>
            <a:spLocks noChangeArrowheads="1"/>
          </p:cNvSpPr>
          <p:nvPr/>
        </p:nvSpPr>
        <p:spPr bwMode="auto">
          <a:xfrm>
            <a:off x="3300163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4" name="Oval 80"/>
          <p:cNvSpPr>
            <a:spLocks noChangeArrowheads="1"/>
          </p:cNvSpPr>
          <p:nvPr/>
        </p:nvSpPr>
        <p:spPr bwMode="auto">
          <a:xfrm>
            <a:off x="3300163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5" name="Oval 84"/>
          <p:cNvSpPr>
            <a:spLocks noChangeArrowheads="1"/>
          </p:cNvSpPr>
          <p:nvPr/>
        </p:nvSpPr>
        <p:spPr bwMode="auto">
          <a:xfrm>
            <a:off x="3300163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6" name="Oval 163"/>
          <p:cNvSpPr>
            <a:spLocks noChangeArrowheads="1"/>
          </p:cNvSpPr>
          <p:nvPr/>
        </p:nvSpPr>
        <p:spPr bwMode="auto">
          <a:xfrm>
            <a:off x="3300163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19" name="Oval 164"/>
          <p:cNvSpPr>
            <a:spLocks noChangeArrowheads="1"/>
          </p:cNvSpPr>
          <p:nvPr/>
        </p:nvSpPr>
        <p:spPr bwMode="auto">
          <a:xfrm>
            <a:off x="3300163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28" name="Oval 166"/>
          <p:cNvSpPr>
            <a:spLocks noChangeArrowheads="1"/>
          </p:cNvSpPr>
          <p:nvPr/>
        </p:nvSpPr>
        <p:spPr bwMode="auto">
          <a:xfrm>
            <a:off x="3300163" y="3718469"/>
            <a:ext cx="154757" cy="1521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29" name="Oval 186"/>
          <p:cNvSpPr>
            <a:spLocks noChangeArrowheads="1"/>
          </p:cNvSpPr>
          <p:nvPr/>
        </p:nvSpPr>
        <p:spPr bwMode="auto">
          <a:xfrm>
            <a:off x="3300163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22" name="Oval 189"/>
          <p:cNvSpPr>
            <a:spLocks noChangeArrowheads="1"/>
          </p:cNvSpPr>
          <p:nvPr/>
        </p:nvSpPr>
        <p:spPr bwMode="auto">
          <a:xfrm>
            <a:off x="3300163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23" name="Oval 195"/>
          <p:cNvSpPr>
            <a:spLocks noChangeArrowheads="1"/>
          </p:cNvSpPr>
          <p:nvPr/>
        </p:nvSpPr>
        <p:spPr bwMode="auto">
          <a:xfrm>
            <a:off x="3300163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2" name="Oval 216"/>
          <p:cNvSpPr>
            <a:spLocks noChangeArrowheads="1"/>
          </p:cNvSpPr>
          <p:nvPr/>
        </p:nvSpPr>
        <p:spPr bwMode="auto">
          <a:xfrm>
            <a:off x="3300163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2448337" y="5353338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4" name="Oval 32"/>
          <p:cNvSpPr>
            <a:spLocks noChangeArrowheads="1"/>
          </p:cNvSpPr>
          <p:nvPr/>
        </p:nvSpPr>
        <p:spPr bwMode="auto">
          <a:xfrm>
            <a:off x="2449660" y="348567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5" name="Oval 57"/>
          <p:cNvSpPr>
            <a:spLocks noChangeArrowheads="1"/>
          </p:cNvSpPr>
          <p:nvPr/>
        </p:nvSpPr>
        <p:spPr bwMode="auto">
          <a:xfrm>
            <a:off x="2449660" y="3252875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6" name="Oval 81"/>
          <p:cNvSpPr>
            <a:spLocks noChangeArrowheads="1"/>
          </p:cNvSpPr>
          <p:nvPr/>
        </p:nvSpPr>
        <p:spPr bwMode="auto">
          <a:xfrm>
            <a:off x="2448337" y="3953911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7" name="Oval 83"/>
          <p:cNvSpPr>
            <a:spLocks noChangeArrowheads="1"/>
          </p:cNvSpPr>
          <p:nvPr/>
        </p:nvSpPr>
        <p:spPr bwMode="auto">
          <a:xfrm>
            <a:off x="2449660" y="4186708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2449660" y="3018756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9" name="Oval 125"/>
          <p:cNvSpPr>
            <a:spLocks noChangeArrowheads="1"/>
          </p:cNvSpPr>
          <p:nvPr/>
        </p:nvSpPr>
        <p:spPr bwMode="auto">
          <a:xfrm>
            <a:off x="2449660" y="3718469"/>
            <a:ext cx="156080" cy="152112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2" name="Oval 127"/>
          <p:cNvSpPr>
            <a:spLocks noChangeArrowheads="1"/>
          </p:cNvSpPr>
          <p:nvPr/>
        </p:nvSpPr>
        <p:spPr bwMode="auto">
          <a:xfrm>
            <a:off x="2448337" y="4886422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3" name="Oval 143"/>
          <p:cNvSpPr>
            <a:spLocks noChangeArrowheads="1"/>
          </p:cNvSpPr>
          <p:nvPr/>
        </p:nvSpPr>
        <p:spPr bwMode="auto">
          <a:xfrm>
            <a:off x="2449660" y="2785959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4" name="Oval 156"/>
          <p:cNvSpPr>
            <a:spLocks noChangeArrowheads="1"/>
          </p:cNvSpPr>
          <p:nvPr/>
        </p:nvSpPr>
        <p:spPr bwMode="auto">
          <a:xfrm>
            <a:off x="2448337" y="2553162"/>
            <a:ext cx="156080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5" name="Oval 162"/>
          <p:cNvSpPr>
            <a:spLocks noChangeArrowheads="1"/>
          </p:cNvSpPr>
          <p:nvPr/>
        </p:nvSpPr>
        <p:spPr bwMode="auto">
          <a:xfrm>
            <a:off x="2448337" y="4419505"/>
            <a:ext cx="156080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44" name="Oval 170"/>
          <p:cNvSpPr>
            <a:spLocks noChangeArrowheads="1"/>
          </p:cNvSpPr>
          <p:nvPr/>
        </p:nvSpPr>
        <p:spPr bwMode="auto">
          <a:xfrm>
            <a:off x="2449660" y="4653625"/>
            <a:ext cx="156080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45" name="Oval 218"/>
          <p:cNvSpPr>
            <a:spLocks noChangeArrowheads="1"/>
          </p:cNvSpPr>
          <p:nvPr/>
        </p:nvSpPr>
        <p:spPr bwMode="auto">
          <a:xfrm>
            <a:off x="2449660" y="5119219"/>
            <a:ext cx="156080" cy="150789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46" name="Oval 44"/>
          <p:cNvSpPr>
            <a:spLocks noChangeArrowheads="1"/>
          </p:cNvSpPr>
          <p:nvPr/>
        </p:nvSpPr>
        <p:spPr bwMode="auto">
          <a:xfrm>
            <a:off x="4962809" y="3252875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4962808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48" name="Oval 26"/>
          <p:cNvSpPr>
            <a:spLocks noChangeArrowheads="1"/>
          </p:cNvSpPr>
          <p:nvPr/>
        </p:nvSpPr>
        <p:spPr bwMode="auto">
          <a:xfrm>
            <a:off x="4962808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49" name="Oval 27"/>
          <p:cNvSpPr>
            <a:spLocks noChangeArrowheads="1"/>
          </p:cNvSpPr>
          <p:nvPr/>
        </p:nvSpPr>
        <p:spPr bwMode="auto">
          <a:xfrm>
            <a:off x="4962808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4962808" y="418670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1" name="Oval 62"/>
          <p:cNvSpPr>
            <a:spLocks noChangeArrowheads="1"/>
          </p:cNvSpPr>
          <p:nvPr/>
        </p:nvSpPr>
        <p:spPr bwMode="auto">
          <a:xfrm>
            <a:off x="4962808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2" name="Oval 109"/>
          <p:cNvSpPr>
            <a:spLocks noChangeArrowheads="1"/>
          </p:cNvSpPr>
          <p:nvPr/>
        </p:nvSpPr>
        <p:spPr bwMode="auto">
          <a:xfrm>
            <a:off x="4962808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3" name="Oval 110"/>
          <p:cNvSpPr>
            <a:spLocks noChangeArrowheads="1"/>
          </p:cNvSpPr>
          <p:nvPr/>
        </p:nvSpPr>
        <p:spPr bwMode="auto">
          <a:xfrm>
            <a:off x="4962808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946" name="Oval 118"/>
          <p:cNvSpPr>
            <a:spLocks noChangeArrowheads="1"/>
          </p:cNvSpPr>
          <p:nvPr/>
        </p:nvSpPr>
        <p:spPr bwMode="auto">
          <a:xfrm>
            <a:off x="4962808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55" name="Oval 119"/>
          <p:cNvSpPr>
            <a:spLocks noChangeArrowheads="1"/>
          </p:cNvSpPr>
          <p:nvPr/>
        </p:nvSpPr>
        <p:spPr bwMode="auto">
          <a:xfrm>
            <a:off x="4962808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56" name="Oval 130"/>
          <p:cNvSpPr>
            <a:spLocks noChangeArrowheads="1"/>
          </p:cNvSpPr>
          <p:nvPr/>
        </p:nvSpPr>
        <p:spPr bwMode="auto">
          <a:xfrm>
            <a:off x="4962808" y="348567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49" name="Oval 200"/>
          <p:cNvSpPr>
            <a:spLocks noChangeArrowheads="1"/>
          </p:cNvSpPr>
          <p:nvPr/>
        </p:nvSpPr>
        <p:spPr bwMode="auto">
          <a:xfrm>
            <a:off x="4962808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50" name="Oval 215"/>
          <p:cNvSpPr>
            <a:spLocks noChangeArrowheads="1"/>
          </p:cNvSpPr>
          <p:nvPr/>
        </p:nvSpPr>
        <p:spPr bwMode="auto">
          <a:xfrm>
            <a:off x="4962808" y="3953911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59" name="Oval 22"/>
          <p:cNvSpPr>
            <a:spLocks noChangeArrowheads="1"/>
          </p:cNvSpPr>
          <p:nvPr/>
        </p:nvSpPr>
        <p:spPr bwMode="auto">
          <a:xfrm>
            <a:off x="3577932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0" name="Oval 36"/>
          <p:cNvSpPr>
            <a:spLocks noChangeArrowheads="1"/>
          </p:cNvSpPr>
          <p:nvPr/>
        </p:nvSpPr>
        <p:spPr bwMode="auto">
          <a:xfrm>
            <a:off x="3577932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1" name="Oval 37"/>
          <p:cNvSpPr>
            <a:spLocks noChangeArrowheads="1"/>
          </p:cNvSpPr>
          <p:nvPr/>
        </p:nvSpPr>
        <p:spPr bwMode="auto">
          <a:xfrm>
            <a:off x="3577932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2" name="Oval 41"/>
          <p:cNvSpPr>
            <a:spLocks noChangeArrowheads="1"/>
          </p:cNvSpPr>
          <p:nvPr/>
        </p:nvSpPr>
        <p:spPr bwMode="auto">
          <a:xfrm>
            <a:off x="3577932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3" name="Oval 47"/>
          <p:cNvSpPr>
            <a:spLocks noChangeArrowheads="1"/>
          </p:cNvSpPr>
          <p:nvPr/>
        </p:nvSpPr>
        <p:spPr bwMode="auto">
          <a:xfrm>
            <a:off x="3577932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4" name="Oval 77"/>
          <p:cNvSpPr>
            <a:spLocks noChangeArrowheads="1"/>
          </p:cNvSpPr>
          <p:nvPr/>
        </p:nvSpPr>
        <p:spPr bwMode="auto">
          <a:xfrm>
            <a:off x="3577932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5" name="Oval 113"/>
          <p:cNvSpPr>
            <a:spLocks noChangeArrowheads="1"/>
          </p:cNvSpPr>
          <p:nvPr/>
        </p:nvSpPr>
        <p:spPr bwMode="auto">
          <a:xfrm>
            <a:off x="3577932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58" name="Oval 141"/>
          <p:cNvSpPr>
            <a:spLocks noChangeArrowheads="1"/>
          </p:cNvSpPr>
          <p:nvPr/>
        </p:nvSpPr>
        <p:spPr bwMode="auto">
          <a:xfrm>
            <a:off x="3577932" y="4419505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59" name="Oval 144"/>
          <p:cNvSpPr>
            <a:spLocks noChangeArrowheads="1"/>
          </p:cNvSpPr>
          <p:nvPr/>
        </p:nvSpPr>
        <p:spPr bwMode="auto">
          <a:xfrm>
            <a:off x="3577932" y="511921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60" name="Oval 173"/>
          <p:cNvSpPr>
            <a:spLocks noChangeArrowheads="1"/>
          </p:cNvSpPr>
          <p:nvPr/>
        </p:nvSpPr>
        <p:spPr bwMode="auto">
          <a:xfrm>
            <a:off x="3577932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61" name="Oval 178"/>
          <p:cNvSpPr>
            <a:spLocks noChangeArrowheads="1"/>
          </p:cNvSpPr>
          <p:nvPr/>
        </p:nvSpPr>
        <p:spPr bwMode="auto">
          <a:xfrm>
            <a:off x="3577932" y="3953911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0" name="Oval 193"/>
          <p:cNvSpPr>
            <a:spLocks noChangeArrowheads="1"/>
          </p:cNvSpPr>
          <p:nvPr/>
        </p:nvSpPr>
        <p:spPr bwMode="auto">
          <a:xfrm>
            <a:off x="3577932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1" name="Oval 219"/>
          <p:cNvSpPr>
            <a:spLocks noChangeArrowheads="1"/>
          </p:cNvSpPr>
          <p:nvPr/>
        </p:nvSpPr>
        <p:spPr bwMode="auto">
          <a:xfrm>
            <a:off x="3576608" y="3485672"/>
            <a:ext cx="154757" cy="150789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2" name="Rectangle 471"/>
          <p:cNvSpPr>
            <a:spLocks noChangeArrowheads="1"/>
          </p:cNvSpPr>
          <p:nvPr/>
        </p:nvSpPr>
        <p:spPr bwMode="auto">
          <a:xfrm>
            <a:off x="1575349" y="2521416"/>
            <a:ext cx="801562" cy="693100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3" name="Rectangle 472"/>
          <p:cNvSpPr>
            <a:spLocks noChangeArrowheads="1"/>
          </p:cNvSpPr>
          <p:nvPr/>
        </p:nvSpPr>
        <p:spPr bwMode="auto">
          <a:xfrm>
            <a:off x="1575349" y="2521416"/>
            <a:ext cx="1648097" cy="1384877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4" name="Rectangle 473"/>
          <p:cNvSpPr>
            <a:spLocks noChangeArrowheads="1"/>
          </p:cNvSpPr>
          <p:nvPr/>
        </p:nvSpPr>
        <p:spPr bwMode="auto">
          <a:xfrm>
            <a:off x="1575349" y="2521415"/>
            <a:ext cx="2494631" cy="2089882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5" name="Rectangle 474"/>
          <p:cNvSpPr>
            <a:spLocks noChangeArrowheads="1"/>
          </p:cNvSpPr>
          <p:nvPr/>
        </p:nvSpPr>
        <p:spPr bwMode="auto">
          <a:xfrm>
            <a:off x="1575349" y="2521416"/>
            <a:ext cx="3584544" cy="3025037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68" name="Rectangle 538"/>
          <p:cNvSpPr>
            <a:spLocks noChangeArrowheads="1"/>
          </p:cNvSpPr>
          <p:nvPr/>
        </p:nvSpPr>
        <p:spPr bwMode="auto">
          <a:xfrm>
            <a:off x="5792148" y="4919488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69" name="Rectangle 539"/>
          <p:cNvSpPr>
            <a:spLocks noChangeArrowheads="1"/>
          </p:cNvSpPr>
          <p:nvPr/>
        </p:nvSpPr>
        <p:spPr bwMode="auto">
          <a:xfrm>
            <a:off x="5792148" y="4615265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0" name="Rectangle 540"/>
          <p:cNvSpPr>
            <a:spLocks noChangeArrowheads="1"/>
          </p:cNvSpPr>
          <p:nvPr/>
        </p:nvSpPr>
        <p:spPr bwMode="auto">
          <a:xfrm>
            <a:off x="5792148" y="4318978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1" name="Rectangle 541"/>
          <p:cNvSpPr>
            <a:spLocks noChangeArrowheads="1"/>
          </p:cNvSpPr>
          <p:nvPr/>
        </p:nvSpPr>
        <p:spPr bwMode="auto">
          <a:xfrm>
            <a:off x="5792148" y="4014755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2" name="Rectangle 542"/>
          <p:cNvSpPr>
            <a:spLocks noChangeArrowheads="1"/>
          </p:cNvSpPr>
          <p:nvPr/>
        </p:nvSpPr>
        <p:spPr bwMode="auto">
          <a:xfrm>
            <a:off x="5792148" y="3710531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3" name="Rectangle 543"/>
          <p:cNvSpPr>
            <a:spLocks noChangeArrowheads="1"/>
          </p:cNvSpPr>
          <p:nvPr/>
        </p:nvSpPr>
        <p:spPr bwMode="auto">
          <a:xfrm>
            <a:off x="5760402" y="3407631"/>
            <a:ext cx="141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4" name="Line 550"/>
          <p:cNvSpPr>
            <a:spLocks noChangeShapeType="1"/>
          </p:cNvSpPr>
          <p:nvPr/>
        </p:nvSpPr>
        <p:spPr bwMode="auto">
          <a:xfrm>
            <a:off x="5944258" y="3254198"/>
            <a:ext cx="0" cy="1838567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17"/>
          </a:p>
        </p:txBody>
      </p:sp>
      <p:sp>
        <p:nvSpPr>
          <p:cNvPr id="33975" name="Text Box 553"/>
          <p:cNvSpPr txBox="1">
            <a:spLocks noChangeArrowheads="1"/>
          </p:cNvSpPr>
          <p:nvPr/>
        </p:nvSpPr>
        <p:spPr bwMode="auto">
          <a:xfrm rot="-5400000">
            <a:off x="4355684" y="3664026"/>
            <a:ext cx="250256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Species Richness</a:t>
            </a:r>
          </a:p>
        </p:txBody>
      </p:sp>
      <p:sp>
        <p:nvSpPr>
          <p:cNvPr id="184" name="TextBox 1"/>
          <p:cNvSpPr txBox="1">
            <a:spLocks noChangeArrowheads="1"/>
          </p:cNvSpPr>
          <p:nvPr/>
        </p:nvSpPr>
        <p:spPr bwMode="auto">
          <a:xfrm>
            <a:off x="1658679" y="2021433"/>
            <a:ext cx="20008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Pristine Community</a:t>
            </a:r>
          </a:p>
        </p:txBody>
      </p:sp>
      <p:sp>
        <p:nvSpPr>
          <p:cNvPr id="33977" name="TextBox 2"/>
          <p:cNvSpPr txBox="1">
            <a:spLocks noChangeArrowheads="1"/>
          </p:cNvSpPr>
          <p:nvPr/>
        </p:nvSpPr>
        <p:spPr bwMode="auto">
          <a:xfrm>
            <a:off x="5064658" y="6166805"/>
            <a:ext cx="35798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latin typeface="Arial" panose="020B0604020202020204" pitchFamily="34" charset="0"/>
              </a:rPr>
              <a:t>Chase and Knight 2013 Ecology Letters</a:t>
            </a:r>
          </a:p>
        </p:txBody>
      </p:sp>
      <p:sp>
        <p:nvSpPr>
          <p:cNvPr id="186" name="TextBox 1"/>
          <p:cNvSpPr txBox="1">
            <a:spLocks noChangeArrowheads="1"/>
          </p:cNvSpPr>
          <p:nvPr/>
        </p:nvSpPr>
        <p:spPr bwMode="auto">
          <a:xfrm>
            <a:off x="1653388" y="2010850"/>
            <a:ext cx="21836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Degraded Community</a:t>
            </a:r>
          </a:p>
        </p:txBody>
      </p:sp>
      <p:sp>
        <p:nvSpPr>
          <p:cNvPr id="33979" name="Line 530"/>
          <p:cNvSpPr>
            <a:spLocks noChangeShapeType="1"/>
          </p:cNvSpPr>
          <p:nvPr/>
        </p:nvSpPr>
        <p:spPr bwMode="auto">
          <a:xfrm rot="5400000" flipH="1" flipV="1">
            <a:off x="7152555" y="3852724"/>
            <a:ext cx="14549" cy="2462886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17"/>
          </a:p>
        </p:txBody>
      </p:sp>
      <p:sp>
        <p:nvSpPr>
          <p:cNvPr id="194" name="AutoShape 532"/>
          <p:cNvSpPr>
            <a:spLocks noChangeArrowheads="1"/>
          </p:cNvSpPr>
          <p:nvPr/>
        </p:nvSpPr>
        <p:spPr bwMode="auto">
          <a:xfrm>
            <a:off x="8153185" y="3393082"/>
            <a:ext cx="83331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5" name="AutoShape 533"/>
          <p:cNvSpPr>
            <a:spLocks noChangeArrowheads="1"/>
          </p:cNvSpPr>
          <p:nvPr/>
        </p:nvSpPr>
        <p:spPr bwMode="auto">
          <a:xfrm>
            <a:off x="7138666" y="3485672"/>
            <a:ext cx="83330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6" name="AutoShape 534"/>
          <p:cNvSpPr>
            <a:spLocks noChangeArrowheads="1"/>
          </p:cNvSpPr>
          <p:nvPr/>
        </p:nvSpPr>
        <p:spPr bwMode="auto">
          <a:xfrm>
            <a:off x="6513025" y="3707887"/>
            <a:ext cx="83331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7" name="AutoShape 535"/>
          <p:cNvSpPr>
            <a:spLocks noChangeArrowheads="1"/>
          </p:cNvSpPr>
          <p:nvPr/>
        </p:nvSpPr>
        <p:spPr bwMode="auto">
          <a:xfrm>
            <a:off x="6116212" y="4115282"/>
            <a:ext cx="83331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8" name="AutoShape 532"/>
          <p:cNvSpPr>
            <a:spLocks noChangeArrowheads="1"/>
          </p:cNvSpPr>
          <p:nvPr/>
        </p:nvSpPr>
        <p:spPr bwMode="auto">
          <a:xfrm>
            <a:off x="8163767" y="3471123"/>
            <a:ext cx="83331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199" name="AutoShape 533"/>
          <p:cNvSpPr>
            <a:spLocks noChangeArrowheads="1"/>
          </p:cNvSpPr>
          <p:nvPr/>
        </p:nvSpPr>
        <p:spPr bwMode="auto">
          <a:xfrm>
            <a:off x="7161153" y="3645720"/>
            <a:ext cx="83331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0" name="AutoShape 534"/>
          <p:cNvSpPr>
            <a:spLocks noChangeArrowheads="1"/>
          </p:cNvSpPr>
          <p:nvPr/>
        </p:nvSpPr>
        <p:spPr bwMode="auto">
          <a:xfrm>
            <a:off x="6524929" y="3960525"/>
            <a:ext cx="83330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1" name="AutoShape 535"/>
          <p:cNvSpPr>
            <a:spLocks noChangeArrowheads="1"/>
          </p:cNvSpPr>
          <p:nvPr/>
        </p:nvSpPr>
        <p:spPr bwMode="auto">
          <a:xfrm>
            <a:off x="6140021" y="4440669"/>
            <a:ext cx="83331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4" name="Left Brace 203"/>
          <p:cNvSpPr/>
          <p:nvPr/>
        </p:nvSpPr>
        <p:spPr>
          <a:xfrm>
            <a:off x="6051400" y="4191998"/>
            <a:ext cx="38358" cy="3862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6199543" y="2721145"/>
            <a:ext cx="11975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Large effect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flipH="1">
            <a:off x="6051400" y="2997591"/>
            <a:ext cx="461625" cy="1105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8292069" y="2935423"/>
            <a:ext cx="109785" cy="318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ight Brace 207"/>
          <p:cNvSpPr/>
          <p:nvPr/>
        </p:nvSpPr>
        <p:spPr>
          <a:xfrm>
            <a:off x="8280164" y="3325623"/>
            <a:ext cx="154757" cy="2367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7606907" y="2550516"/>
            <a:ext cx="12071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Small Effect</a:t>
            </a:r>
          </a:p>
        </p:txBody>
      </p:sp>
      <p:sp>
        <p:nvSpPr>
          <p:cNvPr id="33994" name="TextBox 1"/>
          <p:cNvSpPr txBox="1">
            <a:spLocks noChangeArrowheads="1"/>
          </p:cNvSpPr>
          <p:nvPr/>
        </p:nvSpPr>
        <p:spPr bwMode="auto">
          <a:xfrm>
            <a:off x="5884899" y="5105994"/>
            <a:ext cx="24160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0     30	60       90	120     150	180</a:t>
            </a:r>
          </a:p>
        </p:txBody>
      </p:sp>
      <p:sp>
        <p:nvSpPr>
          <p:cNvPr id="24" name="Freeform 23"/>
          <p:cNvSpPr/>
          <p:nvPr/>
        </p:nvSpPr>
        <p:spPr>
          <a:xfrm>
            <a:off x="5983940" y="3510803"/>
            <a:ext cx="2253898" cy="1290965"/>
          </a:xfrm>
          <a:custGeom>
            <a:avLst/>
            <a:gdLst>
              <a:gd name="connsiteX0" fmla="*/ 0 w 2706624"/>
              <a:gd name="connsiteY0" fmla="*/ 1548384 h 1548384"/>
              <a:gd name="connsiteX1" fmla="*/ 292608 w 2706624"/>
              <a:gd name="connsiteY1" fmla="*/ 1072896 h 1548384"/>
              <a:gd name="connsiteX2" fmla="*/ 755904 w 2706624"/>
              <a:gd name="connsiteY2" fmla="*/ 512064 h 1548384"/>
              <a:gd name="connsiteX3" fmla="*/ 1536192 w 2706624"/>
              <a:gd name="connsiteY3" fmla="*/ 182880 h 1548384"/>
              <a:gd name="connsiteX4" fmla="*/ 2706624 w 2706624"/>
              <a:gd name="connsiteY4" fmla="*/ 0 h 15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1548384">
                <a:moveTo>
                  <a:pt x="0" y="1548384"/>
                </a:moveTo>
                <a:cubicBezTo>
                  <a:pt x="83312" y="1397000"/>
                  <a:pt x="166624" y="1245616"/>
                  <a:pt x="292608" y="1072896"/>
                </a:cubicBezTo>
                <a:cubicBezTo>
                  <a:pt x="418592" y="900176"/>
                  <a:pt x="548640" y="660400"/>
                  <a:pt x="755904" y="512064"/>
                </a:cubicBezTo>
                <a:cubicBezTo>
                  <a:pt x="963168" y="363728"/>
                  <a:pt x="1211072" y="268224"/>
                  <a:pt x="1536192" y="182880"/>
                </a:cubicBezTo>
                <a:cubicBezTo>
                  <a:pt x="1861312" y="97536"/>
                  <a:pt x="2283968" y="48768"/>
                  <a:pt x="2706624" y="0"/>
                </a:cubicBez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25" name="Freeform 24"/>
          <p:cNvSpPr/>
          <p:nvPr/>
        </p:nvSpPr>
        <p:spPr>
          <a:xfrm>
            <a:off x="5973358" y="3465830"/>
            <a:ext cx="2255221" cy="929865"/>
          </a:xfrm>
          <a:custGeom>
            <a:avLst/>
            <a:gdLst>
              <a:gd name="connsiteX0" fmla="*/ 0 w 2706624"/>
              <a:gd name="connsiteY0" fmla="*/ 1170432 h 1170432"/>
              <a:gd name="connsiteX1" fmla="*/ 207264 w 2706624"/>
              <a:gd name="connsiteY1" fmla="*/ 877824 h 1170432"/>
              <a:gd name="connsiteX2" fmla="*/ 743712 w 2706624"/>
              <a:gd name="connsiteY2" fmla="*/ 280416 h 1170432"/>
              <a:gd name="connsiteX3" fmla="*/ 1536192 w 2706624"/>
              <a:gd name="connsiteY3" fmla="*/ 73152 h 1170432"/>
              <a:gd name="connsiteX4" fmla="*/ 2706624 w 2706624"/>
              <a:gd name="connsiteY4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1170432">
                <a:moveTo>
                  <a:pt x="0" y="1170432"/>
                </a:moveTo>
                <a:cubicBezTo>
                  <a:pt x="41656" y="1098296"/>
                  <a:pt x="83312" y="1026160"/>
                  <a:pt x="207264" y="877824"/>
                </a:cubicBezTo>
                <a:cubicBezTo>
                  <a:pt x="331216" y="729488"/>
                  <a:pt x="522224" y="414528"/>
                  <a:pt x="743712" y="280416"/>
                </a:cubicBezTo>
                <a:cubicBezTo>
                  <a:pt x="965200" y="146304"/>
                  <a:pt x="1209040" y="119888"/>
                  <a:pt x="1536192" y="73152"/>
                </a:cubicBezTo>
                <a:cubicBezTo>
                  <a:pt x="1863344" y="26416"/>
                  <a:pt x="2284984" y="13208"/>
                  <a:pt x="2706624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33997" name="Text Box 553"/>
          <p:cNvSpPr txBox="1">
            <a:spLocks noChangeArrowheads="1"/>
          </p:cNvSpPr>
          <p:nvPr/>
        </p:nvSpPr>
        <p:spPr bwMode="auto">
          <a:xfrm>
            <a:off x="6330490" y="5428733"/>
            <a:ext cx="250256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Area Sampled</a:t>
            </a: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DBC70602-5DB6-48F4-B980-E835B86C0EEB}"/>
              </a:ext>
            </a:extLst>
          </p:cNvPr>
          <p:cNvSpPr txBox="1">
            <a:spLocks/>
          </p:cNvSpPr>
          <p:nvPr/>
        </p:nvSpPr>
        <p:spPr>
          <a:xfrm>
            <a:off x="508000" y="352028"/>
            <a:ext cx="9144000" cy="492100"/>
          </a:xfrm>
        </p:spPr>
        <p:txBody>
          <a:bodyPr/>
          <a:lstStyle>
            <a:defPPr>
              <a:defRPr lang="de-DE"/>
            </a:defPPr>
            <a:lvl1pPr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85750" indent="171450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573088" indent="341313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858838" indent="512763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146175" indent="682625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2800" b="1" dirty="0">
                <a:latin typeface="Verdana"/>
                <a:ea typeface="Verdana" panose="020B0604030504040204" pitchFamily="34" charset="0"/>
              </a:rPr>
              <a:t>Scale and Sampling effect on Species</a:t>
            </a:r>
            <a:r>
              <a:rPr lang="en-US" dirty="0"/>
              <a:t> </a:t>
            </a:r>
            <a:r>
              <a:rPr lang="en-US" sz="2800" b="1" dirty="0">
                <a:latin typeface="Verdana"/>
                <a:ea typeface="Verdana" panose="020B0604030504040204" pitchFamily="34" charset="0"/>
              </a:rPr>
              <a:t>Area Relationships</a:t>
            </a:r>
            <a:endParaRPr lang="en-GB" sz="2800" b="1" dirty="0">
              <a:latin typeface="Verdana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9" grpId="0" animBg="1"/>
      <p:bldP spid="61" grpId="0" animBg="1"/>
      <p:bldP spid="63" grpId="0" animBg="1"/>
      <p:bldP spid="67" grpId="0" animBg="1"/>
      <p:bldP spid="68" grpId="0" animBg="1"/>
      <p:bldP spid="70" grpId="0" animBg="1"/>
      <p:bldP spid="73" grpId="0" animBg="1"/>
      <p:bldP spid="75" grpId="0" animBg="1"/>
      <p:bldP spid="80" grpId="0" animBg="1"/>
      <p:bldP spid="81" grpId="0" animBg="1"/>
      <p:bldP spid="82" grpId="0" animBg="1"/>
      <p:bldP spid="84" grpId="0" animBg="1"/>
      <p:bldP spid="87" grpId="0" animBg="1"/>
      <p:bldP spid="88" grpId="0" animBg="1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9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7" grpId="0" animBg="1"/>
      <p:bldP spid="138" grpId="0" animBg="1"/>
      <p:bldP spid="139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3" grpId="0" animBg="1"/>
      <p:bldP spid="155" grpId="0" animBg="1"/>
      <p:bldP spid="156" grpId="0" animBg="1"/>
      <p:bldP spid="159" grpId="0" animBg="1"/>
      <p:bldP spid="160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4" grpId="0"/>
      <p:bldP spid="186" grpId="0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4" grpId="0" animBg="1"/>
      <p:bldP spid="205" grpId="0"/>
      <p:bldP spid="208" grpId="0" animBg="1"/>
      <p:bldP spid="2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98686" y="208012"/>
            <a:ext cx="9361040" cy="1079500"/>
          </a:xfrm>
        </p:spPr>
        <p:txBody>
          <a:bodyPr>
            <a:normAutofit/>
          </a:bodyPr>
          <a:lstStyle/>
          <a:p>
            <a:r>
              <a:rPr lang="en-US" dirty="0"/>
              <a:t>Spatial analysis of scale-dependent biodiversity changes </a:t>
            </a:r>
          </a:p>
        </p:txBody>
      </p:sp>
      <p:cxnSp>
        <p:nvCxnSpPr>
          <p:cNvPr id="17" name="Gerade Verbindung mit Pfeil 16"/>
          <p:cNvCxnSpPr>
            <a:stCxn id="27" idx="0"/>
            <a:endCxn id="2" idx="2"/>
          </p:cNvCxnSpPr>
          <p:nvPr/>
        </p:nvCxnSpPr>
        <p:spPr>
          <a:xfrm flipV="1">
            <a:off x="1591392" y="2364348"/>
            <a:ext cx="3454694" cy="65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6" idx="0"/>
            <a:endCxn id="2" idx="2"/>
          </p:cNvCxnSpPr>
          <p:nvPr/>
        </p:nvCxnSpPr>
        <p:spPr>
          <a:xfrm flipV="1">
            <a:off x="5046086" y="2364348"/>
            <a:ext cx="0" cy="65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7" idx="0"/>
            <a:endCxn id="2" idx="2"/>
          </p:cNvCxnSpPr>
          <p:nvPr/>
        </p:nvCxnSpPr>
        <p:spPr>
          <a:xfrm flipH="1" flipV="1">
            <a:off x="5046086" y="2364348"/>
            <a:ext cx="3381493" cy="6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1931448" y="1794850"/>
            <a:ext cx="6229275" cy="569498"/>
          </a:xfrm>
          <a:prstGeom prst="roundRect">
            <a:avLst/>
          </a:prstGeom>
          <a:solidFill>
            <a:srgbClr val="70B7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Biodiversity across scales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14710" y="3016324"/>
            <a:ext cx="1953363" cy="761475"/>
          </a:xfrm>
          <a:prstGeom prst="round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individuals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756759" y="3022231"/>
            <a:ext cx="2578653" cy="761475"/>
          </a:xfrm>
          <a:prstGeom prst="round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relative abundances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7095431" y="3039257"/>
            <a:ext cx="2664295" cy="727423"/>
          </a:xfrm>
          <a:prstGeom prst="round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Spatial distribution</a:t>
            </a:r>
          </a:p>
          <a:p>
            <a:pPr algn="ctr"/>
            <a:r>
              <a:rPr lang="en-GB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 aggregation)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412565" y="4459146"/>
            <a:ext cx="7267041" cy="501394"/>
          </a:xfrm>
          <a:prstGeom prst="roundRect">
            <a:avLst/>
          </a:prstGeom>
          <a:solidFill>
            <a:srgbClr val="FED4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Biodiversity drivers </a:t>
            </a:r>
            <a:r>
              <a:rPr lang="en-GB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(Land use, climate, invaders, …)</a:t>
            </a:r>
          </a:p>
        </p:txBody>
      </p:sp>
      <p:cxnSp>
        <p:nvCxnSpPr>
          <p:cNvPr id="57" name="Gerade Verbindung mit Pfeil 56"/>
          <p:cNvCxnSpPr>
            <a:stCxn id="55" idx="0"/>
            <a:endCxn id="27" idx="2"/>
          </p:cNvCxnSpPr>
          <p:nvPr/>
        </p:nvCxnSpPr>
        <p:spPr>
          <a:xfrm flipH="1" flipV="1">
            <a:off x="1591392" y="3777799"/>
            <a:ext cx="3454694" cy="681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5" idx="0"/>
            <a:endCxn id="36" idx="2"/>
          </p:cNvCxnSpPr>
          <p:nvPr/>
        </p:nvCxnSpPr>
        <p:spPr>
          <a:xfrm flipV="1">
            <a:off x="5046086" y="3783706"/>
            <a:ext cx="0" cy="67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0"/>
            <a:endCxn id="37" idx="2"/>
          </p:cNvCxnSpPr>
          <p:nvPr/>
        </p:nvCxnSpPr>
        <p:spPr>
          <a:xfrm flipV="1">
            <a:off x="5046086" y="3766680"/>
            <a:ext cx="3381493" cy="692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Grafik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17" y="5824716"/>
            <a:ext cx="954900" cy="720000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3711055" y="6021496"/>
            <a:ext cx="417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</a:t>
            </a:r>
            <a:r>
              <a:rPr lang="en-GB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mobsim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iger Pfeil 4"/>
          <p:cNvSpPr/>
          <p:nvPr/>
        </p:nvSpPr>
        <p:spPr>
          <a:xfrm rot="10800000" flipH="1">
            <a:off x="1262782" y="5302251"/>
            <a:ext cx="1153951" cy="1057054"/>
          </a:xfrm>
          <a:prstGeom prst="bentArrow">
            <a:avLst>
              <a:gd name="adj1" fmla="val 28087"/>
              <a:gd name="adj2" fmla="val 25000"/>
              <a:gd name="adj3" fmla="val 25000"/>
              <a:gd name="adj4" fmla="val 43750"/>
            </a:avLst>
          </a:prstGeom>
          <a:noFill/>
          <a:ln w="25400">
            <a:solidFill>
              <a:srgbClr val="70B7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5BD710B-325A-4F78-9FF8-E3800474A663}"/>
              </a:ext>
            </a:extLst>
          </p:cNvPr>
          <p:cNvGrpSpPr/>
          <p:nvPr/>
        </p:nvGrpSpPr>
        <p:grpSpPr>
          <a:xfrm>
            <a:off x="1406798" y="216023"/>
            <a:ext cx="9577063" cy="7470285"/>
            <a:chOff x="1406798" y="216023"/>
            <a:chExt cx="9577063" cy="747028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98" y="216023"/>
              <a:ext cx="6506338" cy="7264797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6807398" y="568052"/>
              <a:ext cx="4176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package </a:t>
              </a:r>
              <a:r>
                <a:rPr lang="en-GB" sz="24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mobsim</a:t>
              </a:r>
              <a:endParaRPr lang="en-GB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015309" y="1043884"/>
              <a:ext cx="4464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https://github.com/MoBiodiv/mobsim</a:t>
              </a:r>
              <a:endPara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390" y="309637"/>
              <a:ext cx="852259" cy="64260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B5AB219-311E-4E6E-819B-EA838F89F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91"/>
            <a:stretch/>
          </p:blipFill>
          <p:spPr bwMode="auto">
            <a:xfrm>
              <a:off x="1550814" y="5176563"/>
              <a:ext cx="6362322" cy="250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6CFDAA-CA44-40D6-9625-B469FCCA299A}"/>
              </a:ext>
            </a:extLst>
          </p:cNvPr>
          <p:cNvSpPr txBox="1"/>
          <p:nvPr/>
        </p:nvSpPr>
        <p:spPr>
          <a:xfrm>
            <a:off x="6735390" y="3808412"/>
            <a:ext cx="3240361" cy="2154436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Interactive illustration of Measures of Biodiversity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Sensibilization to their sensitivity to sampling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Showing the shiny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MOBsim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feedback</a:t>
            </a:r>
          </a:p>
        </p:txBody>
      </p:sp>
    </p:spTree>
    <p:extLst>
      <p:ext uri="{BB962C8B-B14F-4D97-AF65-F5344CB8AC3E}">
        <p14:creationId xmlns:p14="http://schemas.microsoft.com/office/powerpoint/2010/main" val="31085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856E-6 2.18424E-6 L -0.10986 0.000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#1: Biodiversity components</a:t>
            </a:r>
          </a:p>
          <a:p>
            <a:r>
              <a:rPr lang="en-US" sz="1800" dirty="0"/>
              <a:t>5 minutes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144000" cy="54638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a realistic community</a:t>
            </a:r>
          </a:p>
          <a:p>
            <a:pPr lvl="1"/>
            <a:r>
              <a:rPr lang="en-US" dirty="0"/>
              <a:t>Forest, bushes, prairie, (ants and termites, small mammals),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Using biodiversity components</a:t>
            </a:r>
          </a:p>
          <a:p>
            <a:pPr lvl="1"/>
            <a:r>
              <a:rPr lang="en-US" dirty="0"/>
              <a:t>Species richness (S)</a:t>
            </a:r>
          </a:p>
          <a:p>
            <a:pPr lvl="1"/>
            <a:r>
              <a:rPr lang="en-US" dirty="0"/>
              <a:t>Total abundance (N)</a:t>
            </a:r>
          </a:p>
          <a:p>
            <a:pPr lvl="1"/>
            <a:r>
              <a:rPr lang="en-US" dirty="0"/>
              <a:t>Species abundance distribution (SAD)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your expectations</a:t>
            </a:r>
            <a:r>
              <a:rPr lang="en-US" dirty="0"/>
              <a:t> for the rank abundance curve with pen and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SAD - Population simulation</a:t>
            </a:r>
            <a:r>
              <a:rPr lang="en-US" dirty="0"/>
              <a:t>  to simulate this 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familiar with the different SAD types and their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2A51B-D0D2-4346-8CA1-4C302643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57" y="4816524"/>
            <a:ext cx="4824536" cy="28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#2: Biodiversity spatial distribution</a:t>
            </a:r>
          </a:p>
          <a:p>
            <a:r>
              <a:rPr lang="en-US" sz="1800" dirty="0"/>
              <a:t>5 minutes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144000" cy="54638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a realistic spatial distribution for your community</a:t>
            </a:r>
          </a:p>
          <a:p>
            <a:pPr lvl="1"/>
            <a:r>
              <a:rPr lang="en-US" dirty="0"/>
              <a:t>Intraspecific aggregation (clumping)</a:t>
            </a:r>
          </a:p>
          <a:p>
            <a:pPr lvl="2"/>
            <a:r>
              <a:rPr lang="en-US" dirty="0"/>
              <a:t>Number of mother points</a:t>
            </a:r>
          </a:p>
          <a:p>
            <a:pPr lvl="2"/>
            <a:r>
              <a:rPr lang="en-US" dirty="0"/>
              <a:t>Mean distance to mother points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or describe your expectations </a:t>
            </a:r>
            <a:r>
              <a:rPr lang="en-US" dirty="0"/>
              <a:t>as a map (one dot = one individual)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Space - Distribution simulation</a:t>
            </a:r>
            <a:r>
              <a:rPr lang="en-US" dirty="0"/>
              <a:t>  to simulate this 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familiar with the different cluster types and their parameters. Try giving different parameter values to the species.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4F6CB9-0434-488C-902B-A8C1FFA91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t="27643" r="56838" b="43612"/>
          <a:stretch/>
        </p:blipFill>
        <p:spPr>
          <a:xfrm>
            <a:off x="5655270" y="4333297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70B74F"/>
          </a:solidFill>
        </a:ln>
        <a:effectLst/>
      </a:spPr>
      <a:bodyPr lIns="72000" tIns="72000" rIns="72000" bIns="72000" rtlCol="0" anchor="ctr">
        <a:spAutoFit/>
      </a:bodyPr>
      <a:lstStyle>
        <a:defPPr algn="ctr">
          <a:defRPr sz="2400" dirty="0" smtClean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25400">
          <a:solidFill>
            <a:srgbClr val="558EC7"/>
          </a:solidFill>
        </a:ln>
      </a:spPr>
      <a:bodyPr wrap="none" rtlCol="0">
        <a:spAutoFit/>
      </a:bodyPr>
      <a:lstStyle>
        <a:defPPr>
          <a:defRPr sz="20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iDiv_Vorlage_PP.pot</Template>
  <TotalTime>0</TotalTime>
  <Words>723</Words>
  <Application>Microsoft Office PowerPoint</Application>
  <PresentationFormat>Custom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Courier</vt:lpstr>
      <vt:lpstr>Courier New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iDiv Vorlage PP simple</dc:title>
  <dc:subject/>
  <dc:creator>May, Felix</dc:creator>
  <cp:keywords/>
  <dc:description/>
  <cp:lastModifiedBy>Sagouis, Alban</cp:lastModifiedBy>
  <cp:revision>353</cp:revision>
  <dcterms:created xsi:type="dcterms:W3CDTF">2013-01-23T19:49:56Z</dcterms:created>
  <dcterms:modified xsi:type="dcterms:W3CDTF">2020-02-12T10:59:09Z</dcterms:modified>
  <cp:category/>
</cp:coreProperties>
</file>