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2"/>
  </p:notesMasterIdLst>
  <p:sldIdLst>
    <p:sldId id="544" r:id="rId2"/>
    <p:sldId id="545" r:id="rId3"/>
    <p:sldId id="546" r:id="rId4"/>
    <p:sldId id="319" r:id="rId5"/>
    <p:sldId id="260" r:id="rId6"/>
    <p:sldId id="308" r:id="rId7"/>
    <p:sldId id="309" r:id="rId8"/>
    <p:sldId id="310" r:id="rId9"/>
    <p:sldId id="555" r:id="rId10"/>
    <p:sldId id="542" r:id="rId11"/>
    <p:sldId id="290" r:id="rId12"/>
    <p:sldId id="537" r:id="rId13"/>
    <p:sldId id="538" r:id="rId14"/>
    <p:sldId id="445" r:id="rId15"/>
    <p:sldId id="447" r:id="rId16"/>
    <p:sldId id="446" r:id="rId17"/>
    <p:sldId id="448" r:id="rId18"/>
    <p:sldId id="450" r:id="rId19"/>
    <p:sldId id="451" r:id="rId20"/>
    <p:sldId id="452" r:id="rId21"/>
    <p:sldId id="453" r:id="rId22"/>
    <p:sldId id="438" r:id="rId23"/>
    <p:sldId id="548" r:id="rId24"/>
    <p:sldId id="550" r:id="rId25"/>
    <p:sldId id="556" r:id="rId26"/>
    <p:sldId id="557" r:id="rId27"/>
    <p:sldId id="554" r:id="rId28"/>
    <p:sldId id="552" r:id="rId29"/>
    <p:sldId id="551" r:id="rId30"/>
    <p:sldId id="54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pos="4920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pos="4656" userDrawn="1">
          <p15:clr>
            <a:srgbClr val="A4A3A4"/>
          </p15:clr>
        </p15:guide>
        <p15:guide id="6" orient="horz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DFF"/>
    <a:srgbClr val="FFBD7C"/>
    <a:srgbClr val="15D2FF"/>
    <a:srgbClr val="44A3B9"/>
    <a:srgbClr val="78D3EC"/>
    <a:srgbClr val="A6EDFF"/>
    <a:srgbClr val="FFBF80"/>
    <a:srgbClr val="1AB2FF"/>
    <a:srgbClr val="E6E6E6"/>
    <a:srgbClr val="FFB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100" autoAdjust="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>
        <p:guide orient="horz" pos="1525"/>
        <p:guide pos="2903"/>
        <p:guide pos="4920"/>
        <p:guide orient="horz" pos="4133"/>
        <p:guide pos="4656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21C3D-A4BA-4C91-9C6E-B3729170219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48FA9-7441-46C5-B86A-56926FCE949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0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75722E-1BAD-4BE4-9220-FBBD89B654CB}" type="slidenum">
              <a:rPr lang="en-US" altLang="en-US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75722E-1BAD-4BE4-9220-FBBD89B654CB}" type="slidenum">
              <a:rPr lang="en-US" altLang="en-US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8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75722E-1BAD-4BE4-9220-FBBD89B654CB}" type="slidenum">
              <a:rPr lang="en-US" altLang="en-US" sz="13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Lonicera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maackii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48FA9-7441-46C5-B86A-56926FCE94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1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48FA9-7441-46C5-B86A-56926FCE94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8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56E8-C5F2-413F-A6F0-F2CB617C5C5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F5DF-C99D-4597-83D2-3BB66C4E5C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3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ele.13151" TargetMode="External"/><Relationship Id="rId2" Type="http://schemas.openxmlformats.org/officeDocument/2006/relationships/hyperlink" Target="https://doi.org/10.1111/2041-210X.13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Biodiv/mob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A8A-DDC9-41FF-8374-F652354D5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 of Biodiversity (</a:t>
            </a:r>
            <a:r>
              <a:rPr lang="en-US" dirty="0" err="1" smtClean="0"/>
              <a:t>MoB</a:t>
            </a:r>
            <a:r>
              <a:rPr lang="en-US" dirty="0" smtClean="0"/>
              <a:t>) 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3BE5-B796-4021-AC62-B4A430B2F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Multiscale analysis</a:t>
            </a:r>
          </a:p>
          <a:p>
            <a:r>
              <a:rPr lang="en-US" dirty="0" smtClean="0"/>
              <a:t>Two-scale analysis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616979" y="619180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Slides adopted from Dan McGlinn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42D65A8F-73B0-4829-A7FD-92255C8E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4" y="0"/>
            <a:ext cx="7969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br>
              <a:rPr lang="en-US" dirty="0"/>
            </a:br>
            <a:r>
              <a:rPr lang="en-US" dirty="0"/>
              <a:t>How does invasion effect diversity?</a:t>
            </a:r>
          </a:p>
        </p:txBody>
      </p:sp>
      <p:pic>
        <p:nvPicPr>
          <p:cNvPr id="5" name="Picture 3" descr="IMG_4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49" y="2105025"/>
            <a:ext cx="3012475" cy="2095500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6222432" y="3868342"/>
            <a:ext cx="2213372" cy="2622118"/>
            <a:chOff x="3067" y="1240"/>
            <a:chExt cx="2264" cy="2624"/>
          </a:xfrm>
        </p:grpSpPr>
        <p:pic>
          <p:nvPicPr>
            <p:cNvPr id="8" name="Picture 11" descr="IMG_108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" y="1240"/>
              <a:ext cx="2264" cy="2211"/>
            </a:xfrm>
            <a:prstGeom prst="rect">
              <a:avLst/>
            </a:prstGeom>
            <a:noFill/>
            <a:ln w="9525">
              <a:solidFill>
                <a:srgbClr val="1C1C1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599" y="3494"/>
              <a:ext cx="12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1800" dirty="0">
                <a:solidFill>
                  <a:srgbClr val="1C1C1C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1" descr="IMG_41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" y="2105025"/>
            <a:ext cx="2901554" cy="2025254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G_10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868342"/>
            <a:ext cx="2220516" cy="2163365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61976" y="6426896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Powell et al. 2013</a:t>
            </a:r>
          </a:p>
        </p:txBody>
      </p:sp>
      <p:pic>
        <p:nvPicPr>
          <p:cNvPr id="1026" name="Picture 2" descr="LoniceraMaackiiFlowers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356" y="5279721"/>
            <a:ext cx="2104372" cy="15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182113" y="4359747"/>
            <a:ext cx="3182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Arial" pitchFamily="34" charset="0"/>
              </a:rPr>
              <a:t>50 samples in invaded and uninvaded plots </a:t>
            </a:r>
          </a:p>
        </p:txBody>
      </p:sp>
      <p:sp>
        <p:nvSpPr>
          <p:cNvPr id="4" name="Rechteck 3"/>
          <p:cNvSpPr/>
          <p:nvPr/>
        </p:nvSpPr>
        <p:spPr>
          <a:xfrm>
            <a:off x="5965924" y="1723809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Invaded by </a:t>
            </a:r>
            <a:r>
              <a:rPr lang="en-US" i="1" dirty="0" err="1" smtClean="0"/>
              <a:t>Lonicera</a:t>
            </a:r>
            <a:r>
              <a:rPr lang="en-US" i="1" dirty="0" smtClean="0"/>
              <a:t> </a:t>
            </a:r>
            <a:r>
              <a:rPr lang="en-US" i="1" dirty="0" err="1"/>
              <a:t>maackii</a:t>
            </a:r>
            <a:endParaRPr lang="en-US" i="1" dirty="0"/>
          </a:p>
        </p:txBody>
      </p:sp>
      <p:sp>
        <p:nvSpPr>
          <p:cNvPr id="6" name="Rechteck 5"/>
          <p:cNvSpPr/>
          <p:nvPr/>
        </p:nvSpPr>
        <p:spPr>
          <a:xfrm>
            <a:off x="816721" y="17238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Uninvaded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BEF7BC-4317-4D68-8394-A2AEA53BB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70"/>
          <a:stretch/>
        </p:blipFill>
        <p:spPr>
          <a:xfrm>
            <a:off x="128587" y="1675769"/>
            <a:ext cx="8881233" cy="3395506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20BF93E9-0AD1-412F-BDA5-DCF35B91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FDD6F2-F716-4998-9655-8B9898453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1"/>
          <a:stretch/>
        </p:blipFill>
        <p:spPr>
          <a:xfrm>
            <a:off x="128587" y="1675768"/>
            <a:ext cx="8881233" cy="36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6AE68A-BFB5-437E-B07C-3424C3ED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7" b="5981"/>
          <a:stretch/>
        </p:blipFill>
        <p:spPr>
          <a:xfrm>
            <a:off x="204029" y="2125700"/>
            <a:ext cx="8881233" cy="322099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20BF93E9-0AD1-412F-BDA5-DCF35B91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Invasion decreased density</a:t>
            </a:r>
          </a:p>
        </p:txBody>
      </p:sp>
    </p:spTree>
    <p:extLst>
      <p:ext uri="{BB962C8B-B14F-4D97-AF65-F5344CB8AC3E}">
        <p14:creationId xmlns:p14="http://schemas.microsoft.com/office/powerpoint/2010/main" val="32028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FBD17-0409-4EC3-BAF4-87AB95797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6" b="65730"/>
          <a:stretch/>
        </p:blipFill>
        <p:spPr>
          <a:xfrm>
            <a:off x="0" y="1321015"/>
            <a:ext cx="9144000" cy="25016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7424F4-FE7A-415E-8BAA-56F5334EB029}"/>
              </a:ext>
            </a:extLst>
          </p:cNvPr>
          <p:cNvGrpSpPr/>
          <p:nvPr/>
        </p:nvGrpSpPr>
        <p:grpSpPr>
          <a:xfrm>
            <a:off x="6840638" y="33968"/>
            <a:ext cx="2332644" cy="903047"/>
            <a:chOff x="3411348" y="5028926"/>
            <a:chExt cx="3718818" cy="8191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B2485C-1B80-4EC4-B69B-2EE1141AD257}"/>
                </a:ext>
              </a:extLst>
            </p:cNvPr>
            <p:cNvCxnSpPr/>
            <p:nvPr/>
          </p:nvCxnSpPr>
          <p:spPr>
            <a:xfrm>
              <a:off x="3411348" y="5289914"/>
              <a:ext cx="947292" cy="6578"/>
            </a:xfrm>
            <a:prstGeom prst="line">
              <a:avLst/>
            </a:prstGeom>
            <a:ln w="76200">
              <a:solidFill>
                <a:srgbClr val="FFB3B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957481-656D-4086-B2AF-3895A4A34B48}"/>
                </a:ext>
              </a:extLst>
            </p:cNvPr>
            <p:cNvCxnSpPr/>
            <p:nvPr/>
          </p:nvCxnSpPr>
          <p:spPr>
            <a:xfrm>
              <a:off x="3411348" y="5646631"/>
              <a:ext cx="947292" cy="6578"/>
            </a:xfrm>
            <a:prstGeom prst="line">
              <a:avLst/>
            </a:prstGeom>
            <a:ln w="76200">
              <a:solidFill>
                <a:srgbClr val="78D3E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72B83-2C4C-47BA-A1DB-2DA46391BD29}"/>
                </a:ext>
              </a:extLst>
            </p:cNvPr>
            <p:cNvSpPr txBox="1"/>
            <p:nvPr/>
          </p:nvSpPr>
          <p:spPr>
            <a:xfrm>
              <a:off x="4453954" y="5028926"/>
              <a:ext cx="2103760" cy="47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invaded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A201B-55AD-425F-941C-D95F237F49F5}"/>
                </a:ext>
              </a:extLst>
            </p:cNvPr>
            <p:cNvSpPr/>
            <p:nvPr/>
          </p:nvSpPr>
          <p:spPr>
            <a:xfrm>
              <a:off x="4453954" y="5373468"/>
              <a:ext cx="2676212" cy="474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uninvaded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D804950-01F8-4AF9-8730-EB3B7F156C1B}"/>
              </a:ext>
            </a:extLst>
          </p:cNvPr>
          <p:cNvSpPr/>
          <p:nvPr/>
        </p:nvSpPr>
        <p:spPr>
          <a:xfrm>
            <a:off x="1512046" y="2285157"/>
            <a:ext cx="1201271" cy="519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18FC2-40CC-4BA9-AF1E-3762F3885EDB}"/>
              </a:ext>
            </a:extLst>
          </p:cNvPr>
          <p:cNvSpPr txBox="1"/>
          <p:nvPr/>
        </p:nvSpPr>
        <p:spPr>
          <a:xfrm>
            <a:off x="1080341" y="1008416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D5A2-39C9-46D1-9298-3E7EA6E988B7}"/>
              </a:ext>
            </a:extLst>
          </p:cNvPr>
          <p:cNvSpPr txBox="1"/>
          <p:nvPr/>
        </p:nvSpPr>
        <p:spPr>
          <a:xfrm>
            <a:off x="3754786" y="1016659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9E20A-6C6A-48E1-9030-AF3D9FC76DD7}"/>
              </a:ext>
            </a:extLst>
          </p:cNvPr>
          <p:cNvSpPr txBox="1"/>
          <p:nvPr/>
        </p:nvSpPr>
        <p:spPr>
          <a:xfrm>
            <a:off x="7075604" y="1008415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972A76-37AC-4AF7-835D-C96F98C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Collector Curves</a:t>
            </a:r>
          </a:p>
        </p:txBody>
      </p:sp>
    </p:spTree>
    <p:extLst>
      <p:ext uri="{BB962C8B-B14F-4D97-AF65-F5344CB8AC3E}">
        <p14:creationId xmlns:p14="http://schemas.microsoft.com/office/powerpoint/2010/main" val="3829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FBD17-0409-4EC3-BAF4-87AB95797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6" b="32900"/>
          <a:stretch/>
        </p:blipFill>
        <p:spPr>
          <a:xfrm>
            <a:off x="0" y="1321015"/>
            <a:ext cx="9144000" cy="55030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7424F4-FE7A-415E-8BAA-56F5334EB029}"/>
              </a:ext>
            </a:extLst>
          </p:cNvPr>
          <p:cNvGrpSpPr/>
          <p:nvPr/>
        </p:nvGrpSpPr>
        <p:grpSpPr>
          <a:xfrm>
            <a:off x="6840638" y="33968"/>
            <a:ext cx="2332644" cy="903047"/>
            <a:chOff x="3411348" y="5028926"/>
            <a:chExt cx="3718818" cy="8191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B2485C-1B80-4EC4-B69B-2EE1141AD257}"/>
                </a:ext>
              </a:extLst>
            </p:cNvPr>
            <p:cNvCxnSpPr/>
            <p:nvPr/>
          </p:nvCxnSpPr>
          <p:spPr>
            <a:xfrm>
              <a:off x="3411348" y="5289914"/>
              <a:ext cx="947292" cy="6578"/>
            </a:xfrm>
            <a:prstGeom prst="line">
              <a:avLst/>
            </a:prstGeom>
            <a:ln w="76200">
              <a:solidFill>
                <a:srgbClr val="FFB3B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957481-656D-4086-B2AF-3895A4A34B48}"/>
                </a:ext>
              </a:extLst>
            </p:cNvPr>
            <p:cNvCxnSpPr/>
            <p:nvPr/>
          </p:nvCxnSpPr>
          <p:spPr>
            <a:xfrm>
              <a:off x="3411348" y="5646631"/>
              <a:ext cx="947292" cy="6578"/>
            </a:xfrm>
            <a:prstGeom prst="line">
              <a:avLst/>
            </a:prstGeom>
            <a:ln w="76200">
              <a:solidFill>
                <a:srgbClr val="78D3E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72B83-2C4C-47BA-A1DB-2DA46391BD29}"/>
                </a:ext>
              </a:extLst>
            </p:cNvPr>
            <p:cNvSpPr txBox="1"/>
            <p:nvPr/>
          </p:nvSpPr>
          <p:spPr>
            <a:xfrm>
              <a:off x="4453954" y="5028926"/>
              <a:ext cx="2103760" cy="47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invaded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A201B-55AD-425F-941C-D95F237F49F5}"/>
                </a:ext>
              </a:extLst>
            </p:cNvPr>
            <p:cNvSpPr/>
            <p:nvPr/>
          </p:nvSpPr>
          <p:spPr>
            <a:xfrm>
              <a:off x="4453954" y="5373468"/>
              <a:ext cx="2676212" cy="474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uninvaded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D804950-01F8-4AF9-8730-EB3B7F156C1B}"/>
              </a:ext>
            </a:extLst>
          </p:cNvPr>
          <p:cNvSpPr/>
          <p:nvPr/>
        </p:nvSpPr>
        <p:spPr>
          <a:xfrm>
            <a:off x="1512046" y="2285157"/>
            <a:ext cx="1201271" cy="519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18FC2-40CC-4BA9-AF1E-3762F3885EDB}"/>
              </a:ext>
            </a:extLst>
          </p:cNvPr>
          <p:cNvSpPr txBox="1"/>
          <p:nvPr/>
        </p:nvSpPr>
        <p:spPr>
          <a:xfrm>
            <a:off x="1080341" y="1008416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D5A2-39C9-46D1-9298-3E7EA6E988B7}"/>
              </a:ext>
            </a:extLst>
          </p:cNvPr>
          <p:cNvSpPr txBox="1"/>
          <p:nvPr/>
        </p:nvSpPr>
        <p:spPr>
          <a:xfrm>
            <a:off x="3754786" y="1016659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9E20A-6C6A-48E1-9030-AF3D9FC76DD7}"/>
              </a:ext>
            </a:extLst>
          </p:cNvPr>
          <p:cNvSpPr txBox="1"/>
          <p:nvPr/>
        </p:nvSpPr>
        <p:spPr>
          <a:xfrm>
            <a:off x="7075604" y="1008415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972A76-37AC-4AF7-835D-C96F98C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Change in S</a:t>
            </a:r>
          </a:p>
        </p:txBody>
      </p:sp>
    </p:spTree>
    <p:extLst>
      <p:ext uri="{BB962C8B-B14F-4D97-AF65-F5344CB8AC3E}">
        <p14:creationId xmlns:p14="http://schemas.microsoft.com/office/powerpoint/2010/main" val="38566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FBD17-0409-4EC3-BAF4-87AB95797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6" b="32900"/>
          <a:stretch/>
        </p:blipFill>
        <p:spPr>
          <a:xfrm>
            <a:off x="0" y="1321015"/>
            <a:ext cx="9144000" cy="55030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7424F4-FE7A-415E-8BAA-56F5334EB029}"/>
              </a:ext>
            </a:extLst>
          </p:cNvPr>
          <p:cNvGrpSpPr/>
          <p:nvPr/>
        </p:nvGrpSpPr>
        <p:grpSpPr>
          <a:xfrm>
            <a:off x="6840638" y="33968"/>
            <a:ext cx="2332644" cy="903047"/>
            <a:chOff x="3411348" y="5028926"/>
            <a:chExt cx="3718818" cy="8191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B2485C-1B80-4EC4-B69B-2EE1141AD257}"/>
                </a:ext>
              </a:extLst>
            </p:cNvPr>
            <p:cNvCxnSpPr/>
            <p:nvPr/>
          </p:nvCxnSpPr>
          <p:spPr>
            <a:xfrm>
              <a:off x="3411348" y="5289914"/>
              <a:ext cx="947292" cy="6578"/>
            </a:xfrm>
            <a:prstGeom prst="line">
              <a:avLst/>
            </a:prstGeom>
            <a:ln w="76200">
              <a:solidFill>
                <a:srgbClr val="FFB3B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957481-656D-4086-B2AF-3895A4A34B48}"/>
                </a:ext>
              </a:extLst>
            </p:cNvPr>
            <p:cNvCxnSpPr/>
            <p:nvPr/>
          </p:nvCxnSpPr>
          <p:spPr>
            <a:xfrm>
              <a:off x="3411348" y="5646631"/>
              <a:ext cx="947292" cy="6578"/>
            </a:xfrm>
            <a:prstGeom prst="line">
              <a:avLst/>
            </a:prstGeom>
            <a:ln w="76200">
              <a:solidFill>
                <a:srgbClr val="78D3E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72B83-2C4C-47BA-A1DB-2DA46391BD29}"/>
                </a:ext>
              </a:extLst>
            </p:cNvPr>
            <p:cNvSpPr txBox="1"/>
            <p:nvPr/>
          </p:nvSpPr>
          <p:spPr>
            <a:xfrm>
              <a:off x="4453954" y="5028926"/>
              <a:ext cx="2103760" cy="47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invaded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A201B-55AD-425F-941C-D95F237F49F5}"/>
                </a:ext>
              </a:extLst>
            </p:cNvPr>
            <p:cNvSpPr/>
            <p:nvPr/>
          </p:nvSpPr>
          <p:spPr>
            <a:xfrm>
              <a:off x="4453954" y="5373468"/>
              <a:ext cx="2676212" cy="474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uninvaded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418FC2-40CC-4BA9-AF1E-3762F3885EDB}"/>
              </a:ext>
            </a:extLst>
          </p:cNvPr>
          <p:cNvSpPr txBox="1"/>
          <p:nvPr/>
        </p:nvSpPr>
        <p:spPr>
          <a:xfrm>
            <a:off x="1080341" y="1008416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D5A2-39C9-46D1-9298-3E7EA6E988B7}"/>
              </a:ext>
            </a:extLst>
          </p:cNvPr>
          <p:cNvSpPr txBox="1"/>
          <p:nvPr/>
        </p:nvSpPr>
        <p:spPr>
          <a:xfrm>
            <a:off x="3754786" y="1016659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9E20A-6C6A-48E1-9030-AF3D9FC76DD7}"/>
              </a:ext>
            </a:extLst>
          </p:cNvPr>
          <p:cNvSpPr txBox="1"/>
          <p:nvPr/>
        </p:nvSpPr>
        <p:spPr>
          <a:xfrm>
            <a:off x="7075604" y="1008415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972A76-37AC-4AF7-835D-C96F98C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Change in 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CDAE39-9322-4CBD-A4CD-11519A6F82DF}"/>
              </a:ext>
            </a:extLst>
          </p:cNvPr>
          <p:cNvCxnSpPr>
            <a:cxnSpLocks/>
          </p:cNvCxnSpPr>
          <p:nvPr/>
        </p:nvCxnSpPr>
        <p:spPr>
          <a:xfrm flipH="1">
            <a:off x="1461011" y="2105970"/>
            <a:ext cx="1" cy="343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46BE55A-B96F-4E83-8DD8-46EA45B118B7}"/>
              </a:ext>
            </a:extLst>
          </p:cNvPr>
          <p:cNvSpPr/>
          <p:nvPr/>
        </p:nvSpPr>
        <p:spPr>
          <a:xfrm>
            <a:off x="4493596" y="1778024"/>
            <a:ext cx="210510" cy="358263"/>
          </a:xfrm>
          <a:prstGeom prst="rightBrace">
            <a:avLst>
              <a:gd name="adj1" fmla="val 20097"/>
              <a:gd name="adj2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096FA-3249-47EF-9A82-03D6ECDFFA1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686862" y="1957156"/>
            <a:ext cx="17244" cy="3506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0E17841-1BC8-4E40-8ECD-1A9A947CFCE3}"/>
              </a:ext>
            </a:extLst>
          </p:cNvPr>
          <p:cNvSpPr/>
          <p:nvPr/>
        </p:nvSpPr>
        <p:spPr>
          <a:xfrm>
            <a:off x="7616463" y="1958883"/>
            <a:ext cx="128383" cy="292481"/>
          </a:xfrm>
          <a:prstGeom prst="rightBrace">
            <a:avLst>
              <a:gd name="adj1" fmla="val 20097"/>
              <a:gd name="adj2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58D809-AC65-42AF-A283-B52C10365892}"/>
              </a:ext>
            </a:extLst>
          </p:cNvPr>
          <p:cNvCxnSpPr>
            <a:cxnSpLocks/>
          </p:cNvCxnSpPr>
          <p:nvPr/>
        </p:nvCxnSpPr>
        <p:spPr>
          <a:xfrm flipH="1">
            <a:off x="7744846" y="2105123"/>
            <a:ext cx="4801" cy="2813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DE8C629-7D84-4726-930D-D27EA87F79CC}"/>
              </a:ext>
            </a:extLst>
          </p:cNvPr>
          <p:cNvSpPr/>
          <p:nvPr/>
        </p:nvSpPr>
        <p:spPr>
          <a:xfrm>
            <a:off x="1250501" y="1926838"/>
            <a:ext cx="210510" cy="358263"/>
          </a:xfrm>
          <a:prstGeom prst="rightBrace">
            <a:avLst>
              <a:gd name="adj1" fmla="val 20097"/>
              <a:gd name="adj2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CE113-0A0D-4C4A-B1F2-9665724097D6}"/>
              </a:ext>
            </a:extLst>
          </p:cNvPr>
          <p:cNvSpPr/>
          <p:nvPr/>
        </p:nvSpPr>
        <p:spPr>
          <a:xfrm>
            <a:off x="1512046" y="2285157"/>
            <a:ext cx="1201271" cy="519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FBD17-0409-4EC3-BAF4-87AB9579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06" b="32900"/>
          <a:stretch/>
        </p:blipFill>
        <p:spPr>
          <a:xfrm>
            <a:off x="0" y="1321015"/>
            <a:ext cx="9144000" cy="55030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7424F4-FE7A-415E-8BAA-56F5334EB029}"/>
              </a:ext>
            </a:extLst>
          </p:cNvPr>
          <p:cNvGrpSpPr/>
          <p:nvPr/>
        </p:nvGrpSpPr>
        <p:grpSpPr>
          <a:xfrm>
            <a:off x="6840638" y="33968"/>
            <a:ext cx="2332644" cy="903047"/>
            <a:chOff x="3411348" y="5028926"/>
            <a:chExt cx="3718818" cy="8191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B2485C-1B80-4EC4-B69B-2EE1141AD257}"/>
                </a:ext>
              </a:extLst>
            </p:cNvPr>
            <p:cNvCxnSpPr/>
            <p:nvPr/>
          </p:nvCxnSpPr>
          <p:spPr>
            <a:xfrm>
              <a:off x="3411348" y="5289914"/>
              <a:ext cx="947292" cy="6578"/>
            </a:xfrm>
            <a:prstGeom prst="line">
              <a:avLst/>
            </a:prstGeom>
            <a:ln w="76200">
              <a:solidFill>
                <a:srgbClr val="FFB3B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957481-656D-4086-B2AF-3895A4A34B48}"/>
                </a:ext>
              </a:extLst>
            </p:cNvPr>
            <p:cNvCxnSpPr/>
            <p:nvPr/>
          </p:nvCxnSpPr>
          <p:spPr>
            <a:xfrm>
              <a:off x="3411348" y="5646631"/>
              <a:ext cx="947292" cy="6578"/>
            </a:xfrm>
            <a:prstGeom prst="line">
              <a:avLst/>
            </a:prstGeom>
            <a:ln w="76200">
              <a:solidFill>
                <a:srgbClr val="78D3E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72B83-2C4C-47BA-A1DB-2DA46391BD29}"/>
                </a:ext>
              </a:extLst>
            </p:cNvPr>
            <p:cNvSpPr txBox="1"/>
            <p:nvPr/>
          </p:nvSpPr>
          <p:spPr>
            <a:xfrm>
              <a:off x="4453954" y="5028926"/>
              <a:ext cx="2103760" cy="47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invaded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A201B-55AD-425F-941C-D95F237F49F5}"/>
                </a:ext>
              </a:extLst>
            </p:cNvPr>
            <p:cNvSpPr/>
            <p:nvPr/>
          </p:nvSpPr>
          <p:spPr>
            <a:xfrm>
              <a:off x="4453954" y="5373468"/>
              <a:ext cx="2676212" cy="474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 pitchFamily="34" charset="0"/>
                </a:rPr>
                <a:t>uninvaded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418FC2-40CC-4BA9-AF1E-3762F3885EDB}"/>
              </a:ext>
            </a:extLst>
          </p:cNvPr>
          <p:cNvSpPr txBox="1"/>
          <p:nvPr/>
        </p:nvSpPr>
        <p:spPr>
          <a:xfrm>
            <a:off x="1080341" y="1008416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D5A2-39C9-46D1-9298-3E7EA6E988B7}"/>
              </a:ext>
            </a:extLst>
          </p:cNvPr>
          <p:cNvSpPr txBox="1"/>
          <p:nvPr/>
        </p:nvSpPr>
        <p:spPr>
          <a:xfrm>
            <a:off x="3754786" y="1016659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9E20A-6C6A-48E1-9030-AF3D9FC76DD7}"/>
              </a:ext>
            </a:extLst>
          </p:cNvPr>
          <p:cNvSpPr txBox="1"/>
          <p:nvPr/>
        </p:nvSpPr>
        <p:spPr>
          <a:xfrm>
            <a:off x="7075604" y="1008415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972A76-37AC-4AF7-835D-C96F98C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Change in 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35C304-A237-4A1B-8700-A588DA0931D9}"/>
              </a:ext>
            </a:extLst>
          </p:cNvPr>
          <p:cNvSpPr/>
          <p:nvPr/>
        </p:nvSpPr>
        <p:spPr>
          <a:xfrm>
            <a:off x="0" y="878872"/>
            <a:ext cx="9369468" cy="29537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171AF-BC52-4640-94FF-FB8BF3E5F2BE}"/>
              </a:ext>
            </a:extLst>
          </p:cNvPr>
          <p:cNvSpPr txBox="1"/>
          <p:nvPr/>
        </p:nvSpPr>
        <p:spPr>
          <a:xfrm>
            <a:off x="6972326" y="4498499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A4DE"/>
                </a:solidFill>
                <a:cs typeface="Arial" pitchFamily="34" charset="0"/>
              </a:rPr>
              <a:t>SAD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4362FD-165D-471B-A5C2-CCE948FCA64D}"/>
              </a:ext>
            </a:extLst>
          </p:cNvPr>
          <p:cNvSpPr txBox="1"/>
          <p:nvPr/>
        </p:nvSpPr>
        <p:spPr>
          <a:xfrm>
            <a:off x="3933156" y="4498500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A4DE"/>
                </a:solidFill>
                <a:cs typeface="Arial" pitchFamily="34" charset="0"/>
              </a:rPr>
              <a:t>SAD</a:t>
            </a:r>
            <a:r>
              <a:rPr lang="en-US" sz="2400" b="1" dirty="0">
                <a:cs typeface="Arial" pitchFamily="34" charset="0"/>
              </a:rPr>
              <a:t> &amp; </a:t>
            </a:r>
            <a:r>
              <a:rPr lang="en-US" sz="2400" b="1" dirty="0">
                <a:solidFill>
                  <a:srgbClr val="FFBF80"/>
                </a:solidFill>
                <a:cs typeface="Arial" pitchFamily="34" charset="0"/>
              </a:rPr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5992B-C5F4-44F0-A690-FB0668617B22}"/>
              </a:ext>
            </a:extLst>
          </p:cNvPr>
          <p:cNvSpPr txBox="1"/>
          <p:nvPr/>
        </p:nvSpPr>
        <p:spPr>
          <a:xfrm>
            <a:off x="909506" y="4471412"/>
            <a:ext cx="15888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A4DE"/>
                </a:solidFill>
                <a:cs typeface="Arial" pitchFamily="34" charset="0"/>
              </a:rPr>
              <a:t>SAD</a:t>
            </a:r>
            <a:r>
              <a:rPr lang="en-US" sz="2400" b="1" dirty="0"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FFBF80"/>
                </a:solidFill>
                <a:cs typeface="Arial" pitchFamily="34" charset="0"/>
              </a:rPr>
              <a:t>N</a:t>
            </a:r>
            <a:r>
              <a:rPr lang="en-US" sz="2400" b="1" dirty="0">
                <a:cs typeface="Arial" pitchFamily="34" charset="0"/>
              </a:rPr>
              <a:t>, &amp;</a:t>
            </a:r>
          </a:p>
          <a:p>
            <a:pPr algn="ctr"/>
            <a:r>
              <a:rPr lang="en-US" sz="2800" b="1" dirty="0">
                <a:solidFill>
                  <a:srgbClr val="15D2FF"/>
                </a:solidFill>
                <a:cs typeface="Arial" pitchFamily="34" charset="0"/>
              </a:rPr>
              <a:t>Agg.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C6133-0722-45F1-B69A-FBC61B550768}"/>
              </a:ext>
            </a:extLst>
          </p:cNvPr>
          <p:cNvSpPr txBox="1"/>
          <p:nvPr/>
        </p:nvSpPr>
        <p:spPr>
          <a:xfrm>
            <a:off x="1933194" y="3708622"/>
            <a:ext cx="5239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itchFamily="34" charset="0"/>
              </a:rPr>
              <a:t>Reflect treatment effects on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8E7B7E-BFCC-48D9-88EE-604265158F64}"/>
              </a:ext>
            </a:extLst>
          </p:cNvPr>
          <p:cNvSpPr/>
          <p:nvPr/>
        </p:nvSpPr>
        <p:spPr>
          <a:xfrm>
            <a:off x="1512046" y="2285157"/>
            <a:ext cx="1201271" cy="519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6A0D-6E8D-433B-9CC1-C177BFFB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041D1-42DE-4CC9-9179-3890A8DA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5" b="21"/>
          <a:stretch/>
        </p:blipFill>
        <p:spPr>
          <a:xfrm>
            <a:off x="0" y="477837"/>
            <a:ext cx="9144000" cy="610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398DA-28C9-462E-A89D-C2989A0757CA}"/>
              </a:ext>
            </a:extLst>
          </p:cNvPr>
          <p:cNvSpPr/>
          <p:nvPr/>
        </p:nvSpPr>
        <p:spPr>
          <a:xfrm>
            <a:off x="2945275" y="3558540"/>
            <a:ext cx="6758940" cy="317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8B9871-789B-4EAB-B5D0-DE8CC739FEC9}"/>
              </a:ext>
            </a:extLst>
          </p:cNvPr>
          <p:cNvCxnSpPr>
            <a:cxnSpLocks/>
          </p:cNvCxnSpPr>
          <p:nvPr/>
        </p:nvCxnSpPr>
        <p:spPr>
          <a:xfrm flipH="1" flipV="1">
            <a:off x="2117804" y="4752975"/>
            <a:ext cx="1082596" cy="1114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2ADC7D-9208-4996-B7EB-607AF558713C}"/>
              </a:ext>
            </a:extLst>
          </p:cNvPr>
          <p:cNvSpPr txBox="1"/>
          <p:nvPr/>
        </p:nvSpPr>
        <p:spPr>
          <a:xfrm flipH="1">
            <a:off x="3200400" y="5606132"/>
            <a:ext cx="343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itchFamily="34" charset="0"/>
              </a:rPr>
              <a:t>Null Model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8BC4-21A5-4C60-A036-1AE381665D9F}"/>
              </a:ext>
            </a:extLst>
          </p:cNvPr>
          <p:cNvSpPr txBox="1"/>
          <p:nvPr/>
        </p:nvSpPr>
        <p:spPr>
          <a:xfrm>
            <a:off x="1080341" y="389291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95475-3576-44D2-A75F-886922C0FE25}"/>
              </a:ext>
            </a:extLst>
          </p:cNvPr>
          <p:cNvSpPr txBox="1"/>
          <p:nvPr/>
        </p:nvSpPr>
        <p:spPr>
          <a:xfrm>
            <a:off x="3754786" y="397534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0AB82-3B65-47FF-B227-7A6A76D61AB9}"/>
              </a:ext>
            </a:extLst>
          </p:cNvPr>
          <p:cNvSpPr txBox="1"/>
          <p:nvPr/>
        </p:nvSpPr>
        <p:spPr>
          <a:xfrm>
            <a:off x="7075604" y="389290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24B34-3D1C-49E8-B429-B19C9568DE83}"/>
              </a:ext>
            </a:extLst>
          </p:cNvPr>
          <p:cNvSpPr txBox="1"/>
          <p:nvPr/>
        </p:nvSpPr>
        <p:spPr>
          <a:xfrm>
            <a:off x="864456" y="3238211"/>
            <a:ext cx="44832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5D2FF"/>
                </a:solidFill>
                <a:cs typeface="Arial" pitchFamily="34" charset="0"/>
              </a:rPr>
              <a:t>Aggregation effect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65FC678-69C3-4A71-A3C1-BC21A245D93E}"/>
              </a:ext>
            </a:extLst>
          </p:cNvPr>
          <p:cNvSpPr/>
          <p:nvPr/>
        </p:nvSpPr>
        <p:spPr>
          <a:xfrm rot="5400000">
            <a:off x="2419200" y="1391328"/>
            <a:ext cx="1373805" cy="4914901"/>
          </a:xfrm>
          <a:prstGeom prst="rightBrace">
            <a:avLst>
              <a:gd name="adj1" fmla="val 20719"/>
              <a:gd name="adj2" fmla="val 80506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6A0D-6E8D-433B-9CC1-C177BFFB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041D1-42DE-4CC9-9179-3890A8DA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5" b="21"/>
          <a:stretch/>
        </p:blipFill>
        <p:spPr>
          <a:xfrm>
            <a:off x="0" y="477837"/>
            <a:ext cx="9144000" cy="610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398DA-28C9-462E-A89D-C2989A0757CA}"/>
              </a:ext>
            </a:extLst>
          </p:cNvPr>
          <p:cNvSpPr/>
          <p:nvPr/>
        </p:nvSpPr>
        <p:spPr>
          <a:xfrm>
            <a:off x="6024561" y="3537142"/>
            <a:ext cx="3119439" cy="317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8BC4-21A5-4C60-A036-1AE381665D9F}"/>
              </a:ext>
            </a:extLst>
          </p:cNvPr>
          <p:cNvSpPr txBox="1"/>
          <p:nvPr/>
        </p:nvSpPr>
        <p:spPr>
          <a:xfrm>
            <a:off x="1080341" y="389291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95475-3576-44D2-A75F-886922C0FE25}"/>
              </a:ext>
            </a:extLst>
          </p:cNvPr>
          <p:cNvSpPr txBox="1"/>
          <p:nvPr/>
        </p:nvSpPr>
        <p:spPr>
          <a:xfrm>
            <a:off x="3754786" y="397534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0AB82-3B65-47FF-B227-7A6A76D61AB9}"/>
              </a:ext>
            </a:extLst>
          </p:cNvPr>
          <p:cNvSpPr txBox="1"/>
          <p:nvPr/>
        </p:nvSpPr>
        <p:spPr>
          <a:xfrm>
            <a:off x="7075604" y="389290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24B34-3D1C-49E8-B429-B19C9568DE83}"/>
              </a:ext>
            </a:extLst>
          </p:cNvPr>
          <p:cNvSpPr txBox="1"/>
          <p:nvPr/>
        </p:nvSpPr>
        <p:spPr>
          <a:xfrm>
            <a:off x="3931028" y="3252998"/>
            <a:ext cx="44832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BF80"/>
                </a:solidFill>
                <a:cs typeface="Arial" pitchFamily="34" charset="0"/>
              </a:rPr>
              <a:t>Density effect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65FC678-69C3-4A71-A3C1-BC21A245D93E}"/>
              </a:ext>
            </a:extLst>
          </p:cNvPr>
          <p:cNvSpPr/>
          <p:nvPr/>
        </p:nvSpPr>
        <p:spPr>
          <a:xfrm rot="5400000">
            <a:off x="5485772" y="1108203"/>
            <a:ext cx="1373805" cy="5485448"/>
          </a:xfrm>
          <a:prstGeom prst="rightBrace">
            <a:avLst>
              <a:gd name="adj1" fmla="val 20719"/>
              <a:gd name="adj2" fmla="val 7807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Scale-dependent and multidimensional nature of biodiversity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447"/>
            <a:ext cx="5596129" cy="419709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94360" y="3055619"/>
            <a:ext cx="1627632" cy="1444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711712" y="2297483"/>
            <a:ext cx="3359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Arial" pitchFamily="34" charset="0"/>
              </a:rPr>
              <a:t>Components underlying species richness: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Quadrat area (scale)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Density of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Size and evenness of the regional species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Intraspecific spatial aggregation</a:t>
            </a:r>
          </a:p>
        </p:txBody>
      </p:sp>
    </p:spTree>
    <p:extLst>
      <p:ext uri="{BB962C8B-B14F-4D97-AF65-F5344CB8AC3E}">
        <p14:creationId xmlns:p14="http://schemas.microsoft.com/office/powerpoint/2010/main" val="133160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6A0D-6E8D-433B-9CC1-C177BFFB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041D1-42DE-4CC9-9179-3890A8DA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5" b="21"/>
          <a:stretch/>
        </p:blipFill>
        <p:spPr>
          <a:xfrm>
            <a:off x="0" y="477837"/>
            <a:ext cx="9144000" cy="6105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E8BC4-21A5-4C60-A036-1AE381665D9F}"/>
              </a:ext>
            </a:extLst>
          </p:cNvPr>
          <p:cNvSpPr txBox="1"/>
          <p:nvPr/>
        </p:nvSpPr>
        <p:spPr>
          <a:xfrm>
            <a:off x="1080341" y="389291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95475-3576-44D2-A75F-886922C0FE25}"/>
              </a:ext>
            </a:extLst>
          </p:cNvPr>
          <p:cNvSpPr txBox="1"/>
          <p:nvPr/>
        </p:nvSpPr>
        <p:spPr>
          <a:xfrm>
            <a:off x="3754786" y="397534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0AB82-3B65-47FF-B227-7A6A76D61AB9}"/>
              </a:ext>
            </a:extLst>
          </p:cNvPr>
          <p:cNvSpPr txBox="1"/>
          <p:nvPr/>
        </p:nvSpPr>
        <p:spPr>
          <a:xfrm>
            <a:off x="7075604" y="389290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24B34-3D1C-49E8-B429-B19C9568DE83}"/>
              </a:ext>
            </a:extLst>
          </p:cNvPr>
          <p:cNvSpPr txBox="1"/>
          <p:nvPr/>
        </p:nvSpPr>
        <p:spPr>
          <a:xfrm>
            <a:off x="6888930" y="3415724"/>
            <a:ext cx="24764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AB2FF"/>
                </a:solidFill>
                <a:cs typeface="Arial" pitchFamily="34" charset="0"/>
              </a:rPr>
              <a:t>SAD effect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64EB86-0F19-426D-B999-FA62CB25D96D}"/>
              </a:ext>
            </a:extLst>
          </p:cNvPr>
          <p:cNvCxnSpPr>
            <a:cxnSpLocks/>
          </p:cNvCxnSpPr>
          <p:nvPr/>
        </p:nvCxnSpPr>
        <p:spPr>
          <a:xfrm>
            <a:off x="7839815" y="1764654"/>
            <a:ext cx="0" cy="2759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6A0D-6E8D-433B-9CC1-C177BFFB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041D1-42DE-4CC9-9179-3890A8DA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" b="20"/>
          <a:stretch/>
        </p:blipFill>
        <p:spPr>
          <a:xfrm>
            <a:off x="1080341" y="-35075"/>
            <a:ext cx="6903802" cy="689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E8BC4-21A5-4C60-A036-1AE381665D9F}"/>
              </a:ext>
            </a:extLst>
          </p:cNvPr>
          <p:cNvSpPr txBox="1"/>
          <p:nvPr/>
        </p:nvSpPr>
        <p:spPr>
          <a:xfrm>
            <a:off x="1804241" y="0"/>
            <a:ext cx="10374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Spatial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95475-3576-44D2-A75F-886922C0FE25}"/>
              </a:ext>
            </a:extLst>
          </p:cNvPr>
          <p:cNvSpPr txBox="1"/>
          <p:nvPr/>
        </p:nvSpPr>
        <p:spPr>
          <a:xfrm>
            <a:off x="3884326" y="-35075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Non-spatial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0AB82-3B65-47FF-B227-7A6A76D61AB9}"/>
              </a:ext>
            </a:extLst>
          </p:cNvPr>
          <p:cNvSpPr txBox="1"/>
          <p:nvPr/>
        </p:nvSpPr>
        <p:spPr>
          <a:xfrm>
            <a:off x="6333706" y="-35075"/>
            <a:ext cx="14478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31686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EE7F18-5266-4532-B270-2AA05FAD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3" y="1729706"/>
            <a:ext cx="4673600" cy="4672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36" y="1788314"/>
            <a:ext cx="4588381" cy="458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1307526" y="3392043"/>
            <a:ext cx="3031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itchFamily="34" charset="0"/>
              </a:rPr>
              <a:t>Change in Richness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3098115" y="3804419"/>
            <a:ext cx="301069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itchFamily="34" charset="0"/>
              </a:rPr>
              <a:t>Proportion of effect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52654" y="402887"/>
            <a:ext cx="1939717" cy="598900"/>
            <a:chOff x="6063820" y="730314"/>
            <a:chExt cx="1939717" cy="5989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34125" r="7264" b="35267"/>
            <a:stretch/>
          </p:blipFill>
          <p:spPr>
            <a:xfrm>
              <a:off x="6063820" y="730314"/>
              <a:ext cx="851131" cy="5989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791346" y="794945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398832-131D-4CCD-88F1-A893248DAAD2}"/>
              </a:ext>
            </a:extLst>
          </p:cNvPr>
          <p:cNvSpPr txBox="1"/>
          <p:nvPr/>
        </p:nvSpPr>
        <p:spPr>
          <a:xfrm>
            <a:off x="1213354" y="1548403"/>
            <a:ext cx="29867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Number of Individuals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046D1-DAE4-4DD7-9F54-C26C7F03FFB0}"/>
              </a:ext>
            </a:extLst>
          </p:cNvPr>
          <p:cNvSpPr txBox="1"/>
          <p:nvPr/>
        </p:nvSpPr>
        <p:spPr>
          <a:xfrm>
            <a:off x="1306161" y="5984855"/>
            <a:ext cx="26452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Number of Samples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60544-FD69-41E5-8B2A-93F433CF3EBF}"/>
              </a:ext>
            </a:extLst>
          </p:cNvPr>
          <p:cNvSpPr txBox="1"/>
          <p:nvPr/>
        </p:nvSpPr>
        <p:spPr>
          <a:xfrm>
            <a:off x="5658981" y="5966990"/>
            <a:ext cx="26452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Number of Samples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F5BB6-08F4-4AC2-A2CA-080B275370F0}"/>
              </a:ext>
            </a:extLst>
          </p:cNvPr>
          <p:cNvSpPr txBox="1"/>
          <p:nvPr/>
        </p:nvSpPr>
        <p:spPr>
          <a:xfrm>
            <a:off x="5625717" y="1545897"/>
            <a:ext cx="29867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Number of Individuals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96842-A00B-427A-B12B-A9EB3FDD9434}"/>
              </a:ext>
            </a:extLst>
          </p:cNvPr>
          <p:cNvGrpSpPr/>
          <p:nvPr/>
        </p:nvGrpSpPr>
        <p:grpSpPr>
          <a:xfrm>
            <a:off x="584811" y="344682"/>
            <a:ext cx="2574505" cy="738456"/>
            <a:chOff x="4629730" y="823471"/>
            <a:chExt cx="2574505" cy="7384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2B683E-5E1C-4BD4-A211-446BCAD2F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732" b="62260"/>
            <a:stretch/>
          </p:blipFill>
          <p:spPr>
            <a:xfrm>
              <a:off x="4629730" y="823471"/>
              <a:ext cx="727526" cy="7384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ABCE78-07C0-46AA-BFA7-88E71032E297}"/>
                </a:ext>
              </a:extLst>
            </p:cNvPr>
            <p:cNvSpPr txBox="1"/>
            <p:nvPr/>
          </p:nvSpPr>
          <p:spPr>
            <a:xfrm>
              <a:off x="5357255" y="960706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Aggregation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BF2CBB-BC35-42CF-B71F-9F935C2846CB}"/>
              </a:ext>
            </a:extLst>
          </p:cNvPr>
          <p:cNvGrpSpPr/>
          <p:nvPr/>
        </p:nvGrpSpPr>
        <p:grpSpPr>
          <a:xfrm>
            <a:off x="6424384" y="389172"/>
            <a:ext cx="1604529" cy="694556"/>
            <a:chOff x="5226344" y="708052"/>
            <a:chExt cx="1604529" cy="69455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726A9A-DB3B-46EC-9FC9-670A9167D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503" r="-23707"/>
            <a:stretch/>
          </p:blipFill>
          <p:spPr>
            <a:xfrm>
              <a:off x="5226344" y="708052"/>
              <a:ext cx="1135380" cy="69455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BEC07C-8B36-45A0-BA3A-BDCE2044C2CE}"/>
                </a:ext>
              </a:extLst>
            </p:cNvPr>
            <p:cNvSpPr txBox="1"/>
            <p:nvPr/>
          </p:nvSpPr>
          <p:spPr>
            <a:xfrm>
              <a:off x="6013020" y="797552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8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that was too much scale for you, take the multi-metric two-scale approach…</a:t>
            </a:r>
            <a:endParaRPr lang="en-US" dirty="0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5" y="1950252"/>
            <a:ext cx="4231318" cy="4610886"/>
          </a:xfrm>
          <a:prstGeom prst="rect">
            <a:avLst/>
          </a:prstGeom>
        </p:spPr>
      </p:pic>
      <p:sp>
        <p:nvSpPr>
          <p:cNvPr id="106" name="Pfeil nach links 105"/>
          <p:cNvSpPr/>
          <p:nvPr/>
        </p:nvSpPr>
        <p:spPr>
          <a:xfrm>
            <a:off x="4806845" y="5260164"/>
            <a:ext cx="1520890" cy="1091681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107" name="Pfeil nach links 106"/>
          <p:cNvSpPr/>
          <p:nvPr/>
        </p:nvSpPr>
        <p:spPr>
          <a:xfrm>
            <a:off x="3087622" y="3709854"/>
            <a:ext cx="1793867" cy="1091681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108" name="Pfeil nach rechts 107"/>
          <p:cNvSpPr/>
          <p:nvPr/>
        </p:nvSpPr>
        <p:spPr>
          <a:xfrm rot="2628684">
            <a:off x="673383" y="2562627"/>
            <a:ext cx="1735494" cy="126896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109" name="Pfeil nach links 108"/>
          <p:cNvSpPr/>
          <p:nvPr/>
        </p:nvSpPr>
        <p:spPr>
          <a:xfrm>
            <a:off x="4229067" y="1843018"/>
            <a:ext cx="1793867" cy="1091681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scales</a:t>
            </a:r>
            <a:endParaRPr lang="en-US" dirty="0"/>
          </a:p>
        </p:txBody>
      </p:sp>
      <p:sp>
        <p:nvSpPr>
          <p:cNvPr id="110" name="Rechteck 109"/>
          <p:cNvSpPr/>
          <p:nvPr/>
        </p:nvSpPr>
        <p:spPr>
          <a:xfrm>
            <a:off x="6732338" y="3378531"/>
            <a:ext cx="14927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S_n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S_PIE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2978"/>
          <a:stretch/>
        </p:blipFill>
        <p:spPr>
          <a:xfrm>
            <a:off x="380637" y="1600518"/>
            <a:ext cx="8382726" cy="3647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7518"/>
            <a:ext cx="8229600" cy="1143000"/>
          </a:xfrm>
        </p:spPr>
        <p:txBody>
          <a:bodyPr/>
          <a:lstStyle/>
          <a:p>
            <a:r>
              <a:rPr lang="en-US" dirty="0" smtClean="0"/>
              <a:t>Invaded plots have higher evenness and decreased abundance</a:t>
            </a:r>
            <a:endParaRPr lang="en-US" dirty="0"/>
          </a:p>
        </p:txBody>
      </p:sp>
      <p:sp>
        <p:nvSpPr>
          <p:cNvPr id="6" name="Content Placeholder 20"/>
          <p:cNvSpPr>
            <a:spLocks noGrp="1"/>
          </p:cNvSpPr>
          <p:nvPr>
            <p:ph idx="1"/>
          </p:nvPr>
        </p:nvSpPr>
        <p:spPr>
          <a:xfrm>
            <a:off x="457200" y="5247941"/>
            <a:ext cx="8229600" cy="13052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Decrease in </a:t>
            </a:r>
            <a:r>
              <a:rPr lang="en-US" sz="2800" dirty="0" err="1" smtClean="0"/>
              <a:t>S_obs</a:t>
            </a:r>
            <a:r>
              <a:rPr lang="en-US" sz="2800" dirty="0"/>
              <a:t> </a:t>
            </a:r>
            <a:r>
              <a:rPr lang="en-US" sz="2800" dirty="0" smtClean="0"/>
              <a:t>and N; increase in </a:t>
            </a:r>
            <a:r>
              <a:rPr lang="en-US" sz="2800" dirty="0" err="1" smtClean="0"/>
              <a:t>S_n</a:t>
            </a:r>
            <a:r>
              <a:rPr lang="en-US" sz="2800" dirty="0" smtClean="0"/>
              <a:t> and S_PIE</a:t>
            </a:r>
          </a:p>
          <a:p>
            <a:r>
              <a:rPr lang="en-US" sz="2800" dirty="0" smtClean="0"/>
              <a:t>There is loss and gain of diversity at the same time!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84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we saw before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9808"/>
            <a:ext cx="8229600" cy="34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6AE68A-BFB5-437E-B07C-3424C3ED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7" b="5981"/>
          <a:stretch/>
        </p:blipFill>
        <p:spPr>
          <a:xfrm>
            <a:off x="204029" y="2125700"/>
            <a:ext cx="8881233" cy="322099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20BF93E9-0AD1-412F-BDA5-DCF35B91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Invasion decreased density</a:t>
            </a:r>
          </a:p>
        </p:txBody>
      </p:sp>
    </p:spTree>
    <p:extLst>
      <p:ext uri="{BB962C8B-B14F-4D97-AF65-F5344CB8AC3E}">
        <p14:creationId xmlns:p14="http://schemas.microsoft.com/office/powerpoint/2010/main" val="33352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55571-A6F6-4316-8345-E696B366E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b="-1"/>
          <a:stretch/>
        </p:blipFill>
        <p:spPr>
          <a:xfrm>
            <a:off x="131383" y="2162679"/>
            <a:ext cx="8881233" cy="342595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20BF93E9-0AD1-412F-BDA5-DCF35B91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density influences S</a:t>
            </a:r>
          </a:p>
        </p:txBody>
      </p:sp>
    </p:spTree>
    <p:extLst>
      <p:ext uri="{BB962C8B-B14F-4D97-AF65-F5344CB8AC3E}">
        <p14:creationId xmlns:p14="http://schemas.microsoft.com/office/powerpoint/2010/main" val="15599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1866900"/>
            <a:ext cx="4048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party of the accumulation curves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three types of accumulation curves are at a Party and the mob is going crazy:</a:t>
            </a:r>
          </a:p>
          <a:p>
            <a:pPr marL="0" indent="0">
              <a:buNone/>
            </a:pPr>
            <a:r>
              <a:rPr lang="en-US" dirty="0" smtClean="0"/>
              <a:t>The spatial sample-based </a:t>
            </a:r>
            <a:r>
              <a:rPr lang="en-US" dirty="0"/>
              <a:t>accumulation </a:t>
            </a:r>
            <a:r>
              <a:rPr lang="en-US" dirty="0" smtClean="0"/>
              <a:t>curve is all over the dancefloor, dancing from one person to the next in a fancy choreography. Also the </a:t>
            </a:r>
            <a:r>
              <a:rPr lang="en-US" dirty="0" err="1" smtClean="0"/>
              <a:t>nonspatial</a:t>
            </a:r>
            <a:r>
              <a:rPr lang="en-US" dirty="0" smtClean="0"/>
              <a:t> </a:t>
            </a:r>
            <a:r>
              <a:rPr lang="en-US" dirty="0"/>
              <a:t>sample-based accumulation </a:t>
            </a:r>
            <a:r>
              <a:rPr lang="en-US" dirty="0" smtClean="0"/>
              <a:t>curve is dancing its crazy shuffle moves. Only the individual-based rarefaction curve is randomly wandering across the dancefloor and crying.</a:t>
            </a:r>
          </a:p>
          <a:p>
            <a:pPr marL="0" indent="0">
              <a:buNone/>
            </a:pPr>
            <a:r>
              <a:rPr lang="en-US" dirty="0" smtClean="0"/>
              <a:t>Someone : “What’s up with you, IBR?” </a:t>
            </a:r>
          </a:p>
          <a:p>
            <a:pPr marL="0" indent="0">
              <a:buNone/>
            </a:pPr>
            <a:r>
              <a:rPr lang="en-US" dirty="0" smtClean="0"/>
              <a:t>IBR, sobbing: “I don’t know. Somehow everything I see is SAD.”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7386"/>
          </a:xfrm>
        </p:spPr>
        <p:txBody>
          <a:bodyPr/>
          <a:lstStyle/>
          <a:p>
            <a:r>
              <a:rPr lang="en-US" dirty="0" smtClean="0"/>
              <a:t>Where is the complexity lost?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" y="1324566"/>
            <a:ext cx="2288147" cy="17161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7200" y="2299925"/>
            <a:ext cx="612648" cy="556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435607" y="2299925"/>
            <a:ext cx="612648" cy="556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57200" y="1539607"/>
            <a:ext cx="612648" cy="556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435607" y="1539607"/>
            <a:ext cx="612648" cy="556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87654" y="3472456"/>
            <a:ext cx="7988251" cy="3441192"/>
            <a:chOff x="5550052" y="1397332"/>
            <a:chExt cx="4943670" cy="2498655"/>
          </a:xfrm>
        </p:grpSpPr>
        <p:cxnSp>
          <p:nvCxnSpPr>
            <p:cNvPr id="11" name="Straight Arrow Connector 136"/>
            <p:cNvCxnSpPr/>
            <p:nvPr/>
          </p:nvCxnSpPr>
          <p:spPr>
            <a:xfrm>
              <a:off x="6019800" y="3508377"/>
              <a:ext cx="4473922" cy="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214"/>
            <p:cNvCxnSpPr/>
            <p:nvPr/>
          </p:nvCxnSpPr>
          <p:spPr>
            <a:xfrm flipV="1">
              <a:off x="6027739" y="1397332"/>
              <a:ext cx="6501" cy="21062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5912064" y="3516076"/>
              <a:ext cx="4231747" cy="379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Sampling and data processing </a:t>
              </a:r>
              <a:endParaRPr lang="en-US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62"/>
            <p:cNvSpPr txBox="1">
              <a:spLocks noChangeArrowheads="1"/>
            </p:cNvSpPr>
            <p:nvPr/>
          </p:nvSpPr>
          <p:spPr bwMode="auto">
            <a:xfrm rot="16200000">
              <a:off x="4669604" y="2586936"/>
              <a:ext cx="2122793" cy="3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457200" lvl="1" indent="0">
                <a:buNone/>
              </a:pPr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16"/>
          <p:cNvSpPr/>
          <p:nvPr/>
        </p:nvSpPr>
        <p:spPr>
          <a:xfrm>
            <a:off x="1581913" y="3666744"/>
            <a:ext cx="109728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340864" y="5035296"/>
            <a:ext cx="109728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608832" y="5800344"/>
            <a:ext cx="109728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767397" y="5966333"/>
            <a:ext cx="109728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577584" y="6245352"/>
            <a:ext cx="109728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1741931" y="3524421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 pitchFamily="34" charset="0"/>
              </a:rPr>
              <a:t>Reality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859115" y="461367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 pitchFamily="34" charset="0"/>
              </a:rPr>
              <a:t>Quadrats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862474" y="5154562"/>
            <a:ext cx="1407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 pitchFamily="34" charset="0"/>
              </a:rPr>
              <a:t>Community</a:t>
            </a:r>
          </a:p>
          <a:p>
            <a:r>
              <a:rPr lang="en-US" sz="2000" dirty="0" smtClean="0">
                <a:cs typeface="Arial" pitchFamily="34" charset="0"/>
              </a:rPr>
              <a:t>matrix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91556" y="5290646"/>
            <a:ext cx="1635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 pitchFamily="34" charset="0"/>
              </a:rPr>
              <a:t>Accumulation</a:t>
            </a:r>
          </a:p>
          <a:p>
            <a:r>
              <a:rPr lang="en-US" sz="2000" dirty="0" smtClean="0">
                <a:cs typeface="Arial" pitchFamily="34" charset="0"/>
              </a:rPr>
              <a:t>curves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026940" y="5722132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 pitchFamily="34" charset="0"/>
              </a:rPr>
              <a:t>Richness estimate</a:t>
            </a:r>
            <a:endParaRPr lang="en-US" sz="2400" dirty="0" smtClean="0">
              <a:cs typeface="Arial" pitchFamily="34" charset="0"/>
            </a:endParaRP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01049"/>
              </p:ext>
            </p:extLst>
          </p:nvPr>
        </p:nvGraphicFramePr>
        <p:xfrm>
          <a:off x="2561362" y="1377868"/>
          <a:ext cx="3063241" cy="164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833">
                  <a:extLst>
                    <a:ext uri="{9D8B030D-6E8A-4147-A177-3AD203B41FA5}">
                      <a16:colId xmlns:a16="http://schemas.microsoft.com/office/drawing/2014/main" val="2041722811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235600437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54409911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4877935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81853941"/>
                    </a:ext>
                  </a:extLst>
                </a:gridCol>
              </a:tblGrid>
              <a:tr h="328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77565"/>
                  </a:ext>
                </a:extLst>
              </a:tr>
              <a:tr h="328735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38439"/>
                  </a:ext>
                </a:extLst>
              </a:tr>
              <a:tr h="328735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2839"/>
                  </a:ext>
                </a:extLst>
              </a:tr>
              <a:tr h="328735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64957"/>
                  </a:ext>
                </a:extLst>
              </a:tr>
              <a:tr h="328735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71741"/>
                  </a:ext>
                </a:extLst>
              </a:tr>
            </a:tbl>
          </a:graphicData>
        </a:graphic>
      </p:graphicFrame>
      <p:pic>
        <p:nvPicPr>
          <p:cNvPr id="29" name="Picture 78"/>
          <p:cNvPicPr>
            <a:picLocks noChangeAspect="1"/>
          </p:cNvPicPr>
          <p:nvPr/>
        </p:nvPicPr>
        <p:blipFill rotWithShape="1">
          <a:blip r:embed="rId3"/>
          <a:srcRect l="65304" b="71492"/>
          <a:stretch/>
        </p:blipFill>
        <p:spPr>
          <a:xfrm>
            <a:off x="5577531" y="778331"/>
            <a:ext cx="2263449" cy="2302826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7868413" y="1644012"/>
            <a:ext cx="1092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Arial" pitchFamily="34" charset="0"/>
              </a:rPr>
              <a:t>Single scale richness estimate</a:t>
            </a:r>
            <a:endParaRPr lang="en-US" dirty="0" smtClean="0">
              <a:cs typeface="Arial" pitchFamily="34" charset="0"/>
            </a:endParaRPr>
          </a:p>
        </p:txBody>
      </p:sp>
      <p:cxnSp>
        <p:nvCxnSpPr>
          <p:cNvPr id="34" name="Gerader Verbinder 33"/>
          <p:cNvCxnSpPr/>
          <p:nvPr/>
        </p:nvCxnSpPr>
        <p:spPr>
          <a:xfrm>
            <a:off x="4270232" y="3328416"/>
            <a:ext cx="0" cy="300837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5991408" y="3328416"/>
            <a:ext cx="0" cy="300837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rz 39"/>
          <p:cNvSpPr/>
          <p:nvPr/>
        </p:nvSpPr>
        <p:spPr>
          <a:xfrm>
            <a:off x="4360133" y="3707557"/>
            <a:ext cx="1493613" cy="1189890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4775111" y="4089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cs typeface="Arial" pitchFamily="34" charset="0"/>
              </a:rPr>
              <a:t>MoB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Ovale Legende 40"/>
          <p:cNvSpPr/>
          <p:nvPr/>
        </p:nvSpPr>
        <p:spPr>
          <a:xfrm>
            <a:off x="6164603" y="3928206"/>
            <a:ext cx="2795958" cy="1548552"/>
          </a:xfrm>
          <a:prstGeom prst="wedgeEllipseCallout">
            <a:avLst>
              <a:gd name="adj1" fmla="val -70926"/>
              <a:gd name="adj2" fmla="val -174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know about N, SAD, intraspecific spatial aggregation and scale.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5" grpId="0"/>
      <p:bldP spid="26" grpId="0"/>
      <p:bldP spid="27" grpId="0"/>
      <p:bldP spid="32" grpId="0"/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525779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full mob approach is elegant but more complex and more data hungry</a:t>
            </a:r>
          </a:p>
          <a:p>
            <a:r>
              <a:rPr lang="en-US" dirty="0" smtClean="0"/>
              <a:t>The multi-metric approach is appropriate when you don’t have spatial information and just one or two scales.</a:t>
            </a:r>
          </a:p>
          <a:p>
            <a:r>
              <a:rPr lang="en-US" dirty="0" smtClean="0"/>
              <a:t>Species richness is a close to meaningless summery statistic</a:t>
            </a:r>
          </a:p>
          <a:p>
            <a:r>
              <a:rPr lang="en-US" dirty="0" smtClean="0"/>
              <a:t>Whenever possible try to think about N, SAD and intraspecific spatial aggregation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Further reading: </a:t>
            </a:r>
          </a:p>
          <a:p>
            <a:r>
              <a:rPr lang="en-US" sz="2000" dirty="0"/>
              <a:t>McGlinn, D. J., Xiao, X., May, F., Gotelli, N. J., Engel, T., Blowes, S. A., … McGill, B. J. (2018). </a:t>
            </a:r>
            <a:r>
              <a:rPr lang="en-US" sz="2000" dirty="0" err="1"/>
              <a:t>MoB</a:t>
            </a:r>
            <a:r>
              <a:rPr lang="en-US" sz="2000" dirty="0"/>
              <a:t> (Measurement of Biodiversity): a method to separate the scale-dependent effects of species abundance distribution, density, and aggregation on diversity change. </a:t>
            </a:r>
            <a:r>
              <a:rPr lang="en-US" sz="2000" i="1" dirty="0"/>
              <a:t>Methods in Ecology and Evolution</a:t>
            </a:r>
            <a:r>
              <a:rPr lang="en-US" sz="2000" dirty="0"/>
              <a:t>, </a:t>
            </a:r>
            <a:r>
              <a:rPr lang="en-US" sz="2000" i="1" dirty="0"/>
              <a:t>2018</a:t>
            </a:r>
            <a:r>
              <a:rPr lang="en-US" sz="2000" dirty="0"/>
              <a:t>(September), 244103.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doi.org/10.1111/2041-210X.13102</a:t>
            </a:r>
            <a:endParaRPr lang="en-US" sz="2000" dirty="0" smtClean="0"/>
          </a:p>
          <a:p>
            <a:r>
              <a:rPr lang="en-US" sz="2000" dirty="0"/>
              <a:t>Chase, J. M., McGill, B. J., McGlinn, D. J., May, F., Blowes, S. A., Xiao, X., … Gotelli, N. J. (2018). Embracing scale-dependence to achieve a deeper understanding of biodiversity and its change across communities. </a:t>
            </a:r>
            <a:r>
              <a:rPr lang="en-US" sz="2000" i="1" dirty="0"/>
              <a:t>Ecology Letters</a:t>
            </a:r>
            <a:r>
              <a:rPr lang="en-US" sz="2000" dirty="0"/>
              <a:t>, </a:t>
            </a:r>
            <a:r>
              <a:rPr lang="en-US" sz="2000" i="1" dirty="0"/>
              <a:t>21</a:t>
            </a:r>
            <a:r>
              <a:rPr lang="en-US" sz="2000" dirty="0"/>
              <a:t>(11), 1737–1751.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doi.org/10.1111/ele.13151</a:t>
            </a:r>
            <a:endParaRPr lang="en-US" sz="2000" dirty="0" smtClean="0"/>
          </a:p>
          <a:p>
            <a:r>
              <a:rPr lang="en-US" sz="2100" dirty="0" smtClean="0"/>
              <a:t>Examples, </a:t>
            </a:r>
            <a:r>
              <a:rPr lang="en-US" sz="2100" dirty="0" smtClean="0"/>
              <a:t>code, </a:t>
            </a:r>
            <a:r>
              <a:rPr lang="en-US" sz="2100" dirty="0" smtClean="0"/>
              <a:t>vignettes: </a:t>
            </a:r>
            <a:r>
              <a:rPr lang="en-US" sz="2100" dirty="0" smtClean="0">
                <a:hlinkClick r:id="rId4"/>
              </a:rPr>
              <a:t>https</a:t>
            </a:r>
            <a:r>
              <a:rPr lang="en-US" sz="2100" dirty="0">
                <a:hlinkClick r:id="rId4"/>
              </a:rPr>
              <a:t>://</a:t>
            </a:r>
            <a:r>
              <a:rPr lang="en-US" sz="2100" dirty="0" smtClean="0">
                <a:hlinkClick r:id="rId4"/>
              </a:rPr>
              <a:t>github.com/MoBiodiv/mobr</a:t>
            </a:r>
            <a:endParaRPr lang="en-US" sz="21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24" y="0"/>
            <a:ext cx="5569367" cy="6896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61D6D5-C67F-4C36-BCB0-E9D871D5DED9}"/>
              </a:ext>
            </a:extLst>
          </p:cNvPr>
          <p:cNvSpPr/>
          <p:nvPr/>
        </p:nvSpPr>
        <p:spPr>
          <a:xfrm>
            <a:off x="1874609" y="4622284"/>
            <a:ext cx="397095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Individual-based rarefaction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0FA91-9A1F-4FE0-8036-52203C55EC31}"/>
              </a:ext>
            </a:extLst>
          </p:cNvPr>
          <p:cNvSpPr/>
          <p:nvPr/>
        </p:nvSpPr>
        <p:spPr>
          <a:xfrm>
            <a:off x="1874609" y="2198132"/>
            <a:ext cx="48942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Non-spatial, plot-based rarefaction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9AF7D-9FB8-4830-989E-33F8541A4252}"/>
              </a:ext>
            </a:extLst>
          </p:cNvPr>
          <p:cNvSpPr/>
          <p:nvPr/>
        </p:nvSpPr>
        <p:spPr>
          <a:xfrm>
            <a:off x="1874609" y="0"/>
            <a:ext cx="463780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Spatial, plot-based accumulation</a:t>
            </a:r>
          </a:p>
        </p:txBody>
      </p:sp>
    </p:spTree>
    <p:extLst>
      <p:ext uri="{BB962C8B-B14F-4D97-AF65-F5344CB8AC3E}">
        <p14:creationId xmlns:p14="http://schemas.microsoft.com/office/powerpoint/2010/main" val="24009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16" y="-339552"/>
            <a:ext cx="8229600" cy="1143000"/>
          </a:xfrm>
        </p:spPr>
        <p:txBody>
          <a:bodyPr/>
          <a:lstStyle/>
          <a:p>
            <a:r>
              <a:rPr lang="en-US" dirty="0"/>
              <a:t>Nested Information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91640" y="898042"/>
            <a:ext cx="5699760" cy="55606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8891" y="92852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Spatial Curve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40329" y="1970418"/>
            <a:ext cx="3802381" cy="3550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44025" y="3314900"/>
            <a:ext cx="2394987" cy="1474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8958" y="3443519"/>
            <a:ext cx="2545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Rarefaction curve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2192" y="2632456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9966"/>
                </a:solidFill>
                <a:cs typeface="Arial" pitchFamily="34" charset="0"/>
              </a:rPr>
              <a:t>Density of Individuals</a:t>
            </a:r>
            <a:endParaRPr lang="en-US" sz="2400" b="1" i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8512" y="140170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15D2FF"/>
                </a:solidFill>
                <a:cs typeface="Arial" pitchFamily="34" charset="0"/>
              </a:rPr>
              <a:t>Aggregation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5881" y="2180873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cs typeface="Arial" pitchFamily="34" charset="0"/>
              </a:rPr>
              <a:t>Nonspatial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Curve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44435" y="384160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solidFill>
                  <a:srgbClr val="00A4DE"/>
                </a:solidFill>
              </a:rPr>
              <a:t>Rarity &amp;</a:t>
            </a:r>
          </a:p>
          <a:p>
            <a:pPr algn="ctr"/>
            <a:r>
              <a:rPr lang="en-US" sz="2400" b="1" i="1" dirty="0">
                <a:solidFill>
                  <a:srgbClr val="00A4DE"/>
                </a:solidFill>
              </a:rPr>
              <a:t>Size of pool</a:t>
            </a:r>
          </a:p>
        </p:txBody>
      </p:sp>
    </p:spTree>
    <p:extLst>
      <p:ext uri="{BB962C8B-B14F-4D97-AF65-F5344CB8AC3E}">
        <p14:creationId xmlns:p14="http://schemas.microsoft.com/office/powerpoint/2010/main" val="25841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457200" y="1512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types of Collector Curves</a:t>
            </a:r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913170" y="339730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1370370" y="3397303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1598970" y="339730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4" name="Oval 163"/>
          <p:cNvSpPr>
            <a:spLocks noChangeAspect="1"/>
          </p:cNvSpPr>
          <p:nvPr/>
        </p:nvSpPr>
        <p:spPr>
          <a:xfrm>
            <a:off x="1141770" y="3625903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1370370" y="385450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913170" y="3625903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1141770" y="362590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1370370" y="3625903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1598970" y="362590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913170" y="3854503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913170" y="385450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1370370" y="385450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1598970" y="3854503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1141770" y="408310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1370370" y="408310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1370370" y="4083103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7" name="TextBox 130"/>
          <p:cNvSpPr txBox="1">
            <a:spLocks noChangeArrowheads="1"/>
          </p:cNvSpPr>
          <p:nvPr/>
        </p:nvSpPr>
        <p:spPr bwMode="auto">
          <a:xfrm>
            <a:off x="793701" y="1362451"/>
            <a:ext cx="22605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b="1" dirty="0"/>
              <a:t>Spatial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sample-based</a:t>
            </a: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913170" y="4073578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3276600" y="440136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3733800" y="4401364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3962400" y="440136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3505200" y="4629964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733800" y="485856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276600" y="4629964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3505200" y="462996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3733800" y="4629964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3962400" y="462996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>
            <a:off x="3276600" y="4858564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3276600" y="485856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3733800" y="485856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3962400" y="4858564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>
            <a:off x="3505200" y="508716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3733800" y="508716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3974502" y="5077639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>
            <a:off x="3276600" y="507763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570270" y="4983782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1027470" y="4983782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1256070" y="498378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798870" y="5212382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1027470" y="54409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70270" y="5212382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798870" y="52123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1027470" y="5212382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256070" y="52123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570270" y="5440982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570270" y="54409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1027470" y="54409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8" name="Oval 207"/>
          <p:cNvSpPr>
            <a:spLocks noChangeAspect="1"/>
          </p:cNvSpPr>
          <p:nvPr/>
        </p:nvSpPr>
        <p:spPr>
          <a:xfrm>
            <a:off x="1256070" y="5440982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9" name="Oval 208"/>
          <p:cNvSpPr>
            <a:spLocks noChangeAspect="1"/>
          </p:cNvSpPr>
          <p:nvPr/>
        </p:nvSpPr>
        <p:spPr>
          <a:xfrm>
            <a:off x="798870" y="56695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0" name="Oval 209"/>
          <p:cNvSpPr>
            <a:spLocks noChangeAspect="1"/>
          </p:cNvSpPr>
          <p:nvPr/>
        </p:nvSpPr>
        <p:spPr>
          <a:xfrm>
            <a:off x="1027470" y="56695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1027470" y="5669582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570270" y="5660057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3835326" y="1533582"/>
            <a:ext cx="5451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itchFamily="34" charset="0"/>
              </a:rPr>
              <a:t>Depends on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A4DE"/>
                </a:solidFill>
                <a:cs typeface="Arial" pitchFamily="34" charset="0"/>
              </a:rPr>
              <a:t>SAD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Density of Individuals (N)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5D2FF"/>
                </a:solidFill>
                <a:cs typeface="Arial" pitchFamily="34" charset="0"/>
              </a:rPr>
              <a:t>Intraspecific spatial aggregation (</a:t>
            </a:r>
            <a:r>
              <a:rPr lang="en-US" sz="2800" dirty="0" err="1">
                <a:solidFill>
                  <a:srgbClr val="15D2FF"/>
                </a:solidFill>
                <a:cs typeface="Arial" pitchFamily="34" charset="0"/>
              </a:rPr>
              <a:t>Agg</a:t>
            </a:r>
            <a:r>
              <a:rPr lang="en-US" sz="2800" dirty="0">
                <a:solidFill>
                  <a:srgbClr val="15D2FF"/>
                </a:solidFill>
                <a:cs typeface="Arial" pitchFamily="34" charset="0"/>
              </a:rPr>
              <a:t>.)</a:t>
            </a:r>
          </a:p>
        </p:txBody>
      </p:sp>
      <p:sp>
        <p:nvSpPr>
          <p:cNvPr id="216" name="TextBox 130"/>
          <p:cNvSpPr txBox="1">
            <a:spLocks noChangeArrowheads="1"/>
          </p:cNvSpPr>
          <p:nvPr/>
        </p:nvSpPr>
        <p:spPr bwMode="auto">
          <a:xfrm>
            <a:off x="2383740" y="5550381"/>
            <a:ext cx="43765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Collect nearby samples first,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do not shuffle individuals.</a:t>
            </a:r>
          </a:p>
        </p:txBody>
      </p:sp>
      <p:cxnSp>
        <p:nvCxnSpPr>
          <p:cNvPr id="30726" name="Straight Arrow Connector 30725"/>
          <p:cNvCxnSpPr/>
          <p:nvPr/>
        </p:nvCxnSpPr>
        <p:spPr>
          <a:xfrm flipV="1">
            <a:off x="1141770" y="4378353"/>
            <a:ext cx="171450" cy="468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970445" y="4083103"/>
            <a:ext cx="1168995" cy="609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73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ossball.com/sites/mossball.com/files/field/image/glassj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7488"/>
            <a:ext cx="2427809" cy="24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457200" y="1512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types of Collector Curves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103026" y="306489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60226" y="3064893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788826" y="306489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31626" y="3293493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560226" y="352209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103026" y="3293493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331626" y="32934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560226" y="3293493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788826" y="32934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103026" y="3522093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3026" y="35220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560226" y="35220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788826" y="3522093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4331626" y="37506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560226" y="37506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903817" y="30553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60226" y="3750693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980017" y="381736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001513" y="36268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446617" y="412216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218017" y="38935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1294217" y="35887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1230113" y="321729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1599017" y="3741168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827617" y="4198368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2056217" y="336016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58236" y="4225036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522817" y="328396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64" name="TextBox 130"/>
          <p:cNvSpPr txBox="1">
            <a:spLocks noChangeArrowheads="1"/>
          </p:cNvSpPr>
          <p:nvPr/>
        </p:nvSpPr>
        <p:spPr bwMode="auto">
          <a:xfrm>
            <a:off x="-612242" y="1341231"/>
            <a:ext cx="46877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Non-spatial,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sample-based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103026" y="3741168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2" name="TextBox 130"/>
          <p:cNvSpPr txBox="1">
            <a:spLocks noChangeArrowheads="1"/>
          </p:cNvSpPr>
          <p:nvPr/>
        </p:nvSpPr>
        <p:spPr bwMode="auto">
          <a:xfrm>
            <a:off x="1067540" y="5202095"/>
            <a:ext cx="41697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Randomly draw individuals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into samples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based on observed density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782870" y="3096497"/>
            <a:ext cx="393096" cy="1095374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5073806" y="389356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5531006" y="3893568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5759606" y="3893568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5759606" y="41221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5302406" y="45793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073806" y="4569843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3781986" y="414137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4239186" y="4141379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4467786" y="41413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4010586" y="4369979"/>
            <a:ext cx="228600" cy="228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3781986" y="4369979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4467786" y="4369979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3781986" y="459857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3781986" y="4598579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4239186" y="4827179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4239186" y="482717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835326" y="1533582"/>
            <a:ext cx="5451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itchFamily="34" charset="0"/>
              </a:rPr>
              <a:t>Depends on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A4DE"/>
                </a:solidFill>
                <a:cs typeface="Arial" pitchFamily="34" charset="0"/>
              </a:rPr>
              <a:t>SAD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Density of Individuals (N)</a:t>
            </a:r>
          </a:p>
        </p:txBody>
      </p:sp>
    </p:spTree>
    <p:extLst>
      <p:ext uri="{BB962C8B-B14F-4D97-AF65-F5344CB8AC3E}">
        <p14:creationId xmlns:p14="http://schemas.microsoft.com/office/powerpoint/2010/main" val="2666532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ossball.com/sites/mossball.com/files/field/image/glassj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7488"/>
            <a:ext cx="2427809" cy="24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457200" y="1512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types of Collector Curves</a:t>
            </a: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903817" y="30553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980017" y="381736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001513" y="36268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446617" y="412216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218017" y="38935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1294217" y="358876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1230113" y="3217294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1599017" y="3741168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827617" y="4198368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2056217" y="336016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58236" y="4225036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522817" y="328396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7" name="TextBox 130"/>
          <p:cNvSpPr txBox="1">
            <a:spLocks noChangeArrowheads="1"/>
          </p:cNvSpPr>
          <p:nvPr/>
        </p:nvSpPr>
        <p:spPr bwMode="auto">
          <a:xfrm>
            <a:off x="301401" y="1343137"/>
            <a:ext cx="29675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Individual-based,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spatially random</a:t>
            </a:r>
          </a:p>
        </p:txBody>
      </p:sp>
      <p:sp>
        <p:nvSpPr>
          <p:cNvPr id="120" name="TextBox 130"/>
          <p:cNvSpPr txBox="1">
            <a:spLocks noChangeArrowheads="1"/>
          </p:cNvSpPr>
          <p:nvPr/>
        </p:nvSpPr>
        <p:spPr bwMode="auto">
          <a:xfrm>
            <a:off x="351621" y="4898171"/>
            <a:ext cx="24865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Randomly draw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individuals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9436" y="1295400"/>
            <a:ext cx="5295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itchFamily="34" charset="0"/>
              </a:rPr>
              <a:t>Depends on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B0F0"/>
                </a:solidFill>
                <a:cs typeface="Arial" pitchFamily="34" charset="0"/>
              </a:rPr>
              <a:t>Species Abundance Distribution (SAD) 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rgbClr val="00B0F0"/>
                </a:solidFill>
                <a:cs typeface="Arial" pitchFamily="34" charset="0"/>
              </a:rPr>
              <a:t>commonness &amp; rarity, size of species pool</a:t>
            </a:r>
          </a:p>
        </p:txBody>
      </p:sp>
      <p:grpSp>
        <p:nvGrpSpPr>
          <p:cNvPr id="135" name="Group 8"/>
          <p:cNvGrpSpPr>
            <a:grpSpLocks/>
          </p:cNvGrpSpPr>
          <p:nvPr/>
        </p:nvGrpSpPr>
        <p:grpSpPr bwMode="auto">
          <a:xfrm>
            <a:off x="4036110" y="3102278"/>
            <a:ext cx="3837247" cy="3076972"/>
            <a:chOff x="5550052" y="1706488"/>
            <a:chExt cx="2374748" cy="2234194"/>
          </a:xfrm>
        </p:grpSpPr>
        <p:cxnSp>
          <p:nvCxnSpPr>
            <p:cNvPr id="137" name="Straight Arrow Connector 136"/>
            <p:cNvCxnSpPr/>
            <p:nvPr/>
          </p:nvCxnSpPr>
          <p:spPr>
            <a:xfrm>
              <a:off x="6019800" y="3508377"/>
              <a:ext cx="1905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H="1" flipV="1">
              <a:off x="6019800" y="2162395"/>
              <a:ext cx="7938" cy="13412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15"/>
            <p:cNvSpPr txBox="1">
              <a:spLocks noChangeArrowheads="1"/>
            </p:cNvSpPr>
            <p:nvPr/>
          </p:nvSpPr>
          <p:spPr bwMode="auto">
            <a:xfrm>
              <a:off x="6304526" y="3516076"/>
              <a:ext cx="1368231" cy="42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abundance</a:t>
              </a:r>
              <a:endParaRPr lang="en-US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62"/>
            <p:cNvSpPr txBox="1">
              <a:spLocks noChangeArrowheads="1"/>
            </p:cNvSpPr>
            <p:nvPr/>
          </p:nvSpPr>
          <p:spPr bwMode="auto">
            <a:xfrm rot="16200000">
              <a:off x="4669604" y="2586936"/>
              <a:ext cx="2122793" cy="3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457200" lvl="1" indent="0"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frequency</a:t>
              </a:r>
            </a:p>
          </p:txBody>
        </p:sp>
      </p:grpSp>
      <p:sp>
        <p:nvSpPr>
          <p:cNvPr id="4" name="Freeform 3"/>
          <p:cNvSpPr/>
          <p:nvPr/>
        </p:nvSpPr>
        <p:spPr>
          <a:xfrm>
            <a:off x="4939207" y="4230041"/>
            <a:ext cx="2628900" cy="1196591"/>
          </a:xfrm>
          <a:custGeom>
            <a:avLst/>
            <a:gdLst>
              <a:gd name="connsiteX0" fmla="*/ 0 w 2628900"/>
              <a:gd name="connsiteY0" fmla="*/ 1082291 h 1196591"/>
              <a:gd name="connsiteX1" fmla="*/ 312420 w 2628900"/>
              <a:gd name="connsiteY1" fmla="*/ 251 h 1196591"/>
              <a:gd name="connsiteX2" fmla="*/ 1363980 w 2628900"/>
              <a:gd name="connsiteY2" fmla="*/ 983231 h 1196591"/>
              <a:gd name="connsiteX3" fmla="*/ 2628900 w 2628900"/>
              <a:gd name="connsiteY3" fmla="*/ 1196591 h 119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1196591">
                <a:moveTo>
                  <a:pt x="0" y="1082291"/>
                </a:moveTo>
                <a:cubicBezTo>
                  <a:pt x="42545" y="549526"/>
                  <a:pt x="85090" y="16761"/>
                  <a:pt x="312420" y="251"/>
                </a:cubicBezTo>
                <a:cubicBezTo>
                  <a:pt x="539750" y="-16259"/>
                  <a:pt x="977900" y="783841"/>
                  <a:pt x="1363980" y="983231"/>
                </a:cubicBezTo>
                <a:cubicBezTo>
                  <a:pt x="1750060" y="1182621"/>
                  <a:pt x="2189480" y="1189606"/>
                  <a:pt x="2628900" y="11965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7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Scale-dependent components as difference of curves</a:t>
            </a:r>
            <a:endParaRPr lang="en-US" dirty="0"/>
          </a:p>
        </p:txBody>
      </p:sp>
      <p:sp>
        <p:nvSpPr>
          <p:cNvPr id="4" name="Freeform: Shape 132">
            <a:extLst>
              <a:ext uri="{FF2B5EF4-FFF2-40B4-BE49-F238E27FC236}">
                <a16:creationId xmlns:a16="http://schemas.microsoft.com/office/drawing/2014/main" id="{35423152-1336-4895-A5DF-425E728CE906}"/>
              </a:ext>
            </a:extLst>
          </p:cNvPr>
          <p:cNvSpPr/>
          <p:nvPr/>
        </p:nvSpPr>
        <p:spPr>
          <a:xfrm>
            <a:off x="3098762" y="2430041"/>
            <a:ext cx="2106613" cy="1798638"/>
          </a:xfrm>
          <a:custGeom>
            <a:avLst/>
            <a:gdLst>
              <a:gd name="connsiteX0" fmla="*/ 0 w 2106613"/>
              <a:gd name="connsiteY0" fmla="*/ 1798638 h 1798638"/>
              <a:gd name="connsiteX1" fmla="*/ 466725 w 2106613"/>
              <a:gd name="connsiteY1" fmla="*/ 1343025 h 1798638"/>
              <a:gd name="connsiteX2" fmla="*/ 792163 w 2106613"/>
              <a:gd name="connsiteY2" fmla="*/ 1066800 h 1798638"/>
              <a:gd name="connsiteX3" fmla="*/ 1022350 w 2106613"/>
              <a:gd name="connsiteY3" fmla="*/ 898525 h 1798638"/>
              <a:gd name="connsiteX4" fmla="*/ 1230313 w 2106613"/>
              <a:gd name="connsiteY4" fmla="*/ 773113 h 1798638"/>
              <a:gd name="connsiteX5" fmla="*/ 1449388 w 2106613"/>
              <a:gd name="connsiteY5" fmla="*/ 661988 h 1798638"/>
              <a:gd name="connsiteX6" fmla="*/ 1697038 w 2106613"/>
              <a:gd name="connsiteY6" fmla="*/ 550863 h 1798638"/>
              <a:gd name="connsiteX7" fmla="*/ 2106613 w 2106613"/>
              <a:gd name="connsiteY7" fmla="*/ 395288 h 1798638"/>
              <a:gd name="connsiteX8" fmla="*/ 2106613 w 2106613"/>
              <a:gd name="connsiteY8" fmla="*/ 0 h 1798638"/>
              <a:gd name="connsiteX9" fmla="*/ 2071688 w 2106613"/>
              <a:gd name="connsiteY9" fmla="*/ 15875 h 1798638"/>
              <a:gd name="connsiteX10" fmla="*/ 1820863 w 2106613"/>
              <a:gd name="connsiteY10" fmla="*/ 71438 h 1798638"/>
              <a:gd name="connsiteX11" fmla="*/ 1557338 w 2106613"/>
              <a:gd name="connsiteY11" fmla="*/ 133350 h 1798638"/>
              <a:gd name="connsiteX12" fmla="*/ 1316038 w 2106613"/>
              <a:gd name="connsiteY12" fmla="*/ 214313 h 1798638"/>
              <a:gd name="connsiteX13" fmla="*/ 1139825 w 2106613"/>
              <a:gd name="connsiteY13" fmla="*/ 287338 h 1798638"/>
              <a:gd name="connsiteX14" fmla="*/ 974725 w 2106613"/>
              <a:gd name="connsiteY14" fmla="*/ 382588 h 1798638"/>
              <a:gd name="connsiteX15" fmla="*/ 828675 w 2106613"/>
              <a:gd name="connsiteY15" fmla="*/ 492125 h 1798638"/>
              <a:gd name="connsiteX16" fmla="*/ 682625 w 2106613"/>
              <a:gd name="connsiteY16" fmla="*/ 636588 h 1798638"/>
              <a:gd name="connsiteX17" fmla="*/ 547688 w 2106613"/>
              <a:gd name="connsiteY17" fmla="*/ 804863 h 1798638"/>
              <a:gd name="connsiteX18" fmla="*/ 409575 w 2106613"/>
              <a:gd name="connsiteY18" fmla="*/ 1012825 h 1798638"/>
              <a:gd name="connsiteX19" fmla="*/ 215900 w 2106613"/>
              <a:gd name="connsiteY19" fmla="*/ 1354138 h 1798638"/>
              <a:gd name="connsiteX20" fmla="*/ 0 w 2106613"/>
              <a:gd name="connsiteY20" fmla="*/ 1798638 h 179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06613" h="1798638">
                <a:moveTo>
                  <a:pt x="0" y="1798638"/>
                </a:moveTo>
                <a:lnTo>
                  <a:pt x="466725" y="1343025"/>
                </a:lnTo>
                <a:lnTo>
                  <a:pt x="792163" y="1066800"/>
                </a:lnTo>
                <a:lnTo>
                  <a:pt x="1022350" y="898525"/>
                </a:lnTo>
                <a:lnTo>
                  <a:pt x="1230313" y="773113"/>
                </a:lnTo>
                <a:lnTo>
                  <a:pt x="1449388" y="661988"/>
                </a:lnTo>
                <a:lnTo>
                  <a:pt x="1697038" y="550863"/>
                </a:lnTo>
                <a:lnTo>
                  <a:pt x="2106613" y="395288"/>
                </a:lnTo>
                <a:lnTo>
                  <a:pt x="2106613" y="0"/>
                </a:lnTo>
                <a:lnTo>
                  <a:pt x="2071688" y="15875"/>
                </a:lnTo>
                <a:lnTo>
                  <a:pt x="1820863" y="71438"/>
                </a:lnTo>
                <a:lnTo>
                  <a:pt x="1557338" y="133350"/>
                </a:lnTo>
                <a:lnTo>
                  <a:pt x="1316038" y="214313"/>
                </a:lnTo>
                <a:lnTo>
                  <a:pt x="1139825" y="287338"/>
                </a:lnTo>
                <a:lnTo>
                  <a:pt x="974725" y="382588"/>
                </a:lnTo>
                <a:lnTo>
                  <a:pt x="828675" y="492125"/>
                </a:lnTo>
                <a:lnTo>
                  <a:pt x="682625" y="636588"/>
                </a:lnTo>
                <a:lnTo>
                  <a:pt x="547688" y="804863"/>
                </a:lnTo>
                <a:lnTo>
                  <a:pt x="409575" y="1012825"/>
                </a:lnTo>
                <a:lnTo>
                  <a:pt x="215900" y="1354138"/>
                </a:lnTo>
                <a:lnTo>
                  <a:pt x="0" y="1798638"/>
                </a:lnTo>
                <a:close/>
              </a:path>
            </a:pathLst>
          </a:custGeom>
          <a:solidFill>
            <a:srgbClr val="A9D1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33">
            <a:extLst>
              <a:ext uri="{FF2B5EF4-FFF2-40B4-BE49-F238E27FC236}">
                <a16:creationId xmlns:a16="http://schemas.microsoft.com/office/drawing/2014/main" id="{9F5F5CCB-258B-43B8-B76C-A340D7186FA2}"/>
              </a:ext>
            </a:extLst>
          </p:cNvPr>
          <p:cNvSpPr txBox="1"/>
          <p:nvPr/>
        </p:nvSpPr>
        <p:spPr>
          <a:xfrm rot="16200000">
            <a:off x="1531438" y="324277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Species richness (S)</a:t>
            </a:r>
          </a:p>
        </p:txBody>
      </p:sp>
      <p:sp>
        <p:nvSpPr>
          <p:cNvPr id="6" name="TextBox 134">
            <a:extLst>
              <a:ext uri="{FF2B5EF4-FFF2-40B4-BE49-F238E27FC236}">
                <a16:creationId xmlns:a16="http://schemas.microsoft.com/office/drawing/2014/main" id="{D2FB4154-9EF2-4B0A-8225-E2E8B6D47B36}"/>
              </a:ext>
            </a:extLst>
          </p:cNvPr>
          <p:cNvSpPr txBox="1"/>
          <p:nvPr/>
        </p:nvSpPr>
        <p:spPr>
          <a:xfrm>
            <a:off x="2879910" y="4731907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Sampling effort</a:t>
            </a:r>
          </a:p>
          <a:p>
            <a:pPr algn="ctr"/>
            <a:r>
              <a:rPr lang="en-US" dirty="0"/>
              <a:t>(# plots or # individuals)</a:t>
            </a:r>
          </a:p>
        </p:txBody>
      </p:sp>
      <p:sp>
        <p:nvSpPr>
          <p:cNvPr id="7" name="Freeform: Shape 135">
            <a:extLst>
              <a:ext uri="{FF2B5EF4-FFF2-40B4-BE49-F238E27FC236}">
                <a16:creationId xmlns:a16="http://schemas.microsoft.com/office/drawing/2014/main" id="{BF5E71EA-94D4-4E50-B164-27C6DF2CC4C3}"/>
              </a:ext>
            </a:extLst>
          </p:cNvPr>
          <p:cNvSpPr/>
          <p:nvPr/>
        </p:nvSpPr>
        <p:spPr>
          <a:xfrm>
            <a:off x="3079451" y="2424604"/>
            <a:ext cx="2133859" cy="1807110"/>
          </a:xfrm>
          <a:custGeom>
            <a:avLst/>
            <a:gdLst>
              <a:gd name="connsiteX0" fmla="*/ 0 w 1316934"/>
              <a:gd name="connsiteY0" fmla="*/ 487018 h 487018"/>
              <a:gd name="connsiteX1" fmla="*/ 521804 w 1316934"/>
              <a:gd name="connsiteY1" fmla="*/ 129209 h 487018"/>
              <a:gd name="connsiteX2" fmla="*/ 1316934 w 1316934"/>
              <a:gd name="connsiteY2" fmla="*/ 0 h 4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934" h="487018">
                <a:moveTo>
                  <a:pt x="0" y="487018"/>
                </a:moveTo>
                <a:cubicBezTo>
                  <a:pt x="151157" y="348698"/>
                  <a:pt x="302315" y="210379"/>
                  <a:pt x="521804" y="129209"/>
                </a:cubicBezTo>
                <a:cubicBezTo>
                  <a:pt x="741293" y="48039"/>
                  <a:pt x="1029113" y="24019"/>
                  <a:pt x="1316934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136">
            <a:extLst>
              <a:ext uri="{FF2B5EF4-FFF2-40B4-BE49-F238E27FC236}">
                <a16:creationId xmlns:a16="http://schemas.microsoft.com/office/drawing/2014/main" id="{509098A8-ED32-47C9-84AB-685BADF4AA5D}"/>
              </a:ext>
            </a:extLst>
          </p:cNvPr>
          <p:cNvCxnSpPr>
            <a:cxnSpLocks/>
          </p:cNvCxnSpPr>
          <p:nvPr/>
        </p:nvCxnSpPr>
        <p:spPr>
          <a:xfrm>
            <a:off x="2879910" y="4683069"/>
            <a:ext cx="2514377" cy="9148"/>
          </a:xfrm>
          <a:prstGeom prst="straightConnector1">
            <a:avLst/>
          </a:prstGeom>
          <a:ln w="476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7">
            <a:extLst>
              <a:ext uri="{FF2B5EF4-FFF2-40B4-BE49-F238E27FC236}">
                <a16:creationId xmlns:a16="http://schemas.microsoft.com/office/drawing/2014/main" id="{0A108CA5-E457-4E27-B585-F6A8CF62EA84}"/>
              </a:ext>
            </a:extLst>
          </p:cNvPr>
          <p:cNvCxnSpPr>
            <a:cxnSpLocks/>
          </p:cNvCxnSpPr>
          <p:nvPr/>
        </p:nvCxnSpPr>
        <p:spPr>
          <a:xfrm flipV="1">
            <a:off x="2894805" y="2317107"/>
            <a:ext cx="0" cy="2375110"/>
          </a:xfrm>
          <a:prstGeom prst="straightConnector1">
            <a:avLst/>
          </a:prstGeom>
          <a:ln w="476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38">
            <a:extLst>
              <a:ext uri="{FF2B5EF4-FFF2-40B4-BE49-F238E27FC236}">
                <a16:creationId xmlns:a16="http://schemas.microsoft.com/office/drawing/2014/main" id="{2EDEF448-1021-44CC-A2AC-7C962E2A3E32}"/>
              </a:ext>
            </a:extLst>
          </p:cNvPr>
          <p:cNvGrpSpPr/>
          <p:nvPr/>
        </p:nvGrpSpPr>
        <p:grpSpPr>
          <a:xfrm>
            <a:off x="3058668" y="2420938"/>
            <a:ext cx="2163425" cy="1927553"/>
            <a:chOff x="3630206" y="2730922"/>
            <a:chExt cx="2163425" cy="1927553"/>
          </a:xfrm>
        </p:grpSpPr>
        <p:sp>
          <p:nvSpPr>
            <p:cNvPr id="11" name="Freeform: Shape 139">
              <a:extLst>
                <a:ext uri="{FF2B5EF4-FFF2-40B4-BE49-F238E27FC236}">
                  <a16:creationId xmlns:a16="http://schemas.microsoft.com/office/drawing/2014/main" id="{513E2288-3867-496D-9140-16154D52D238}"/>
                </a:ext>
              </a:extLst>
            </p:cNvPr>
            <p:cNvSpPr/>
            <p:nvPr/>
          </p:nvSpPr>
          <p:spPr>
            <a:xfrm>
              <a:off x="3630206" y="3165025"/>
              <a:ext cx="2160993" cy="1457217"/>
            </a:xfrm>
            <a:custGeom>
              <a:avLst/>
              <a:gdLst>
                <a:gd name="connsiteX0" fmla="*/ 0 w 693737"/>
                <a:gd name="connsiteY0" fmla="*/ 871537 h 871537"/>
                <a:gd name="connsiteX1" fmla="*/ 341312 w 693737"/>
                <a:gd name="connsiteY1" fmla="*/ 301625 h 871537"/>
                <a:gd name="connsiteX2" fmla="*/ 693737 w 693737"/>
                <a:gd name="connsiteY2" fmla="*/ 0 h 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737" h="871537">
                  <a:moveTo>
                    <a:pt x="0" y="871537"/>
                  </a:moveTo>
                  <a:cubicBezTo>
                    <a:pt x="112844" y="659209"/>
                    <a:pt x="225689" y="446881"/>
                    <a:pt x="341312" y="301625"/>
                  </a:cubicBezTo>
                  <a:cubicBezTo>
                    <a:pt x="456935" y="156369"/>
                    <a:pt x="575336" y="78184"/>
                    <a:pt x="693737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40">
              <a:extLst>
                <a:ext uri="{FF2B5EF4-FFF2-40B4-BE49-F238E27FC236}">
                  <a16:creationId xmlns:a16="http://schemas.microsoft.com/office/drawing/2014/main" id="{75AB2E7A-D569-491F-BE41-B8631A2FE043}"/>
                </a:ext>
              </a:extLst>
            </p:cNvPr>
            <p:cNvGrpSpPr/>
            <p:nvPr/>
          </p:nvGrpSpPr>
          <p:grpSpPr>
            <a:xfrm>
              <a:off x="3642206" y="2730922"/>
              <a:ext cx="2151425" cy="1927553"/>
              <a:chOff x="3642206" y="2730922"/>
              <a:chExt cx="2151425" cy="1927553"/>
            </a:xfrm>
          </p:grpSpPr>
          <p:cxnSp>
            <p:nvCxnSpPr>
              <p:cNvPr id="13" name="Straight Connector 141">
                <a:extLst>
                  <a:ext uri="{FF2B5EF4-FFF2-40B4-BE49-F238E27FC236}">
                    <a16:creationId xmlns:a16="http://schemas.microsoft.com/office/drawing/2014/main" id="{93BDCF4C-6551-4CED-8BF1-6F89B7479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206" y="4512587"/>
                <a:ext cx="472594" cy="14588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42">
                <a:extLst>
                  <a:ext uri="{FF2B5EF4-FFF2-40B4-BE49-F238E27FC236}">
                    <a16:creationId xmlns:a16="http://schemas.microsoft.com/office/drawing/2014/main" id="{EC942E3E-56BC-4EA9-8E75-33063A497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4082152"/>
                <a:ext cx="457200" cy="430435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3">
                <a:extLst>
                  <a:ext uri="{FF2B5EF4-FFF2-40B4-BE49-F238E27FC236}">
                    <a16:creationId xmlns:a16="http://schemas.microsoft.com/office/drawing/2014/main" id="{94184C3B-A2E8-4268-943C-2F5D080D5A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848100"/>
                <a:ext cx="457200" cy="23405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44">
                <a:extLst>
                  <a:ext uri="{FF2B5EF4-FFF2-40B4-BE49-F238E27FC236}">
                    <a16:creationId xmlns:a16="http://schemas.microsoft.com/office/drawing/2014/main" id="{C488995F-C8C6-4EA4-95D5-BE80F3203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3203596"/>
                <a:ext cx="342900" cy="64083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45">
                <a:extLst>
                  <a:ext uri="{FF2B5EF4-FFF2-40B4-BE49-F238E27FC236}">
                    <a16:creationId xmlns:a16="http://schemas.microsoft.com/office/drawing/2014/main" id="{EF79AA99-D19F-472E-9AF6-ED0469C54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100" y="2730922"/>
                <a:ext cx="421531" cy="47267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Freeform: Shape 146">
            <a:extLst>
              <a:ext uri="{FF2B5EF4-FFF2-40B4-BE49-F238E27FC236}">
                <a16:creationId xmlns:a16="http://schemas.microsoft.com/office/drawing/2014/main" id="{24059D7B-E363-48FF-A795-10F677CBEF00}"/>
              </a:ext>
            </a:extLst>
          </p:cNvPr>
          <p:cNvSpPr/>
          <p:nvPr/>
        </p:nvSpPr>
        <p:spPr>
          <a:xfrm>
            <a:off x="3063837" y="3076154"/>
            <a:ext cx="1612900" cy="1244600"/>
          </a:xfrm>
          <a:custGeom>
            <a:avLst/>
            <a:gdLst>
              <a:gd name="connsiteX0" fmla="*/ 0 w 1612900"/>
              <a:gd name="connsiteY0" fmla="*/ 1244600 h 1244600"/>
              <a:gd name="connsiteX1" fmla="*/ 479425 w 1612900"/>
              <a:gd name="connsiteY1" fmla="*/ 788987 h 1244600"/>
              <a:gd name="connsiteX2" fmla="*/ 812800 w 1612900"/>
              <a:gd name="connsiteY2" fmla="*/ 492125 h 1244600"/>
              <a:gd name="connsiteX3" fmla="*/ 1087438 w 1612900"/>
              <a:gd name="connsiteY3" fmla="*/ 282575 h 1244600"/>
              <a:gd name="connsiteX4" fmla="*/ 1320800 w 1612900"/>
              <a:gd name="connsiteY4" fmla="*/ 142875 h 1244600"/>
              <a:gd name="connsiteX5" fmla="*/ 1612900 w 1612900"/>
              <a:gd name="connsiteY5" fmla="*/ 0 h 1244600"/>
              <a:gd name="connsiteX6" fmla="*/ 1374775 w 1612900"/>
              <a:gd name="connsiteY6" fmla="*/ 446087 h 1244600"/>
              <a:gd name="connsiteX7" fmla="*/ 931863 w 1612900"/>
              <a:gd name="connsiteY7" fmla="*/ 674687 h 1244600"/>
              <a:gd name="connsiteX8" fmla="*/ 476250 w 1612900"/>
              <a:gd name="connsiteY8" fmla="*/ 1106487 h 1244600"/>
              <a:gd name="connsiteX9" fmla="*/ 0 w 1612900"/>
              <a:gd name="connsiteY9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2900" h="1244600">
                <a:moveTo>
                  <a:pt x="0" y="1244600"/>
                </a:moveTo>
                <a:lnTo>
                  <a:pt x="479425" y="788987"/>
                </a:lnTo>
                <a:lnTo>
                  <a:pt x="812800" y="492125"/>
                </a:lnTo>
                <a:lnTo>
                  <a:pt x="1087438" y="282575"/>
                </a:lnTo>
                <a:lnTo>
                  <a:pt x="1320800" y="142875"/>
                </a:lnTo>
                <a:lnTo>
                  <a:pt x="1612900" y="0"/>
                </a:lnTo>
                <a:lnTo>
                  <a:pt x="1374775" y="446087"/>
                </a:lnTo>
                <a:lnTo>
                  <a:pt x="931863" y="674687"/>
                </a:lnTo>
                <a:lnTo>
                  <a:pt x="476250" y="1106487"/>
                </a:lnTo>
                <a:lnTo>
                  <a:pt x="0" y="1244600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7">
            <a:extLst>
              <a:ext uri="{FF2B5EF4-FFF2-40B4-BE49-F238E27FC236}">
                <a16:creationId xmlns:a16="http://schemas.microsoft.com/office/drawing/2014/main" id="{74FF8C92-D4D0-4F9C-B079-B6B5CEABA13B}"/>
              </a:ext>
            </a:extLst>
          </p:cNvPr>
          <p:cNvSpPr/>
          <p:nvPr/>
        </p:nvSpPr>
        <p:spPr>
          <a:xfrm>
            <a:off x="4771193" y="2457822"/>
            <a:ext cx="445294" cy="534988"/>
          </a:xfrm>
          <a:custGeom>
            <a:avLst/>
            <a:gdLst>
              <a:gd name="connsiteX0" fmla="*/ 0 w 445294"/>
              <a:gd name="connsiteY0" fmla="*/ 534988 h 534988"/>
              <a:gd name="connsiteX1" fmla="*/ 40482 w 445294"/>
              <a:gd name="connsiteY1" fmla="*/ 450850 h 534988"/>
              <a:gd name="connsiteX2" fmla="*/ 443707 w 445294"/>
              <a:gd name="connsiteY2" fmla="*/ 0 h 534988"/>
              <a:gd name="connsiteX3" fmla="*/ 445294 w 445294"/>
              <a:gd name="connsiteY3" fmla="*/ 376238 h 534988"/>
              <a:gd name="connsiteX4" fmla="*/ 0 w 445294"/>
              <a:gd name="connsiteY4" fmla="*/ 534988 h 53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294" h="534988">
                <a:moveTo>
                  <a:pt x="0" y="534988"/>
                </a:moveTo>
                <a:lnTo>
                  <a:pt x="40482" y="450850"/>
                </a:lnTo>
                <a:lnTo>
                  <a:pt x="443707" y="0"/>
                </a:lnTo>
                <a:lnTo>
                  <a:pt x="445294" y="376238"/>
                </a:lnTo>
                <a:lnTo>
                  <a:pt x="0" y="534988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48">
            <a:extLst>
              <a:ext uri="{FF2B5EF4-FFF2-40B4-BE49-F238E27FC236}">
                <a16:creationId xmlns:a16="http://schemas.microsoft.com/office/drawing/2014/main" id="{FF2E8C32-711D-4658-8795-54BCD6419DC8}"/>
              </a:ext>
            </a:extLst>
          </p:cNvPr>
          <p:cNvSpPr txBox="1"/>
          <p:nvPr/>
        </p:nvSpPr>
        <p:spPr>
          <a:xfrm>
            <a:off x="5449181" y="2379267"/>
            <a:ext cx="75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IBR</a:t>
            </a:r>
          </a:p>
          <a:p>
            <a:pPr algn="r"/>
            <a:r>
              <a:rPr lang="en-US" dirty="0" err="1"/>
              <a:t>nsSBR</a:t>
            </a:r>
            <a:endParaRPr lang="en-US" dirty="0"/>
          </a:p>
          <a:p>
            <a:pPr algn="r"/>
            <a:r>
              <a:rPr lang="en-US" dirty="0" err="1"/>
              <a:t>sSBR</a:t>
            </a:r>
            <a:endParaRPr lang="en-US" dirty="0"/>
          </a:p>
        </p:txBody>
      </p:sp>
      <p:cxnSp>
        <p:nvCxnSpPr>
          <p:cNvPr id="21" name="Straight Connector 149">
            <a:extLst>
              <a:ext uri="{FF2B5EF4-FFF2-40B4-BE49-F238E27FC236}">
                <a16:creationId xmlns:a16="http://schemas.microsoft.com/office/drawing/2014/main" id="{3BF88C38-0765-48D4-A050-449D55A65D84}"/>
              </a:ext>
            </a:extLst>
          </p:cNvPr>
          <p:cNvCxnSpPr/>
          <p:nvPr/>
        </p:nvCxnSpPr>
        <p:spPr>
          <a:xfrm>
            <a:off x="6194464" y="2553967"/>
            <a:ext cx="4953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0">
            <a:extLst>
              <a:ext uri="{FF2B5EF4-FFF2-40B4-BE49-F238E27FC236}">
                <a16:creationId xmlns:a16="http://schemas.microsoft.com/office/drawing/2014/main" id="{987F7E50-911B-40F1-AB3F-A6FC88A6356D}"/>
              </a:ext>
            </a:extLst>
          </p:cNvPr>
          <p:cNvCxnSpPr/>
          <p:nvPr/>
        </p:nvCxnSpPr>
        <p:spPr>
          <a:xfrm>
            <a:off x="6194464" y="2810550"/>
            <a:ext cx="495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1">
            <a:extLst>
              <a:ext uri="{FF2B5EF4-FFF2-40B4-BE49-F238E27FC236}">
                <a16:creationId xmlns:a16="http://schemas.microsoft.com/office/drawing/2014/main" id="{D1BEAAB1-E387-4A84-8DDE-4145B4714953}"/>
              </a:ext>
            </a:extLst>
          </p:cNvPr>
          <p:cNvCxnSpPr/>
          <p:nvPr/>
        </p:nvCxnSpPr>
        <p:spPr>
          <a:xfrm>
            <a:off x="6200057" y="3087367"/>
            <a:ext cx="495300" cy="0"/>
          </a:xfrm>
          <a:prstGeom prst="line">
            <a:avLst/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52">
            <a:extLst>
              <a:ext uri="{FF2B5EF4-FFF2-40B4-BE49-F238E27FC236}">
                <a16:creationId xmlns:a16="http://schemas.microsoft.com/office/drawing/2014/main" id="{370CF092-6F88-4C5E-8ED6-87211BA15922}"/>
              </a:ext>
            </a:extLst>
          </p:cNvPr>
          <p:cNvSpPr txBox="1"/>
          <p:nvPr/>
        </p:nvSpPr>
        <p:spPr>
          <a:xfrm>
            <a:off x="4178013" y="3912643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effect</a:t>
            </a:r>
          </a:p>
        </p:txBody>
      </p:sp>
      <p:cxnSp>
        <p:nvCxnSpPr>
          <p:cNvPr id="25" name="Straight Arrow Connector 153">
            <a:extLst>
              <a:ext uri="{FF2B5EF4-FFF2-40B4-BE49-F238E27FC236}">
                <a16:creationId xmlns:a16="http://schemas.microsoft.com/office/drawing/2014/main" id="{3E34F85C-20E6-45A6-8368-BEB71C91FB72}"/>
              </a:ext>
            </a:extLst>
          </p:cNvPr>
          <p:cNvCxnSpPr>
            <a:cxnSpLocks/>
            <a:stCxn id="29" idx="2"/>
            <a:endCxn id="24" idx="1"/>
          </p:cNvCxnSpPr>
          <p:nvPr/>
        </p:nvCxnSpPr>
        <p:spPr>
          <a:xfrm>
            <a:off x="3720813" y="3922218"/>
            <a:ext cx="457200" cy="175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4">
            <a:extLst>
              <a:ext uri="{FF2B5EF4-FFF2-40B4-BE49-F238E27FC236}">
                <a16:creationId xmlns:a16="http://schemas.microsoft.com/office/drawing/2014/main" id="{8DA79683-A064-4214-B731-90746F1A183F}"/>
              </a:ext>
            </a:extLst>
          </p:cNvPr>
          <p:cNvCxnSpPr>
            <a:cxnSpLocks/>
            <a:stCxn id="28" idx="2"/>
            <a:endCxn id="27" idx="1"/>
          </p:cNvCxnSpPr>
          <p:nvPr/>
        </p:nvCxnSpPr>
        <p:spPr>
          <a:xfrm>
            <a:off x="3844638" y="3330279"/>
            <a:ext cx="665917" cy="465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55">
            <a:extLst>
              <a:ext uri="{FF2B5EF4-FFF2-40B4-BE49-F238E27FC236}">
                <a16:creationId xmlns:a16="http://schemas.microsoft.com/office/drawing/2014/main" id="{170A314B-B563-467A-9AE7-7307A0CACE06}"/>
              </a:ext>
            </a:extLst>
          </p:cNvPr>
          <p:cNvSpPr txBox="1"/>
          <p:nvPr/>
        </p:nvSpPr>
        <p:spPr>
          <a:xfrm>
            <a:off x="4510555" y="3610816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effect</a:t>
            </a:r>
          </a:p>
        </p:txBody>
      </p:sp>
      <p:sp>
        <p:nvSpPr>
          <p:cNvPr id="28" name="Right Bracket 156">
            <a:extLst>
              <a:ext uri="{FF2B5EF4-FFF2-40B4-BE49-F238E27FC236}">
                <a16:creationId xmlns:a16="http://schemas.microsoft.com/office/drawing/2014/main" id="{D1299888-4916-4BCC-A3CC-067D16D5E169}"/>
              </a:ext>
            </a:extLst>
          </p:cNvPr>
          <p:cNvSpPr/>
          <p:nvPr/>
        </p:nvSpPr>
        <p:spPr>
          <a:xfrm>
            <a:off x="3771861" y="3076155"/>
            <a:ext cx="72777" cy="508248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157">
            <a:extLst>
              <a:ext uri="{FF2B5EF4-FFF2-40B4-BE49-F238E27FC236}">
                <a16:creationId xmlns:a16="http://schemas.microsoft.com/office/drawing/2014/main" id="{533784B6-CBB9-45AA-AFF3-6408B89F5698}"/>
              </a:ext>
            </a:extLst>
          </p:cNvPr>
          <p:cNvSpPr/>
          <p:nvPr/>
        </p:nvSpPr>
        <p:spPr>
          <a:xfrm>
            <a:off x="3641764" y="3773167"/>
            <a:ext cx="79049" cy="29810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158">
            <a:extLst>
              <a:ext uri="{FF2B5EF4-FFF2-40B4-BE49-F238E27FC236}">
                <a16:creationId xmlns:a16="http://schemas.microsoft.com/office/drawing/2014/main" id="{962A4E9C-D8B9-4465-A8F2-7F72536566D4}"/>
              </a:ext>
            </a:extLst>
          </p:cNvPr>
          <p:cNvSpPr/>
          <p:nvPr/>
        </p:nvSpPr>
        <p:spPr>
          <a:xfrm>
            <a:off x="3360703" y="3701585"/>
            <a:ext cx="111085" cy="94179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60">
            <a:extLst>
              <a:ext uri="{FF2B5EF4-FFF2-40B4-BE49-F238E27FC236}">
                <a16:creationId xmlns:a16="http://schemas.microsoft.com/office/drawing/2014/main" id="{227566AA-6939-4D2E-A8B9-F354F5928D8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461006" y="4173327"/>
            <a:ext cx="581145" cy="293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3">
            <a:extLst>
              <a:ext uri="{FF2B5EF4-FFF2-40B4-BE49-F238E27FC236}">
                <a16:creationId xmlns:a16="http://schemas.microsoft.com/office/drawing/2014/main" id="{8D52954D-D380-486F-9121-ED2E90AC8B7F}"/>
              </a:ext>
            </a:extLst>
          </p:cNvPr>
          <p:cNvSpPr txBox="1"/>
          <p:nvPr/>
        </p:nvSpPr>
        <p:spPr>
          <a:xfrm>
            <a:off x="4042151" y="4281897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 effect</a:t>
            </a:r>
          </a:p>
        </p:txBody>
      </p:sp>
    </p:spTree>
    <p:extLst>
      <p:ext uri="{BB962C8B-B14F-4D97-AF65-F5344CB8AC3E}">
        <p14:creationId xmlns:p14="http://schemas.microsoft.com/office/powerpoint/2010/main" val="12530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 animBg="1"/>
      <p:bldP spid="29" grpId="0" animBg="1"/>
      <p:bldP spid="30" grpId="0" animBg="1"/>
      <p:bldP spid="32" grpId="0"/>
    </p:bldLst>
  </p:timing>
</p:sld>
</file>

<file path=ppt/theme/theme1.xml><?xml version="1.0" encoding="utf-8"?>
<a:theme xmlns:a="http://schemas.openxmlformats.org/drawingml/2006/main" name="dan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ns_ppt_theme">
      <a:majorFont>
        <a:latin typeface="Calisto M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ns_ppt_theme" id="{90327AC2-716D-4B28-ADAB-1667A6C5E35C}" vid="{5C6C0EE4-C03B-4FCD-9EA0-4510C597BB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dans_ppt_theme</Template>
  <TotalTime>0</TotalTime>
  <Words>768</Words>
  <Application>Microsoft Office PowerPoint</Application>
  <PresentationFormat>Bildschirmpräsentation (4:3)</PresentationFormat>
  <Paragraphs>195</Paragraphs>
  <Slides>30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Calisto MT</vt:lpstr>
      <vt:lpstr>Times New Roman</vt:lpstr>
      <vt:lpstr>dans_ppt_theme</vt:lpstr>
      <vt:lpstr>Measurement of Biodiversity (MoB) framework</vt:lpstr>
      <vt:lpstr>Scale-dependent and multidimensional nature of biodiversity</vt:lpstr>
      <vt:lpstr>Where is the complexity lost?</vt:lpstr>
      <vt:lpstr>PowerPoint-Präsentation</vt:lpstr>
      <vt:lpstr>Nested Information</vt:lpstr>
      <vt:lpstr>Three types of Collector Curves</vt:lpstr>
      <vt:lpstr>Three types of Collector Curves</vt:lpstr>
      <vt:lpstr>Three types of Collector Curves</vt:lpstr>
      <vt:lpstr>Scale-dependent components as difference of curves</vt:lpstr>
      <vt:lpstr>PowerPoint-Präsentation</vt:lpstr>
      <vt:lpstr>Case Study:  How does invasion effect diversity?</vt:lpstr>
      <vt:lpstr>Traditional Analysis</vt:lpstr>
      <vt:lpstr>Invasion decreased density</vt:lpstr>
      <vt:lpstr>Collector Curves</vt:lpstr>
      <vt:lpstr>Change in S</vt:lpstr>
      <vt:lpstr>Change in S</vt:lpstr>
      <vt:lpstr>Change in 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If that was too much scale for you, take the multi-metric two-scale approach…</vt:lpstr>
      <vt:lpstr>Invaded plots have higher evenness and decreased abundance</vt:lpstr>
      <vt:lpstr>This is what we saw before</vt:lpstr>
      <vt:lpstr>Invasion decreased density</vt:lpstr>
      <vt:lpstr>Change in density influences S</vt:lpstr>
      <vt:lpstr>PowerPoint-Präsentation</vt:lpstr>
      <vt:lpstr>The party of the accumulation curves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framework for the measurement of biodiversity (MoB) decomposes changes in species richness into scale-specific components</dc:title>
  <dc:creator>Daniel McGlinn</dc:creator>
  <cp:lastModifiedBy>Thore Engel</cp:lastModifiedBy>
  <cp:revision>235</cp:revision>
  <dcterms:created xsi:type="dcterms:W3CDTF">2016-08-06T15:14:15Z</dcterms:created>
  <dcterms:modified xsi:type="dcterms:W3CDTF">2020-02-19T15:36:55Z</dcterms:modified>
</cp:coreProperties>
</file>