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152">
          <p15:clr>
            <a:srgbClr val="000000"/>
          </p15:clr>
        </p15:guide>
        <p15:guide id="2" pos="16416">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1626" y="54"/>
      </p:cViewPr>
      <p:guideLst>
        <p:guide orient="horz" pos="10152"/>
        <p:guide pos="164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7" cy="48101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4143375" y="0"/>
            <a:ext cx="3170237" cy="48101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731837" y="4560887"/>
            <a:ext cx="5851525" cy="4321175"/>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9118600"/>
            <a:ext cx="3170237" cy="481012"/>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4143375" y="9118600"/>
            <a:ext cx="3170237" cy="481012"/>
          </a:xfrm>
          <a:prstGeom prst="rect">
            <a:avLst/>
          </a:prstGeom>
          <a:noFill/>
          <a:ln>
            <a:noFill/>
          </a:ln>
        </p:spPr>
        <p:txBody>
          <a:bodyPr spcFirstLastPara="1" wrap="square" lIns="95600" tIns="47800" rIns="95600" bIns="478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p:nvPr/>
        </p:nvSpPr>
        <p:spPr>
          <a:xfrm>
            <a:off x="4143375" y="9118600"/>
            <a:ext cx="3170237" cy="481012"/>
          </a:xfrm>
          <a:prstGeom prst="rect">
            <a:avLst/>
          </a:prstGeom>
          <a:noFill/>
          <a:ln>
            <a:noFill/>
          </a:ln>
        </p:spPr>
        <p:txBody>
          <a:bodyPr spcFirstLastPara="1" wrap="square" lIns="95600" tIns="47800" rIns="95600" bIns="478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a:t>
            </a:fld>
            <a:endParaRPr/>
          </a:p>
        </p:txBody>
      </p:sp>
      <p:sp>
        <p:nvSpPr>
          <p:cNvPr id="86" name="Shape 86"/>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 name="Shape 87"/>
          <p:cNvSpPr txBox="1">
            <a:spLocks noGrp="1"/>
          </p:cNvSpPr>
          <p:nvPr>
            <p:ph type="body" idx="1"/>
          </p:nvPr>
        </p:nvSpPr>
        <p:spPr>
          <a:xfrm>
            <a:off x="731837" y="4560887"/>
            <a:ext cx="5851525" cy="4321175"/>
          </a:xfrm>
          <a:prstGeom prst="rect">
            <a:avLst/>
          </a:prstGeom>
          <a:noFill/>
          <a:ln>
            <a:noFill/>
          </a:ln>
        </p:spPr>
        <p:txBody>
          <a:bodyPr spcFirstLastPara="1" wrap="square" lIns="95600" tIns="47800" rIns="95600" bIns="478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17" name="Shape 17"/>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017837" y="1752600"/>
            <a:ext cx="37855525" cy="6362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a:off x="3017837" y="8763000"/>
            <a:ext cx="37855525" cy="20886736"/>
          </a:xfrm>
          <a:prstGeom prst="rect">
            <a:avLst/>
          </a:prstGeom>
          <a:noFill/>
          <a:ln>
            <a:noFill/>
          </a:ln>
        </p:spPr>
        <p:txBody>
          <a:bodyPr spcFirstLastPara="1" wrap="square" lIns="91425" tIns="91425" rIns="91425" bIns="91425"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76" name="Shape 76"/>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3291840" y="5387342"/>
            <a:ext cx="37307519" cy="1146048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28800"/>
              <a:buFont typeface="Calibri"/>
              <a:buNone/>
              <a:defRPr sz="28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subTitle" idx="1"/>
          </p:nvPr>
        </p:nvSpPr>
        <p:spPr>
          <a:xfrm>
            <a:off x="5486400" y="17289781"/>
            <a:ext cx="32918401" cy="7947658"/>
          </a:xfrm>
          <a:prstGeom prst="rect">
            <a:avLst/>
          </a:prstGeom>
          <a:noFill/>
          <a:ln>
            <a:noFill/>
          </a:ln>
        </p:spPr>
        <p:txBody>
          <a:bodyPr spcFirstLastPara="1" wrap="square" lIns="91425" tIns="91425" rIns="91425" bIns="91425" anchor="t" anchorCtr="0"/>
          <a:lstStyle>
            <a:lvl1pPr marR="0" lvl="0" algn="ctr" rtl="0">
              <a:lnSpc>
                <a:spcPct val="90000"/>
              </a:lnSpc>
              <a:spcBef>
                <a:spcPts val="48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1pPr>
            <a:lvl2pPr marR="0" lvl="1" algn="ctr"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2pPr>
            <a:lvl3pPr marR="0" lvl="2" algn="ctr" rtl="0">
              <a:lnSpc>
                <a:spcPct val="90000"/>
              </a:lnSpc>
              <a:spcBef>
                <a:spcPts val="2400"/>
              </a:spcBef>
              <a:spcAft>
                <a:spcPts val="0"/>
              </a:spcAft>
              <a:buClr>
                <a:schemeClr val="dk1"/>
              </a:buClr>
              <a:buSzPts val="8640"/>
              <a:buFont typeface="Arial"/>
              <a:buNone/>
              <a:defRPr sz="8640" b="0" i="0" u="none" strike="noStrike" cap="none">
                <a:solidFill>
                  <a:schemeClr val="dk1"/>
                </a:solidFill>
                <a:latin typeface="Calibri"/>
                <a:ea typeface="Calibri"/>
                <a:cs typeface="Calibri"/>
                <a:sym typeface="Calibri"/>
              </a:defRPr>
            </a:lvl3pPr>
            <a:lvl4pPr marR="0" lvl="3" algn="ctr" rtl="0">
              <a:lnSpc>
                <a:spcPct val="90000"/>
              </a:lnSpc>
              <a:spcBef>
                <a:spcPts val="24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R="0" lvl="4" algn="ctr" rtl="0">
              <a:lnSpc>
                <a:spcPct val="90000"/>
              </a:lnSpc>
              <a:spcBef>
                <a:spcPts val="24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R="0" lvl="5" algn="ctr" rtl="0">
              <a:lnSpc>
                <a:spcPct val="90000"/>
              </a:lnSpc>
              <a:spcBef>
                <a:spcPts val="24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6pPr>
            <a:lvl7pPr marR="0" lvl="6" algn="ctr" rtl="0">
              <a:lnSpc>
                <a:spcPct val="90000"/>
              </a:lnSpc>
              <a:spcBef>
                <a:spcPts val="24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7pPr>
            <a:lvl8pPr marR="0" lvl="7" algn="ctr" rtl="0">
              <a:lnSpc>
                <a:spcPct val="90000"/>
              </a:lnSpc>
              <a:spcBef>
                <a:spcPts val="24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8pPr>
            <a:lvl9pPr marR="0" lvl="8" algn="ctr" rtl="0">
              <a:lnSpc>
                <a:spcPct val="90000"/>
              </a:lnSpc>
              <a:spcBef>
                <a:spcPts val="24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83" name="Shape 83"/>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91425" rIns="91425" bIns="91425"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23" name="Shape 23"/>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017837" y="1752600"/>
            <a:ext cx="37855525" cy="6362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rot="5400000">
            <a:off x="11502232" y="278606"/>
            <a:ext cx="20886736" cy="37855525"/>
          </a:xfrm>
          <a:prstGeom prst="rect">
            <a:avLst/>
          </a:prstGeom>
          <a:noFill/>
          <a:ln>
            <a:noFill/>
          </a:ln>
        </p:spPr>
        <p:txBody>
          <a:bodyPr spcFirstLastPara="1" wrap="square" lIns="91425" tIns="91425" rIns="91425" bIns="91425"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29" name="Shape 29"/>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023237" y="2194560"/>
            <a:ext cx="14156054" cy="768096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15360"/>
              <a:buFont typeface="Calibri"/>
              <a:buNone/>
              <a:defRPr sz="153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Shape 33"/>
          <p:cNvSpPr>
            <a:spLocks noGrp="1"/>
          </p:cNvSpPr>
          <p:nvPr>
            <p:ph type="pic" idx="2"/>
          </p:nvPr>
        </p:nvSpPr>
        <p:spPr>
          <a:xfrm>
            <a:off x="18659477" y="4739647"/>
            <a:ext cx="22219920" cy="23393400"/>
          </a:xfrm>
          <a:prstGeom prst="rect">
            <a:avLst/>
          </a:prstGeom>
          <a:noFill/>
          <a:ln>
            <a:noFill/>
          </a:ln>
        </p:spPr>
        <p:txBody>
          <a:bodyPr spcFirstLastPara="1" wrap="square" lIns="91425" tIns="91425" rIns="91425" bIns="91425"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1"/>
          </p:nvPr>
        </p:nvSpPr>
        <p:spPr>
          <a:xfrm>
            <a:off x="3023237" y="9875520"/>
            <a:ext cx="14156054" cy="182956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48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chemeClr val="dk1"/>
              </a:buClr>
              <a:buSzPts val="6720"/>
              <a:buFont typeface="Arial"/>
              <a:buNone/>
              <a:defRPr sz="6719"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400"/>
              </a:spcBef>
              <a:spcAft>
                <a:spcPts val="0"/>
              </a:spcAft>
              <a:buClr>
                <a:schemeClr val="dk1"/>
              </a:buClr>
              <a:buSzPts val="5760"/>
              <a:buFont typeface="Arial"/>
              <a:buNone/>
              <a:defRPr sz="576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023237" y="2194560"/>
            <a:ext cx="14156054" cy="768096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15360"/>
              <a:buFont typeface="Calibri"/>
              <a:buNone/>
              <a:defRPr sz="153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Shape 40"/>
          <p:cNvSpPr txBox="1">
            <a:spLocks noGrp="1"/>
          </p:cNvSpPr>
          <p:nvPr>
            <p:ph type="body" idx="1"/>
          </p:nvPr>
        </p:nvSpPr>
        <p:spPr>
          <a:xfrm>
            <a:off x="18659477" y="4739647"/>
            <a:ext cx="22219920" cy="23393400"/>
          </a:xfrm>
          <a:prstGeom prst="rect">
            <a:avLst/>
          </a:prstGeom>
          <a:noFill/>
          <a:ln>
            <a:noFill/>
          </a:ln>
        </p:spPr>
        <p:txBody>
          <a:bodyPr spcFirstLastPara="1" wrap="square" lIns="91425" tIns="91425" rIns="91425" bIns="91425" anchor="t" anchorCtr="0"/>
          <a:lstStyle>
            <a:lvl1pPr marL="457200" marR="0" lvl="0" indent="-1203960" algn="l" rtl="0">
              <a:lnSpc>
                <a:spcPct val="90000"/>
              </a:lnSpc>
              <a:spcBef>
                <a:spcPts val="4800"/>
              </a:spcBef>
              <a:spcAft>
                <a:spcPts val="0"/>
              </a:spcAft>
              <a:buClr>
                <a:schemeClr val="dk1"/>
              </a:buClr>
              <a:buSzPts val="15360"/>
              <a:buFont typeface="Arial"/>
              <a:buChar char="•"/>
              <a:defRPr sz="15360" b="0" i="0" u="none" strike="noStrike" cap="none">
                <a:solidFill>
                  <a:schemeClr val="dk1"/>
                </a:solidFill>
                <a:latin typeface="Calibri"/>
                <a:ea typeface="Calibri"/>
                <a:cs typeface="Calibri"/>
                <a:sym typeface="Calibri"/>
              </a:defRPr>
            </a:lvl1pPr>
            <a:lvl2pPr marL="914400" marR="0" lvl="1" indent="-1082040" algn="l" rtl="0">
              <a:lnSpc>
                <a:spcPct val="90000"/>
              </a:lnSpc>
              <a:spcBef>
                <a:spcPts val="24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2pPr>
            <a:lvl3pPr marL="1371600" marR="0" lvl="2"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3pPr>
            <a:lvl4pPr marL="1828800" marR="0" lvl="3"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3023237" y="9875520"/>
            <a:ext cx="14156054" cy="182956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48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chemeClr val="dk1"/>
              </a:buClr>
              <a:buSzPts val="6720"/>
              <a:buFont typeface="Arial"/>
              <a:buNone/>
              <a:defRPr sz="6719"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400"/>
              </a:spcBef>
              <a:spcAft>
                <a:spcPts val="0"/>
              </a:spcAft>
              <a:buClr>
                <a:schemeClr val="dk1"/>
              </a:buClr>
              <a:buSzPts val="5760"/>
              <a:buFont typeface="Arial"/>
              <a:buNone/>
              <a:defRPr sz="576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40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017837" y="1752600"/>
            <a:ext cx="37855525" cy="6362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48" name="Shape 48"/>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49" name="Shape 49"/>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023237" y="1752607"/>
            <a:ext cx="37856160" cy="636270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3023242" y="8069582"/>
            <a:ext cx="18568032" cy="395477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4800"/>
              </a:spcBef>
              <a:spcAft>
                <a:spcPts val="0"/>
              </a:spcAft>
              <a:buClr>
                <a:schemeClr val="dk1"/>
              </a:buClr>
              <a:buSzPts val="11520"/>
              <a:buFont typeface="Arial"/>
              <a:buNone/>
              <a:defRPr sz="1152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chemeClr val="dk1"/>
              </a:buClr>
              <a:buSzPts val="96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400"/>
              </a:spcBef>
              <a:spcAft>
                <a:spcPts val="0"/>
              </a:spcAft>
              <a:buClr>
                <a:schemeClr val="dk1"/>
              </a:buClr>
              <a:buSzPts val="8640"/>
              <a:buFont typeface="Arial"/>
              <a:buNone/>
              <a:defRPr sz="864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3023242" y="12024360"/>
            <a:ext cx="18568032" cy="17686021"/>
          </a:xfrm>
          <a:prstGeom prst="rect">
            <a:avLst/>
          </a:prstGeom>
          <a:noFill/>
          <a:ln>
            <a:noFill/>
          </a:ln>
        </p:spPr>
        <p:txBody>
          <a:bodyPr spcFirstLastPara="1" wrap="square" lIns="91425" tIns="91425" rIns="91425" bIns="91425"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22219922" y="8069582"/>
            <a:ext cx="18659477" cy="3954778"/>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4800"/>
              </a:spcBef>
              <a:spcAft>
                <a:spcPts val="0"/>
              </a:spcAft>
              <a:buClr>
                <a:schemeClr val="dk1"/>
              </a:buClr>
              <a:buSzPts val="11520"/>
              <a:buFont typeface="Arial"/>
              <a:buNone/>
              <a:defRPr sz="1152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chemeClr val="dk1"/>
              </a:buClr>
              <a:buSzPts val="96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400"/>
              </a:spcBef>
              <a:spcAft>
                <a:spcPts val="0"/>
              </a:spcAft>
              <a:buClr>
                <a:schemeClr val="dk1"/>
              </a:buClr>
              <a:buSzPts val="8640"/>
              <a:buFont typeface="Arial"/>
              <a:buNone/>
              <a:defRPr sz="864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400"/>
              </a:spcBef>
              <a:spcAft>
                <a:spcPts val="0"/>
              </a:spcAft>
              <a:buClr>
                <a:schemeClr val="dk1"/>
              </a:buClr>
              <a:buSzPts val="7680"/>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22219922" y="12024360"/>
            <a:ext cx="18659477" cy="17686021"/>
          </a:xfrm>
          <a:prstGeom prst="rect">
            <a:avLst/>
          </a:prstGeom>
          <a:noFill/>
          <a:ln>
            <a:noFill/>
          </a:ln>
        </p:spPr>
        <p:txBody>
          <a:bodyPr spcFirstLastPara="1" wrap="square" lIns="91425" tIns="91425" rIns="91425" bIns="91425"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57" name="Shape 57"/>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58" name="Shape 58"/>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017837" y="1752600"/>
            <a:ext cx="37855525" cy="6362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Shape 61"/>
          <p:cNvSpPr txBox="1">
            <a:spLocks noGrp="1"/>
          </p:cNvSpPr>
          <p:nvPr>
            <p:ph type="body" idx="1"/>
          </p:nvPr>
        </p:nvSpPr>
        <p:spPr>
          <a:xfrm>
            <a:off x="3017520" y="8763000"/>
            <a:ext cx="18653759" cy="20886422"/>
          </a:xfrm>
          <a:prstGeom prst="rect">
            <a:avLst/>
          </a:prstGeom>
          <a:noFill/>
          <a:ln>
            <a:noFill/>
          </a:ln>
        </p:spPr>
        <p:txBody>
          <a:bodyPr spcFirstLastPara="1" wrap="square" lIns="91425" tIns="91425" rIns="91425" bIns="91425"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22219920" y="8763000"/>
            <a:ext cx="18653759" cy="20886422"/>
          </a:xfrm>
          <a:prstGeom prst="rect">
            <a:avLst/>
          </a:prstGeom>
          <a:noFill/>
          <a:ln>
            <a:noFill/>
          </a:ln>
        </p:spPr>
        <p:txBody>
          <a:bodyPr spcFirstLastPara="1" wrap="square" lIns="91425" tIns="91425" rIns="91425" bIns="91425"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65" name="Shape 65"/>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994662" y="8206749"/>
            <a:ext cx="37856160" cy="13693138"/>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28800"/>
              <a:buFont typeface="Calibri"/>
              <a:buNone/>
              <a:defRPr sz="28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Shape 68"/>
          <p:cNvSpPr txBox="1">
            <a:spLocks noGrp="1"/>
          </p:cNvSpPr>
          <p:nvPr>
            <p:ph type="body" idx="1"/>
          </p:nvPr>
        </p:nvSpPr>
        <p:spPr>
          <a:xfrm>
            <a:off x="2994662" y="22029430"/>
            <a:ext cx="37856160" cy="720089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48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2400"/>
              </a:spcBef>
              <a:spcAft>
                <a:spcPts val="0"/>
              </a:spcAft>
              <a:buClr>
                <a:srgbClr val="888888"/>
              </a:buClr>
              <a:buSzPts val="8640"/>
              <a:buFont typeface="Arial"/>
              <a:buNone/>
              <a:defRPr sz="864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2400"/>
              </a:spcBef>
              <a:spcAft>
                <a:spcPts val="0"/>
              </a:spcAft>
              <a:buClr>
                <a:srgbClr val="888888"/>
              </a:buClr>
              <a:buSzPts val="7680"/>
              <a:buFont typeface="Arial"/>
              <a:buNone/>
              <a:defRPr sz="768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2400"/>
              </a:spcBef>
              <a:spcAft>
                <a:spcPts val="0"/>
              </a:spcAft>
              <a:buClr>
                <a:srgbClr val="888888"/>
              </a:buClr>
              <a:buSzPts val="7680"/>
              <a:buFont typeface="Arial"/>
              <a:buNone/>
              <a:defRPr sz="768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2400"/>
              </a:spcBef>
              <a:spcAft>
                <a:spcPts val="0"/>
              </a:spcAft>
              <a:buClr>
                <a:srgbClr val="888888"/>
              </a:buClr>
              <a:buSzPts val="7680"/>
              <a:buFont typeface="Arial"/>
              <a:buNone/>
              <a:defRPr sz="768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2400"/>
              </a:spcBef>
              <a:spcAft>
                <a:spcPts val="0"/>
              </a:spcAft>
              <a:buClr>
                <a:srgbClr val="888888"/>
              </a:buClr>
              <a:buSzPts val="7680"/>
              <a:buFont typeface="Arial"/>
              <a:buNone/>
              <a:defRPr sz="768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2400"/>
              </a:spcBef>
              <a:spcAft>
                <a:spcPts val="0"/>
              </a:spcAft>
              <a:buClr>
                <a:srgbClr val="888888"/>
              </a:buClr>
              <a:buSzPts val="7680"/>
              <a:buFont typeface="Arial"/>
              <a:buNone/>
              <a:defRPr sz="768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2400"/>
              </a:spcBef>
              <a:spcAft>
                <a:spcPts val="0"/>
              </a:spcAft>
              <a:buClr>
                <a:srgbClr val="888888"/>
              </a:buClr>
              <a:buSzPts val="7680"/>
              <a:buFont typeface="Arial"/>
              <a:buNone/>
              <a:defRPr sz="7680" b="0" i="0" u="none" strike="noStrike" cap="none">
                <a:solidFill>
                  <a:srgbClr val="888888"/>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17837" y="1752600"/>
            <a:ext cx="37855525" cy="6362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3017837" y="8763000"/>
            <a:ext cx="37855525" cy="20886736"/>
          </a:xfrm>
          <a:prstGeom prst="rect">
            <a:avLst/>
          </a:prstGeom>
          <a:noFill/>
          <a:ln>
            <a:noFill/>
          </a:ln>
        </p:spPr>
        <p:txBody>
          <a:bodyPr spcFirstLastPara="1" wrap="square" lIns="91425" tIns="91425" rIns="91425" bIns="91425"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3017837" y="30510163"/>
            <a:ext cx="9875837"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ftr" idx="11"/>
          </p:nvPr>
        </p:nvSpPr>
        <p:spPr>
          <a:xfrm>
            <a:off x="14538325" y="30510163"/>
            <a:ext cx="14814550" cy="17526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sldNum" idx="12"/>
          </p:nvPr>
        </p:nvSpPr>
        <p:spPr>
          <a:xfrm>
            <a:off x="30997525" y="30510163"/>
            <a:ext cx="9875837"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898989"/>
              </a:buClr>
              <a:buSzPts val="5700"/>
              <a:buFont typeface="Times New Roman"/>
              <a:buNone/>
              <a:defRPr sz="5700" b="0" i="0" u="none" strike="noStrike" cap="none">
                <a:solidFill>
                  <a:srgbClr val="898989"/>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15448700" y="16846262"/>
            <a:ext cx="12489302" cy="6806388"/>
          </a:xfrm>
          <a:prstGeom prst="rect">
            <a:avLst/>
          </a:prstGeom>
          <a:noFill/>
          <a:ln>
            <a:noFill/>
          </a:ln>
        </p:spPr>
      </p:pic>
      <p:pic>
        <p:nvPicPr>
          <p:cNvPr id="90" name="Shape 90"/>
          <p:cNvPicPr preferRelativeResize="0"/>
          <p:nvPr/>
        </p:nvPicPr>
        <p:blipFill>
          <a:blip r:embed="rId4">
            <a:alphaModFix/>
          </a:blip>
          <a:stretch>
            <a:fillRect/>
          </a:stretch>
        </p:blipFill>
        <p:spPr>
          <a:xfrm>
            <a:off x="29249450" y="13070425"/>
            <a:ext cx="6991034" cy="3809951"/>
          </a:xfrm>
          <a:prstGeom prst="rect">
            <a:avLst/>
          </a:prstGeom>
          <a:noFill/>
          <a:ln>
            <a:noFill/>
          </a:ln>
        </p:spPr>
      </p:pic>
      <p:sp>
        <p:nvSpPr>
          <p:cNvPr id="91" name="Shape 91"/>
          <p:cNvSpPr/>
          <p:nvPr/>
        </p:nvSpPr>
        <p:spPr>
          <a:xfrm>
            <a:off x="1562050" y="3691000"/>
            <a:ext cx="12706200" cy="1052400"/>
          </a:xfrm>
          <a:prstGeom prst="roundRect">
            <a:avLst>
              <a:gd name="adj" fmla="val 16667"/>
            </a:avLst>
          </a:prstGeom>
          <a:solidFill>
            <a:srgbClr val="53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Times New Roman"/>
              <a:buNone/>
            </a:pPr>
            <a:r>
              <a:rPr lang="en-US" sz="4800" b="1" i="0" u="none" strike="noStrike" cap="none">
                <a:solidFill>
                  <a:schemeClr val="dk1"/>
                </a:solidFill>
                <a:latin typeface="Times New Roman"/>
                <a:ea typeface="Times New Roman"/>
                <a:cs typeface="Times New Roman"/>
                <a:sym typeface="Times New Roman"/>
              </a:rPr>
              <a:t>Background</a:t>
            </a:r>
            <a:endParaRPr/>
          </a:p>
        </p:txBody>
      </p:sp>
      <p:sp>
        <p:nvSpPr>
          <p:cNvPr id="92" name="Shape 92"/>
          <p:cNvSpPr txBox="1"/>
          <p:nvPr/>
        </p:nvSpPr>
        <p:spPr>
          <a:xfrm>
            <a:off x="1595425" y="493700"/>
            <a:ext cx="40787700" cy="2124000"/>
          </a:xfrm>
          <a:prstGeom prst="rect">
            <a:avLst/>
          </a:prstGeom>
          <a:noFill/>
          <a:ln>
            <a:noFill/>
          </a:ln>
        </p:spPr>
        <p:txBody>
          <a:bodyPr spcFirstLastPara="1" wrap="square" lIns="121900" tIns="60950" rIns="121900" bIns="60950" anchor="t" anchorCtr="0">
            <a:noAutofit/>
          </a:bodyPr>
          <a:lstStyle/>
          <a:p>
            <a:pPr marL="0" marR="0" lvl="0" indent="0" algn="ctr" rtl="0">
              <a:lnSpc>
                <a:spcPct val="100000"/>
              </a:lnSpc>
              <a:spcBef>
                <a:spcPts val="0"/>
              </a:spcBef>
              <a:spcAft>
                <a:spcPts val="0"/>
              </a:spcAft>
              <a:buClr>
                <a:schemeClr val="dk1"/>
              </a:buClr>
              <a:buSzPts val="12500"/>
              <a:buFont typeface="Times New Roman"/>
              <a:buNone/>
            </a:pPr>
            <a:r>
              <a:rPr lang="en-US" sz="12500" b="1">
                <a:solidFill>
                  <a:schemeClr val="dk1"/>
                </a:solidFill>
                <a:latin typeface="Times New Roman"/>
                <a:ea typeface="Times New Roman"/>
                <a:cs typeface="Times New Roman"/>
                <a:sym typeface="Times New Roman"/>
              </a:rPr>
              <a:t>Modeling </a:t>
            </a:r>
            <a:r>
              <a:rPr lang="en-US" sz="12500" b="1" i="0" u="none" strike="noStrike" cap="none">
                <a:solidFill>
                  <a:schemeClr val="dk1"/>
                </a:solidFill>
                <a:latin typeface="Times New Roman"/>
                <a:ea typeface="Times New Roman"/>
                <a:cs typeface="Times New Roman"/>
                <a:sym typeface="Times New Roman"/>
              </a:rPr>
              <a:t>Air Pollution </a:t>
            </a:r>
            <a:endParaRPr/>
          </a:p>
        </p:txBody>
      </p:sp>
      <p:sp>
        <p:nvSpPr>
          <p:cNvPr id="93" name="Shape 93"/>
          <p:cNvSpPr txBox="1"/>
          <p:nvPr/>
        </p:nvSpPr>
        <p:spPr>
          <a:xfrm>
            <a:off x="1485900" y="4799175"/>
            <a:ext cx="12706500" cy="2775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b="0" i="0" u="none" strike="noStrike" cap="none">
                <a:solidFill>
                  <a:schemeClr val="dk1"/>
                </a:solidFill>
                <a:latin typeface="Times New Roman"/>
                <a:ea typeface="Times New Roman"/>
                <a:cs typeface="Times New Roman"/>
                <a:sym typeface="Times New Roman"/>
              </a:rPr>
              <a:t>PM</a:t>
            </a:r>
            <a:r>
              <a:rPr lang="en-US" sz="2700" b="0" i="0" u="none" strike="noStrike" cap="none" baseline="-25000">
                <a:solidFill>
                  <a:schemeClr val="dk1"/>
                </a:solidFill>
                <a:latin typeface="Times New Roman"/>
                <a:ea typeface="Times New Roman"/>
                <a:cs typeface="Times New Roman"/>
                <a:sym typeface="Times New Roman"/>
              </a:rPr>
              <a:t>2.5</a:t>
            </a:r>
            <a:r>
              <a:rPr lang="en-US" sz="2700" b="0" i="0" u="none" strike="noStrike" cap="none">
                <a:solidFill>
                  <a:schemeClr val="dk1"/>
                </a:solidFill>
                <a:latin typeface="Times New Roman"/>
                <a:ea typeface="Times New Roman"/>
                <a:cs typeface="Times New Roman"/>
                <a:sym typeface="Times New Roman"/>
              </a:rPr>
              <a:t> – fine particles with a diameter of 2.5 μm or less </a:t>
            </a:r>
            <a:r>
              <a:rPr lang="en-US" sz="2700">
                <a:solidFill>
                  <a:schemeClr val="dk1"/>
                </a:solidFill>
                <a:latin typeface="Times New Roman"/>
                <a:ea typeface="Times New Roman"/>
                <a:cs typeface="Times New Roman"/>
                <a:sym typeface="Times New Roman"/>
              </a:rPr>
              <a:t>–</a:t>
            </a:r>
            <a:r>
              <a:rPr lang="en-US" sz="2700" b="0" i="0" u="none" strike="noStrike" cap="none">
                <a:solidFill>
                  <a:schemeClr val="dk1"/>
                </a:solidFill>
                <a:latin typeface="Times New Roman"/>
                <a:ea typeface="Times New Roman"/>
                <a:cs typeface="Times New Roman"/>
                <a:sym typeface="Times New Roman"/>
              </a:rPr>
              <a:t> is measured at approximately 2,000 air pollution monitors located throughout the US. However, these monitors are costly to operate and thus, sparsely distributed. Consequently, the air quality is not known for many locations throughout the country. This is problematic for public health studies since we cannot estimate the overall effect that pollution has on health if we do not know what the pollution is in many areas with any degree of certainty.</a:t>
            </a:r>
            <a:endParaRPr sz="2700"/>
          </a:p>
          <a:p>
            <a:pPr marL="0" marR="0" lvl="0" indent="0" algn="just" rtl="0">
              <a:lnSpc>
                <a:spcPct val="100000"/>
              </a:lnSpc>
              <a:spcBef>
                <a:spcPts val="0"/>
              </a:spcBef>
              <a:spcAft>
                <a:spcPts val="0"/>
              </a:spcAft>
              <a:buClr>
                <a:schemeClr val="dk1"/>
              </a:buClr>
              <a:buSzPts val="3000"/>
              <a:buFont typeface="Times New Roman"/>
              <a:buNone/>
            </a:pPr>
            <a:endParaRPr sz="3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000"/>
              <a:buFont typeface="Times New Roman"/>
              <a:buNone/>
            </a:pPr>
            <a:endParaRPr sz="3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000"/>
              <a:buFont typeface="Times New Roman"/>
              <a:buNone/>
            </a:pPr>
            <a:endParaRPr sz="3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000"/>
              <a:buFont typeface="Times New Roman"/>
              <a:buNone/>
            </a:pPr>
            <a:endParaRPr sz="3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000"/>
              <a:buFont typeface="Times New Roman"/>
              <a:buNone/>
            </a:pPr>
            <a:endParaRPr sz="3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3000"/>
              <a:buFont typeface="Times New Roman"/>
              <a:buNone/>
            </a:pPr>
            <a:endParaRPr sz="3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imes New Roman"/>
              <a:buNone/>
            </a:pP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2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000" b="0" i="0" u="none">
              <a:solidFill>
                <a:schemeClr val="dk1"/>
              </a:solidFill>
              <a:latin typeface="Times New Roman"/>
              <a:ea typeface="Times New Roman"/>
              <a:cs typeface="Times New Roman"/>
              <a:sym typeface="Times New Roman"/>
            </a:endParaRPr>
          </a:p>
        </p:txBody>
      </p:sp>
      <p:sp>
        <p:nvSpPr>
          <p:cNvPr id="94" name="Shape 94" descr="https://www.lawn.gatech.edu/images/lawnloginlogo_prod.gif"/>
          <p:cNvSpPr txBox="1"/>
          <p:nvPr/>
        </p:nvSpPr>
        <p:spPr>
          <a:xfrm>
            <a:off x="2954337" y="3452812"/>
            <a:ext cx="355600" cy="2936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800" b="0" i="0" u="none">
              <a:solidFill>
                <a:schemeClr val="dk1"/>
              </a:solidFill>
              <a:latin typeface="Times New Roman"/>
              <a:ea typeface="Times New Roman"/>
              <a:cs typeface="Times New Roman"/>
              <a:sym typeface="Times New Roman"/>
            </a:endParaRPr>
          </a:p>
        </p:txBody>
      </p:sp>
      <p:sp>
        <p:nvSpPr>
          <p:cNvPr id="95" name="Shape 95"/>
          <p:cNvSpPr txBox="1"/>
          <p:nvPr/>
        </p:nvSpPr>
        <p:spPr>
          <a:xfrm>
            <a:off x="1562050" y="2575300"/>
            <a:ext cx="40787700" cy="752700"/>
          </a:xfrm>
          <a:prstGeom prst="rect">
            <a:avLst/>
          </a:prstGeom>
          <a:noFill/>
          <a:ln>
            <a:noFill/>
          </a:ln>
        </p:spPr>
        <p:txBody>
          <a:bodyPr spcFirstLastPara="1" wrap="square" lIns="122025" tIns="60825" rIns="122025" bIns="60825" anchor="t" anchorCtr="0">
            <a:noAutofit/>
          </a:bodyPr>
          <a:lstStyle/>
          <a:p>
            <a:pPr marL="0" marR="0" lvl="0" indent="0" algn="ctr" rtl="0">
              <a:lnSpc>
                <a:spcPct val="100000"/>
              </a:lnSpc>
              <a:spcBef>
                <a:spcPts val="0"/>
              </a:spcBef>
              <a:spcAft>
                <a:spcPts val="0"/>
              </a:spcAft>
              <a:buClr>
                <a:srgbClr val="000000"/>
              </a:buClr>
              <a:buSzPts val="4000"/>
              <a:buFont typeface="Times New Roman"/>
              <a:buNone/>
            </a:pPr>
            <a:r>
              <a:rPr lang="en-US" sz="4000" b="1" i="0" u="none">
                <a:solidFill>
                  <a:srgbClr val="000000"/>
                </a:solidFill>
                <a:latin typeface="Times New Roman"/>
                <a:ea typeface="Times New Roman"/>
                <a:cs typeface="Times New Roman"/>
                <a:sym typeface="Times New Roman"/>
              </a:rPr>
              <a:t>Members:  </a:t>
            </a:r>
            <a:r>
              <a:rPr lang="en-US" sz="4000" b="0" i="0" u="none">
                <a:solidFill>
                  <a:srgbClr val="000000"/>
                </a:solidFill>
                <a:latin typeface="Times New Roman"/>
                <a:ea typeface="Times New Roman"/>
                <a:cs typeface="Times New Roman"/>
                <a:sym typeface="Times New Roman"/>
              </a:rPr>
              <a:t>Keyan Halperin, Christopher Hase, Justin Lee, Casey Meehan				</a:t>
            </a:r>
            <a:r>
              <a:rPr lang="en-US" sz="4000" b="1" i="0" u="none">
                <a:solidFill>
                  <a:srgbClr val="000000"/>
                </a:solidFill>
                <a:latin typeface="Times New Roman"/>
                <a:ea typeface="Times New Roman"/>
                <a:cs typeface="Times New Roman"/>
                <a:sym typeface="Times New Roman"/>
              </a:rPr>
              <a:t>Mentor:  </a:t>
            </a:r>
            <a:r>
              <a:rPr lang="en-US" sz="4000" b="0" i="0" u="none">
                <a:solidFill>
                  <a:srgbClr val="000000"/>
                </a:solidFill>
                <a:latin typeface="Times New Roman"/>
                <a:ea typeface="Times New Roman"/>
                <a:cs typeface="Times New Roman"/>
                <a:sym typeface="Times New Roman"/>
              </a:rPr>
              <a:t>David Sondak			</a:t>
            </a:r>
            <a:r>
              <a:rPr lang="en-US" sz="4000" b="1" i="0" u="none">
                <a:solidFill>
                  <a:schemeClr val="dk1"/>
                </a:solidFill>
                <a:latin typeface="Times New Roman"/>
                <a:ea typeface="Times New Roman"/>
                <a:cs typeface="Times New Roman"/>
                <a:sym typeface="Times New Roman"/>
              </a:rPr>
              <a:t>Partner:  </a:t>
            </a:r>
            <a:r>
              <a:rPr lang="en-US" sz="4000" b="0" i="0" u="none">
                <a:solidFill>
                  <a:schemeClr val="dk1"/>
                </a:solidFill>
                <a:latin typeface="Times New Roman"/>
                <a:ea typeface="Times New Roman"/>
                <a:cs typeface="Times New Roman"/>
                <a:sym typeface="Times New Roman"/>
              </a:rPr>
              <a:t>Harvard School of Public Health</a:t>
            </a:r>
            <a:endParaRPr sz="4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4000" b="0" i="0" u="none">
              <a:solidFill>
                <a:schemeClr val="dk1"/>
              </a:solidFill>
              <a:latin typeface="Times New Roman"/>
              <a:ea typeface="Times New Roman"/>
              <a:cs typeface="Times New Roman"/>
              <a:sym typeface="Times New Roman"/>
            </a:endParaRPr>
          </a:p>
        </p:txBody>
      </p:sp>
      <p:sp>
        <p:nvSpPr>
          <p:cNvPr id="96" name="Shape 96"/>
          <p:cNvSpPr txBox="1"/>
          <p:nvPr/>
        </p:nvSpPr>
        <p:spPr>
          <a:xfrm>
            <a:off x="1504900" y="24777800"/>
            <a:ext cx="12706200" cy="1847700"/>
          </a:xfrm>
          <a:prstGeom prst="rect">
            <a:avLst/>
          </a:prstGeom>
          <a:no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b="0" i="0" u="none" strike="noStrike" cap="none">
                <a:solidFill>
                  <a:schemeClr val="dk1"/>
                </a:solidFill>
                <a:latin typeface="Times New Roman"/>
                <a:ea typeface="Times New Roman"/>
                <a:cs typeface="Times New Roman"/>
                <a:sym typeface="Times New Roman"/>
              </a:rPr>
              <a:t>We also conducted a thorough exploratory data analysis to gain insights that would help us in modeling. Most notably, we discovered that PM</a:t>
            </a:r>
            <a:r>
              <a:rPr lang="en-US" sz="2700" b="0" i="0" u="none" strike="noStrike" cap="none" baseline="-25000">
                <a:solidFill>
                  <a:schemeClr val="dk1"/>
                </a:solidFill>
                <a:latin typeface="Times New Roman"/>
                <a:ea typeface="Times New Roman"/>
                <a:cs typeface="Times New Roman"/>
                <a:sym typeface="Times New Roman"/>
              </a:rPr>
              <a:t>2.5 </a:t>
            </a:r>
            <a:r>
              <a:rPr lang="en-US" sz="2700" b="0" i="0" u="none" strike="noStrike" cap="none">
                <a:solidFill>
                  <a:schemeClr val="dk1"/>
                </a:solidFill>
                <a:latin typeface="Times New Roman"/>
                <a:ea typeface="Times New Roman"/>
                <a:cs typeface="Times New Roman"/>
                <a:sym typeface="Times New Roman"/>
              </a:rPr>
              <a:t>has strong spatial and temporal dependencies. Below are plots of average PM</a:t>
            </a:r>
            <a:r>
              <a:rPr lang="en-US" sz="2700" b="0" i="0" u="none" strike="noStrike" cap="none" baseline="-25000">
                <a:solidFill>
                  <a:schemeClr val="dk1"/>
                </a:solidFill>
                <a:latin typeface="Times New Roman"/>
                <a:ea typeface="Times New Roman"/>
                <a:cs typeface="Times New Roman"/>
                <a:sym typeface="Times New Roman"/>
              </a:rPr>
              <a:t>2.5 </a:t>
            </a:r>
            <a:r>
              <a:rPr lang="en-US" sz="2700" b="0" i="0" u="none" strike="noStrike" cap="none">
                <a:solidFill>
                  <a:schemeClr val="dk1"/>
                </a:solidFill>
                <a:latin typeface="Times New Roman"/>
                <a:ea typeface="Times New Roman"/>
                <a:cs typeface="Times New Roman"/>
                <a:sym typeface="Times New Roman"/>
              </a:rPr>
              <a:t>levels by state and average PM</a:t>
            </a:r>
            <a:r>
              <a:rPr lang="en-US" sz="2700" b="0" i="0" u="none" strike="noStrike" cap="none" baseline="-25000">
                <a:solidFill>
                  <a:schemeClr val="dk1"/>
                </a:solidFill>
                <a:latin typeface="Times New Roman"/>
                <a:ea typeface="Times New Roman"/>
                <a:cs typeface="Times New Roman"/>
                <a:sym typeface="Times New Roman"/>
              </a:rPr>
              <a:t>2.5 </a:t>
            </a:r>
            <a:r>
              <a:rPr lang="en-US" sz="2700" b="0" i="0" u="none" strike="noStrike" cap="none">
                <a:solidFill>
                  <a:schemeClr val="dk1"/>
                </a:solidFill>
                <a:latin typeface="Times New Roman"/>
                <a:ea typeface="Times New Roman"/>
                <a:cs typeface="Times New Roman"/>
                <a:sym typeface="Times New Roman"/>
              </a:rPr>
              <a:t>levels over time that demonstrate this.</a:t>
            </a:r>
            <a:endParaRPr sz="2700"/>
          </a:p>
        </p:txBody>
      </p:sp>
      <p:sp>
        <p:nvSpPr>
          <p:cNvPr id="97" name="Shape 97"/>
          <p:cNvSpPr txBox="1"/>
          <p:nvPr/>
        </p:nvSpPr>
        <p:spPr>
          <a:xfrm>
            <a:off x="15205800" y="24735275"/>
            <a:ext cx="12779700" cy="138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b="0" i="0" u="none">
                <a:solidFill>
                  <a:schemeClr val="dk1"/>
                </a:solidFill>
                <a:latin typeface="Times New Roman"/>
                <a:ea typeface="Times New Roman"/>
                <a:cs typeface="Times New Roman"/>
                <a:sym typeface="Times New Roman"/>
              </a:rPr>
              <a:t>After pre-processing and imputation, we </a:t>
            </a:r>
            <a:r>
              <a:rPr lang="en-US" sz="2700">
                <a:solidFill>
                  <a:schemeClr val="dk1"/>
                </a:solidFill>
                <a:latin typeface="Times New Roman"/>
                <a:ea typeface="Times New Roman"/>
                <a:cs typeface="Times New Roman"/>
                <a:sym typeface="Times New Roman"/>
              </a:rPr>
              <a:t>tuned </a:t>
            </a:r>
            <a:r>
              <a:rPr lang="en-US" sz="2700" b="0" i="0" u="none">
                <a:solidFill>
                  <a:schemeClr val="dk1"/>
                </a:solidFill>
                <a:latin typeface="Times New Roman"/>
                <a:ea typeface="Times New Roman"/>
                <a:cs typeface="Times New Roman"/>
                <a:sym typeface="Times New Roman"/>
              </a:rPr>
              <a:t>our models </a:t>
            </a:r>
            <a:r>
              <a:rPr lang="en-US" sz="2700">
                <a:solidFill>
                  <a:schemeClr val="dk1"/>
                </a:solidFill>
                <a:latin typeface="Times New Roman"/>
                <a:ea typeface="Times New Roman"/>
                <a:cs typeface="Times New Roman"/>
                <a:sym typeface="Times New Roman"/>
              </a:rPr>
              <a:t>using K-fold cross-validation </a:t>
            </a:r>
            <a:r>
              <a:rPr lang="en-US" sz="2700" b="0" i="0" u="none">
                <a:solidFill>
                  <a:schemeClr val="dk1"/>
                </a:solidFill>
                <a:latin typeface="Times New Roman"/>
                <a:ea typeface="Times New Roman"/>
                <a:cs typeface="Times New Roman"/>
                <a:sym typeface="Times New Roman"/>
              </a:rPr>
              <a:t>on a random 80% of </a:t>
            </a:r>
            <a:r>
              <a:rPr lang="en-US" sz="2700">
                <a:solidFill>
                  <a:schemeClr val="dk1"/>
                </a:solidFill>
                <a:latin typeface="Times New Roman"/>
                <a:ea typeface="Times New Roman"/>
                <a:cs typeface="Times New Roman"/>
                <a:sym typeface="Times New Roman"/>
              </a:rPr>
              <a:t>the </a:t>
            </a:r>
            <a:r>
              <a:rPr lang="en-US" sz="2700" b="0" i="0" u="none">
                <a:solidFill>
                  <a:schemeClr val="dk1"/>
                </a:solidFill>
                <a:latin typeface="Times New Roman"/>
                <a:ea typeface="Times New Roman"/>
                <a:cs typeface="Times New Roman"/>
                <a:sym typeface="Times New Roman"/>
              </a:rPr>
              <a:t>sensor site sequences</a:t>
            </a:r>
            <a:r>
              <a:rPr lang="en-US" sz="2700">
                <a:solidFill>
                  <a:schemeClr val="dk1"/>
                </a:solidFill>
                <a:latin typeface="Times New Roman"/>
                <a:ea typeface="Times New Roman"/>
                <a:cs typeface="Times New Roman"/>
                <a:sym typeface="Times New Roman"/>
              </a:rPr>
              <a:t> </a:t>
            </a:r>
            <a:r>
              <a:rPr lang="en-US" sz="2700" b="0" i="0" u="none">
                <a:solidFill>
                  <a:schemeClr val="dk1"/>
                </a:solidFill>
                <a:latin typeface="Times New Roman"/>
                <a:ea typeface="Times New Roman"/>
                <a:cs typeface="Times New Roman"/>
                <a:sym typeface="Times New Roman"/>
              </a:rPr>
              <a:t>and reserved the remaining sensors to test the performance of our models. </a:t>
            </a:r>
            <a:endParaRPr sz="2700"/>
          </a:p>
        </p:txBody>
      </p:sp>
      <p:cxnSp>
        <p:nvCxnSpPr>
          <p:cNvPr id="98" name="Shape 98"/>
          <p:cNvCxnSpPr/>
          <p:nvPr/>
        </p:nvCxnSpPr>
        <p:spPr>
          <a:xfrm>
            <a:off x="1595437" y="3362325"/>
            <a:ext cx="40806600" cy="31800"/>
          </a:xfrm>
          <a:prstGeom prst="straightConnector1">
            <a:avLst/>
          </a:prstGeom>
          <a:noFill/>
          <a:ln w="152400" cap="flat" cmpd="sng">
            <a:solidFill>
              <a:schemeClr val="dk1"/>
            </a:solidFill>
            <a:prstDash val="solid"/>
            <a:miter lim="800000"/>
            <a:headEnd type="none" w="med" len="med"/>
            <a:tailEnd type="none" w="med" len="med"/>
          </a:ln>
        </p:spPr>
      </p:cxnSp>
      <p:sp>
        <p:nvSpPr>
          <p:cNvPr id="99" name="Shape 99"/>
          <p:cNvSpPr txBox="1"/>
          <p:nvPr/>
        </p:nvSpPr>
        <p:spPr>
          <a:xfrm>
            <a:off x="29063925" y="17953475"/>
            <a:ext cx="12966600" cy="569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a:solidFill>
                  <a:schemeClr val="dk1"/>
                </a:solidFill>
                <a:latin typeface="Times New Roman"/>
                <a:ea typeface="Times New Roman"/>
                <a:cs typeface="Times New Roman"/>
                <a:sym typeface="Times New Roman"/>
              </a:rPr>
              <a:t>Because of the disproportionate importance of nearby PM</a:t>
            </a:r>
            <a:r>
              <a:rPr lang="en-US" sz="2700" baseline="-25000">
                <a:solidFill>
                  <a:schemeClr val="dk1"/>
                </a:solidFill>
                <a:latin typeface="Times New Roman"/>
                <a:ea typeface="Times New Roman"/>
                <a:cs typeface="Times New Roman"/>
                <a:sym typeface="Times New Roman"/>
              </a:rPr>
              <a:t>2.5</a:t>
            </a:r>
            <a:r>
              <a:rPr lang="en-US" sz="2700">
                <a:solidFill>
                  <a:schemeClr val="dk1"/>
                </a:solidFill>
                <a:latin typeface="Times New Roman"/>
                <a:ea typeface="Times New Roman"/>
                <a:cs typeface="Times New Roman"/>
                <a:sym typeface="Times New Roman"/>
              </a:rPr>
              <a:t>, we believe that</a:t>
            </a:r>
            <a:r>
              <a:rPr lang="en-US" sz="2700" b="0" i="0" u="none">
                <a:solidFill>
                  <a:schemeClr val="dk1"/>
                </a:solidFill>
                <a:latin typeface="Times New Roman"/>
                <a:ea typeface="Times New Roman"/>
                <a:cs typeface="Times New Roman"/>
                <a:sym typeface="Times New Roman"/>
              </a:rPr>
              <a:t> it is absolutely essential for more pollution monitors to be installed, especially in regions where there are few. We also have evidence to suggest that our imputation procedure provides high quality imputations</a:t>
            </a:r>
            <a:r>
              <a:rPr lang="en-US" sz="2700">
                <a:solidFill>
                  <a:schemeClr val="dk1"/>
                </a:solidFill>
                <a:latin typeface="Times New Roman"/>
                <a:ea typeface="Times New Roman"/>
                <a:cs typeface="Times New Roman"/>
                <a:sym typeface="Times New Roman"/>
              </a:rPr>
              <a:t>, and sinc</a:t>
            </a:r>
            <a:r>
              <a:rPr lang="en-US" sz="2700" b="0" i="0" u="none">
                <a:solidFill>
                  <a:schemeClr val="dk1"/>
                </a:solidFill>
                <a:latin typeface="Times New Roman"/>
                <a:ea typeface="Times New Roman"/>
                <a:cs typeface="Times New Roman"/>
                <a:sym typeface="Times New Roman"/>
              </a:rPr>
              <a:t>e the procedure is quite easy to implement, we recommend that HSPH us</a:t>
            </a:r>
            <a:r>
              <a:rPr lang="en-US" sz="2700">
                <a:solidFill>
                  <a:schemeClr val="dk1"/>
                </a:solidFill>
                <a:latin typeface="Times New Roman"/>
                <a:ea typeface="Times New Roman"/>
                <a:cs typeface="Times New Roman"/>
                <a:sym typeface="Times New Roman"/>
              </a:rPr>
              <a:t>e</a:t>
            </a:r>
            <a:r>
              <a:rPr lang="en-US" sz="2700" b="0" i="0" u="none">
                <a:solidFill>
                  <a:schemeClr val="dk1"/>
                </a:solidFill>
                <a:latin typeface="Times New Roman"/>
                <a:ea typeface="Times New Roman"/>
                <a:cs typeface="Times New Roman"/>
                <a:sym typeface="Times New Roman"/>
              </a:rPr>
              <a:t> it in the future. </a:t>
            </a:r>
            <a:endParaRPr sz="27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2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r>
              <a:rPr lang="en-US" sz="2700" b="0" i="0" u="none">
                <a:solidFill>
                  <a:schemeClr val="dk1"/>
                </a:solidFill>
                <a:latin typeface="Times New Roman"/>
                <a:ea typeface="Times New Roman"/>
                <a:cs typeface="Times New Roman"/>
                <a:sym typeface="Times New Roman"/>
              </a:rPr>
              <a:t>Going forward, in addition to continuing to improve model performance, we believe that</a:t>
            </a:r>
            <a:r>
              <a:rPr lang="en-US" sz="2700">
                <a:solidFill>
                  <a:schemeClr val="dk1"/>
                </a:solidFill>
                <a:latin typeface="Times New Roman"/>
                <a:ea typeface="Times New Roman"/>
                <a:cs typeface="Times New Roman"/>
                <a:sym typeface="Times New Roman"/>
              </a:rPr>
              <a:t> an </a:t>
            </a:r>
            <a:r>
              <a:rPr lang="en-US" sz="2700" b="0" i="0" u="none">
                <a:solidFill>
                  <a:schemeClr val="dk1"/>
                </a:solidFill>
                <a:latin typeface="Times New Roman"/>
                <a:ea typeface="Times New Roman"/>
                <a:cs typeface="Times New Roman"/>
                <a:sym typeface="Times New Roman"/>
              </a:rPr>
              <a:t>important task is to </a:t>
            </a:r>
            <a:r>
              <a:rPr lang="en-US" sz="2700">
                <a:solidFill>
                  <a:schemeClr val="dk1"/>
                </a:solidFill>
                <a:latin typeface="Times New Roman"/>
                <a:ea typeface="Times New Roman"/>
                <a:cs typeface="Times New Roman"/>
                <a:sym typeface="Times New Roman"/>
              </a:rPr>
              <a:t>quantify the uncertainty</a:t>
            </a:r>
            <a:r>
              <a:rPr lang="en-US" sz="2700" b="0" i="0" u="none">
                <a:solidFill>
                  <a:schemeClr val="dk1"/>
                </a:solidFill>
                <a:latin typeface="Times New Roman"/>
                <a:ea typeface="Times New Roman"/>
                <a:cs typeface="Times New Roman"/>
                <a:sym typeface="Times New Roman"/>
              </a:rPr>
              <a:t> </a:t>
            </a:r>
            <a:r>
              <a:rPr lang="en-US" sz="2700">
                <a:solidFill>
                  <a:schemeClr val="dk1"/>
                </a:solidFill>
                <a:latin typeface="Times New Roman"/>
                <a:ea typeface="Times New Roman"/>
                <a:cs typeface="Times New Roman"/>
                <a:sym typeface="Times New Roman"/>
              </a:rPr>
              <a:t>of</a:t>
            </a:r>
            <a:r>
              <a:rPr lang="en-US" sz="2700" b="0" i="0" u="none">
                <a:solidFill>
                  <a:schemeClr val="dk1"/>
                </a:solidFill>
                <a:latin typeface="Times New Roman"/>
                <a:ea typeface="Times New Roman"/>
                <a:cs typeface="Times New Roman"/>
                <a:sym typeface="Times New Roman"/>
              </a:rPr>
              <a:t> the </a:t>
            </a:r>
            <a:r>
              <a:rPr lang="en-US" sz="2700">
                <a:solidFill>
                  <a:schemeClr val="dk1"/>
                </a:solidFill>
                <a:latin typeface="Times New Roman"/>
                <a:ea typeface="Times New Roman"/>
                <a:cs typeface="Times New Roman"/>
                <a:sym typeface="Times New Roman"/>
              </a:rPr>
              <a:t>PM</a:t>
            </a:r>
            <a:r>
              <a:rPr lang="en-US" sz="2700" baseline="-25000">
                <a:solidFill>
                  <a:schemeClr val="dk1"/>
                </a:solidFill>
                <a:latin typeface="Times New Roman"/>
                <a:ea typeface="Times New Roman"/>
                <a:cs typeface="Times New Roman"/>
                <a:sym typeface="Times New Roman"/>
              </a:rPr>
              <a:t>2.5 </a:t>
            </a:r>
            <a:r>
              <a:rPr lang="en-US" sz="2700" b="0" i="0" u="none">
                <a:solidFill>
                  <a:schemeClr val="dk1"/>
                </a:solidFill>
                <a:latin typeface="Times New Roman"/>
                <a:ea typeface="Times New Roman"/>
                <a:cs typeface="Times New Roman"/>
                <a:sym typeface="Times New Roman"/>
              </a:rPr>
              <a:t>predictions. This would be important </a:t>
            </a:r>
            <a:r>
              <a:rPr lang="en-US" sz="2700">
                <a:solidFill>
                  <a:schemeClr val="dk1"/>
                </a:solidFill>
                <a:latin typeface="Times New Roman"/>
                <a:ea typeface="Times New Roman"/>
                <a:cs typeface="Times New Roman"/>
                <a:sym typeface="Times New Roman"/>
              </a:rPr>
              <a:t>because (1)</a:t>
            </a:r>
            <a:r>
              <a:rPr lang="en-US" sz="2700" b="0" i="0" u="none">
                <a:solidFill>
                  <a:schemeClr val="dk1"/>
                </a:solidFill>
                <a:latin typeface="Times New Roman"/>
                <a:ea typeface="Times New Roman"/>
                <a:cs typeface="Times New Roman"/>
                <a:sym typeface="Times New Roman"/>
              </a:rPr>
              <a:t> it would give </a:t>
            </a:r>
            <a:r>
              <a:rPr lang="en-US" sz="2700">
                <a:solidFill>
                  <a:schemeClr val="dk1"/>
                </a:solidFill>
                <a:latin typeface="Times New Roman"/>
                <a:ea typeface="Times New Roman"/>
                <a:cs typeface="Times New Roman"/>
                <a:sym typeface="Times New Roman"/>
              </a:rPr>
              <a:t>more </a:t>
            </a:r>
            <a:r>
              <a:rPr lang="en-US" sz="2700" b="0" i="0" u="none">
                <a:solidFill>
                  <a:schemeClr val="dk1"/>
                </a:solidFill>
                <a:latin typeface="Times New Roman"/>
                <a:ea typeface="Times New Roman"/>
                <a:cs typeface="Times New Roman"/>
                <a:sym typeface="Times New Roman"/>
              </a:rPr>
              <a:t>insight into model perfo</a:t>
            </a:r>
            <a:r>
              <a:rPr lang="en-US" sz="2700">
                <a:solidFill>
                  <a:schemeClr val="dk1"/>
                </a:solidFill>
                <a:latin typeface="Times New Roman"/>
                <a:ea typeface="Times New Roman"/>
                <a:cs typeface="Times New Roman"/>
                <a:sym typeface="Times New Roman"/>
              </a:rPr>
              <a:t>rmance</a:t>
            </a:r>
            <a:r>
              <a:rPr lang="en-US" sz="2700" b="0" i="0" u="none">
                <a:solidFill>
                  <a:schemeClr val="dk1"/>
                </a:solidFill>
                <a:latin typeface="Times New Roman"/>
                <a:ea typeface="Times New Roman"/>
                <a:cs typeface="Times New Roman"/>
                <a:sym typeface="Times New Roman"/>
              </a:rPr>
              <a:t> in areas that are far away from sensors</a:t>
            </a:r>
            <a:r>
              <a:rPr lang="en-US" sz="2700">
                <a:solidFill>
                  <a:schemeClr val="dk1"/>
                </a:solidFill>
                <a:latin typeface="Times New Roman"/>
                <a:ea typeface="Times New Roman"/>
                <a:cs typeface="Times New Roman"/>
                <a:sym typeface="Times New Roman"/>
              </a:rPr>
              <a:t> (2)</a:t>
            </a:r>
            <a:r>
              <a:rPr lang="en-US" sz="2700" b="0" i="0" u="none">
                <a:solidFill>
                  <a:schemeClr val="dk1"/>
                </a:solidFill>
                <a:latin typeface="Times New Roman"/>
                <a:ea typeface="Times New Roman"/>
                <a:cs typeface="Times New Roman"/>
                <a:sym typeface="Times New Roman"/>
              </a:rPr>
              <a:t> it </a:t>
            </a:r>
            <a:r>
              <a:rPr lang="en-US" sz="2700">
                <a:solidFill>
                  <a:schemeClr val="dk1"/>
                </a:solidFill>
                <a:latin typeface="Times New Roman"/>
                <a:ea typeface="Times New Roman"/>
                <a:cs typeface="Times New Roman"/>
                <a:sym typeface="Times New Roman"/>
              </a:rPr>
              <a:t>would allow for </a:t>
            </a:r>
            <a:r>
              <a:rPr lang="en-US" sz="2700" b="0" i="0" u="none">
                <a:solidFill>
                  <a:schemeClr val="dk1"/>
                </a:solidFill>
                <a:latin typeface="Times New Roman"/>
                <a:ea typeface="Times New Roman"/>
                <a:cs typeface="Times New Roman"/>
                <a:sym typeface="Times New Roman"/>
              </a:rPr>
              <a:t>more accurate variance estimates of any associated causal effects and </a:t>
            </a:r>
            <a:r>
              <a:rPr lang="en-US" sz="2700">
                <a:solidFill>
                  <a:schemeClr val="dk1"/>
                </a:solidFill>
                <a:latin typeface="Times New Roman"/>
                <a:ea typeface="Times New Roman"/>
                <a:cs typeface="Times New Roman"/>
                <a:sym typeface="Times New Roman"/>
              </a:rPr>
              <a:t>(3)</a:t>
            </a:r>
            <a:r>
              <a:rPr lang="en-US" sz="2700" b="0" i="0" u="none">
                <a:solidFill>
                  <a:schemeClr val="dk1"/>
                </a:solidFill>
                <a:latin typeface="Times New Roman"/>
                <a:ea typeface="Times New Roman"/>
                <a:cs typeface="Times New Roman"/>
                <a:sym typeface="Times New Roman"/>
              </a:rPr>
              <a:t> it could be used</a:t>
            </a:r>
            <a:r>
              <a:rPr lang="en-US" sz="2700">
                <a:solidFill>
                  <a:schemeClr val="dk1"/>
                </a:solidFill>
                <a:latin typeface="Times New Roman"/>
                <a:ea typeface="Times New Roman"/>
                <a:cs typeface="Times New Roman"/>
                <a:sym typeface="Times New Roman"/>
              </a:rPr>
              <a:t> in determining which</a:t>
            </a:r>
            <a:r>
              <a:rPr lang="en-US" sz="2700" b="0" i="0" u="none">
                <a:solidFill>
                  <a:schemeClr val="dk1"/>
                </a:solidFill>
                <a:latin typeface="Times New Roman"/>
                <a:ea typeface="Times New Roman"/>
                <a:cs typeface="Times New Roman"/>
                <a:sym typeface="Times New Roman"/>
              </a:rPr>
              <a:t> locations should be prioritized for new sensor installations.</a:t>
            </a:r>
            <a:r>
              <a:rPr lang="en-US" sz="2700">
                <a:solidFill>
                  <a:schemeClr val="dk1"/>
                </a:solidFill>
                <a:latin typeface="Times New Roman"/>
                <a:ea typeface="Times New Roman"/>
                <a:cs typeface="Times New Roman"/>
                <a:sym typeface="Times New Roman"/>
              </a:rPr>
              <a:t> </a:t>
            </a:r>
            <a:r>
              <a:rPr lang="en-US" sz="2700" b="0" i="0" u="none">
                <a:solidFill>
                  <a:schemeClr val="dk1"/>
                </a:solidFill>
                <a:latin typeface="Times New Roman"/>
                <a:ea typeface="Times New Roman"/>
                <a:cs typeface="Times New Roman"/>
                <a:sym typeface="Times New Roman"/>
              </a:rPr>
              <a:t>Gaussian </a:t>
            </a:r>
            <a:r>
              <a:rPr lang="en-US" sz="2700">
                <a:solidFill>
                  <a:schemeClr val="dk1"/>
                </a:solidFill>
                <a:latin typeface="Times New Roman"/>
                <a:ea typeface="Times New Roman"/>
                <a:cs typeface="Times New Roman"/>
                <a:sym typeface="Times New Roman"/>
              </a:rPr>
              <a:t>p</a:t>
            </a:r>
            <a:r>
              <a:rPr lang="en-US" sz="2700" b="0" i="0" u="none">
                <a:solidFill>
                  <a:schemeClr val="dk1"/>
                </a:solidFill>
                <a:latin typeface="Times New Roman"/>
                <a:ea typeface="Times New Roman"/>
                <a:cs typeface="Times New Roman"/>
                <a:sym typeface="Times New Roman"/>
              </a:rPr>
              <a:t>rocess</a:t>
            </a:r>
            <a:r>
              <a:rPr lang="en-US" sz="2700">
                <a:solidFill>
                  <a:schemeClr val="dk1"/>
                </a:solidFill>
                <a:latin typeface="Times New Roman"/>
                <a:ea typeface="Times New Roman"/>
                <a:cs typeface="Times New Roman"/>
                <a:sym typeface="Times New Roman"/>
              </a:rPr>
              <a:t> regression</a:t>
            </a:r>
            <a:r>
              <a:rPr lang="en-US" sz="2700" b="0" i="0" u="none">
                <a:solidFill>
                  <a:schemeClr val="dk1"/>
                </a:solidFill>
                <a:latin typeface="Times New Roman"/>
                <a:ea typeface="Times New Roman"/>
                <a:cs typeface="Times New Roman"/>
                <a:sym typeface="Times New Roman"/>
              </a:rPr>
              <a:t> may be a good tool </a:t>
            </a:r>
            <a:r>
              <a:rPr lang="en-US" sz="2700">
                <a:solidFill>
                  <a:schemeClr val="dk1"/>
                </a:solidFill>
                <a:latin typeface="Times New Roman"/>
                <a:ea typeface="Times New Roman"/>
                <a:cs typeface="Times New Roman"/>
                <a:sym typeface="Times New Roman"/>
              </a:rPr>
              <a:t>for quantifying the prediction uncertainty.</a:t>
            </a:r>
            <a:endParaRPr sz="27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2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2800">
              <a:solidFill>
                <a:schemeClr val="dk1"/>
              </a:solidFill>
              <a:latin typeface="Times New Roman"/>
              <a:ea typeface="Times New Roman"/>
              <a:cs typeface="Times New Roman"/>
              <a:sym typeface="Times New Roman"/>
            </a:endParaRPr>
          </a:p>
        </p:txBody>
      </p:sp>
      <p:sp>
        <p:nvSpPr>
          <p:cNvPr id="100" name="Shape 100"/>
          <p:cNvSpPr txBox="1"/>
          <p:nvPr/>
        </p:nvSpPr>
        <p:spPr>
          <a:xfrm>
            <a:off x="15174900" y="29932337"/>
            <a:ext cx="12966600" cy="224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b="0" i="0" u="none">
                <a:solidFill>
                  <a:schemeClr val="dk1"/>
                </a:solidFill>
                <a:latin typeface="Times New Roman"/>
                <a:ea typeface="Times New Roman"/>
                <a:cs typeface="Times New Roman"/>
                <a:sym typeface="Times New Roman"/>
              </a:rPr>
              <a:t>B</a:t>
            </a:r>
            <a:r>
              <a:rPr lang="en-US" sz="2700">
                <a:solidFill>
                  <a:schemeClr val="dk1"/>
                </a:solidFill>
                <a:latin typeface="Times New Roman"/>
                <a:ea typeface="Times New Roman"/>
                <a:cs typeface="Times New Roman"/>
                <a:sym typeface="Times New Roman"/>
              </a:rPr>
              <a:t>ecause of the very high correlation between PM</a:t>
            </a:r>
            <a:r>
              <a:rPr lang="en-US" sz="2700" baseline="-25000">
                <a:solidFill>
                  <a:schemeClr val="dk1"/>
                </a:solidFill>
                <a:latin typeface="Times New Roman"/>
                <a:ea typeface="Times New Roman"/>
                <a:cs typeface="Times New Roman"/>
                <a:sym typeface="Times New Roman"/>
              </a:rPr>
              <a:t>2.5 </a:t>
            </a:r>
            <a:r>
              <a:rPr lang="en-US" sz="2700">
                <a:solidFill>
                  <a:schemeClr val="dk1"/>
                </a:solidFill>
                <a:latin typeface="Times New Roman"/>
                <a:ea typeface="Times New Roman"/>
                <a:cs typeface="Times New Roman"/>
                <a:sym typeface="Times New Roman"/>
              </a:rPr>
              <a:t>and nearby PM</a:t>
            </a:r>
            <a:r>
              <a:rPr lang="en-US" sz="2700" baseline="-25000">
                <a:solidFill>
                  <a:schemeClr val="dk1"/>
                </a:solidFill>
                <a:latin typeface="Times New Roman"/>
                <a:ea typeface="Times New Roman"/>
                <a:cs typeface="Times New Roman"/>
                <a:sym typeface="Times New Roman"/>
              </a:rPr>
              <a:t>2.5</a:t>
            </a:r>
            <a:r>
              <a:rPr lang="en-US" sz="2700">
                <a:solidFill>
                  <a:schemeClr val="dk1"/>
                </a:solidFill>
                <a:latin typeface="Times New Roman"/>
                <a:ea typeface="Times New Roman"/>
                <a:cs typeface="Times New Roman"/>
                <a:sym typeface="Times New Roman"/>
              </a:rPr>
              <a:t>, we decided that</a:t>
            </a:r>
            <a:r>
              <a:rPr lang="en-US" sz="2700" b="0" i="0" u="none">
                <a:solidFill>
                  <a:schemeClr val="dk1"/>
                </a:solidFill>
                <a:latin typeface="Times New Roman"/>
                <a:ea typeface="Times New Roman"/>
                <a:cs typeface="Times New Roman"/>
                <a:sym typeface="Times New Roman"/>
              </a:rPr>
              <a:t> our baseline model </a:t>
            </a:r>
            <a:r>
              <a:rPr lang="en-US" sz="2700">
                <a:solidFill>
                  <a:schemeClr val="dk1"/>
                </a:solidFill>
                <a:latin typeface="Times New Roman"/>
                <a:ea typeface="Times New Roman"/>
                <a:cs typeface="Times New Roman"/>
                <a:sym typeface="Times New Roman"/>
              </a:rPr>
              <a:t>should be </a:t>
            </a:r>
            <a:r>
              <a:rPr lang="en-US" sz="2700" b="0" i="0" u="none">
                <a:solidFill>
                  <a:schemeClr val="dk1"/>
                </a:solidFill>
                <a:latin typeface="Times New Roman"/>
                <a:ea typeface="Times New Roman"/>
                <a:cs typeface="Times New Roman"/>
                <a:sym typeface="Times New Roman"/>
              </a:rPr>
              <a:t>a simple linear regression with nearby PM</a:t>
            </a:r>
            <a:r>
              <a:rPr lang="en-US" sz="2700" b="0" i="0" u="none" baseline="-25000">
                <a:solidFill>
                  <a:schemeClr val="dk1"/>
                </a:solidFill>
                <a:latin typeface="Times New Roman"/>
                <a:ea typeface="Times New Roman"/>
                <a:cs typeface="Times New Roman"/>
                <a:sym typeface="Times New Roman"/>
              </a:rPr>
              <a:t>2.5</a:t>
            </a:r>
            <a:r>
              <a:rPr lang="en-US" sz="2700" b="0" i="0" u="none">
                <a:solidFill>
                  <a:schemeClr val="dk1"/>
                </a:solidFill>
                <a:latin typeface="Times New Roman"/>
                <a:ea typeface="Times New Roman"/>
                <a:cs typeface="Times New Roman"/>
                <a:sym typeface="Times New Roman"/>
              </a:rPr>
              <a:t> as the only </a:t>
            </a:r>
            <a:r>
              <a:rPr lang="en-US" sz="2700">
                <a:solidFill>
                  <a:schemeClr val="dk1"/>
                </a:solidFill>
                <a:latin typeface="Times New Roman"/>
                <a:ea typeface="Times New Roman"/>
                <a:cs typeface="Times New Roman"/>
                <a:sym typeface="Times New Roman"/>
              </a:rPr>
              <a:t>feature</a:t>
            </a:r>
            <a:r>
              <a:rPr lang="en-US" sz="2700" b="0" i="0" u="none">
                <a:solidFill>
                  <a:schemeClr val="dk1"/>
                </a:solidFill>
                <a:latin typeface="Times New Roman"/>
                <a:ea typeface="Times New Roman"/>
                <a:cs typeface="Times New Roman"/>
                <a:sym typeface="Times New Roman"/>
              </a:rPr>
              <a:t>. Despite its simplicity, this model </a:t>
            </a:r>
            <a:r>
              <a:rPr lang="en-US" sz="2700">
                <a:solidFill>
                  <a:schemeClr val="dk1"/>
                </a:solidFill>
                <a:latin typeface="Times New Roman"/>
                <a:ea typeface="Times New Roman"/>
                <a:cs typeface="Times New Roman"/>
                <a:sym typeface="Times New Roman"/>
              </a:rPr>
              <a:t>performs </a:t>
            </a:r>
            <a:r>
              <a:rPr lang="en-US" sz="2700" b="0" i="0" u="none">
                <a:solidFill>
                  <a:schemeClr val="dk1"/>
                </a:solidFill>
                <a:latin typeface="Times New Roman"/>
                <a:ea typeface="Times New Roman"/>
                <a:cs typeface="Times New Roman"/>
                <a:sym typeface="Times New Roman"/>
              </a:rPr>
              <a:t>surprisingly well with a test R</a:t>
            </a:r>
            <a:r>
              <a:rPr lang="en-US" sz="2700" b="0" i="0" u="none" baseline="30000">
                <a:solidFill>
                  <a:schemeClr val="dk1"/>
                </a:solidFill>
                <a:latin typeface="Times New Roman"/>
                <a:ea typeface="Times New Roman"/>
                <a:cs typeface="Times New Roman"/>
                <a:sym typeface="Times New Roman"/>
              </a:rPr>
              <a:t>2</a:t>
            </a:r>
            <a:r>
              <a:rPr lang="en-US" sz="2700" b="0" i="0" u="none">
                <a:solidFill>
                  <a:schemeClr val="dk1"/>
                </a:solidFill>
                <a:latin typeface="Times New Roman"/>
                <a:ea typeface="Times New Roman"/>
                <a:cs typeface="Times New Roman"/>
                <a:sym typeface="Times New Roman"/>
              </a:rPr>
              <a:t> of 0.712. Above is a scatterplot of the relationship between PM</a:t>
            </a:r>
            <a:r>
              <a:rPr lang="en-US" sz="2700" b="0" i="0" u="none" baseline="-25000">
                <a:solidFill>
                  <a:schemeClr val="dk1"/>
                </a:solidFill>
                <a:latin typeface="Times New Roman"/>
                <a:ea typeface="Times New Roman"/>
                <a:cs typeface="Times New Roman"/>
                <a:sym typeface="Times New Roman"/>
              </a:rPr>
              <a:t>2.5 </a:t>
            </a:r>
            <a:r>
              <a:rPr lang="en-US" sz="2700" b="0" i="0" u="none">
                <a:solidFill>
                  <a:schemeClr val="dk1"/>
                </a:solidFill>
                <a:latin typeface="Times New Roman"/>
                <a:ea typeface="Times New Roman"/>
                <a:cs typeface="Times New Roman"/>
                <a:sym typeface="Times New Roman"/>
              </a:rPr>
              <a:t>and nearby PM</a:t>
            </a:r>
            <a:r>
              <a:rPr lang="en-US" sz="2700" b="0" i="0" u="none" baseline="-25000">
                <a:solidFill>
                  <a:schemeClr val="dk1"/>
                </a:solidFill>
                <a:latin typeface="Times New Roman"/>
                <a:ea typeface="Times New Roman"/>
                <a:cs typeface="Times New Roman"/>
                <a:sym typeface="Times New Roman"/>
              </a:rPr>
              <a:t>2.5</a:t>
            </a:r>
            <a:r>
              <a:rPr lang="en-US" sz="2700" b="0" i="0" u="none">
                <a:solidFill>
                  <a:schemeClr val="dk1"/>
                </a:solidFill>
                <a:latin typeface="Times New Roman"/>
                <a:ea typeface="Times New Roman"/>
                <a:cs typeface="Times New Roman"/>
                <a:sym typeface="Times New Roman"/>
              </a:rPr>
              <a:t> on a random 1% </a:t>
            </a:r>
            <a:r>
              <a:rPr lang="en-US" sz="2700">
                <a:solidFill>
                  <a:schemeClr val="dk1"/>
                </a:solidFill>
                <a:latin typeface="Times New Roman"/>
                <a:ea typeface="Times New Roman"/>
                <a:cs typeface="Times New Roman"/>
                <a:sym typeface="Times New Roman"/>
              </a:rPr>
              <a:t>subset </a:t>
            </a:r>
            <a:r>
              <a:rPr lang="en-US" sz="2700" b="0" i="0" u="none">
                <a:solidFill>
                  <a:schemeClr val="dk1"/>
                </a:solidFill>
                <a:latin typeface="Times New Roman"/>
                <a:ea typeface="Times New Roman"/>
                <a:cs typeface="Times New Roman"/>
                <a:sym typeface="Times New Roman"/>
              </a:rPr>
              <a:t>of the data.</a:t>
            </a:r>
            <a:endParaRPr sz="2700"/>
          </a:p>
        </p:txBody>
      </p:sp>
      <p:sp>
        <p:nvSpPr>
          <p:cNvPr id="101" name="Shape 101"/>
          <p:cNvSpPr txBox="1"/>
          <p:nvPr/>
        </p:nvSpPr>
        <p:spPr>
          <a:xfrm>
            <a:off x="15426500" y="4799175"/>
            <a:ext cx="12966600" cy="181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b="0" i="0" u="none">
                <a:solidFill>
                  <a:schemeClr val="dk1"/>
                </a:solidFill>
                <a:latin typeface="Times New Roman"/>
                <a:ea typeface="Times New Roman"/>
                <a:cs typeface="Times New Roman"/>
                <a:sym typeface="Times New Roman"/>
              </a:rPr>
              <a:t>A major obstacle that we had to overcome was the amount of missing data. Many of the variables and almost all observations had some missing data. Even PM</a:t>
            </a:r>
            <a:r>
              <a:rPr lang="en-US" sz="2700" b="0" i="0" u="none" baseline="-25000">
                <a:solidFill>
                  <a:schemeClr val="dk1"/>
                </a:solidFill>
                <a:latin typeface="Times New Roman"/>
                <a:ea typeface="Times New Roman"/>
                <a:cs typeface="Times New Roman"/>
                <a:sym typeface="Times New Roman"/>
              </a:rPr>
              <a:t>2.5 </a:t>
            </a:r>
            <a:r>
              <a:rPr lang="en-US" sz="2700" b="0" i="0" u="none">
                <a:solidFill>
                  <a:schemeClr val="dk1"/>
                </a:solidFill>
                <a:latin typeface="Times New Roman"/>
                <a:ea typeface="Times New Roman"/>
                <a:cs typeface="Times New Roman"/>
                <a:sym typeface="Times New Roman"/>
              </a:rPr>
              <a:t>itself was often missing since the monitors do not </a:t>
            </a:r>
            <a:r>
              <a:rPr lang="en-US" sz="2700">
                <a:solidFill>
                  <a:schemeClr val="dk1"/>
                </a:solidFill>
                <a:latin typeface="Times New Roman"/>
                <a:ea typeface="Times New Roman"/>
                <a:cs typeface="Times New Roman"/>
                <a:sym typeface="Times New Roman"/>
              </a:rPr>
              <a:t>measure </a:t>
            </a:r>
            <a:r>
              <a:rPr lang="en-US" sz="2700" b="0" i="0" u="none">
                <a:solidFill>
                  <a:schemeClr val="dk1"/>
                </a:solidFill>
                <a:latin typeface="Times New Roman"/>
                <a:ea typeface="Times New Roman"/>
                <a:cs typeface="Times New Roman"/>
                <a:sym typeface="Times New Roman"/>
              </a:rPr>
              <a:t>pollution </a:t>
            </a:r>
            <a:r>
              <a:rPr lang="en-US" sz="2700">
                <a:solidFill>
                  <a:schemeClr val="dk1"/>
                </a:solidFill>
                <a:latin typeface="Times New Roman"/>
                <a:ea typeface="Times New Roman"/>
                <a:cs typeface="Times New Roman"/>
                <a:sym typeface="Times New Roman"/>
              </a:rPr>
              <a:t>each </a:t>
            </a:r>
            <a:r>
              <a:rPr lang="en-US" sz="2700" b="0" i="0" u="none">
                <a:solidFill>
                  <a:schemeClr val="dk1"/>
                </a:solidFill>
                <a:latin typeface="Times New Roman"/>
                <a:ea typeface="Times New Roman"/>
                <a:cs typeface="Times New Roman"/>
                <a:sym typeface="Times New Roman"/>
              </a:rPr>
              <a:t>day. Below is a gr</a:t>
            </a:r>
            <a:r>
              <a:rPr lang="en-US" sz="2700">
                <a:solidFill>
                  <a:schemeClr val="dk1"/>
                </a:solidFill>
                <a:latin typeface="Times New Roman"/>
                <a:ea typeface="Times New Roman"/>
                <a:cs typeface="Times New Roman"/>
                <a:sym typeface="Times New Roman"/>
              </a:rPr>
              <a:t>aph of the top 10 most missing variables with PM</a:t>
            </a:r>
            <a:r>
              <a:rPr lang="en-US" sz="2700" baseline="-25000">
                <a:solidFill>
                  <a:schemeClr val="dk1"/>
                </a:solidFill>
                <a:latin typeface="Times New Roman"/>
                <a:ea typeface="Times New Roman"/>
                <a:cs typeface="Times New Roman"/>
                <a:sym typeface="Times New Roman"/>
              </a:rPr>
              <a:t>2.5 </a:t>
            </a:r>
            <a:r>
              <a:rPr lang="en-US" sz="2700">
                <a:solidFill>
                  <a:schemeClr val="dk1"/>
                </a:solidFill>
                <a:latin typeface="Times New Roman"/>
                <a:ea typeface="Times New Roman"/>
                <a:cs typeface="Times New Roman"/>
                <a:sym typeface="Times New Roman"/>
              </a:rPr>
              <a:t>monitor data highlighted in red. </a:t>
            </a:r>
            <a:endParaRPr sz="2700"/>
          </a:p>
          <a:p>
            <a:pPr marL="0" marR="0" lvl="0" indent="0" algn="just" rtl="0">
              <a:lnSpc>
                <a:spcPct val="100000"/>
              </a:lnSpc>
              <a:spcBef>
                <a:spcPts val="0"/>
              </a:spcBef>
              <a:spcAft>
                <a:spcPts val="0"/>
              </a:spcAft>
              <a:buClr>
                <a:schemeClr val="dk1"/>
              </a:buClr>
              <a:buSzPts val="2800"/>
              <a:buFont typeface="Times New Roman"/>
              <a:buNone/>
            </a:pPr>
            <a:endParaRPr/>
          </a:p>
        </p:txBody>
      </p:sp>
      <p:pic>
        <p:nvPicPr>
          <p:cNvPr id="102" name="Shape 102" descr="Image result for hsph"/>
          <p:cNvPicPr preferRelativeResize="0"/>
          <p:nvPr/>
        </p:nvPicPr>
        <p:blipFill rotWithShape="1">
          <a:blip r:embed="rId5">
            <a:alphaModFix/>
          </a:blip>
          <a:srcRect/>
          <a:stretch/>
        </p:blipFill>
        <p:spPr>
          <a:xfrm>
            <a:off x="33640625" y="684212"/>
            <a:ext cx="8658226" cy="1720850"/>
          </a:xfrm>
          <a:prstGeom prst="rect">
            <a:avLst/>
          </a:prstGeom>
          <a:noFill/>
          <a:ln>
            <a:noFill/>
          </a:ln>
        </p:spPr>
      </p:pic>
      <p:pic>
        <p:nvPicPr>
          <p:cNvPr id="103" name="Shape 103" descr="Image result for iacs harvard"/>
          <p:cNvPicPr preferRelativeResize="0"/>
          <p:nvPr/>
        </p:nvPicPr>
        <p:blipFill rotWithShape="1">
          <a:blip r:embed="rId6">
            <a:alphaModFix/>
          </a:blip>
          <a:srcRect/>
          <a:stretch/>
        </p:blipFill>
        <p:spPr>
          <a:xfrm>
            <a:off x="1535025" y="549275"/>
            <a:ext cx="8763002" cy="1814512"/>
          </a:xfrm>
          <a:prstGeom prst="rect">
            <a:avLst/>
          </a:prstGeom>
          <a:noFill/>
          <a:ln>
            <a:noFill/>
          </a:ln>
        </p:spPr>
      </p:pic>
      <p:cxnSp>
        <p:nvCxnSpPr>
          <p:cNvPr id="104" name="Shape 104"/>
          <p:cNvCxnSpPr/>
          <p:nvPr/>
        </p:nvCxnSpPr>
        <p:spPr>
          <a:xfrm>
            <a:off x="1519237" y="32251638"/>
            <a:ext cx="40806600" cy="33300"/>
          </a:xfrm>
          <a:prstGeom prst="straightConnector1">
            <a:avLst/>
          </a:prstGeom>
          <a:noFill/>
          <a:ln w="152400" cap="flat" cmpd="sng">
            <a:solidFill>
              <a:schemeClr val="dk1"/>
            </a:solidFill>
            <a:prstDash val="solid"/>
            <a:miter lim="800000"/>
            <a:headEnd type="none" w="med" len="med"/>
            <a:tailEnd type="none" w="med" len="med"/>
          </a:ln>
        </p:spPr>
      </p:cxnSp>
      <p:sp>
        <p:nvSpPr>
          <p:cNvPr id="105" name="Shape 105"/>
          <p:cNvSpPr/>
          <p:nvPr/>
        </p:nvSpPr>
        <p:spPr>
          <a:xfrm>
            <a:off x="1543775" y="13885175"/>
            <a:ext cx="12489300" cy="1047600"/>
          </a:xfrm>
          <a:prstGeom prst="roundRect">
            <a:avLst>
              <a:gd name="adj" fmla="val 16667"/>
            </a:avLst>
          </a:prstGeom>
          <a:solidFill>
            <a:srgbClr val="53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Data</a:t>
            </a:r>
            <a:endParaRPr/>
          </a:p>
        </p:txBody>
      </p:sp>
      <p:sp>
        <p:nvSpPr>
          <p:cNvPr id="106" name="Shape 106"/>
          <p:cNvSpPr txBox="1"/>
          <p:nvPr/>
        </p:nvSpPr>
        <p:spPr>
          <a:xfrm>
            <a:off x="5425950" y="16297513"/>
            <a:ext cx="9253500" cy="96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a:solidFill>
                  <a:schemeClr val="dk1"/>
                </a:solidFill>
                <a:latin typeface="Times New Roman"/>
                <a:ea typeface="Times New Roman"/>
                <a:cs typeface="Times New Roman"/>
                <a:sym typeface="Times New Roman"/>
              </a:rPr>
              <a:t>Various meteorological, geographical, and topographical  variables collected from satellites and other instruments.  </a:t>
            </a:r>
            <a:endParaRPr sz="2700"/>
          </a:p>
        </p:txBody>
      </p:sp>
      <p:sp>
        <p:nvSpPr>
          <p:cNvPr id="107" name="Shape 107"/>
          <p:cNvSpPr txBox="1"/>
          <p:nvPr/>
        </p:nvSpPr>
        <p:spPr>
          <a:xfrm>
            <a:off x="5423550" y="15036725"/>
            <a:ext cx="83397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b="0" i="0" u="none">
                <a:solidFill>
                  <a:schemeClr val="dk1"/>
                </a:solidFill>
                <a:latin typeface="Times New Roman"/>
                <a:ea typeface="Times New Roman"/>
                <a:cs typeface="Times New Roman"/>
                <a:sym typeface="Times New Roman"/>
              </a:rPr>
              <a:t>Pollution readings from approximately 2,000 PM</a:t>
            </a:r>
            <a:r>
              <a:rPr lang="en-US" sz="2700" b="0" i="0" u="none" baseline="-25000">
                <a:solidFill>
                  <a:schemeClr val="dk1"/>
                </a:solidFill>
                <a:latin typeface="Times New Roman"/>
                <a:ea typeface="Times New Roman"/>
                <a:cs typeface="Times New Roman"/>
                <a:sym typeface="Times New Roman"/>
              </a:rPr>
              <a:t>2.5</a:t>
            </a:r>
            <a:r>
              <a:rPr lang="en-US" sz="2700" b="0" i="0" u="none">
                <a:solidFill>
                  <a:schemeClr val="dk1"/>
                </a:solidFill>
                <a:latin typeface="Times New Roman"/>
                <a:ea typeface="Times New Roman"/>
                <a:cs typeface="Times New Roman"/>
                <a:sym typeface="Times New Roman"/>
              </a:rPr>
              <a:t> sensors </a:t>
            </a:r>
            <a:r>
              <a:rPr lang="en-US" sz="2700">
                <a:solidFill>
                  <a:schemeClr val="dk1"/>
                </a:solidFill>
                <a:latin typeface="Times New Roman"/>
                <a:ea typeface="Times New Roman"/>
                <a:cs typeface="Times New Roman"/>
                <a:sym typeface="Times New Roman"/>
              </a:rPr>
              <a:t>each </a:t>
            </a:r>
            <a:r>
              <a:rPr lang="en-US" sz="2700" b="0" i="0" u="none">
                <a:solidFill>
                  <a:schemeClr val="dk1"/>
                </a:solidFill>
                <a:latin typeface="Times New Roman"/>
                <a:ea typeface="Times New Roman"/>
                <a:cs typeface="Times New Roman"/>
                <a:sym typeface="Times New Roman"/>
              </a:rPr>
              <a:t>day for the past 16 years.</a:t>
            </a:r>
            <a:endParaRPr sz="2700"/>
          </a:p>
        </p:txBody>
      </p:sp>
      <p:sp>
        <p:nvSpPr>
          <p:cNvPr id="108" name="Shape 108"/>
          <p:cNvSpPr txBox="1"/>
          <p:nvPr/>
        </p:nvSpPr>
        <p:spPr>
          <a:xfrm>
            <a:off x="1499250" y="18753375"/>
            <a:ext cx="7475100" cy="5119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b="0" i="0" u="none">
                <a:solidFill>
                  <a:schemeClr val="dk1"/>
                </a:solidFill>
                <a:latin typeface="Times New Roman"/>
                <a:ea typeface="Times New Roman"/>
                <a:cs typeface="Times New Roman"/>
                <a:sym typeface="Times New Roman"/>
              </a:rPr>
              <a:t>Because of the high number of variables, we decided to perform variable selection. Having extraneous or redundant variables not only increases the computation time, but it can also harm the predictive performance of machine learning models. To reduce dimensionality, for each set of highly correlated features, we removed all but one. We also removed variables that had non-significant partial correlations with PM</a:t>
            </a:r>
            <a:r>
              <a:rPr lang="en-US" sz="2700" b="0" i="0" u="none" baseline="-25000">
                <a:solidFill>
                  <a:schemeClr val="dk1"/>
                </a:solidFill>
                <a:latin typeface="Times New Roman"/>
                <a:ea typeface="Times New Roman"/>
                <a:cs typeface="Times New Roman"/>
                <a:sym typeface="Times New Roman"/>
              </a:rPr>
              <a:t>2.5</a:t>
            </a:r>
            <a:r>
              <a:rPr lang="en-US" sz="2700">
                <a:solidFill>
                  <a:schemeClr val="dk1"/>
                </a:solidFill>
                <a:latin typeface="Times New Roman"/>
                <a:ea typeface="Times New Roman"/>
                <a:cs typeface="Times New Roman"/>
                <a:sym typeface="Times New Roman"/>
              </a:rPr>
              <a:t> after controlling for nearby PM</a:t>
            </a:r>
            <a:r>
              <a:rPr lang="en-US" sz="2700" baseline="-25000">
                <a:solidFill>
                  <a:schemeClr val="dk1"/>
                </a:solidFill>
                <a:latin typeface="Times New Roman"/>
                <a:ea typeface="Times New Roman"/>
                <a:cs typeface="Times New Roman"/>
                <a:sym typeface="Times New Roman"/>
              </a:rPr>
              <a:t>2.5</a:t>
            </a:r>
            <a:r>
              <a:rPr lang="en-US" sz="2700">
                <a:solidFill>
                  <a:schemeClr val="dk1"/>
                </a:solidFill>
                <a:latin typeface="Times New Roman"/>
                <a:ea typeface="Times New Roman"/>
                <a:cs typeface="Times New Roman"/>
                <a:sym typeface="Times New Roman"/>
              </a:rPr>
              <a:t>. On the right you can see a set of variables for which there were many high pairwise correlations.</a:t>
            </a:r>
            <a:r>
              <a:rPr lang="en-US" sz="2700" baseline="-25000">
                <a:solidFill>
                  <a:schemeClr val="dk1"/>
                </a:solidFill>
                <a:latin typeface="Times New Roman"/>
                <a:ea typeface="Times New Roman"/>
                <a:cs typeface="Times New Roman"/>
                <a:sym typeface="Times New Roman"/>
              </a:rPr>
              <a:t> </a:t>
            </a:r>
            <a:r>
              <a:rPr lang="en-US" sz="27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 </a:t>
            </a:r>
            <a:r>
              <a:rPr lang="en-US" sz="2800" i="0" u="none" baseline="-25000">
                <a:solidFill>
                  <a:schemeClr val="dk1"/>
                </a:solidFill>
                <a:latin typeface="Times New Roman"/>
                <a:ea typeface="Times New Roman"/>
                <a:cs typeface="Times New Roman"/>
                <a:sym typeface="Times New Roman"/>
              </a:rPr>
              <a:t> </a:t>
            </a:r>
            <a:endParaRPr sz="2800" i="0" u="none" baseline="-25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2800" b="0" i="0" u="none" baseline="-25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a:p>
        </p:txBody>
      </p:sp>
      <p:sp>
        <p:nvSpPr>
          <p:cNvPr id="109" name="Shape 109"/>
          <p:cNvSpPr/>
          <p:nvPr/>
        </p:nvSpPr>
        <p:spPr>
          <a:xfrm>
            <a:off x="1533375" y="23687950"/>
            <a:ext cx="12706200" cy="1052400"/>
          </a:xfrm>
          <a:prstGeom prst="roundRect">
            <a:avLst>
              <a:gd name="adj" fmla="val 16667"/>
            </a:avLst>
          </a:prstGeom>
          <a:solidFill>
            <a:srgbClr val="53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Exploratory  Data Analysis</a:t>
            </a:r>
            <a:endParaRPr/>
          </a:p>
        </p:txBody>
      </p:sp>
      <p:sp>
        <p:nvSpPr>
          <p:cNvPr id="110" name="Shape 110"/>
          <p:cNvSpPr/>
          <p:nvPr/>
        </p:nvSpPr>
        <p:spPr>
          <a:xfrm>
            <a:off x="29497225" y="3687825"/>
            <a:ext cx="12904800" cy="1052400"/>
          </a:xfrm>
          <a:prstGeom prst="roundRect">
            <a:avLst>
              <a:gd name="adj" fmla="val 16667"/>
            </a:avLst>
          </a:prstGeom>
          <a:solidFill>
            <a:srgbClr val="53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Modeling</a:t>
            </a:r>
            <a:endParaRPr/>
          </a:p>
        </p:txBody>
      </p:sp>
      <p:sp>
        <p:nvSpPr>
          <p:cNvPr id="111" name="Shape 111"/>
          <p:cNvSpPr/>
          <p:nvPr/>
        </p:nvSpPr>
        <p:spPr>
          <a:xfrm>
            <a:off x="15455425" y="3687825"/>
            <a:ext cx="12904800" cy="1052400"/>
          </a:xfrm>
          <a:prstGeom prst="roundRect">
            <a:avLst>
              <a:gd name="adj" fmla="val 16667"/>
            </a:avLst>
          </a:prstGeom>
          <a:solidFill>
            <a:srgbClr val="53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Imputing  Missing Data</a:t>
            </a:r>
            <a:endParaRPr/>
          </a:p>
        </p:txBody>
      </p:sp>
      <p:sp>
        <p:nvSpPr>
          <p:cNvPr id="112" name="Shape 112"/>
          <p:cNvSpPr txBox="1"/>
          <p:nvPr/>
        </p:nvSpPr>
        <p:spPr>
          <a:xfrm>
            <a:off x="15312550" y="12338100"/>
            <a:ext cx="13246200" cy="376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b="0" i="0" u="none">
                <a:solidFill>
                  <a:schemeClr val="dk1"/>
                </a:solidFill>
                <a:latin typeface="Times New Roman"/>
                <a:ea typeface="Times New Roman"/>
                <a:cs typeface="Times New Roman"/>
                <a:sym typeface="Times New Roman"/>
              </a:rPr>
              <a:t>Because of the volume of data that was missing and its potential importance for modeling PM</a:t>
            </a:r>
            <a:r>
              <a:rPr lang="en-US" sz="2700" b="0" i="0" u="none" baseline="-25000">
                <a:solidFill>
                  <a:schemeClr val="dk1"/>
                </a:solidFill>
                <a:latin typeface="Times New Roman"/>
                <a:ea typeface="Times New Roman"/>
                <a:cs typeface="Times New Roman"/>
                <a:sym typeface="Times New Roman"/>
              </a:rPr>
              <a:t>2.5</a:t>
            </a:r>
            <a:r>
              <a:rPr lang="en-US" sz="2700" b="0" i="0" u="none">
                <a:solidFill>
                  <a:schemeClr val="dk1"/>
                </a:solidFill>
                <a:latin typeface="Times New Roman"/>
                <a:ea typeface="Times New Roman"/>
                <a:cs typeface="Times New Roman"/>
                <a:sym typeface="Times New Roman"/>
              </a:rPr>
              <a:t>, we could not afford to ignore it. After some research and experimentation, we decided to implement an iterative imputation algorithm called MissForest (Stekhoven &amp; Bühlmann, 2012).</a:t>
            </a:r>
            <a:r>
              <a:rPr lang="en-US" sz="2700">
                <a:solidFill>
                  <a:schemeClr val="dk1"/>
                </a:solidFill>
                <a:latin typeface="Times New Roman"/>
                <a:ea typeface="Times New Roman"/>
                <a:cs typeface="Times New Roman"/>
                <a:sym typeface="Times New Roman"/>
              </a:rPr>
              <a:t> Allowing for other supervised learning models to be used instead of random forest enabled us to compare two MissForest variations – one that used random forests as in the original paper and one that used ridge regressions. The</a:t>
            </a:r>
            <a:r>
              <a:rPr lang="en-US" sz="2700" b="0" i="0" u="none">
                <a:solidFill>
                  <a:schemeClr val="dk1"/>
                </a:solidFill>
                <a:latin typeface="Times New Roman"/>
                <a:ea typeface="Times New Roman"/>
                <a:cs typeface="Times New Roman"/>
                <a:sym typeface="Times New Roman"/>
              </a:rPr>
              <a:t> scheme we created for </a:t>
            </a:r>
            <a:r>
              <a:rPr lang="en-US" sz="2700">
                <a:solidFill>
                  <a:schemeClr val="dk1"/>
                </a:solidFill>
                <a:latin typeface="Times New Roman"/>
                <a:ea typeface="Times New Roman"/>
                <a:cs typeface="Times New Roman"/>
                <a:sym typeface="Times New Roman"/>
              </a:rPr>
              <a:t>evaluating </a:t>
            </a:r>
            <a:r>
              <a:rPr lang="en-US" sz="2700" b="0" i="0" u="none">
                <a:solidFill>
                  <a:schemeClr val="dk1"/>
                </a:solidFill>
                <a:latin typeface="Times New Roman"/>
                <a:ea typeface="Times New Roman"/>
                <a:cs typeface="Times New Roman"/>
                <a:sym typeface="Times New Roman"/>
              </a:rPr>
              <a:t>the quality of our imputations</a:t>
            </a:r>
            <a:r>
              <a:rPr lang="en-US" sz="2700">
                <a:solidFill>
                  <a:schemeClr val="dk1"/>
                </a:solidFill>
                <a:latin typeface="Times New Roman"/>
                <a:ea typeface="Times New Roman"/>
                <a:cs typeface="Times New Roman"/>
                <a:sym typeface="Times New Roman"/>
              </a:rPr>
              <a:t> indicated that our </a:t>
            </a:r>
            <a:r>
              <a:rPr lang="en-US" sz="2700" b="0" i="0" u="none">
                <a:solidFill>
                  <a:schemeClr val="dk1"/>
                </a:solidFill>
                <a:latin typeface="Times New Roman"/>
                <a:ea typeface="Times New Roman"/>
                <a:cs typeface="Times New Roman"/>
                <a:sym typeface="Times New Roman"/>
              </a:rPr>
              <a:t>imputations were </a:t>
            </a:r>
            <a:r>
              <a:rPr lang="en-US" sz="2700">
                <a:solidFill>
                  <a:schemeClr val="dk1"/>
                </a:solidFill>
                <a:latin typeface="Times New Roman"/>
                <a:ea typeface="Times New Roman"/>
                <a:cs typeface="Times New Roman"/>
                <a:sym typeface="Times New Roman"/>
              </a:rPr>
              <a:t>accurate</a:t>
            </a:r>
            <a:r>
              <a:rPr lang="en-US" sz="2700" b="0" i="0" u="none">
                <a:solidFill>
                  <a:schemeClr val="dk1"/>
                </a:solidFill>
                <a:latin typeface="Times New Roman"/>
                <a:ea typeface="Times New Roman"/>
                <a:cs typeface="Times New Roman"/>
                <a:sym typeface="Times New Roman"/>
              </a:rPr>
              <a:t>. The random forest variation achieved a</a:t>
            </a:r>
            <a:r>
              <a:rPr lang="en-US" sz="2700">
                <a:solidFill>
                  <a:schemeClr val="dk1"/>
                </a:solidFill>
                <a:latin typeface="Times New Roman"/>
                <a:ea typeface="Times New Roman"/>
                <a:cs typeface="Times New Roman"/>
                <a:sym typeface="Times New Roman"/>
              </a:rPr>
              <a:t> </a:t>
            </a:r>
            <a:r>
              <a:rPr lang="en-US" sz="2700" b="0" i="0" u="none">
                <a:solidFill>
                  <a:schemeClr val="dk1"/>
                </a:solidFill>
                <a:latin typeface="Times New Roman"/>
                <a:ea typeface="Times New Roman"/>
                <a:cs typeface="Times New Roman"/>
                <a:sym typeface="Times New Roman"/>
              </a:rPr>
              <a:t>weighted </a:t>
            </a:r>
            <a:r>
              <a:rPr lang="en-US" sz="2700">
                <a:solidFill>
                  <a:schemeClr val="dk1"/>
                </a:solidFill>
                <a:latin typeface="Times New Roman"/>
                <a:ea typeface="Times New Roman"/>
                <a:cs typeface="Times New Roman"/>
                <a:sym typeface="Times New Roman"/>
              </a:rPr>
              <a:t>R</a:t>
            </a:r>
            <a:r>
              <a:rPr lang="en-US" sz="2700" baseline="30000">
                <a:solidFill>
                  <a:schemeClr val="dk1"/>
                </a:solidFill>
                <a:latin typeface="Times New Roman"/>
                <a:ea typeface="Times New Roman"/>
                <a:cs typeface="Times New Roman"/>
                <a:sym typeface="Times New Roman"/>
              </a:rPr>
              <a:t>2</a:t>
            </a:r>
            <a:r>
              <a:rPr lang="en-US" sz="2700" b="0" i="0" u="none">
                <a:solidFill>
                  <a:schemeClr val="dk1"/>
                </a:solidFill>
                <a:latin typeface="Times New Roman"/>
                <a:ea typeface="Times New Roman"/>
                <a:cs typeface="Times New Roman"/>
                <a:sym typeface="Times New Roman"/>
              </a:rPr>
              <a:t> of </a:t>
            </a:r>
            <a:r>
              <a:rPr lang="en-US" sz="2700">
                <a:solidFill>
                  <a:schemeClr val="dk1"/>
                </a:solidFill>
                <a:latin typeface="Times New Roman"/>
                <a:ea typeface="Times New Roman"/>
                <a:cs typeface="Times New Roman"/>
                <a:sym typeface="Times New Roman"/>
              </a:rPr>
              <a:t>0.717</a:t>
            </a:r>
            <a:r>
              <a:rPr lang="en-US" sz="2700" b="0" i="0" u="none">
                <a:solidFill>
                  <a:schemeClr val="dk1"/>
                </a:solidFill>
                <a:latin typeface="Times New Roman"/>
                <a:ea typeface="Times New Roman"/>
                <a:cs typeface="Times New Roman"/>
                <a:sym typeface="Times New Roman"/>
              </a:rPr>
              <a:t> and the </a:t>
            </a:r>
            <a:r>
              <a:rPr lang="en-US" sz="2700">
                <a:solidFill>
                  <a:schemeClr val="dk1"/>
                </a:solidFill>
                <a:latin typeface="Times New Roman"/>
                <a:ea typeface="Times New Roman"/>
                <a:cs typeface="Times New Roman"/>
                <a:sym typeface="Times New Roman"/>
              </a:rPr>
              <a:t>r</a:t>
            </a:r>
            <a:r>
              <a:rPr lang="en-US" sz="2700" b="0" i="0" u="none">
                <a:solidFill>
                  <a:schemeClr val="dk1"/>
                </a:solidFill>
                <a:latin typeface="Times New Roman"/>
                <a:ea typeface="Times New Roman"/>
                <a:cs typeface="Times New Roman"/>
                <a:sym typeface="Times New Roman"/>
              </a:rPr>
              <a:t>idge </a:t>
            </a:r>
            <a:r>
              <a:rPr lang="en-US" sz="2700">
                <a:solidFill>
                  <a:schemeClr val="dk1"/>
                </a:solidFill>
                <a:latin typeface="Times New Roman"/>
                <a:ea typeface="Times New Roman"/>
                <a:cs typeface="Times New Roman"/>
                <a:sym typeface="Times New Roman"/>
              </a:rPr>
              <a:t>variation</a:t>
            </a:r>
            <a:r>
              <a:rPr lang="en-US" sz="2700" b="0" i="0" u="none">
                <a:solidFill>
                  <a:schemeClr val="dk1"/>
                </a:solidFill>
                <a:latin typeface="Times New Roman"/>
                <a:ea typeface="Times New Roman"/>
                <a:cs typeface="Times New Roman"/>
                <a:sym typeface="Times New Roman"/>
              </a:rPr>
              <a:t> achieved </a:t>
            </a:r>
            <a:r>
              <a:rPr lang="en-US" sz="2700">
                <a:solidFill>
                  <a:schemeClr val="dk1"/>
                </a:solidFill>
                <a:latin typeface="Times New Roman"/>
                <a:ea typeface="Times New Roman"/>
                <a:cs typeface="Times New Roman"/>
                <a:sym typeface="Times New Roman"/>
              </a:rPr>
              <a:t>a weighted R</a:t>
            </a:r>
            <a:r>
              <a:rPr lang="en-US" sz="2700" baseline="30000">
                <a:solidFill>
                  <a:schemeClr val="dk1"/>
                </a:solidFill>
                <a:latin typeface="Times New Roman"/>
                <a:ea typeface="Times New Roman"/>
                <a:cs typeface="Times New Roman"/>
                <a:sym typeface="Times New Roman"/>
              </a:rPr>
              <a:t>2</a:t>
            </a:r>
            <a:r>
              <a:rPr lang="en-US" sz="2700">
                <a:solidFill>
                  <a:schemeClr val="dk1"/>
                </a:solidFill>
                <a:latin typeface="Times New Roman"/>
                <a:ea typeface="Times New Roman"/>
                <a:cs typeface="Times New Roman"/>
                <a:sym typeface="Times New Roman"/>
              </a:rPr>
              <a:t> of 0.774. </a:t>
            </a:r>
            <a:r>
              <a:rPr lang="en-US" sz="2700" b="0" i="0" u="none">
                <a:solidFill>
                  <a:schemeClr val="dk1"/>
                </a:solidFill>
                <a:latin typeface="Times New Roman"/>
                <a:ea typeface="Times New Roman"/>
                <a:cs typeface="Times New Roman"/>
                <a:sym typeface="Times New Roman"/>
              </a:rPr>
              <a:t>Below is a plot of the imputation performance of </a:t>
            </a:r>
            <a:r>
              <a:rPr lang="en-US" sz="2700">
                <a:solidFill>
                  <a:schemeClr val="dk1"/>
                </a:solidFill>
                <a:latin typeface="Times New Roman"/>
                <a:ea typeface="Times New Roman"/>
                <a:cs typeface="Times New Roman"/>
                <a:sym typeface="Times New Roman"/>
              </a:rPr>
              <a:t>both </a:t>
            </a:r>
            <a:r>
              <a:rPr lang="en-US" sz="2700" b="0" i="0" u="none">
                <a:solidFill>
                  <a:schemeClr val="dk1"/>
                </a:solidFill>
                <a:latin typeface="Times New Roman"/>
                <a:ea typeface="Times New Roman"/>
                <a:cs typeface="Times New Roman"/>
                <a:sym typeface="Times New Roman"/>
              </a:rPr>
              <a:t>variations of this algorithm for each </a:t>
            </a:r>
            <a:r>
              <a:rPr lang="en-US" sz="2700">
                <a:solidFill>
                  <a:schemeClr val="dk1"/>
                </a:solidFill>
                <a:latin typeface="Times New Roman"/>
                <a:ea typeface="Times New Roman"/>
                <a:cs typeface="Times New Roman"/>
                <a:sym typeface="Times New Roman"/>
              </a:rPr>
              <a:t>variable </a:t>
            </a:r>
            <a:r>
              <a:rPr lang="en-US" sz="2700" b="0" i="0" u="none">
                <a:solidFill>
                  <a:schemeClr val="dk1"/>
                </a:solidFill>
                <a:latin typeface="Times New Roman"/>
                <a:ea typeface="Times New Roman"/>
                <a:cs typeface="Times New Roman"/>
                <a:sym typeface="Times New Roman"/>
              </a:rPr>
              <a:t>as measured by R</a:t>
            </a:r>
            <a:r>
              <a:rPr lang="en-US" sz="2700" b="0" i="0" u="none" baseline="30000">
                <a:solidFill>
                  <a:schemeClr val="dk1"/>
                </a:solidFill>
                <a:latin typeface="Times New Roman"/>
                <a:ea typeface="Times New Roman"/>
                <a:cs typeface="Times New Roman"/>
                <a:sym typeface="Times New Roman"/>
              </a:rPr>
              <a:t>2</a:t>
            </a:r>
            <a:r>
              <a:rPr lang="en-US" sz="2700" b="0" i="0" u="none">
                <a:solidFill>
                  <a:schemeClr val="dk1"/>
                </a:solidFill>
                <a:latin typeface="Times New Roman"/>
                <a:ea typeface="Times New Roman"/>
                <a:cs typeface="Times New Roman"/>
                <a:sym typeface="Times New Roman"/>
              </a:rPr>
              <a:t>.</a:t>
            </a:r>
            <a:endParaRPr sz="2700"/>
          </a:p>
        </p:txBody>
      </p:sp>
      <p:sp>
        <p:nvSpPr>
          <p:cNvPr id="113" name="Shape 113"/>
          <p:cNvSpPr txBox="1"/>
          <p:nvPr/>
        </p:nvSpPr>
        <p:spPr>
          <a:xfrm>
            <a:off x="1595425" y="30354800"/>
            <a:ext cx="12489300" cy="181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a:solidFill>
                  <a:schemeClr val="dk1"/>
                </a:solidFill>
                <a:latin typeface="Times New Roman"/>
                <a:ea typeface="Times New Roman"/>
                <a:cs typeface="Times New Roman"/>
                <a:sym typeface="Times New Roman"/>
              </a:rPr>
              <a:t>We also explored the relationship between each feature and PM</a:t>
            </a:r>
            <a:r>
              <a:rPr lang="en-US" sz="2700" baseline="-25000">
                <a:solidFill>
                  <a:schemeClr val="dk1"/>
                </a:solidFill>
                <a:latin typeface="Times New Roman"/>
                <a:ea typeface="Times New Roman"/>
                <a:cs typeface="Times New Roman"/>
                <a:sym typeface="Times New Roman"/>
              </a:rPr>
              <a:t>2.5</a:t>
            </a:r>
            <a:r>
              <a:rPr lang="en-US" sz="2700">
                <a:solidFill>
                  <a:schemeClr val="dk1"/>
                </a:solidFill>
                <a:latin typeface="Times New Roman"/>
                <a:ea typeface="Times New Roman"/>
                <a:cs typeface="Times New Roman"/>
                <a:sym typeface="Times New Roman"/>
              </a:rPr>
              <a:t>. By far, the feature that had the highest correlation with PM</a:t>
            </a:r>
            <a:r>
              <a:rPr lang="en-US" sz="2700" baseline="-25000">
                <a:solidFill>
                  <a:schemeClr val="dk1"/>
                </a:solidFill>
                <a:latin typeface="Times New Roman"/>
                <a:ea typeface="Times New Roman"/>
                <a:cs typeface="Times New Roman"/>
                <a:sym typeface="Times New Roman"/>
              </a:rPr>
              <a:t>2.5</a:t>
            </a:r>
            <a:r>
              <a:rPr lang="en-US" sz="2700">
                <a:solidFill>
                  <a:schemeClr val="dk1"/>
                </a:solidFill>
                <a:latin typeface="Times New Roman"/>
                <a:ea typeface="Times New Roman"/>
                <a:cs typeface="Times New Roman"/>
                <a:sym typeface="Times New Roman"/>
              </a:rPr>
              <a:t> was nearby PM</a:t>
            </a:r>
            <a:r>
              <a:rPr lang="en-US" sz="2700" baseline="-25000">
                <a:solidFill>
                  <a:schemeClr val="dk1"/>
                </a:solidFill>
                <a:latin typeface="Times New Roman"/>
                <a:ea typeface="Times New Roman"/>
                <a:cs typeface="Times New Roman"/>
                <a:sym typeface="Times New Roman"/>
              </a:rPr>
              <a:t>2.5</a:t>
            </a:r>
            <a:r>
              <a:rPr lang="en-US" sz="2700">
                <a:solidFill>
                  <a:schemeClr val="dk1"/>
                </a:solidFill>
                <a:latin typeface="Times New Roman"/>
                <a:ea typeface="Times New Roman"/>
                <a:cs typeface="Times New Roman"/>
                <a:sym typeface="Times New Roman"/>
              </a:rPr>
              <a:t>, with a correlation of about 0.857. </a:t>
            </a:r>
            <a:r>
              <a:rPr lang="en-US" sz="2700" b="0" i="0" u="none">
                <a:solidFill>
                  <a:schemeClr val="dk1"/>
                </a:solidFill>
                <a:latin typeface="Times New Roman"/>
                <a:ea typeface="Times New Roman"/>
                <a:cs typeface="Times New Roman"/>
                <a:sym typeface="Times New Roman"/>
              </a:rPr>
              <a:t>Thus, there is strong evidence to suggest that we should implement models that take into account both spatial and temporal relationships. </a:t>
            </a:r>
            <a:endParaRPr sz="2700"/>
          </a:p>
        </p:txBody>
      </p:sp>
      <p:sp>
        <p:nvSpPr>
          <p:cNvPr id="114" name="Shape 114"/>
          <p:cNvSpPr txBox="1"/>
          <p:nvPr/>
        </p:nvSpPr>
        <p:spPr>
          <a:xfrm>
            <a:off x="29492500" y="7628650"/>
            <a:ext cx="12904800" cy="2678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b="0" i="0" u="none">
                <a:solidFill>
                  <a:schemeClr val="dk1"/>
                </a:solidFill>
                <a:latin typeface="Times New Roman"/>
                <a:ea typeface="Times New Roman"/>
                <a:cs typeface="Times New Roman"/>
                <a:sym typeface="Times New Roman"/>
              </a:rPr>
              <a:t>Because</a:t>
            </a:r>
            <a:r>
              <a:rPr lang="en-US" sz="2700">
                <a:solidFill>
                  <a:schemeClr val="dk1"/>
                </a:solidFill>
                <a:latin typeface="Times New Roman"/>
                <a:ea typeface="Times New Roman"/>
                <a:cs typeface="Times New Roman"/>
                <a:sym typeface="Times New Roman"/>
              </a:rPr>
              <a:t> consecutive days </a:t>
            </a:r>
            <a:r>
              <a:rPr lang="en-US" sz="2700" b="0" i="0" u="none">
                <a:solidFill>
                  <a:schemeClr val="dk1"/>
                </a:solidFill>
                <a:latin typeface="Times New Roman"/>
                <a:ea typeface="Times New Roman"/>
                <a:cs typeface="Times New Roman"/>
                <a:sym typeface="Times New Roman"/>
              </a:rPr>
              <a:t>are likely to be related in ways that are relevant </a:t>
            </a:r>
            <a:r>
              <a:rPr lang="en-US" sz="2700">
                <a:solidFill>
                  <a:schemeClr val="dk1"/>
                </a:solidFill>
                <a:latin typeface="Times New Roman"/>
                <a:ea typeface="Times New Roman"/>
                <a:cs typeface="Times New Roman"/>
                <a:sym typeface="Times New Roman"/>
              </a:rPr>
              <a:t>for predicting </a:t>
            </a:r>
            <a:r>
              <a:rPr lang="en-US" sz="2700" b="0" i="0" u="none">
                <a:solidFill>
                  <a:schemeClr val="dk1"/>
                </a:solidFill>
                <a:latin typeface="Times New Roman"/>
                <a:ea typeface="Times New Roman"/>
                <a:cs typeface="Times New Roman"/>
                <a:sym typeface="Times New Roman"/>
              </a:rPr>
              <a:t>pollution, we decided to implement a CNN. In particular, we used a kernel width of size 3 so that features from the previous day, current day, and the </a:t>
            </a:r>
            <a:r>
              <a:rPr lang="en-US" sz="2700">
                <a:solidFill>
                  <a:schemeClr val="dk1"/>
                </a:solidFill>
                <a:latin typeface="Times New Roman"/>
                <a:ea typeface="Times New Roman"/>
                <a:cs typeface="Times New Roman"/>
                <a:sym typeface="Times New Roman"/>
              </a:rPr>
              <a:t>following day </a:t>
            </a:r>
            <a:r>
              <a:rPr lang="en-US" sz="2700" b="0" i="0" u="none">
                <a:solidFill>
                  <a:schemeClr val="dk1"/>
                </a:solidFill>
                <a:latin typeface="Times New Roman"/>
                <a:ea typeface="Times New Roman"/>
                <a:cs typeface="Times New Roman"/>
                <a:sym typeface="Times New Roman"/>
              </a:rPr>
              <a:t>are used for predicting pollution </a:t>
            </a:r>
            <a:r>
              <a:rPr lang="en-US" sz="2700">
                <a:solidFill>
                  <a:schemeClr val="dk1"/>
                </a:solidFill>
                <a:latin typeface="Times New Roman"/>
                <a:ea typeface="Times New Roman"/>
                <a:cs typeface="Times New Roman"/>
                <a:sym typeface="Times New Roman"/>
              </a:rPr>
              <a:t>for the current </a:t>
            </a:r>
            <a:r>
              <a:rPr lang="en-US" sz="2700" b="0" i="0" u="none">
                <a:solidFill>
                  <a:schemeClr val="dk1"/>
                </a:solidFill>
                <a:latin typeface="Times New Roman"/>
                <a:ea typeface="Times New Roman"/>
                <a:cs typeface="Times New Roman"/>
                <a:sym typeface="Times New Roman"/>
              </a:rPr>
              <a:t>day. </a:t>
            </a:r>
            <a:r>
              <a:rPr lang="en-US" sz="2700">
                <a:solidFill>
                  <a:schemeClr val="dk1"/>
                </a:solidFill>
                <a:latin typeface="Times New Roman"/>
                <a:ea typeface="Times New Roman"/>
                <a:cs typeface="Times New Roman"/>
                <a:sym typeface="Times New Roman"/>
              </a:rPr>
              <a:t>We are still in the process of tuning the CNN, but our best result so far is an R</a:t>
            </a:r>
            <a:r>
              <a:rPr lang="en-US" sz="2700" baseline="30000">
                <a:solidFill>
                  <a:schemeClr val="dk1"/>
                </a:solidFill>
                <a:latin typeface="Times New Roman"/>
                <a:ea typeface="Times New Roman"/>
                <a:cs typeface="Times New Roman"/>
                <a:sym typeface="Times New Roman"/>
              </a:rPr>
              <a:t>2</a:t>
            </a:r>
            <a:r>
              <a:rPr lang="en-US" sz="2700">
                <a:solidFill>
                  <a:schemeClr val="dk1"/>
                </a:solidFill>
                <a:latin typeface="Times New Roman"/>
                <a:ea typeface="Times New Roman"/>
                <a:cs typeface="Times New Roman"/>
                <a:sym typeface="Times New Roman"/>
              </a:rPr>
              <a:t> of 0.775.</a:t>
            </a:r>
            <a:r>
              <a:rPr lang="en-US" sz="2700" baseline="30000">
                <a:solidFill>
                  <a:schemeClr val="dk1"/>
                </a:solidFill>
                <a:latin typeface="Times New Roman"/>
                <a:ea typeface="Times New Roman"/>
                <a:cs typeface="Times New Roman"/>
                <a:sym typeface="Times New Roman"/>
              </a:rPr>
              <a:t> </a:t>
            </a:r>
            <a:r>
              <a:rPr lang="en-US" sz="2700">
                <a:solidFill>
                  <a:schemeClr val="dk1"/>
                </a:solidFill>
                <a:latin typeface="Times New Roman"/>
                <a:ea typeface="Times New Roman"/>
                <a:cs typeface="Times New Roman"/>
                <a:sym typeface="Times New Roman"/>
              </a:rPr>
              <a:t>   </a:t>
            </a:r>
            <a:r>
              <a:rPr lang="en-US" sz="2700" b="0" i="0" u="none">
                <a:solidFill>
                  <a:schemeClr val="dk1"/>
                </a:solidFill>
                <a:latin typeface="Times New Roman"/>
                <a:ea typeface="Times New Roman"/>
                <a:cs typeface="Times New Roman"/>
                <a:sym typeface="Times New Roman"/>
              </a:rPr>
              <a:t> </a:t>
            </a:r>
            <a:endParaRPr sz="2700"/>
          </a:p>
        </p:txBody>
      </p:sp>
      <p:sp>
        <p:nvSpPr>
          <p:cNvPr id="115" name="Shape 115"/>
          <p:cNvSpPr txBox="1"/>
          <p:nvPr/>
        </p:nvSpPr>
        <p:spPr>
          <a:xfrm>
            <a:off x="36377500" y="13110625"/>
            <a:ext cx="5576700" cy="324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a:solidFill>
                  <a:schemeClr val="dk1"/>
                </a:solidFill>
                <a:latin typeface="Times New Roman"/>
                <a:ea typeface="Times New Roman"/>
                <a:cs typeface="Times New Roman"/>
                <a:sym typeface="Times New Roman"/>
              </a:rPr>
              <a:t>On the left</a:t>
            </a:r>
            <a:r>
              <a:rPr lang="en-US" sz="2700" b="0" i="0" u="none">
                <a:solidFill>
                  <a:schemeClr val="dk1"/>
                </a:solidFill>
                <a:latin typeface="Times New Roman"/>
                <a:ea typeface="Times New Roman"/>
                <a:cs typeface="Times New Roman"/>
                <a:sym typeface="Times New Roman"/>
              </a:rPr>
              <a:t> is the performance of our </a:t>
            </a:r>
            <a:r>
              <a:rPr lang="en-US" sz="2700">
                <a:solidFill>
                  <a:schemeClr val="dk1"/>
                </a:solidFill>
                <a:latin typeface="Times New Roman"/>
                <a:ea typeface="Times New Roman"/>
                <a:cs typeface="Times New Roman"/>
                <a:sym typeface="Times New Roman"/>
              </a:rPr>
              <a:t>ensemble </a:t>
            </a:r>
            <a:r>
              <a:rPr lang="en-US" sz="2700" b="0" i="0" u="none">
                <a:solidFill>
                  <a:schemeClr val="dk1"/>
                </a:solidFill>
                <a:latin typeface="Times New Roman"/>
                <a:ea typeface="Times New Roman"/>
                <a:cs typeface="Times New Roman"/>
                <a:sym typeface="Times New Roman"/>
              </a:rPr>
              <a:t>by location</a:t>
            </a:r>
            <a:r>
              <a:rPr lang="en-US" sz="2700">
                <a:solidFill>
                  <a:schemeClr val="dk1"/>
                </a:solidFill>
                <a:latin typeface="Times New Roman"/>
                <a:ea typeface="Times New Roman"/>
                <a:cs typeface="Times New Roman"/>
                <a:sym typeface="Times New Roman"/>
              </a:rPr>
              <a:t> as measured by R</a:t>
            </a:r>
            <a:r>
              <a:rPr lang="en-US" sz="2700" baseline="30000">
                <a:solidFill>
                  <a:schemeClr val="dk1"/>
                </a:solidFill>
                <a:latin typeface="Times New Roman"/>
                <a:ea typeface="Times New Roman"/>
                <a:cs typeface="Times New Roman"/>
                <a:sym typeface="Times New Roman"/>
              </a:rPr>
              <a:t>2</a:t>
            </a:r>
            <a:r>
              <a:rPr lang="en-US" sz="2700" b="0" i="0" u="none">
                <a:solidFill>
                  <a:schemeClr val="dk1"/>
                </a:solidFill>
                <a:latin typeface="Times New Roman"/>
                <a:ea typeface="Times New Roman"/>
                <a:cs typeface="Times New Roman"/>
                <a:sym typeface="Times New Roman"/>
              </a:rPr>
              <a:t>. Unsurprisingly, </a:t>
            </a:r>
            <a:r>
              <a:rPr lang="en-US" sz="2700">
                <a:solidFill>
                  <a:schemeClr val="dk1"/>
                </a:solidFill>
                <a:latin typeface="Times New Roman"/>
                <a:ea typeface="Times New Roman"/>
                <a:cs typeface="Times New Roman"/>
                <a:sym typeface="Times New Roman"/>
              </a:rPr>
              <a:t>the ensemble produces </a:t>
            </a:r>
            <a:r>
              <a:rPr lang="en-US" sz="2700" b="0" i="0" u="none">
                <a:solidFill>
                  <a:schemeClr val="dk1"/>
                </a:solidFill>
                <a:latin typeface="Times New Roman"/>
                <a:ea typeface="Times New Roman"/>
                <a:cs typeface="Times New Roman"/>
                <a:sym typeface="Times New Roman"/>
              </a:rPr>
              <a:t>much </a:t>
            </a:r>
            <a:r>
              <a:rPr lang="en-US" sz="2700">
                <a:solidFill>
                  <a:schemeClr val="dk1"/>
                </a:solidFill>
                <a:latin typeface="Times New Roman"/>
                <a:ea typeface="Times New Roman"/>
                <a:cs typeface="Times New Roman"/>
                <a:sym typeface="Times New Roman"/>
              </a:rPr>
              <a:t>more accurate </a:t>
            </a:r>
            <a:r>
              <a:rPr lang="en-US" sz="2700" b="0" i="0" u="none">
                <a:solidFill>
                  <a:schemeClr val="dk1"/>
                </a:solidFill>
                <a:latin typeface="Times New Roman"/>
                <a:ea typeface="Times New Roman"/>
                <a:cs typeface="Times New Roman"/>
                <a:sym typeface="Times New Roman"/>
              </a:rPr>
              <a:t>predicti</a:t>
            </a:r>
            <a:r>
              <a:rPr lang="en-US" sz="2700">
                <a:solidFill>
                  <a:schemeClr val="dk1"/>
                </a:solidFill>
                <a:latin typeface="Times New Roman"/>
                <a:ea typeface="Times New Roman"/>
                <a:cs typeface="Times New Roman"/>
                <a:sym typeface="Times New Roman"/>
              </a:rPr>
              <a:t>ons </a:t>
            </a:r>
            <a:r>
              <a:rPr lang="en-US" sz="2700" b="0" i="0" u="none">
                <a:solidFill>
                  <a:schemeClr val="dk1"/>
                </a:solidFill>
                <a:latin typeface="Times New Roman"/>
                <a:ea typeface="Times New Roman"/>
                <a:cs typeface="Times New Roman"/>
                <a:sym typeface="Times New Roman"/>
              </a:rPr>
              <a:t>in regions with more sensors. This highlights the need to </a:t>
            </a:r>
            <a:r>
              <a:rPr lang="en-US" sz="2700">
                <a:solidFill>
                  <a:schemeClr val="dk1"/>
                </a:solidFill>
                <a:latin typeface="Times New Roman"/>
                <a:ea typeface="Times New Roman"/>
                <a:cs typeface="Times New Roman"/>
                <a:sym typeface="Times New Roman"/>
              </a:rPr>
              <a:t>install more </a:t>
            </a:r>
            <a:r>
              <a:rPr lang="en-US" sz="2700" b="0" i="0" u="none">
                <a:solidFill>
                  <a:schemeClr val="dk1"/>
                </a:solidFill>
                <a:latin typeface="Times New Roman"/>
                <a:ea typeface="Times New Roman"/>
                <a:cs typeface="Times New Roman"/>
                <a:sym typeface="Times New Roman"/>
              </a:rPr>
              <a:t>monitors</a:t>
            </a:r>
            <a:r>
              <a:rPr lang="en-US" sz="2700">
                <a:solidFill>
                  <a:schemeClr val="dk1"/>
                </a:solidFill>
                <a:latin typeface="Times New Roman"/>
                <a:ea typeface="Times New Roman"/>
                <a:cs typeface="Times New Roman"/>
                <a:sym typeface="Times New Roman"/>
              </a:rPr>
              <a:t> in locations where monitors are sparse.</a:t>
            </a:r>
            <a:endParaRPr sz="2700"/>
          </a:p>
        </p:txBody>
      </p:sp>
      <p:sp>
        <p:nvSpPr>
          <p:cNvPr id="116" name="Shape 116"/>
          <p:cNvSpPr txBox="1"/>
          <p:nvPr/>
        </p:nvSpPr>
        <p:spPr>
          <a:xfrm>
            <a:off x="1575450" y="15078000"/>
            <a:ext cx="3771900" cy="885900"/>
          </a:xfrm>
          <a:prstGeom prst="rect">
            <a:avLst/>
          </a:prstGeom>
          <a:solidFill>
            <a:srgbClr val="00B0F0">
              <a:alpha val="26666"/>
            </a:srgbClr>
          </a:soli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000" b="1" i="0" u="none">
                <a:solidFill>
                  <a:schemeClr val="dk1"/>
                </a:solidFill>
                <a:latin typeface="Times New Roman"/>
                <a:ea typeface="Times New Roman"/>
                <a:cs typeface="Times New Roman"/>
                <a:sym typeface="Times New Roman"/>
              </a:rPr>
              <a:t>Monitor Data</a:t>
            </a:r>
            <a:endParaRPr sz="3000"/>
          </a:p>
        </p:txBody>
      </p:sp>
      <p:sp>
        <p:nvSpPr>
          <p:cNvPr id="117" name="Shape 117"/>
          <p:cNvSpPr txBox="1"/>
          <p:nvPr/>
        </p:nvSpPr>
        <p:spPr>
          <a:xfrm>
            <a:off x="5424300" y="17538375"/>
            <a:ext cx="86583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a:solidFill>
                  <a:schemeClr val="dk1"/>
                </a:solidFill>
                <a:latin typeface="Times New Roman"/>
                <a:ea typeface="Times New Roman"/>
                <a:cs typeface="Times New Roman"/>
                <a:sym typeface="Times New Roman"/>
              </a:rPr>
              <a:t>D</a:t>
            </a:r>
            <a:r>
              <a:rPr lang="en-US" sz="2700" b="0" i="0" u="none">
                <a:solidFill>
                  <a:schemeClr val="dk1"/>
                </a:solidFill>
                <a:latin typeface="Times New Roman"/>
                <a:ea typeface="Times New Roman"/>
                <a:cs typeface="Times New Roman"/>
                <a:sym typeface="Times New Roman"/>
              </a:rPr>
              <a:t>emographic variables on the Z</a:t>
            </a:r>
            <a:r>
              <a:rPr lang="en-US" sz="2700">
                <a:solidFill>
                  <a:schemeClr val="dk1"/>
                </a:solidFill>
                <a:latin typeface="Times New Roman"/>
                <a:ea typeface="Times New Roman"/>
                <a:cs typeface="Times New Roman"/>
                <a:sym typeface="Times New Roman"/>
              </a:rPr>
              <a:t>IP</a:t>
            </a:r>
            <a:r>
              <a:rPr lang="en-US" sz="2700" b="0" i="0" u="none">
                <a:solidFill>
                  <a:schemeClr val="dk1"/>
                </a:solidFill>
                <a:latin typeface="Times New Roman"/>
                <a:ea typeface="Times New Roman"/>
                <a:cs typeface="Times New Roman"/>
                <a:sym typeface="Times New Roman"/>
              </a:rPr>
              <a:t> </a:t>
            </a:r>
            <a:r>
              <a:rPr lang="en-US" sz="2700">
                <a:solidFill>
                  <a:schemeClr val="dk1"/>
                </a:solidFill>
                <a:latin typeface="Times New Roman"/>
                <a:ea typeface="Times New Roman"/>
                <a:cs typeface="Times New Roman"/>
                <a:sym typeface="Times New Roman"/>
              </a:rPr>
              <a:t>C</a:t>
            </a:r>
            <a:r>
              <a:rPr lang="en-US" sz="2700" b="0" i="0" u="none">
                <a:solidFill>
                  <a:schemeClr val="dk1"/>
                </a:solidFill>
                <a:latin typeface="Times New Roman"/>
                <a:ea typeface="Times New Roman"/>
                <a:cs typeface="Times New Roman"/>
                <a:sym typeface="Times New Roman"/>
              </a:rPr>
              <a:t>ode level as collected by the US Census.</a:t>
            </a:r>
            <a:endParaRPr sz="2700"/>
          </a:p>
        </p:txBody>
      </p:sp>
      <p:sp>
        <p:nvSpPr>
          <p:cNvPr id="118" name="Shape 118"/>
          <p:cNvSpPr txBox="1"/>
          <p:nvPr/>
        </p:nvSpPr>
        <p:spPr>
          <a:xfrm>
            <a:off x="1575450" y="16315875"/>
            <a:ext cx="3771900" cy="885900"/>
          </a:xfrm>
          <a:prstGeom prst="rect">
            <a:avLst/>
          </a:prstGeom>
          <a:solidFill>
            <a:srgbClr val="00B0F0">
              <a:alpha val="26666"/>
            </a:srgbClr>
          </a:soli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000" b="1">
                <a:solidFill>
                  <a:schemeClr val="dk1"/>
                </a:solidFill>
                <a:latin typeface="Times New Roman"/>
                <a:ea typeface="Times New Roman"/>
                <a:cs typeface="Times New Roman"/>
                <a:sym typeface="Times New Roman"/>
              </a:rPr>
              <a:t>Satellite </a:t>
            </a:r>
            <a:r>
              <a:rPr lang="en-US" sz="3000" b="1" i="0" u="none">
                <a:solidFill>
                  <a:schemeClr val="dk1"/>
                </a:solidFill>
                <a:latin typeface="Times New Roman"/>
                <a:ea typeface="Times New Roman"/>
                <a:cs typeface="Times New Roman"/>
                <a:sym typeface="Times New Roman"/>
              </a:rPr>
              <a:t>Data</a:t>
            </a:r>
            <a:endParaRPr sz="3000"/>
          </a:p>
        </p:txBody>
      </p:sp>
      <p:sp>
        <p:nvSpPr>
          <p:cNvPr id="119" name="Shape 119"/>
          <p:cNvSpPr txBox="1"/>
          <p:nvPr/>
        </p:nvSpPr>
        <p:spPr>
          <a:xfrm>
            <a:off x="1575449" y="17572425"/>
            <a:ext cx="3771900" cy="885900"/>
          </a:xfrm>
          <a:prstGeom prst="rect">
            <a:avLst/>
          </a:prstGeom>
          <a:solidFill>
            <a:srgbClr val="00B0F0">
              <a:alpha val="26666"/>
            </a:srgbClr>
          </a:soli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000" b="1" i="0" u="none">
                <a:solidFill>
                  <a:schemeClr val="dk1"/>
                </a:solidFill>
                <a:latin typeface="Times New Roman"/>
                <a:ea typeface="Times New Roman"/>
                <a:cs typeface="Times New Roman"/>
                <a:sym typeface="Times New Roman"/>
              </a:rPr>
              <a:t>US Census Data</a:t>
            </a:r>
            <a:endParaRPr sz="3000"/>
          </a:p>
        </p:txBody>
      </p:sp>
      <p:sp>
        <p:nvSpPr>
          <p:cNvPr id="120" name="Shape 120"/>
          <p:cNvSpPr/>
          <p:nvPr/>
        </p:nvSpPr>
        <p:spPr>
          <a:xfrm>
            <a:off x="29086250" y="16882550"/>
            <a:ext cx="12966600" cy="1052400"/>
          </a:xfrm>
          <a:prstGeom prst="roundRect">
            <a:avLst>
              <a:gd name="adj" fmla="val 16667"/>
            </a:avLst>
          </a:prstGeom>
          <a:solidFill>
            <a:srgbClr val="53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Discussion</a:t>
            </a:r>
            <a:endParaRPr/>
          </a:p>
        </p:txBody>
      </p:sp>
      <p:sp>
        <p:nvSpPr>
          <p:cNvPr id="121" name="Shape 121"/>
          <p:cNvSpPr txBox="1"/>
          <p:nvPr/>
        </p:nvSpPr>
        <p:spPr>
          <a:xfrm>
            <a:off x="1543775" y="10541775"/>
            <a:ext cx="12489300" cy="318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lvl="0" indent="0" rtl="0">
              <a:spcBef>
                <a:spcPts val="0"/>
              </a:spcBef>
              <a:spcAft>
                <a:spcPts val="0"/>
              </a:spcAft>
              <a:buClr>
                <a:schemeClr val="dk1"/>
              </a:buClr>
              <a:buSzPts val="2800"/>
              <a:buFont typeface="Times New Roman"/>
              <a:buNone/>
            </a:pPr>
            <a:r>
              <a:rPr lang="en-US" sz="2700">
                <a:solidFill>
                  <a:schemeClr val="dk1"/>
                </a:solidFill>
                <a:latin typeface="Times New Roman"/>
                <a:ea typeface="Times New Roman"/>
                <a:cs typeface="Times New Roman"/>
                <a:sym typeface="Times New Roman"/>
              </a:rPr>
              <a:t>Thus, using pollution data from these sparsely distributed sensors along with several other types of data, our goal was to fit a model that accurately interpolates pollution throughout the US. With this, it would be possible to create of a continuous map of pollution on the daily level, which could be used by researchers to establish causal relationships between pollution and health outcomes, among several other potential research applications.</a:t>
            </a:r>
            <a:endParaRPr sz="2700"/>
          </a:p>
        </p:txBody>
      </p:sp>
      <p:sp>
        <p:nvSpPr>
          <p:cNvPr id="122" name="Shape 122"/>
          <p:cNvSpPr/>
          <p:nvPr/>
        </p:nvSpPr>
        <p:spPr>
          <a:xfrm>
            <a:off x="15278900" y="23664350"/>
            <a:ext cx="12706500" cy="1052400"/>
          </a:xfrm>
          <a:prstGeom prst="roundRect">
            <a:avLst>
              <a:gd name="adj" fmla="val 16667"/>
            </a:avLst>
          </a:prstGeom>
          <a:solidFill>
            <a:srgbClr val="53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Times New Roman"/>
              <a:buNone/>
            </a:pPr>
            <a:r>
              <a:rPr lang="en-US" sz="4800" b="1">
                <a:solidFill>
                  <a:schemeClr val="dk1"/>
                </a:solidFill>
                <a:latin typeface="Times New Roman"/>
                <a:ea typeface="Times New Roman"/>
                <a:cs typeface="Times New Roman"/>
                <a:sym typeface="Times New Roman"/>
              </a:rPr>
              <a:t>Baseline Model</a:t>
            </a:r>
            <a:endParaRPr/>
          </a:p>
        </p:txBody>
      </p:sp>
      <p:sp>
        <p:nvSpPr>
          <p:cNvPr id="123" name="Shape 123"/>
          <p:cNvSpPr/>
          <p:nvPr/>
        </p:nvSpPr>
        <p:spPr>
          <a:xfrm>
            <a:off x="29140925" y="23710250"/>
            <a:ext cx="12706500" cy="1052400"/>
          </a:xfrm>
          <a:prstGeom prst="roundRect">
            <a:avLst>
              <a:gd name="adj" fmla="val 16667"/>
            </a:avLst>
          </a:prstGeom>
          <a:solidFill>
            <a:srgbClr val="53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Times New Roman"/>
              <a:buNone/>
            </a:pPr>
            <a:r>
              <a:rPr lang="en-US" sz="4800" b="1">
                <a:solidFill>
                  <a:schemeClr val="dk1"/>
                </a:solidFill>
                <a:latin typeface="Times New Roman"/>
                <a:ea typeface="Times New Roman"/>
                <a:cs typeface="Times New Roman"/>
                <a:sym typeface="Times New Roman"/>
              </a:rPr>
              <a:t>Software  Package</a:t>
            </a:r>
            <a:endParaRPr/>
          </a:p>
        </p:txBody>
      </p:sp>
      <p:sp>
        <p:nvSpPr>
          <p:cNvPr id="124" name="Shape 124"/>
          <p:cNvSpPr txBox="1"/>
          <p:nvPr/>
        </p:nvSpPr>
        <p:spPr>
          <a:xfrm>
            <a:off x="29141075" y="24797775"/>
            <a:ext cx="12489300" cy="569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a:solidFill>
                  <a:schemeClr val="dk1"/>
                </a:solidFill>
                <a:latin typeface="Times New Roman"/>
                <a:ea typeface="Times New Roman"/>
                <a:cs typeface="Times New Roman"/>
                <a:sym typeface="Times New Roman"/>
              </a:rPr>
              <a:t>The scripts written for this project were all run on Harvard’s Odyssey Research Computing Cluster, and instructions for running our code were written with Odyssey in mind. This is because of the substantial amount of RAM and processing power needed to load and fit models on the nearly 20 GB of pollution data. Python and R scripts for pre-processing and imputation as well as model validation, training, and testing were wrapped in Bash scripts formatted to be scheduled using Slurm. All code was made available on a GitHub repository so that we could turnover our work to HSPH for use and continued development. </a:t>
            </a:r>
            <a:endParaRPr sz="27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2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2800">
              <a:solidFill>
                <a:schemeClr val="dk1"/>
              </a:solidFill>
              <a:latin typeface="Times New Roman"/>
              <a:ea typeface="Times New Roman"/>
              <a:cs typeface="Times New Roman"/>
              <a:sym typeface="Times New Roman"/>
            </a:endParaRPr>
          </a:p>
        </p:txBody>
      </p:sp>
      <p:pic>
        <p:nvPicPr>
          <p:cNvPr id="125" name="Shape 125"/>
          <p:cNvPicPr preferRelativeResize="0"/>
          <p:nvPr/>
        </p:nvPicPr>
        <p:blipFill>
          <a:blip r:embed="rId7">
            <a:alphaModFix/>
          </a:blip>
          <a:stretch>
            <a:fillRect/>
          </a:stretch>
        </p:blipFill>
        <p:spPr>
          <a:xfrm>
            <a:off x="1561900" y="7741300"/>
            <a:ext cx="12489302" cy="3241994"/>
          </a:xfrm>
          <a:prstGeom prst="rect">
            <a:avLst/>
          </a:prstGeom>
          <a:noFill/>
          <a:ln>
            <a:noFill/>
          </a:ln>
        </p:spPr>
      </p:pic>
      <p:pic>
        <p:nvPicPr>
          <p:cNvPr id="126" name="Shape 126"/>
          <p:cNvPicPr preferRelativeResize="0"/>
          <p:nvPr/>
        </p:nvPicPr>
        <p:blipFill>
          <a:blip r:embed="rId8">
            <a:alphaModFix/>
          </a:blip>
          <a:stretch>
            <a:fillRect/>
          </a:stretch>
        </p:blipFill>
        <p:spPr>
          <a:xfrm>
            <a:off x="9126850" y="18603175"/>
            <a:ext cx="4636399" cy="4745350"/>
          </a:xfrm>
          <a:prstGeom prst="rect">
            <a:avLst/>
          </a:prstGeom>
          <a:noFill/>
          <a:ln>
            <a:noFill/>
          </a:ln>
        </p:spPr>
      </p:pic>
      <p:pic>
        <p:nvPicPr>
          <p:cNvPr id="127" name="Shape 127"/>
          <p:cNvPicPr preferRelativeResize="0"/>
          <p:nvPr/>
        </p:nvPicPr>
        <p:blipFill>
          <a:blip r:embed="rId9">
            <a:alphaModFix/>
          </a:blip>
          <a:stretch>
            <a:fillRect/>
          </a:stretch>
        </p:blipFill>
        <p:spPr>
          <a:xfrm>
            <a:off x="1346850" y="26687850"/>
            <a:ext cx="6805601" cy="3768701"/>
          </a:xfrm>
          <a:prstGeom prst="rect">
            <a:avLst/>
          </a:prstGeom>
          <a:noFill/>
          <a:ln>
            <a:noFill/>
          </a:ln>
        </p:spPr>
      </p:pic>
      <p:pic>
        <p:nvPicPr>
          <p:cNvPr id="128" name="Shape 128"/>
          <p:cNvPicPr preferRelativeResize="0"/>
          <p:nvPr/>
        </p:nvPicPr>
        <p:blipFill>
          <a:blip r:embed="rId10">
            <a:alphaModFix/>
          </a:blip>
          <a:stretch>
            <a:fillRect/>
          </a:stretch>
        </p:blipFill>
        <p:spPr>
          <a:xfrm>
            <a:off x="8186025" y="26692313"/>
            <a:ext cx="5839215" cy="3519474"/>
          </a:xfrm>
          <a:prstGeom prst="rect">
            <a:avLst/>
          </a:prstGeom>
          <a:noFill/>
          <a:ln>
            <a:noFill/>
          </a:ln>
        </p:spPr>
      </p:pic>
      <p:pic>
        <p:nvPicPr>
          <p:cNvPr id="129" name="Shape 129"/>
          <p:cNvPicPr preferRelativeResize="0"/>
          <p:nvPr/>
        </p:nvPicPr>
        <p:blipFill>
          <a:blip r:embed="rId11">
            <a:alphaModFix/>
          </a:blip>
          <a:stretch>
            <a:fillRect/>
          </a:stretch>
        </p:blipFill>
        <p:spPr>
          <a:xfrm>
            <a:off x="16626950" y="6734813"/>
            <a:ext cx="10062489" cy="5483830"/>
          </a:xfrm>
          <a:prstGeom prst="rect">
            <a:avLst/>
          </a:prstGeom>
          <a:noFill/>
          <a:ln>
            <a:noFill/>
          </a:ln>
        </p:spPr>
      </p:pic>
      <p:pic>
        <p:nvPicPr>
          <p:cNvPr id="130" name="Shape 130"/>
          <p:cNvPicPr preferRelativeResize="0"/>
          <p:nvPr/>
        </p:nvPicPr>
        <p:blipFill>
          <a:blip r:embed="rId12">
            <a:alphaModFix/>
          </a:blip>
          <a:stretch>
            <a:fillRect/>
          </a:stretch>
        </p:blipFill>
        <p:spPr>
          <a:xfrm>
            <a:off x="15140710" y="26330399"/>
            <a:ext cx="6457991" cy="3519474"/>
          </a:xfrm>
          <a:prstGeom prst="rect">
            <a:avLst/>
          </a:prstGeom>
          <a:noFill/>
          <a:ln>
            <a:noFill/>
          </a:ln>
        </p:spPr>
      </p:pic>
      <p:pic>
        <p:nvPicPr>
          <p:cNvPr id="131" name="Shape 131"/>
          <p:cNvPicPr preferRelativeResize="0"/>
          <p:nvPr/>
        </p:nvPicPr>
        <p:blipFill>
          <a:blip r:embed="rId13">
            <a:alphaModFix/>
          </a:blip>
          <a:stretch>
            <a:fillRect/>
          </a:stretch>
        </p:blipFill>
        <p:spPr>
          <a:xfrm>
            <a:off x="22194189" y="26038050"/>
            <a:ext cx="5576711" cy="3768600"/>
          </a:xfrm>
          <a:prstGeom prst="rect">
            <a:avLst/>
          </a:prstGeom>
          <a:noFill/>
          <a:ln>
            <a:noFill/>
          </a:ln>
        </p:spPr>
      </p:pic>
      <p:sp>
        <p:nvSpPr>
          <p:cNvPr id="132" name="Shape 132"/>
          <p:cNvSpPr txBox="1"/>
          <p:nvPr/>
        </p:nvSpPr>
        <p:spPr>
          <a:xfrm>
            <a:off x="29481925" y="11400550"/>
            <a:ext cx="12489300" cy="138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700">
                <a:latin typeface="Times New Roman"/>
                <a:ea typeface="Times New Roman"/>
                <a:cs typeface="Times New Roman"/>
                <a:sym typeface="Times New Roman"/>
              </a:rPr>
              <a:t>We also implemented various standard machine learning models to compare their performances. Although random forest outperformed the other models, our best results came from an ensemble of random forest, XGBoost, and CNN.  </a:t>
            </a:r>
            <a:endParaRPr sz="2700">
              <a:latin typeface="Times New Roman"/>
              <a:ea typeface="Times New Roman"/>
              <a:cs typeface="Times New Roman"/>
              <a:sym typeface="Times New Roman"/>
            </a:endParaRPr>
          </a:p>
        </p:txBody>
      </p:sp>
      <p:pic>
        <p:nvPicPr>
          <p:cNvPr id="133" name="Shape 133"/>
          <p:cNvPicPr preferRelativeResize="0"/>
          <p:nvPr/>
        </p:nvPicPr>
        <p:blipFill>
          <a:blip r:embed="rId14">
            <a:alphaModFix/>
          </a:blip>
          <a:stretch>
            <a:fillRect/>
          </a:stretch>
        </p:blipFill>
        <p:spPr>
          <a:xfrm>
            <a:off x="30015825" y="4866625"/>
            <a:ext cx="11858149" cy="2635625"/>
          </a:xfrm>
          <a:prstGeom prst="rect">
            <a:avLst/>
          </a:prstGeom>
          <a:noFill/>
          <a:ln>
            <a:noFill/>
          </a:ln>
        </p:spPr>
      </p:pic>
      <p:pic>
        <p:nvPicPr>
          <p:cNvPr id="134" name="Shape 134"/>
          <p:cNvPicPr preferRelativeResize="0"/>
          <p:nvPr/>
        </p:nvPicPr>
        <p:blipFill>
          <a:blip r:embed="rId15">
            <a:alphaModFix/>
          </a:blip>
          <a:stretch>
            <a:fillRect/>
          </a:stretch>
        </p:blipFill>
        <p:spPr>
          <a:xfrm>
            <a:off x="30293525" y="10040025"/>
            <a:ext cx="10858500" cy="1047750"/>
          </a:xfrm>
          <a:prstGeom prst="rect">
            <a:avLst/>
          </a:prstGeom>
          <a:noFill/>
          <a:ln>
            <a:noFill/>
          </a:ln>
        </p:spPr>
      </p:pic>
      <p:pic>
        <p:nvPicPr>
          <p:cNvPr id="135" name="Shape 135"/>
          <p:cNvPicPr preferRelativeResize="0"/>
          <p:nvPr/>
        </p:nvPicPr>
        <p:blipFill>
          <a:blip r:embed="rId16">
            <a:alphaModFix/>
          </a:blip>
          <a:stretch>
            <a:fillRect/>
          </a:stretch>
        </p:blipFill>
        <p:spPr>
          <a:xfrm>
            <a:off x="29880275" y="28235600"/>
            <a:ext cx="11010900" cy="3695700"/>
          </a:xfrm>
          <a:prstGeom prst="rect">
            <a:avLst/>
          </a:prstGeom>
          <a:noFill/>
          <a:ln>
            <a:noFill/>
          </a:ln>
        </p:spPr>
      </p:pic>
    </p:spTree>
  </p:cSld>
  <p:clrMapOvr>
    <a:masterClrMapping/>
  </p:clrMapOvr>
</p:sld>
</file>

<file path=ppt/theme/theme1.xml><?xml version="1.0" encoding="utf-8"?>
<a:theme xmlns:a="http://schemas.openxmlformats.org/drawingml/2006/main" name="Blank Presentatio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1212</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Hase</dc:creator>
  <cp:lastModifiedBy>Christopher Hase</cp:lastModifiedBy>
  <cp:revision>1</cp:revision>
  <dcterms:modified xsi:type="dcterms:W3CDTF">2018-05-10T16:23:10Z</dcterms:modified>
</cp:coreProperties>
</file>