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EFEE9-65F2-1441-1ADC-813D27A1A4A5}" v="1562" dt="2019-11-19T00:53:03.426"/>
    <p1510:client id="{76216208-3ABD-24EF-785B-121D36D79BC0}" v="7" dt="2019-11-20T00:35:40.139"/>
    <p1510:client id="{7F80167C-19B1-4833-B531-D356AF4421FF}" v="13" dt="2019-11-19T21:24:59.714"/>
    <p1510:client id="{85177E1E-0CA1-9714-FC79-A7949C7A7D77}" v="38" dt="2019-11-19T00:58:44.772"/>
    <p1510:client id="{EDF30A87-1BB8-4186-A2A9-F13429F9E0A9}" v="45" dt="2019-11-18T15:05:29.625"/>
    <p1510:client id="{F9D1D4F4-8CDA-DF6E-4A7D-2992A58A2A67}" v="296" dt="2019-11-18T21:58:24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e5eab6e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e5eab6e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e5eab6e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e5eab6e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e5eab6e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e5eab6e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e5eab6e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e5eab6e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arch-machine-learning-mania-2015" TargetMode="External"/><Relationship Id="rId2" Type="http://schemas.openxmlformats.org/officeDocument/2006/relationships/hyperlink" Target="https://dl.acm.org/citation.cfm?id=1229658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s.ams.org/mathgradblog/2017/02/25/science-moving-dots/" TargetMode="External"/><Relationship Id="rId4" Type="http://schemas.openxmlformats.org/officeDocument/2006/relationships/hyperlink" Target="http://www.pitt.edu/~kpele/kdd2017-tutoria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maxhorowitz/nflplaybyplay2009to2016#NFL%20Play%20by%20Play%202009-2016%20(v3).csv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in Sports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Chase Dickerson and Jacob </a:t>
            </a:r>
            <a:r>
              <a:rPr lang="en-US" err="1"/>
              <a:t>Schaum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A562-CEF3-49A3-9D31-65C2A0AD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376A8-2662-4950-AAD1-1A8BB76C2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Yards to go was initially given with the actual yard amount left to get a first down (Numerical data)</a:t>
            </a:r>
          </a:p>
          <a:p>
            <a:pPr lvl="1">
              <a:lnSpc>
                <a:spcPct val="114999"/>
              </a:lnSpc>
            </a:pPr>
            <a:r>
              <a:rPr lang="en-US"/>
              <a:t>Needed it to be categorial to work </a:t>
            </a:r>
          </a:p>
          <a:p>
            <a:pPr lvl="1">
              <a:lnSpc>
                <a:spcPct val="114999"/>
              </a:lnSpc>
            </a:pPr>
            <a:r>
              <a:rPr lang="en-US"/>
              <a:t>Used scale to change the yard number to low, medium, high, very high</a:t>
            </a:r>
          </a:p>
          <a:p>
            <a:pPr lvl="2">
              <a:lnSpc>
                <a:spcPct val="114999"/>
              </a:lnSpc>
            </a:pPr>
            <a:r>
              <a:rPr lang="en-US"/>
              <a:t>1-3 = low</a:t>
            </a:r>
          </a:p>
          <a:p>
            <a:pPr lvl="2">
              <a:lnSpc>
                <a:spcPct val="114999"/>
              </a:lnSpc>
            </a:pPr>
            <a:r>
              <a:rPr lang="en-US"/>
              <a:t>4-7 = medium</a:t>
            </a:r>
          </a:p>
          <a:p>
            <a:pPr lvl="2">
              <a:lnSpc>
                <a:spcPct val="114999"/>
              </a:lnSpc>
            </a:pPr>
            <a:r>
              <a:rPr lang="en-US"/>
              <a:t>8-11 = high</a:t>
            </a:r>
          </a:p>
          <a:p>
            <a:pPr lvl="2">
              <a:lnSpc>
                <a:spcPct val="114999"/>
              </a:lnSpc>
            </a:pPr>
            <a:r>
              <a:rPr lang="en-US"/>
              <a:t>12+ = very high</a:t>
            </a:r>
          </a:p>
        </p:txBody>
      </p:sp>
    </p:spTree>
    <p:extLst>
      <p:ext uri="{BB962C8B-B14F-4D97-AF65-F5344CB8AC3E}">
        <p14:creationId xmlns:p14="http://schemas.microsoft.com/office/powerpoint/2010/main" val="403293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7FDE-CF95-4DEF-8B43-10B5DA1C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9585-349F-4316-A987-37AE1304E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Redzone</a:t>
            </a:r>
            <a:r>
              <a:rPr lang="en-US" dirty="0"/>
              <a:t> was determined by the yard line the team was on provided within the dataset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If a team was within 20 yards of goal line, </a:t>
            </a:r>
            <a:r>
              <a:rPr lang="en-US" dirty="0" err="1"/>
              <a:t>Redzone</a:t>
            </a:r>
            <a:r>
              <a:rPr lang="en-US" dirty="0"/>
              <a:t> is set to yes, otherwise </a:t>
            </a:r>
            <a:r>
              <a:rPr lang="en-US" dirty="0" err="1"/>
              <a:t>Redzone</a:t>
            </a:r>
            <a:r>
              <a:rPr lang="en-US" dirty="0"/>
              <a:t> is set to no</a:t>
            </a:r>
          </a:p>
          <a:p>
            <a:pPr>
              <a:lnSpc>
                <a:spcPct val="114999"/>
              </a:lnSpc>
            </a:pPr>
            <a:r>
              <a:rPr lang="en-US" dirty="0" err="1"/>
              <a:t>ScoreDiff</a:t>
            </a:r>
            <a:r>
              <a:rPr lang="en-US" dirty="0"/>
              <a:t> column was changed to losing, tied, or winning based off the score difference given with the original dataset</a:t>
            </a:r>
          </a:p>
          <a:p>
            <a:pPr>
              <a:lnSpc>
                <a:spcPct val="114999"/>
              </a:lnSpc>
            </a:pPr>
            <a:r>
              <a:rPr lang="en-US" dirty="0"/>
              <a:t>Other notes on preprocessing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Removed all 4th downs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Removed all play types not pass or run from </a:t>
            </a:r>
            <a:r>
              <a:rPr lang="en-US" dirty="0" err="1"/>
              <a:t>PlayType</a:t>
            </a:r>
            <a:r>
              <a:rPr lang="en-US" dirty="0"/>
              <a:t> column </a:t>
            </a:r>
          </a:p>
        </p:txBody>
      </p:sp>
    </p:spTree>
    <p:extLst>
      <p:ext uri="{BB962C8B-B14F-4D97-AF65-F5344CB8AC3E}">
        <p14:creationId xmlns:p14="http://schemas.microsoft.com/office/powerpoint/2010/main" val="396398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0263-1C56-4885-9CCE-1225BBB5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E76D-44A1-4594-BC00-FF02DB2E3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split our dataset into two datasets based off what down the team was on</a:t>
            </a:r>
          </a:p>
          <a:p>
            <a:pPr>
              <a:lnSpc>
                <a:spcPct val="114999"/>
              </a:lnSpc>
            </a:pPr>
            <a:r>
              <a:rPr lang="en-US" dirty="0"/>
              <a:t>Made dataset with just 3rd downs to try and to predict what play type would be used when it really mattered</a:t>
            </a:r>
          </a:p>
          <a:p>
            <a:pPr>
              <a:lnSpc>
                <a:spcPct val="114999"/>
              </a:lnSpc>
            </a:pPr>
            <a:r>
              <a:rPr lang="en-US" dirty="0"/>
              <a:t>Used a dataset with all downs (excluding 4th still) to try and predict play type on any given down </a:t>
            </a:r>
          </a:p>
        </p:txBody>
      </p:sp>
    </p:spTree>
    <p:extLst>
      <p:ext uri="{BB962C8B-B14F-4D97-AF65-F5344CB8AC3E}">
        <p14:creationId xmlns:p14="http://schemas.microsoft.com/office/powerpoint/2010/main" val="397471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130-C5DF-4E23-A391-B10A5AEF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with Scikit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5E32-8C2A-42C3-AE97-D25A88F10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A060-0A93-45EE-881D-4DB3E139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B80B-B88E-4AC8-B218-B0C72DC20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>
                <a:hlinkClick r:id="rId2"/>
              </a:rPr>
              <a:t>https://dl.acm.org/citation.cfm?id=1229658</a:t>
            </a:r>
            <a:endParaRPr lang="en-US"/>
          </a:p>
          <a:p>
            <a:pPr>
              <a:lnSpc>
                <a:spcPct val="114999"/>
              </a:lnSpc>
              <a:buAutoNum type="arabicPeriod"/>
            </a:pPr>
            <a:r>
              <a:rPr lang="en-US">
                <a:hlinkClick r:id="rId3"/>
              </a:rPr>
              <a:t>https://www.kaggle.com/c/march-machine-learning-mania-2015</a:t>
            </a:r>
            <a:endParaRPr lang="en-US"/>
          </a:p>
          <a:p>
            <a:pPr>
              <a:lnSpc>
                <a:spcPct val="114999"/>
              </a:lnSpc>
              <a:buAutoNum type="arabicPeriod"/>
            </a:pPr>
            <a:r>
              <a:rPr lang="en-US">
                <a:hlinkClick r:id="rId4"/>
              </a:rPr>
              <a:t>http://www.pitt.edu/~kpele/kdd2017-tutorial.html</a:t>
            </a:r>
            <a:endParaRPr lang="en-US"/>
          </a:p>
          <a:p>
            <a:pPr>
              <a:lnSpc>
                <a:spcPct val="114999"/>
              </a:lnSpc>
              <a:buAutoNum type="arabicPeriod"/>
            </a:pPr>
            <a:r>
              <a:rPr lang="en-US">
                <a:hlinkClick r:id="rId5"/>
              </a:rPr>
              <a:t>https://blogs.ams.org/mathgradblog/2017/02/25/science-moving-dots/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Data Mining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Data Mining is important in sports because of the amount of information there is about every player, team, or sport and the need to be able to understand that data.</a:t>
            </a:r>
            <a:endParaRPr lang="en-US"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Data mining is used to process all of that information and deliver it into a useful format for recruiters, commentators, and teams to look at.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Cy Young Award predicting</a:t>
            </a:r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data mining has been used in sports is to predict baseball’s Cy Young Award winners.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data collected from 1967 to 2006 seasons, a model was created using a Bayesian classifier.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Bayesian classifier was accurate at predicting the winners 80% of the time, which was similar to how the previous static statistic models predicted the winners.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advantage of using a Bayesian classifier was the ability for it to learn and accept new data in the future.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NCAA winner prediction competition</a:t>
            </a:r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2015 Kaggle hosted a competition to predict NCAA winners.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The first stage of the competition was to take data from previous seasons and predict the winning team. 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Those who met a certain accuracy threshold moved to stage 2 where they were to predict the winner for the current season.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competition was sponsored by HP and the winner received $15,000.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31B6-702B-4CC2-B499-6DC07369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Basketball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2E327-0732-4CAB-9E6F-9C0598039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bubble represents an NBA player.</a:t>
            </a:r>
          </a:p>
          <a:p>
            <a:pPr>
              <a:lnSpc>
                <a:spcPct val="114999"/>
              </a:lnSpc>
            </a:pPr>
            <a:r>
              <a:rPr lang="en-US"/>
              <a:t>The X-axis is their shot probability and the Y-axis is their shooting ability.</a:t>
            </a:r>
          </a:p>
          <a:p>
            <a:pPr>
              <a:lnSpc>
                <a:spcPct val="114999"/>
              </a:lnSpc>
            </a:pPr>
            <a:r>
              <a:rPr lang="en-US"/>
              <a:t>Instead of just knowing that a player makes 47% of his shots, using this data, scientists can determine can compare it to the average shot percentage of 49%, and determine the player is </a:t>
            </a:r>
            <a:br>
              <a:rPr lang="en-US"/>
            </a:br>
            <a:r>
              <a:rPr lang="en-US"/>
              <a:t>2% more inaccurate than the average</a:t>
            </a:r>
            <a:br>
              <a:rPr lang="en-US"/>
            </a:br>
            <a:r>
              <a:rPr lang="en-US"/>
              <a:t>player.</a:t>
            </a:r>
          </a:p>
        </p:txBody>
      </p:sp>
      <p:pic>
        <p:nvPicPr>
          <p:cNvPr id="4" name="Picture 4" descr="A picture containing indoor, screen, monitor, table&#10;&#10;Description generated with very high confidence">
            <a:extLst>
              <a:ext uri="{FF2B5EF4-FFF2-40B4-BE49-F238E27FC236}">
                <a16:creationId xmlns:a16="http://schemas.microsoft.com/office/drawing/2014/main" id="{D9B8FAAB-25F9-4F4C-A6C5-1BEAA74A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2573750"/>
            <a:ext cx="4314825" cy="248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8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other examples of ways data mining is used: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Recruitment - Looking at all high school/college players stats and outputting the players that meet certain criteria.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Game-day decisions 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Player evaluation</a:t>
            </a:r>
            <a:r>
              <a:rPr lang="en"/>
              <a:t> 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changes - NFL’s addition to the “kickoff touchback” rule was a result of thorough data mining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099-883D-4D6B-8187-084855EF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F84E0-2AF7-4B75-B30B-243447E37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Prediction of play type for NFL </a:t>
            </a:r>
          </a:p>
          <a:p>
            <a:pPr>
              <a:lnSpc>
                <a:spcPct val="114999"/>
              </a:lnSpc>
            </a:pPr>
            <a:r>
              <a:rPr lang="en-US"/>
              <a:t>Using classification to classify whether a play type will be a run or a pass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67EE742-F5E5-4C88-BB31-4A0D8714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82" y="1922998"/>
            <a:ext cx="5190564" cy="30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3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C47A-A98E-43DA-A65E-F200CE93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C62DF-3ACB-4CFA-80D5-777DFD1E3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 dataset Detailed NFL Play-by-Play Data 2009-2018 from Kaggle</a:t>
            </a:r>
          </a:p>
          <a:p>
            <a:pPr>
              <a:lnSpc>
                <a:spcPct val="114999"/>
              </a:lnSpc>
            </a:pPr>
            <a:r>
              <a:rPr lang="en-US"/>
              <a:t>(</a:t>
            </a:r>
            <a:r>
              <a:rPr lang="en-US">
                <a:hlinkClick r:id="rId2"/>
              </a:rPr>
              <a:t>https://www.kaggle.com/maxhorowitz/nflplaybyplay2009to2016#NFL%20Play%20by%20Play%202009-2016%20(v3).csv</a:t>
            </a:r>
            <a:r>
              <a:rPr lang="en-US"/>
              <a:t>)</a:t>
            </a:r>
          </a:p>
          <a:p>
            <a:pPr>
              <a:lnSpc>
                <a:spcPct val="114999"/>
              </a:lnSpc>
            </a:pPr>
            <a:r>
              <a:rPr lang="en-US"/>
              <a:t>Dataset included 102 columns</a:t>
            </a:r>
          </a:p>
          <a:p>
            <a:pPr>
              <a:lnSpc>
                <a:spcPct val="114999"/>
              </a:lnSpc>
            </a:pPr>
            <a:r>
              <a:rPr lang="en-US"/>
              <a:t>Lots and lots of data</a:t>
            </a:r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</p:txBody>
      </p:sp>
      <p:pic>
        <p:nvPicPr>
          <p:cNvPr id="4" name="Picture 4" descr="A person standing in front of a crowd&#10;&#10;Description generated with very high confidence">
            <a:extLst>
              <a:ext uri="{FF2B5EF4-FFF2-40B4-BE49-F238E27FC236}">
                <a16:creationId xmlns:a16="http://schemas.microsoft.com/office/drawing/2014/main" id="{C78BE4B8-F538-45F5-A11F-81C1ECCC9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8" y="3024627"/>
            <a:ext cx="7745505" cy="16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6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2121-76F9-462A-932F-A74DE2FA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9CC38-809B-40A6-BE1F-B9DD89C4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06364"/>
          </a:xfrm>
        </p:spPr>
        <p:txBody>
          <a:bodyPr/>
          <a:lstStyle/>
          <a:p>
            <a:r>
              <a:rPr lang="en-US"/>
              <a:t>Did not need to use all 102 columns of data to predict play type</a:t>
            </a:r>
          </a:p>
          <a:p>
            <a:pPr>
              <a:lnSpc>
                <a:spcPct val="114999"/>
              </a:lnSpc>
            </a:pPr>
            <a:r>
              <a:rPr lang="en-US"/>
              <a:t>Did not use all rows of data</a:t>
            </a:r>
          </a:p>
          <a:p>
            <a:pPr>
              <a:lnSpc>
                <a:spcPct val="114999"/>
              </a:lnSpc>
            </a:pPr>
            <a:r>
              <a:rPr lang="en-US"/>
              <a:t>Columns used to help classify</a:t>
            </a:r>
          </a:p>
          <a:p>
            <a:pPr lvl="1">
              <a:lnSpc>
                <a:spcPct val="114999"/>
              </a:lnSpc>
            </a:pPr>
            <a:r>
              <a:rPr lang="en-US"/>
              <a:t>Quarter</a:t>
            </a:r>
          </a:p>
          <a:p>
            <a:pPr lvl="1">
              <a:lnSpc>
                <a:spcPct val="114999"/>
              </a:lnSpc>
            </a:pPr>
            <a:r>
              <a:rPr lang="en-US"/>
              <a:t>Down</a:t>
            </a:r>
          </a:p>
          <a:p>
            <a:pPr lvl="1">
              <a:lnSpc>
                <a:spcPct val="114999"/>
              </a:lnSpc>
            </a:pPr>
            <a:r>
              <a:rPr lang="en-US"/>
              <a:t>Redzone</a:t>
            </a:r>
          </a:p>
          <a:p>
            <a:pPr lvl="1">
              <a:lnSpc>
                <a:spcPct val="114999"/>
              </a:lnSpc>
            </a:pPr>
            <a:r>
              <a:rPr lang="en-US"/>
              <a:t>Yards to go (to get a first down)</a:t>
            </a:r>
          </a:p>
          <a:p>
            <a:pPr lvl="1">
              <a:lnSpc>
                <a:spcPct val="114999"/>
              </a:lnSpc>
            </a:pPr>
            <a:r>
              <a:rPr lang="en-US"/>
              <a:t>Whether the team was winning, losing, or tied</a:t>
            </a:r>
          </a:p>
          <a:p>
            <a:pPr lvl="1">
              <a:lnSpc>
                <a:spcPct val="114999"/>
              </a:lnSpc>
            </a:pPr>
            <a:r>
              <a:rPr lang="en-US"/>
              <a:t>Play type</a:t>
            </a:r>
          </a:p>
        </p:txBody>
      </p:sp>
      <p:pic>
        <p:nvPicPr>
          <p:cNvPr id="14" name="Picture 14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BDD997D4-0D15-4826-9115-98269456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956" y="1662296"/>
            <a:ext cx="3487228" cy="20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84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On-screen Show (16:9)</PresentationFormat>
  <Paragraphs>68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Data Mining in Sports</vt:lpstr>
      <vt:lpstr>Data Mining</vt:lpstr>
      <vt:lpstr>Cy Young Award predicting</vt:lpstr>
      <vt:lpstr>NCAA winner prediction competition</vt:lpstr>
      <vt:lpstr>Basketball Example</vt:lpstr>
      <vt:lpstr>Other Examples</vt:lpstr>
      <vt:lpstr>Our Implementation</vt:lpstr>
      <vt:lpstr>Dataset Used</vt:lpstr>
      <vt:lpstr>Preprocessing the data</vt:lpstr>
      <vt:lpstr>Preprocessing Cont.</vt:lpstr>
      <vt:lpstr>Preprocessing Cont.</vt:lpstr>
      <vt:lpstr>Splitting Dataset</vt:lpstr>
      <vt:lpstr>Demo with Scikit Learn</vt:lpstr>
      <vt:lpstr>Cites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in Sports</dc:title>
  <dc:creator>Chase Dickerson</dc:creator>
  <cp:lastModifiedBy>Chase Dickerson</cp:lastModifiedBy>
  <cp:revision>19</cp:revision>
  <dcterms:modified xsi:type="dcterms:W3CDTF">2019-11-20T02:28:33Z</dcterms:modified>
</cp:coreProperties>
</file>