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954A5-0517-4722-AA26-63D71ACCCC4A}" v="149" dt="2025-06-20T13:59:51.865"/>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customschemas.google.com/relationships/presentationmetadata" Target="meta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se carter" userId="1b27e2e539bea509" providerId="LiveId" clId="{D21954A5-0517-4722-AA26-63D71ACCCC4A}"/>
    <pc:docChg chg="undo custSel addSld delSld modSld">
      <pc:chgData name="chase carter" userId="1b27e2e539bea509" providerId="LiveId" clId="{D21954A5-0517-4722-AA26-63D71ACCCC4A}" dt="2025-06-21T17:06:48.025" v="785" actId="1076"/>
      <pc:docMkLst>
        <pc:docMk/>
      </pc:docMkLst>
      <pc:sldChg chg="modSp mod">
        <pc:chgData name="chase carter" userId="1b27e2e539bea509" providerId="LiveId" clId="{D21954A5-0517-4722-AA26-63D71ACCCC4A}" dt="2025-06-18T20:00:17.202" v="43" actId="20577"/>
        <pc:sldMkLst>
          <pc:docMk/>
          <pc:sldMk cId="0" sldId="256"/>
        </pc:sldMkLst>
        <pc:spChg chg="mod">
          <ac:chgData name="chase carter" userId="1b27e2e539bea509" providerId="LiveId" clId="{D21954A5-0517-4722-AA26-63D71ACCCC4A}" dt="2025-06-18T20:00:17.202" v="43" actId="20577"/>
          <ac:spMkLst>
            <pc:docMk/>
            <pc:sldMk cId="0" sldId="256"/>
            <ac:spMk id="145" creationId="{00000000-0000-0000-0000-000000000000}"/>
          </ac:spMkLst>
        </pc:spChg>
      </pc:sldChg>
      <pc:sldChg chg="addSp delSp modSp mod">
        <pc:chgData name="chase carter" userId="1b27e2e539bea509" providerId="LiveId" clId="{D21954A5-0517-4722-AA26-63D71ACCCC4A}" dt="2025-06-18T20:13:00.398" v="73" actId="27636"/>
        <pc:sldMkLst>
          <pc:docMk/>
          <pc:sldMk cId="0" sldId="257"/>
        </pc:sldMkLst>
        <pc:spChg chg="add del mod">
          <ac:chgData name="chase carter" userId="1b27e2e539bea509" providerId="LiveId" clId="{D21954A5-0517-4722-AA26-63D71ACCCC4A}" dt="2025-06-18T20:13:00.398" v="73" actId="27636"/>
          <ac:spMkLst>
            <pc:docMk/>
            <pc:sldMk cId="0" sldId="257"/>
            <ac:spMk id="152" creationId="{00000000-0000-0000-0000-000000000000}"/>
          </ac:spMkLst>
        </pc:spChg>
        <pc:picChg chg="mod">
          <ac:chgData name="chase carter" userId="1b27e2e539bea509" providerId="LiveId" clId="{D21954A5-0517-4722-AA26-63D71ACCCC4A}" dt="2025-06-18T20:09:33.586" v="71" actId="14100"/>
          <ac:picMkLst>
            <pc:docMk/>
            <pc:sldMk cId="0" sldId="257"/>
            <ac:picMk id="153" creationId="{00000000-0000-0000-0000-000000000000}"/>
          </ac:picMkLst>
        </pc:picChg>
      </pc:sldChg>
      <pc:sldChg chg="addSp delSp modSp mod">
        <pc:chgData name="chase carter" userId="1b27e2e539bea509" providerId="LiveId" clId="{D21954A5-0517-4722-AA26-63D71ACCCC4A}" dt="2025-06-20T13:58:10.643" v="741" actId="14100"/>
        <pc:sldMkLst>
          <pc:docMk/>
          <pc:sldMk cId="0" sldId="258"/>
        </pc:sldMkLst>
        <pc:spChg chg="mod">
          <ac:chgData name="chase carter" userId="1b27e2e539bea509" providerId="LiveId" clId="{D21954A5-0517-4722-AA26-63D71ACCCC4A}" dt="2025-06-20T13:56:46.842" v="722" actId="1076"/>
          <ac:spMkLst>
            <pc:docMk/>
            <pc:sldMk cId="0" sldId="258"/>
            <ac:spMk id="159" creationId="{00000000-0000-0000-0000-000000000000}"/>
          </ac:spMkLst>
        </pc:spChg>
        <pc:graphicFrameChg chg="add mod modGraphic">
          <ac:chgData name="chase carter" userId="1b27e2e539bea509" providerId="LiveId" clId="{D21954A5-0517-4722-AA26-63D71ACCCC4A}" dt="2025-06-20T13:58:00.070" v="739" actId="14100"/>
          <ac:graphicFrameMkLst>
            <pc:docMk/>
            <pc:sldMk cId="0" sldId="258"/>
            <ac:graphicFrameMk id="2" creationId="{019D34CE-9BAB-FC77-B7BC-EF0BB51A0791}"/>
          </ac:graphicFrameMkLst>
        </pc:graphicFrameChg>
        <pc:graphicFrameChg chg="mod modGraphic">
          <ac:chgData name="chase carter" userId="1b27e2e539bea509" providerId="LiveId" clId="{D21954A5-0517-4722-AA26-63D71ACCCC4A}" dt="2025-06-20T13:58:10.643" v="741" actId="14100"/>
          <ac:graphicFrameMkLst>
            <pc:docMk/>
            <pc:sldMk cId="0" sldId="258"/>
            <ac:graphicFrameMk id="161" creationId="{00000000-0000-0000-0000-000000000000}"/>
          </ac:graphicFrameMkLst>
        </pc:graphicFrameChg>
      </pc:sldChg>
      <pc:sldChg chg="addSp delSp modSp mod">
        <pc:chgData name="chase carter" userId="1b27e2e539bea509" providerId="LiveId" clId="{D21954A5-0517-4722-AA26-63D71ACCCC4A}" dt="2025-06-18T20:40:18.151" v="268" actId="113"/>
        <pc:sldMkLst>
          <pc:docMk/>
          <pc:sldMk cId="0" sldId="259"/>
        </pc:sldMkLst>
        <pc:spChg chg="add mod">
          <ac:chgData name="chase carter" userId="1b27e2e539bea509" providerId="LiveId" clId="{D21954A5-0517-4722-AA26-63D71ACCCC4A}" dt="2025-06-18T20:35:23.787" v="236" actId="1076"/>
          <ac:spMkLst>
            <pc:docMk/>
            <pc:sldMk cId="0" sldId="259"/>
            <ac:spMk id="15" creationId="{12F09FB3-11D7-005A-F564-1B8B0DE2AD6A}"/>
          </ac:spMkLst>
        </pc:spChg>
        <pc:graphicFrameChg chg="add mod modGraphic">
          <ac:chgData name="chase carter" userId="1b27e2e539bea509" providerId="LiveId" clId="{D21954A5-0517-4722-AA26-63D71ACCCC4A}" dt="2025-06-18T20:40:18.151" v="268" actId="113"/>
          <ac:graphicFrameMkLst>
            <pc:docMk/>
            <pc:sldMk cId="0" sldId="259"/>
            <ac:graphicFrameMk id="13" creationId="{797BC726-204B-8025-EB9D-322532BCA396}"/>
          </ac:graphicFrameMkLst>
        </pc:graphicFrameChg>
      </pc:sldChg>
      <pc:sldChg chg="addSp delSp modSp mod">
        <pc:chgData name="chase carter" userId="1b27e2e539bea509" providerId="LiveId" clId="{D21954A5-0517-4722-AA26-63D71ACCCC4A}" dt="2025-06-18T20:58:53.572" v="342" actId="1076"/>
        <pc:sldMkLst>
          <pc:docMk/>
          <pc:sldMk cId="0" sldId="260"/>
        </pc:sldMkLst>
        <pc:spChg chg="mod">
          <ac:chgData name="chase carter" userId="1b27e2e539bea509" providerId="LiveId" clId="{D21954A5-0517-4722-AA26-63D71ACCCC4A}" dt="2025-06-18T20:58:53.572" v="342" actId="1076"/>
          <ac:spMkLst>
            <pc:docMk/>
            <pc:sldMk cId="0" sldId="260"/>
            <ac:spMk id="174" creationId="{00000000-0000-0000-0000-000000000000}"/>
          </ac:spMkLst>
        </pc:spChg>
        <pc:graphicFrameChg chg="add mod modGraphic">
          <ac:chgData name="chase carter" userId="1b27e2e539bea509" providerId="LiveId" clId="{D21954A5-0517-4722-AA26-63D71ACCCC4A}" dt="2025-06-18T20:58:12.128" v="313" actId="20577"/>
          <ac:graphicFrameMkLst>
            <pc:docMk/>
            <pc:sldMk cId="0" sldId="260"/>
            <ac:graphicFrameMk id="2" creationId="{F06900CE-ECA1-2D05-EA30-680C1B4EE7E9}"/>
          </ac:graphicFrameMkLst>
        </pc:graphicFrameChg>
        <pc:graphicFrameChg chg="add mod modGraphic">
          <ac:chgData name="chase carter" userId="1b27e2e539bea509" providerId="LiveId" clId="{D21954A5-0517-4722-AA26-63D71ACCCC4A}" dt="2025-06-18T20:58:15.255" v="316" actId="20577"/>
          <ac:graphicFrameMkLst>
            <pc:docMk/>
            <pc:sldMk cId="0" sldId="260"/>
            <ac:graphicFrameMk id="5" creationId="{3EC82F65-4473-F616-2C2B-A52F67B49083}"/>
          </ac:graphicFrameMkLst>
        </pc:graphicFrameChg>
        <pc:graphicFrameChg chg="add mod modGraphic">
          <ac:chgData name="chase carter" userId="1b27e2e539bea509" providerId="LiveId" clId="{D21954A5-0517-4722-AA26-63D71ACCCC4A}" dt="2025-06-18T20:58:18.987" v="319" actId="20577"/>
          <ac:graphicFrameMkLst>
            <pc:docMk/>
            <pc:sldMk cId="0" sldId="260"/>
            <ac:graphicFrameMk id="6" creationId="{60A3341A-497D-2F14-CB4E-2EDDBB669B04}"/>
          </ac:graphicFrameMkLst>
        </pc:graphicFrameChg>
        <pc:graphicFrameChg chg="add mod modGraphic">
          <ac:chgData name="chase carter" userId="1b27e2e539bea509" providerId="LiveId" clId="{D21954A5-0517-4722-AA26-63D71ACCCC4A}" dt="2025-06-18T20:58:22.238" v="322" actId="20577"/>
          <ac:graphicFrameMkLst>
            <pc:docMk/>
            <pc:sldMk cId="0" sldId="260"/>
            <ac:graphicFrameMk id="7" creationId="{C907AC00-2A75-A140-11C5-A1AA07A35DBF}"/>
          </ac:graphicFrameMkLst>
        </pc:graphicFrameChg>
        <pc:graphicFrameChg chg="add mod modGraphic">
          <ac:chgData name="chase carter" userId="1b27e2e539bea509" providerId="LiveId" clId="{D21954A5-0517-4722-AA26-63D71ACCCC4A}" dt="2025-06-18T20:58:25.504" v="325" actId="20577"/>
          <ac:graphicFrameMkLst>
            <pc:docMk/>
            <pc:sldMk cId="0" sldId="260"/>
            <ac:graphicFrameMk id="8" creationId="{2713B386-ECB7-D70F-DFDE-51BE3061C3D3}"/>
          </ac:graphicFrameMkLst>
        </pc:graphicFrameChg>
        <pc:graphicFrameChg chg="add mod modGraphic">
          <ac:chgData name="chase carter" userId="1b27e2e539bea509" providerId="LiveId" clId="{D21954A5-0517-4722-AA26-63D71ACCCC4A}" dt="2025-06-18T20:58:28.610" v="328" actId="20577"/>
          <ac:graphicFrameMkLst>
            <pc:docMk/>
            <pc:sldMk cId="0" sldId="260"/>
            <ac:graphicFrameMk id="9" creationId="{F62F1AF1-068F-3FAB-1AD1-AEAE253800CB}"/>
          </ac:graphicFrameMkLst>
        </pc:graphicFrameChg>
        <pc:graphicFrameChg chg="add mod modGraphic">
          <ac:chgData name="chase carter" userId="1b27e2e539bea509" providerId="LiveId" clId="{D21954A5-0517-4722-AA26-63D71ACCCC4A}" dt="2025-06-18T20:58:31.525" v="331" actId="20577"/>
          <ac:graphicFrameMkLst>
            <pc:docMk/>
            <pc:sldMk cId="0" sldId="260"/>
            <ac:graphicFrameMk id="10" creationId="{A4823862-E754-CF46-E850-BD7978947611}"/>
          </ac:graphicFrameMkLst>
        </pc:graphicFrameChg>
        <pc:graphicFrameChg chg="add mod modGraphic">
          <ac:chgData name="chase carter" userId="1b27e2e539bea509" providerId="LiveId" clId="{D21954A5-0517-4722-AA26-63D71ACCCC4A}" dt="2025-06-18T20:58:33.958" v="334" actId="20577"/>
          <ac:graphicFrameMkLst>
            <pc:docMk/>
            <pc:sldMk cId="0" sldId="260"/>
            <ac:graphicFrameMk id="11" creationId="{3CC22739-84CF-B5F4-B3B9-18A977B2FA54}"/>
          </ac:graphicFrameMkLst>
        </pc:graphicFrameChg>
        <pc:graphicFrameChg chg="add mod modGraphic">
          <ac:chgData name="chase carter" userId="1b27e2e539bea509" providerId="LiveId" clId="{D21954A5-0517-4722-AA26-63D71ACCCC4A}" dt="2025-06-18T20:58:36.655" v="337" actId="20577"/>
          <ac:graphicFrameMkLst>
            <pc:docMk/>
            <pc:sldMk cId="0" sldId="260"/>
            <ac:graphicFrameMk id="12" creationId="{19BE68C5-9A74-8B4E-D336-AD3C4964451B}"/>
          </ac:graphicFrameMkLst>
        </pc:graphicFrameChg>
        <pc:graphicFrameChg chg="add mod modGraphic">
          <ac:chgData name="chase carter" userId="1b27e2e539bea509" providerId="LiveId" clId="{D21954A5-0517-4722-AA26-63D71ACCCC4A}" dt="2025-06-18T20:58:44.173" v="341" actId="20577"/>
          <ac:graphicFrameMkLst>
            <pc:docMk/>
            <pc:sldMk cId="0" sldId="260"/>
            <ac:graphicFrameMk id="13" creationId="{0E4D61A5-3E24-72B8-4654-8F1BA285ABA8}"/>
          </ac:graphicFrameMkLst>
        </pc:graphicFrameChg>
      </pc:sldChg>
      <pc:sldChg chg="addSp delSp modSp mod">
        <pc:chgData name="chase carter" userId="1b27e2e539bea509" providerId="LiveId" clId="{D21954A5-0517-4722-AA26-63D71ACCCC4A}" dt="2025-06-20T12:41:28.412" v="410" actId="20577"/>
        <pc:sldMkLst>
          <pc:docMk/>
          <pc:sldMk cId="0" sldId="261"/>
        </pc:sldMkLst>
        <pc:spChg chg="add mod">
          <ac:chgData name="chase carter" userId="1b27e2e539bea509" providerId="LiveId" clId="{D21954A5-0517-4722-AA26-63D71ACCCC4A}" dt="2025-06-20T12:41:28.412" v="410" actId="20577"/>
          <ac:spMkLst>
            <pc:docMk/>
            <pc:sldMk cId="0" sldId="261"/>
            <ac:spMk id="2" creationId="{31FAA56B-8084-3F4A-F034-0B8E494DE872}"/>
          </ac:spMkLst>
        </pc:spChg>
        <pc:graphicFrameChg chg="add mod modGraphic">
          <ac:chgData name="chase carter" userId="1b27e2e539bea509" providerId="LiveId" clId="{D21954A5-0517-4722-AA26-63D71ACCCC4A}" dt="2025-06-18T21:05:11.437" v="376" actId="1076"/>
          <ac:graphicFrameMkLst>
            <pc:docMk/>
            <pc:sldMk cId="0" sldId="261"/>
            <ac:graphicFrameMk id="10" creationId="{DF810592-4ED4-2542-AAB5-79A5256ECF68}"/>
          </ac:graphicFrameMkLst>
        </pc:graphicFrameChg>
      </pc:sldChg>
      <pc:sldChg chg="addSp delSp modSp mod">
        <pc:chgData name="chase carter" userId="1b27e2e539bea509" providerId="LiveId" clId="{D21954A5-0517-4722-AA26-63D71ACCCC4A}" dt="2025-06-18T21:11:43.710" v="399" actId="14100"/>
        <pc:sldMkLst>
          <pc:docMk/>
          <pc:sldMk cId="0" sldId="262"/>
        </pc:sldMkLst>
        <pc:graphicFrameChg chg="add mod modGraphic">
          <ac:chgData name="chase carter" userId="1b27e2e539bea509" providerId="LiveId" clId="{D21954A5-0517-4722-AA26-63D71ACCCC4A}" dt="2025-06-18T21:11:43.710" v="399" actId="14100"/>
          <ac:graphicFrameMkLst>
            <pc:docMk/>
            <pc:sldMk cId="0" sldId="262"/>
            <ac:graphicFrameMk id="4" creationId="{8DFFCBE4-B85B-D15F-E95B-FF11F57CC8B9}"/>
          </ac:graphicFrameMkLst>
        </pc:graphicFrameChg>
      </pc:sldChg>
      <pc:sldChg chg="addSp delSp modSp mod">
        <pc:chgData name="chase carter" userId="1b27e2e539bea509" providerId="LiveId" clId="{D21954A5-0517-4722-AA26-63D71ACCCC4A}" dt="2025-06-20T13:12:43.637" v="498" actId="20577"/>
        <pc:sldMkLst>
          <pc:docMk/>
          <pc:sldMk cId="0" sldId="263"/>
        </pc:sldMkLst>
        <pc:spChg chg="add del mod">
          <ac:chgData name="chase carter" userId="1b27e2e539bea509" providerId="LiveId" clId="{D21954A5-0517-4722-AA26-63D71ACCCC4A}" dt="2025-06-20T12:52:23.919" v="451" actId="478"/>
          <ac:spMkLst>
            <pc:docMk/>
            <pc:sldMk cId="0" sldId="263"/>
            <ac:spMk id="3" creationId="{B688359E-0CBE-B5CA-5164-FB60F16ECD27}"/>
          </ac:spMkLst>
        </pc:spChg>
        <pc:spChg chg="add mod">
          <ac:chgData name="chase carter" userId="1b27e2e539bea509" providerId="LiveId" clId="{D21954A5-0517-4722-AA26-63D71ACCCC4A}" dt="2025-06-20T13:11:02.336" v="464" actId="14100"/>
          <ac:spMkLst>
            <pc:docMk/>
            <pc:sldMk cId="0" sldId="263"/>
            <ac:spMk id="4" creationId="{D7E5EEF6-EB30-3261-CDDF-6A01E216D150}"/>
          </ac:spMkLst>
        </pc:spChg>
        <pc:spChg chg="add mod">
          <ac:chgData name="chase carter" userId="1b27e2e539bea509" providerId="LiveId" clId="{D21954A5-0517-4722-AA26-63D71ACCCC4A}" dt="2025-06-20T13:11:12.518" v="470"/>
          <ac:spMkLst>
            <pc:docMk/>
            <pc:sldMk cId="0" sldId="263"/>
            <ac:spMk id="5" creationId="{B0D980C1-0196-31FF-A90E-DF0208FDB509}"/>
          </ac:spMkLst>
        </pc:spChg>
        <pc:spChg chg="add mod">
          <ac:chgData name="chase carter" userId="1b27e2e539bea509" providerId="LiveId" clId="{D21954A5-0517-4722-AA26-63D71ACCCC4A}" dt="2025-06-20T13:11:11.631" v="468"/>
          <ac:spMkLst>
            <pc:docMk/>
            <pc:sldMk cId="0" sldId="263"/>
            <ac:spMk id="6" creationId="{9A349106-1F53-2F59-50C9-2133307A9E80}"/>
          </ac:spMkLst>
        </pc:spChg>
        <pc:spChg chg="add mod">
          <ac:chgData name="chase carter" userId="1b27e2e539bea509" providerId="LiveId" clId="{D21954A5-0517-4722-AA26-63D71ACCCC4A}" dt="2025-06-20T13:12:36.772" v="497" actId="1076"/>
          <ac:spMkLst>
            <pc:docMk/>
            <pc:sldMk cId="0" sldId="263"/>
            <ac:spMk id="7" creationId="{89370A26-A607-59DD-00CD-8754F64D2AC6}"/>
          </ac:spMkLst>
        </pc:spChg>
        <pc:spChg chg="mod">
          <ac:chgData name="chase carter" userId="1b27e2e539bea509" providerId="LiveId" clId="{D21954A5-0517-4722-AA26-63D71ACCCC4A}" dt="2025-06-20T12:43:06.146" v="416" actId="1076"/>
          <ac:spMkLst>
            <pc:docMk/>
            <pc:sldMk cId="0" sldId="263"/>
            <ac:spMk id="195" creationId="{00000000-0000-0000-0000-000000000000}"/>
          </ac:spMkLst>
        </pc:spChg>
        <pc:spChg chg="mod">
          <ac:chgData name="chase carter" userId="1b27e2e539bea509" providerId="LiveId" clId="{D21954A5-0517-4722-AA26-63D71ACCCC4A}" dt="2025-06-20T13:12:43.637" v="498" actId="20577"/>
          <ac:spMkLst>
            <pc:docMk/>
            <pc:sldMk cId="0" sldId="263"/>
            <ac:spMk id="196" creationId="{00000000-0000-0000-0000-000000000000}"/>
          </ac:spMkLst>
        </pc:spChg>
        <pc:picChg chg="add del mod">
          <ac:chgData name="chase carter" userId="1b27e2e539bea509" providerId="LiveId" clId="{D21954A5-0517-4722-AA26-63D71ACCCC4A}" dt="2025-06-20T12:49:37.339" v="428" actId="21"/>
          <ac:picMkLst>
            <pc:docMk/>
            <pc:sldMk cId="0" sldId="263"/>
            <ac:picMk id="2" creationId="{D4015173-E0BA-41BE-EFFB-FF2515837E27}"/>
          </ac:picMkLst>
        </pc:picChg>
      </pc:sldChg>
      <pc:sldChg chg="addSp delSp modSp mod">
        <pc:chgData name="chase carter" userId="1b27e2e539bea509" providerId="LiveId" clId="{D21954A5-0517-4722-AA26-63D71ACCCC4A}" dt="2025-06-20T13:41:48.695" v="619" actId="207"/>
        <pc:sldMkLst>
          <pc:docMk/>
          <pc:sldMk cId="0" sldId="265"/>
        </pc:sldMkLst>
        <pc:spChg chg="add mod">
          <ac:chgData name="chase carter" userId="1b27e2e539bea509" providerId="LiveId" clId="{D21954A5-0517-4722-AA26-63D71ACCCC4A}" dt="2025-06-20T13:40:49.660" v="610" actId="1076"/>
          <ac:spMkLst>
            <pc:docMk/>
            <pc:sldMk cId="0" sldId="265"/>
            <ac:spMk id="4" creationId="{D66FB986-3CFF-A4D9-5B30-8C8F82AAA8BB}"/>
          </ac:spMkLst>
        </pc:spChg>
        <pc:spChg chg="add del mod">
          <ac:chgData name="chase carter" userId="1b27e2e539bea509" providerId="LiveId" clId="{D21954A5-0517-4722-AA26-63D71ACCCC4A}" dt="2025-06-20T13:41:32.069" v="616" actId="11529"/>
          <ac:spMkLst>
            <pc:docMk/>
            <pc:sldMk cId="0" sldId="265"/>
            <ac:spMk id="5" creationId="{796DC2BC-06CA-666F-5A32-4F5D9046AB19}"/>
          </ac:spMkLst>
        </pc:spChg>
        <pc:spChg chg="add mod">
          <ac:chgData name="chase carter" userId="1b27e2e539bea509" providerId="LiveId" clId="{D21954A5-0517-4722-AA26-63D71ACCCC4A}" dt="2025-06-20T13:41:48.695" v="619" actId="207"/>
          <ac:spMkLst>
            <pc:docMk/>
            <pc:sldMk cId="0" sldId="265"/>
            <ac:spMk id="6" creationId="{C8236C14-C8EE-8511-86AD-9D4311D0867E}"/>
          </ac:spMkLst>
        </pc:spChg>
        <pc:spChg chg="mod">
          <ac:chgData name="chase carter" userId="1b27e2e539bea509" providerId="LiveId" clId="{D21954A5-0517-4722-AA26-63D71ACCCC4A}" dt="2025-06-20T13:39:35.245" v="582" actId="20577"/>
          <ac:spMkLst>
            <pc:docMk/>
            <pc:sldMk cId="0" sldId="265"/>
            <ac:spMk id="210" creationId="{00000000-0000-0000-0000-000000000000}"/>
          </ac:spMkLst>
        </pc:spChg>
        <pc:picChg chg="add mod">
          <ac:chgData name="chase carter" userId="1b27e2e539bea509" providerId="LiveId" clId="{D21954A5-0517-4722-AA26-63D71ACCCC4A}" dt="2025-06-20T13:39:49.318" v="584" actId="1076"/>
          <ac:picMkLst>
            <pc:docMk/>
            <pc:sldMk cId="0" sldId="265"/>
            <ac:picMk id="3" creationId="{48F5CB56-DD3B-034C-F3CE-4D99FBC52BEF}"/>
          </ac:picMkLst>
        </pc:picChg>
      </pc:sldChg>
      <pc:sldChg chg="modSp mod">
        <pc:chgData name="chase carter" userId="1b27e2e539bea509" providerId="LiveId" clId="{D21954A5-0517-4722-AA26-63D71ACCCC4A}" dt="2025-06-20T13:45:27.131" v="625" actId="20577"/>
        <pc:sldMkLst>
          <pc:docMk/>
          <pc:sldMk cId="0" sldId="266"/>
        </pc:sldMkLst>
        <pc:spChg chg="mod">
          <ac:chgData name="chase carter" userId="1b27e2e539bea509" providerId="LiveId" clId="{D21954A5-0517-4722-AA26-63D71ACCCC4A}" dt="2025-06-20T13:45:27.131" v="625" actId="20577"/>
          <ac:spMkLst>
            <pc:docMk/>
            <pc:sldMk cId="0" sldId="266"/>
            <ac:spMk id="217" creationId="{00000000-0000-0000-0000-000000000000}"/>
          </ac:spMkLst>
        </pc:spChg>
      </pc:sldChg>
      <pc:sldChg chg="modSp mod">
        <pc:chgData name="chase carter" userId="1b27e2e539bea509" providerId="LiveId" clId="{D21954A5-0517-4722-AA26-63D71ACCCC4A}" dt="2025-06-20T13:48:16.260" v="704" actId="255"/>
        <pc:sldMkLst>
          <pc:docMk/>
          <pc:sldMk cId="0" sldId="267"/>
        </pc:sldMkLst>
        <pc:spChg chg="mod">
          <ac:chgData name="chase carter" userId="1b27e2e539bea509" providerId="LiveId" clId="{D21954A5-0517-4722-AA26-63D71ACCCC4A}" dt="2025-06-20T13:48:16.260" v="704" actId="255"/>
          <ac:spMkLst>
            <pc:docMk/>
            <pc:sldMk cId="0" sldId="267"/>
            <ac:spMk id="224" creationId="{00000000-0000-0000-0000-000000000000}"/>
          </ac:spMkLst>
        </pc:spChg>
      </pc:sldChg>
      <pc:sldChg chg="addSp delSp modSp mod">
        <pc:chgData name="chase carter" userId="1b27e2e539bea509" providerId="LiveId" clId="{D21954A5-0517-4722-AA26-63D71ACCCC4A}" dt="2025-06-20T14:02:35.120" v="781" actId="20577"/>
        <pc:sldMkLst>
          <pc:docMk/>
          <pc:sldMk cId="0" sldId="268"/>
        </pc:sldMkLst>
        <pc:spChg chg="add">
          <ac:chgData name="chase carter" userId="1b27e2e539bea509" providerId="LiveId" clId="{D21954A5-0517-4722-AA26-63D71ACCCC4A}" dt="2025-06-20T13:58:40.468" v="742"/>
          <ac:spMkLst>
            <pc:docMk/>
            <pc:sldMk cId="0" sldId="268"/>
            <ac:spMk id="2" creationId="{AACF7BF8-CCCD-15DA-1CBE-4A132DF0D642}"/>
          </ac:spMkLst>
        </pc:spChg>
        <pc:spChg chg="add">
          <ac:chgData name="chase carter" userId="1b27e2e539bea509" providerId="LiveId" clId="{D21954A5-0517-4722-AA26-63D71ACCCC4A}" dt="2025-06-20T13:58:46.741" v="744"/>
          <ac:spMkLst>
            <pc:docMk/>
            <pc:sldMk cId="0" sldId="268"/>
            <ac:spMk id="3" creationId="{FA161321-47E4-9863-17FD-8AB996FC2E51}"/>
          </ac:spMkLst>
        </pc:spChg>
        <pc:spChg chg="add mod">
          <ac:chgData name="chase carter" userId="1b27e2e539bea509" providerId="LiveId" clId="{D21954A5-0517-4722-AA26-63D71ACCCC4A}" dt="2025-06-20T14:02:35.120" v="781" actId="20577"/>
          <ac:spMkLst>
            <pc:docMk/>
            <pc:sldMk cId="0" sldId="268"/>
            <ac:spMk id="4" creationId="{8FF3C6B2-D5F8-2A3B-DB0F-6D8F58F10975}"/>
          </ac:spMkLst>
        </pc:spChg>
        <pc:spChg chg="del mod">
          <ac:chgData name="chase carter" userId="1b27e2e539bea509" providerId="LiveId" clId="{D21954A5-0517-4722-AA26-63D71ACCCC4A}" dt="2025-06-20T13:58:52.332" v="746"/>
          <ac:spMkLst>
            <pc:docMk/>
            <pc:sldMk cId="0" sldId="268"/>
            <ac:spMk id="231" creationId="{00000000-0000-0000-0000-000000000000}"/>
          </ac:spMkLst>
        </pc:spChg>
      </pc:sldChg>
      <pc:sldChg chg="modSp mod">
        <pc:chgData name="chase carter" userId="1b27e2e539bea509" providerId="LiveId" clId="{D21954A5-0517-4722-AA26-63D71ACCCC4A}" dt="2025-06-20T13:54:12.042" v="717" actId="27636"/>
        <pc:sldMkLst>
          <pc:docMk/>
          <pc:sldMk cId="0" sldId="269"/>
        </pc:sldMkLst>
        <pc:spChg chg="mod">
          <ac:chgData name="chase carter" userId="1b27e2e539bea509" providerId="LiveId" clId="{D21954A5-0517-4722-AA26-63D71ACCCC4A}" dt="2025-06-20T13:54:12.042" v="717" actId="27636"/>
          <ac:spMkLst>
            <pc:docMk/>
            <pc:sldMk cId="0" sldId="269"/>
            <ac:spMk id="238" creationId="{00000000-0000-0000-0000-000000000000}"/>
          </ac:spMkLst>
        </pc:spChg>
      </pc:sldChg>
      <pc:sldChg chg="addSp delSp modSp new mod">
        <pc:chgData name="chase carter" userId="1b27e2e539bea509" providerId="LiveId" clId="{D21954A5-0517-4722-AA26-63D71ACCCC4A}" dt="2025-06-21T17:06:48.025" v="785" actId="1076"/>
        <pc:sldMkLst>
          <pc:docMk/>
          <pc:sldMk cId="163436637" sldId="270"/>
        </pc:sldMkLst>
        <pc:spChg chg="del">
          <ac:chgData name="chase carter" userId="1b27e2e539bea509" providerId="LiveId" clId="{D21954A5-0517-4722-AA26-63D71ACCCC4A}" dt="2025-06-20T13:12:55.751" v="499" actId="478"/>
          <ac:spMkLst>
            <pc:docMk/>
            <pc:sldMk cId="163436637" sldId="270"/>
            <ac:spMk id="3" creationId="{0DF72C38-9304-FCD9-58DA-0C5FD40EF0FC}"/>
          </ac:spMkLst>
        </pc:spChg>
        <pc:picChg chg="add del mod">
          <ac:chgData name="chase carter" userId="1b27e2e539bea509" providerId="LiveId" clId="{D21954A5-0517-4722-AA26-63D71ACCCC4A}" dt="2025-06-21T17:06:38.070" v="782" actId="478"/>
          <ac:picMkLst>
            <pc:docMk/>
            <pc:sldMk cId="163436637" sldId="270"/>
            <ac:picMk id="4" creationId="{21BBE2A3-D9E1-F3DE-0AFF-C9FBA4FBFB5E}"/>
          </ac:picMkLst>
        </pc:picChg>
        <pc:picChg chg="add mod">
          <ac:chgData name="chase carter" userId="1b27e2e539bea509" providerId="LiveId" clId="{D21954A5-0517-4722-AA26-63D71ACCCC4A}" dt="2025-06-21T17:06:48.025" v="785" actId="1076"/>
          <ac:picMkLst>
            <pc:docMk/>
            <pc:sldMk cId="163436637" sldId="270"/>
            <ac:picMk id="5" creationId="{0F12A6AA-5EC6-6356-D691-AB30327CD6CD}"/>
          </ac:picMkLst>
        </pc:picChg>
      </pc:sldChg>
      <pc:sldChg chg="new del">
        <pc:chgData name="chase carter" userId="1b27e2e539bea509" providerId="LiveId" clId="{D21954A5-0517-4722-AA26-63D71ACCCC4A}" dt="2025-06-20T12:49:21.277" v="424" actId="47"/>
        <pc:sldMkLst>
          <pc:docMk/>
          <pc:sldMk cId="388179973" sldId="270"/>
        </pc:sldMkLst>
      </pc:sldChg>
      <pc:sldChg chg="new del">
        <pc:chgData name="chase carter" userId="1b27e2e539bea509" providerId="LiveId" clId="{D21954A5-0517-4722-AA26-63D71ACCCC4A}" dt="2025-06-18T19:59:57.496" v="14" actId="680"/>
        <pc:sldMkLst>
          <pc:docMk/>
          <pc:sldMk cId="253078481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Chase Carter</a:t>
            </a: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Unit test three checks for safe string use. One case fails because the string is too long. The other uses a safe length and passes.</a:t>
            </a: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Cppcheck and SonarLint run while we write code. SonarQube scans changes during review. We use fuzz tests before deployment. Every build is scanned again before release. Logs and tools keep apps safe in production.</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Fixing issues early saves time and lowers damage. Some fixes like SQL injection take more effort but block big risks. Doing nothing allows issues to grow.</a:t>
            </a: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Not all tools are in use yet. Some code still breaks policy. We must train the team and make tools required. Improving now prevents bigger problems later.</a:t>
            </a: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We should follow secure coding standards and always update our tools. Working together and keeping security a focus will help Green Pace stay safe.</a:t>
            </a: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This policy was needed because more developers are joining our team. We have been using good security practices but they were not written down in one place. Now we have a policy that makes our approach clear and easy to follow. It supports the defense in depth idea which means we use many layers of security. If one fails another one is ready.</a:t>
            </a: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This table shows the ten main risks in our code. It ranks how serious they are how likely they are to happen how hard they are to fix and the overall priority. We use tools like Cppcheck and SonarQube to scan for problems. These tools are part of our automated process. They help us find issues early before code is shared or deployed.</a:t>
            </a: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Our policy follows ten core principles. They include things like validating input keeping code simple denying access by default and using secure standards. Each coding rule connects to one or more of these principles. For example our first rule says to use the right data types. This matches with the principle of keeping code simple and limiting access.</a:t>
            </a: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We use ten coding standards. I listed them in order from most important to least based on risk and how often they happen. For example unsafe string handling and SQL injection are ranked high. That is because they are both common and dangerous. At the bottom is assertion use because it is low risk and unlikely to fail in a serious way.</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We protect data in three ways. At rest we encrypt all stored data using AES 256. In flight we use TLS 1.2 or better for all network traffic. In use we use hardware-based memory encryption for very sensitive data. These policies keep data safe no matter where it is.</a:t>
            </a: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Triple A stands for authentication authorization and accounting. We use multi-factor authentication for logins. For authorization we use roles and give the least access needed. For accounting we log everything like logins file access and database changes. These logs go to a SIEM for review.</a:t>
            </a: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Unit test one checks for division by zero. One case fails because of a zero divisor. The other case passes with a normal value.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a:p>
            <a:r>
              <a:t>Unit test two checks for pointer initialization. One case fails due to an uninitialized pointer. The other passes after setting the pointer.</a:t>
            </a: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eb.archive.org/web/20240117143629/https:/techbeacon.com/security/6-devsecops-best-practices-automate-early-often"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techbeacon.com/" TargetMode="External"/><Relationship Id="rId5" Type="http://schemas.openxmlformats.org/officeDocument/2006/relationships/hyperlink" Target="https://www.programmingalgorithms.com/algorithm/xor-encryption/cpp/" TargetMode="External"/><Relationship Id="rId4" Type="http://schemas.openxmlformats.org/officeDocument/2006/relationships/hyperlink" Target="https://cplusplus.com/forum/windows/128374/"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Chase Carter</a:t>
            </a:r>
            <a:endParaRPr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r>
              <a:rPr lang="en-US" sz="1850" i="1" dirty="0"/>
              <a:t>CS-405 Secure Coding</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03457" y="3418697"/>
            <a:ext cx="10820400" cy="2763806"/>
          </a:xfrm>
          <a:prstGeom prst="rect">
            <a:avLst/>
          </a:prstGeom>
          <a:noFill/>
          <a:ln>
            <a:noFill/>
          </a:ln>
        </p:spPr>
        <p:txBody>
          <a:bodyPr spcFirstLastPara="1" wrap="square" lIns="91425" tIns="45700" rIns="91425" bIns="45700" anchor="t" anchorCtr="0">
            <a:normAutofit/>
          </a:bodyPr>
          <a:lstStyle/>
          <a:p>
            <a:pPr marL="457200" lvl="1" indent="0">
              <a:buSzPts val="2000"/>
              <a:buNone/>
            </a:pPr>
            <a:r>
              <a:rPr lang="en-US" sz="2200" dirty="0"/>
              <a:t>The main external tools are </a:t>
            </a:r>
            <a:r>
              <a:rPr lang="en-US" sz="2200" dirty="0" err="1"/>
              <a:t>Cppchek</a:t>
            </a:r>
            <a:r>
              <a:rPr lang="en-US" sz="2200" dirty="0"/>
              <a:t> and </a:t>
            </a:r>
            <a:r>
              <a:rPr lang="en-US" sz="2200" dirty="0" err="1"/>
              <a:t>SonarSource</a:t>
            </a:r>
            <a:r>
              <a:rPr lang="en-US" sz="2200" dirty="0"/>
              <a:t>. </a:t>
            </a:r>
            <a:r>
              <a:rPr lang="en-US" sz="2200" dirty="0" err="1"/>
              <a:t>Cppcheck</a:t>
            </a:r>
            <a:r>
              <a:rPr lang="en-US" sz="2200" dirty="0"/>
              <a:t> and </a:t>
            </a:r>
            <a:r>
              <a:rPr lang="en-US" sz="2200" dirty="0" err="1"/>
              <a:t>SonarLint</a:t>
            </a:r>
            <a:r>
              <a:rPr lang="en-US" sz="2200" dirty="0"/>
              <a:t> are used in the Create phase during coding. SonarQube runs during the Verify phase on each commit. In Pre-Production, fuzz testing detects edge-case failures. At Release, code must pass a final scan. In Detect &amp; Respond, monitoring tools analyze logs and activity in real-time.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48F5CB56-DD3B-034C-F3CE-4D99FBC52BEF}"/>
              </a:ext>
            </a:extLst>
          </p:cNvPr>
          <p:cNvPicPr>
            <a:picLocks noChangeAspect="1"/>
          </p:cNvPicPr>
          <p:nvPr/>
        </p:nvPicPr>
        <p:blipFill>
          <a:blip r:embed="rId5"/>
          <a:stretch>
            <a:fillRect/>
          </a:stretch>
        </p:blipFill>
        <p:spPr>
          <a:xfrm>
            <a:off x="2213075" y="1380062"/>
            <a:ext cx="7144747" cy="2038635"/>
          </a:xfrm>
          <a:prstGeom prst="rect">
            <a:avLst/>
          </a:prstGeom>
        </p:spPr>
      </p:pic>
      <p:sp>
        <p:nvSpPr>
          <p:cNvPr id="4" name="TextBox 3">
            <a:extLst>
              <a:ext uri="{FF2B5EF4-FFF2-40B4-BE49-F238E27FC236}">
                <a16:creationId xmlns:a16="http://schemas.microsoft.com/office/drawing/2014/main" id="{D66FB986-3CFF-A4D9-5B30-8C8F82AAA8BB}"/>
              </a:ext>
            </a:extLst>
          </p:cNvPr>
          <p:cNvSpPr txBox="1"/>
          <p:nvPr/>
        </p:nvSpPr>
        <p:spPr>
          <a:xfrm>
            <a:off x="4641011" y="918397"/>
            <a:ext cx="3140015" cy="461665"/>
          </a:xfrm>
          <a:prstGeom prst="rect">
            <a:avLst/>
          </a:prstGeom>
          <a:noFill/>
        </p:spPr>
        <p:txBody>
          <a:bodyPr wrap="square" rtlCol="0">
            <a:spAutoFit/>
          </a:bodyPr>
          <a:lstStyle/>
          <a:p>
            <a:r>
              <a:rPr lang="en-US" sz="2400" dirty="0" err="1">
                <a:solidFill>
                  <a:schemeClr val="bg1"/>
                </a:solidFill>
              </a:rPr>
              <a:t>DevSecOps</a:t>
            </a:r>
            <a:r>
              <a:rPr lang="en-US" sz="2400" dirty="0">
                <a:solidFill>
                  <a:schemeClr val="bg1"/>
                </a:solidFill>
              </a:rPr>
              <a:t> Pipeline</a:t>
            </a:r>
          </a:p>
        </p:txBody>
      </p:sp>
      <p:sp>
        <p:nvSpPr>
          <p:cNvPr id="6" name="Rectangle 5">
            <a:extLst>
              <a:ext uri="{FF2B5EF4-FFF2-40B4-BE49-F238E27FC236}">
                <a16:creationId xmlns:a16="http://schemas.microsoft.com/office/drawing/2014/main" id="{C8236C14-C8EE-8511-86AD-9D4311D0867E}"/>
              </a:ext>
            </a:extLst>
          </p:cNvPr>
          <p:cNvSpPr/>
          <p:nvPr/>
        </p:nvSpPr>
        <p:spPr>
          <a:xfrm>
            <a:off x="3114136" y="3183147"/>
            <a:ext cx="353683" cy="235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spcBef>
                <a:spcPts val="0"/>
              </a:spcBef>
              <a:buSzPts val="2000"/>
              <a:buNone/>
            </a:pPr>
            <a:r>
              <a:rPr lang="en-US" dirty="0"/>
              <a:t>If we fix known risks now, we avoid potential exploits and data breaches. For example, fixing SQL injection early can prevent database leaks. The risk of waiting includes higher cost, damage to customer trust, and compliance violations. Some fixes, like enforcing memory management, are low-cost and high-impact, and should be addressed immediately.</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r>
              <a:rPr lang="en-US" sz="2200" dirty="0"/>
              <a:t>Gaps include inconsistent tool usage and incomplete adoption of the policy across all teams. We recommend making tools like </a:t>
            </a:r>
            <a:r>
              <a:rPr lang="en-US" sz="2200" dirty="0" err="1"/>
              <a:t>SonarSource</a:t>
            </a:r>
            <a:r>
              <a:rPr lang="en-US" sz="2200" dirty="0"/>
              <a:t> and </a:t>
            </a:r>
            <a:r>
              <a:rPr lang="en-US" sz="2200" dirty="0" err="1"/>
              <a:t>Cppcheck</a:t>
            </a:r>
            <a:r>
              <a:rPr lang="en-US" sz="2200" dirty="0"/>
              <a:t> mandatory in all developer environments. Future work should include expanding test coverage, requiring compliance scans before code merges, and regular training on secure coding. We can close gaps by being proactive, not reactive, this is the key to maintaining secure systems at Green Pace.</a:t>
            </a:r>
            <a:endParaRPr sz="2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 Placeholder 3">
            <a:extLst>
              <a:ext uri="{FF2B5EF4-FFF2-40B4-BE49-F238E27FC236}">
                <a16:creationId xmlns:a16="http://schemas.microsoft.com/office/drawing/2014/main" id="{8FF3C6B2-D5F8-2A3B-DB0F-6D8F58F10975}"/>
              </a:ext>
            </a:extLst>
          </p:cNvPr>
          <p:cNvSpPr>
            <a:spLocks noGrp="1" noChangeArrowheads="1"/>
          </p:cNvSpPr>
          <p:nvPr>
            <p:ph type="body" idx="1"/>
          </p:nvPr>
        </p:nvSpPr>
        <p:spPr bwMode="auto">
          <a:xfrm>
            <a:off x="511629" y="1968889"/>
            <a:ext cx="1099457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Arial" panose="020B0604020202020204" pitchFamily="34" charset="0"/>
              </a:rPr>
              <a:t>To prevent future vulnerabilities, Green Pace should use SEI CERT C++ standard across all teams. All development tools </a:t>
            </a:r>
            <a:r>
              <a:rPr kumimoji="0" lang="en-US" altLang="en-US" b="0" i="0" u="none" strike="noStrike" cap="none" normalizeH="0" baseline="0">
                <a:ln>
                  <a:noFill/>
                </a:ln>
                <a:solidFill>
                  <a:schemeClr val="bg1"/>
                </a:solidFill>
                <a:effectLst/>
                <a:latin typeface="Arial" panose="020B0604020202020204" pitchFamily="34" charset="0"/>
              </a:rPr>
              <a:t>should make </a:t>
            </a:r>
            <a:r>
              <a:rPr kumimoji="0" lang="en-US" altLang="en-US" b="0" i="0" u="none" strike="noStrike" cap="none" normalizeH="0" baseline="0" dirty="0">
                <a:ln>
                  <a:noFill/>
                </a:ln>
                <a:solidFill>
                  <a:schemeClr val="bg1"/>
                </a:solidFill>
                <a:effectLst/>
                <a:latin typeface="Arial" panose="020B0604020202020204" pitchFamily="34" charset="0"/>
              </a:rPr>
              <a:t>the rules automatically. Regular code reviews, static analysis, and training sessions will support long-term compliance. Staying updated with best practices and using automation will help us build secure, scalable software as our organization grows.</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1671146"/>
            <a:ext cx="10820400" cy="4547540"/>
          </a:xfrm>
          <a:prstGeom prst="rect">
            <a:avLst/>
          </a:prstGeom>
          <a:noFill/>
          <a:ln>
            <a:noFill/>
          </a:ln>
        </p:spPr>
        <p:txBody>
          <a:bodyPr spcFirstLastPara="1" wrap="square" lIns="91425" tIns="45700" rIns="91425" bIns="45700" anchor="t" anchorCtr="0">
            <a:normAutofit lnSpcReduction="10000"/>
          </a:bodyPr>
          <a:lstStyle/>
          <a:p>
            <a:pPr marL="114300" indent="0">
              <a:buNone/>
            </a:pPr>
            <a:r>
              <a:rPr lang="en-US" dirty="0">
                <a:solidFill>
                  <a:schemeClr val="bg1"/>
                </a:solidFill>
              </a:rPr>
              <a:t>cplusplus.com. (n.d.). </a:t>
            </a:r>
            <a:r>
              <a:rPr lang="en-US" i="1" dirty="0">
                <a:solidFill>
                  <a:schemeClr val="bg1"/>
                </a:solidFill>
              </a:rPr>
              <a:t>Encrypt and decrypt a file using XOR</a:t>
            </a:r>
            <a:r>
              <a:rPr lang="en-US" dirty="0">
                <a:solidFill>
                  <a:schemeClr val="bg1"/>
                </a:solidFill>
              </a:rPr>
              <a:t>. C++ Forum. Retrieved June 20, 2025, from </a:t>
            </a:r>
            <a:r>
              <a:rPr lang="en-US" dirty="0">
                <a:solidFill>
                  <a:schemeClr val="bg1"/>
                </a:solidFill>
                <a:hlinkClick r:id="rId4">
                  <a:extLst>
                    <a:ext uri="{A12FA001-AC4F-418D-AE19-62706E023703}">
                      <ahyp:hlinkClr xmlns:ahyp="http://schemas.microsoft.com/office/drawing/2018/hyperlinkcolor" val="tx"/>
                    </a:ext>
                  </a:extLst>
                </a:hlinkClick>
              </a:rPr>
              <a:t>https://cplusplus.com/forum/windows/128374/</a:t>
            </a:r>
            <a:endParaRPr lang="en-US" dirty="0">
              <a:solidFill>
                <a:schemeClr val="bg1"/>
              </a:solidFill>
            </a:endParaRPr>
          </a:p>
          <a:p>
            <a:pPr marL="114300" indent="0">
              <a:buNone/>
            </a:pPr>
            <a:r>
              <a:rPr lang="en-US" dirty="0">
                <a:solidFill>
                  <a:schemeClr val="bg1"/>
                </a:solidFill>
              </a:rPr>
              <a:t>Programming Algorithms. (n.d.). </a:t>
            </a:r>
            <a:r>
              <a:rPr lang="en-US" i="1" dirty="0">
                <a:solidFill>
                  <a:schemeClr val="bg1"/>
                </a:solidFill>
              </a:rPr>
              <a:t>XOR encryption</a:t>
            </a:r>
            <a:r>
              <a:rPr lang="en-US" dirty="0">
                <a:solidFill>
                  <a:schemeClr val="bg1"/>
                </a:solidFill>
              </a:rPr>
              <a:t>. Retrieved June 20, 2025, from </a:t>
            </a:r>
            <a:r>
              <a:rPr lang="en-US" dirty="0">
                <a:solidFill>
                  <a:schemeClr val="bg1"/>
                </a:solidFill>
                <a:hlinkClick r:id="rId5">
                  <a:extLst>
                    <a:ext uri="{A12FA001-AC4F-418D-AE19-62706E023703}">
                      <ahyp:hlinkClr xmlns:ahyp="http://schemas.microsoft.com/office/drawing/2018/hyperlinkcolor" val="tx"/>
                    </a:ext>
                  </a:extLst>
                </a:hlinkClick>
              </a:rPr>
              <a:t>https://www.programmingalgorithms.com/algorithm/xor-encryption/cpp/</a:t>
            </a:r>
            <a:endParaRPr lang="en-US" dirty="0">
              <a:solidFill>
                <a:schemeClr val="bg1"/>
              </a:solidFill>
            </a:endParaRPr>
          </a:p>
          <a:p>
            <a:pPr marL="114300" indent="0">
              <a:buNone/>
            </a:pPr>
            <a:r>
              <a:rPr lang="en-US" dirty="0" err="1">
                <a:solidFill>
                  <a:schemeClr val="bg1"/>
                </a:solidFill>
              </a:rPr>
              <a:t>TechBeacon</a:t>
            </a:r>
            <a:r>
              <a:rPr lang="en-US" dirty="0">
                <a:solidFill>
                  <a:schemeClr val="bg1"/>
                </a:solidFill>
              </a:rPr>
              <a:t>. (2024, January 17). </a:t>
            </a:r>
            <a:r>
              <a:rPr lang="en-US" i="1" dirty="0">
                <a:solidFill>
                  <a:schemeClr val="bg1"/>
                </a:solidFill>
              </a:rPr>
              <a:t>6 </a:t>
            </a:r>
            <a:r>
              <a:rPr lang="en-US" i="1" dirty="0" err="1">
                <a:solidFill>
                  <a:schemeClr val="bg1"/>
                </a:solidFill>
              </a:rPr>
              <a:t>DevSecOps</a:t>
            </a:r>
            <a:r>
              <a:rPr lang="en-US" i="1" dirty="0">
                <a:solidFill>
                  <a:schemeClr val="bg1"/>
                </a:solidFill>
              </a:rPr>
              <a:t> best practices: Automate early and often</a:t>
            </a:r>
            <a:r>
              <a:rPr lang="en-US" dirty="0">
                <a:solidFill>
                  <a:schemeClr val="bg1"/>
                </a:solidFill>
              </a:rPr>
              <a:t>. Archived from the original at </a:t>
            </a:r>
            <a:r>
              <a:rPr lang="en-US" dirty="0">
                <a:solidFill>
                  <a:schemeClr val="bg1"/>
                </a:solidFill>
                <a:hlinkClick r:id="rId6">
                  <a:extLst>
                    <a:ext uri="{A12FA001-AC4F-418D-AE19-62706E023703}">
                      <ahyp:hlinkClr xmlns:ahyp="http://schemas.microsoft.com/office/drawing/2018/hyperlinkcolor" val="tx"/>
                    </a:ext>
                  </a:extLst>
                </a:hlinkClick>
              </a:rPr>
              <a:t>https://techbeacon.com</a:t>
            </a:r>
            <a:r>
              <a:rPr lang="en-US" dirty="0">
                <a:solidFill>
                  <a:schemeClr val="bg1"/>
                </a:solidFill>
              </a:rPr>
              <a:t>. </a:t>
            </a:r>
            <a:r>
              <a:rPr lang="en-US" dirty="0">
                <a:solidFill>
                  <a:schemeClr val="bg1"/>
                </a:solidFill>
                <a:hlinkClick r:id="rId7">
                  <a:extLst>
                    <a:ext uri="{A12FA001-AC4F-418D-AE19-62706E023703}">
                      <ahyp:hlinkClr xmlns:ahyp="http://schemas.microsoft.com/office/drawing/2018/hyperlinkcolor" val="tx"/>
                    </a:ext>
                  </a:extLst>
                </a:hlinkClick>
              </a:rPr>
              <a:t>https://web.archive.org/web/20240117143629/https://techbeacon.com/security/6-devsecops-best-practices-automate-early-often</a:t>
            </a:r>
            <a:endParaRPr lang="en-US" dirty="0">
              <a:solidFill>
                <a:schemeClr val="bg1"/>
              </a:solidFill>
            </a:endParaRPr>
          </a:p>
          <a:p>
            <a:pPr marL="114300" indent="0">
              <a:buNone/>
            </a:pPr>
            <a:r>
              <a:rPr lang="en-US" dirty="0" err="1">
                <a:solidFill>
                  <a:schemeClr val="bg1"/>
                </a:solidFill>
              </a:rPr>
              <a:t>SonarSource</a:t>
            </a:r>
            <a:r>
              <a:rPr lang="en-US" dirty="0">
                <a:solidFill>
                  <a:schemeClr val="bg1"/>
                </a:solidFill>
              </a:rPr>
              <a:t>. (n.d.). </a:t>
            </a:r>
            <a:r>
              <a:rPr lang="en-US" i="1" dirty="0">
                <a:solidFill>
                  <a:schemeClr val="bg1"/>
                </a:solidFill>
              </a:rPr>
              <a:t>Clean code for C++ developers with SonarQube</a:t>
            </a:r>
            <a:r>
              <a:rPr lang="en-US" dirty="0">
                <a:solidFill>
                  <a:schemeClr val="bg1"/>
                </a:solidFill>
              </a:rPr>
              <a:t>. SonarQube Documentation. Retrieved June 20, 2025, from https://docs.sonarsource.com/cpp/</a:t>
            </a:r>
          </a:p>
          <a:p>
            <a:pPr marL="114300" indent="0">
              <a:buNone/>
            </a:pPr>
            <a:r>
              <a:rPr lang="en-US" dirty="0" err="1">
                <a:solidFill>
                  <a:schemeClr val="bg1"/>
                </a:solidFill>
              </a:rPr>
              <a:t>Cppcheck</a:t>
            </a:r>
            <a:r>
              <a:rPr lang="en-US" dirty="0">
                <a:solidFill>
                  <a:schemeClr val="bg1"/>
                </a:solidFill>
              </a:rPr>
              <a:t>. (n.d.). </a:t>
            </a:r>
            <a:r>
              <a:rPr lang="en-US" i="1" dirty="0" err="1">
                <a:solidFill>
                  <a:schemeClr val="bg1"/>
                </a:solidFill>
              </a:rPr>
              <a:t>Cppcheck</a:t>
            </a:r>
            <a:r>
              <a:rPr lang="en-US" i="1" dirty="0">
                <a:solidFill>
                  <a:schemeClr val="bg1"/>
                </a:solidFill>
              </a:rPr>
              <a:t>: A tool for static C/C++ code analysis</a:t>
            </a:r>
            <a:r>
              <a:rPr lang="en-US" dirty="0">
                <a:solidFill>
                  <a:schemeClr val="bg1"/>
                </a:solidFill>
              </a:rPr>
              <a:t>. Retrieved June 20, 2025, from https://cppcheck.sourceforge.io/</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0" y="1619947"/>
            <a:ext cx="4831618" cy="5238053"/>
          </a:xfrm>
          <a:prstGeom prst="rect">
            <a:avLst/>
          </a:prstGeom>
          <a:noFill/>
          <a:ln>
            <a:noFill/>
          </a:ln>
        </p:spPr>
        <p:txBody>
          <a:bodyPr spcFirstLastPara="1" wrap="square" lIns="91425" tIns="45700" rIns="91425" bIns="45700" anchor="t" anchorCtr="0">
            <a:normAutofit/>
          </a:bodyPr>
          <a:lstStyle/>
          <a:p>
            <a:pPr marL="342900">
              <a:buSzPts val="2200"/>
            </a:pPr>
            <a:r>
              <a:rPr lang="en-US" dirty="0"/>
              <a:t>The policy includes coding standards testing methods encryption and risk handling</a:t>
            </a:r>
          </a:p>
          <a:p>
            <a:pPr marL="342900">
              <a:buSzPts val="2200"/>
            </a:pPr>
            <a:r>
              <a:rPr lang="en-US" dirty="0"/>
              <a:t>It supports defense in depth by protecting each layer from physical access to code</a:t>
            </a:r>
          </a:p>
          <a:p>
            <a:pPr marL="342900">
              <a:buSzPts val="2200"/>
            </a:pPr>
            <a:r>
              <a:rPr lang="en-US" dirty="0"/>
              <a:t>If one defense fails the next one can still stop the attack</a:t>
            </a:r>
          </a:p>
          <a:p>
            <a:pPr marL="342900">
              <a:buSzPts val="2200"/>
            </a:pPr>
            <a:r>
              <a:rPr lang="en-US" dirty="0"/>
              <a:t>We use tools like firewalls encryption patching and testing at every level</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10912" y="1850366"/>
            <a:ext cx="6959763" cy="458701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3081528" y="29588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1140383246"/>
              </p:ext>
            </p:extLst>
          </p:nvPr>
        </p:nvGraphicFramePr>
        <p:xfrm>
          <a:off x="94593" y="764372"/>
          <a:ext cx="5278443" cy="5384180"/>
        </p:xfrm>
        <a:graphic>
          <a:graphicData uri="http://schemas.openxmlformats.org/drawingml/2006/table">
            <a:tbl>
              <a:tblPr firstRow="1" firstCol="1">
                <a:noFill/>
                <a:tableStyleId>{802198C4-3087-4945-87E3-76CBB3509B7E}</a:tableStyleId>
              </a:tblPr>
              <a:tblGrid>
                <a:gridCol w="2596765">
                  <a:extLst>
                    <a:ext uri="{9D8B030D-6E8A-4147-A177-3AD203B41FA5}">
                      <a16:colId xmlns:a16="http://schemas.microsoft.com/office/drawing/2014/main" val="20000"/>
                    </a:ext>
                  </a:extLst>
                </a:gridCol>
                <a:gridCol w="2681678">
                  <a:extLst>
                    <a:ext uri="{9D8B030D-6E8A-4147-A177-3AD203B41FA5}">
                      <a16:colId xmlns:a16="http://schemas.microsoft.com/office/drawing/2014/main" val="20001"/>
                    </a:ext>
                  </a:extLst>
                </a:gridCol>
              </a:tblGrid>
              <a:tr h="2838933">
                <a:tc>
                  <a:txBody>
                    <a:bodyPr/>
                    <a:lstStyle/>
                    <a:p>
                      <a:r>
                        <a:rPr lang="en-US" sz="3600" b="1" dirty="0"/>
                        <a:t>Likely</a:t>
                      </a:r>
                    </a:p>
                    <a:p>
                      <a:r>
                        <a:rPr lang="en-US" sz="1800" dirty="0"/>
                        <a:t>Unsafe string handling (buffer overflows)</a:t>
                      </a:r>
                    </a:p>
                    <a:p>
                      <a:r>
                        <a:rPr lang="en-US" sz="1800" dirty="0"/>
                        <a:t>SQL injection</a:t>
                      </a:r>
                    </a:p>
                    <a:p>
                      <a:r>
                        <a:rPr lang="en-US" sz="1800" dirty="0"/>
                        <a:t>Loop bounds errors</a:t>
                      </a: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r>
                        <a:rPr lang="en-US" sz="3600" b="1" dirty="0"/>
                        <a:t>Priority</a:t>
                      </a:r>
                    </a:p>
                    <a:p>
                      <a:r>
                        <a:rPr lang="en-US" sz="1800" dirty="0"/>
                        <a:t>SQL injection</a:t>
                      </a:r>
                    </a:p>
                    <a:p>
                      <a:r>
                        <a:rPr lang="en-US" sz="1800" dirty="0"/>
                        <a:t>Unsafe string functions</a:t>
                      </a:r>
                    </a:p>
                    <a:p>
                      <a:r>
                        <a:rPr lang="en-US" sz="1800" dirty="0"/>
                        <a:t>Improper locking or memory leaks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545247">
                <a:tc>
                  <a:txBody>
                    <a:bodyPr/>
                    <a:lstStyle/>
                    <a:p>
                      <a:r>
                        <a:rPr lang="en-US" sz="3600" b="1" dirty="0"/>
                        <a:t>Low Priority</a:t>
                      </a:r>
                    </a:p>
                    <a:p>
                      <a:r>
                        <a:rPr lang="en-US" sz="1800" dirty="0"/>
                        <a:t>Assertion usage</a:t>
                      </a:r>
                    </a:p>
                    <a:p>
                      <a:r>
                        <a:rPr lang="en-US" sz="1800" dirty="0"/>
                        <a:t>Pointer initialization (if properly managed)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r>
                        <a:rPr lang="en-US" sz="3600" b="1" dirty="0"/>
                        <a:t>Unlikely</a:t>
                      </a:r>
                    </a:p>
                    <a:p>
                      <a:r>
                        <a:rPr lang="en-US" sz="1800" dirty="0"/>
                        <a:t>Division by zero (if inputs are checked)</a:t>
                      </a:r>
                    </a:p>
                    <a:p>
                      <a:r>
                        <a:rPr lang="en-US" sz="1800" dirty="0"/>
                        <a:t>Use of incorrect data types in modern compilers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019D34CE-9BAB-FC77-B7BC-EF0BB51A0791}"/>
              </a:ext>
            </a:extLst>
          </p:cNvPr>
          <p:cNvGraphicFramePr>
            <a:graphicFrameLocks noGrp="1"/>
          </p:cNvGraphicFramePr>
          <p:nvPr>
            <p:extLst>
              <p:ext uri="{D42A27DB-BD31-4B8C-83A1-F6EECF244321}">
                <p14:modId xmlns:p14="http://schemas.microsoft.com/office/powerpoint/2010/main" val="498988577"/>
              </p:ext>
            </p:extLst>
          </p:nvPr>
        </p:nvGraphicFramePr>
        <p:xfrm>
          <a:off x="5501054" y="1494385"/>
          <a:ext cx="6319091" cy="3953160"/>
        </p:xfrm>
        <a:graphic>
          <a:graphicData uri="http://schemas.openxmlformats.org/drawingml/2006/table">
            <a:tbl>
              <a:tblPr firstRow="1" firstCol="1" bandRow="1">
                <a:tableStyleId>{802198C4-3087-4945-87E3-76CBB3509B7E}</a:tableStyleId>
              </a:tblPr>
              <a:tblGrid>
                <a:gridCol w="1200369">
                  <a:extLst>
                    <a:ext uri="{9D8B030D-6E8A-4147-A177-3AD203B41FA5}">
                      <a16:colId xmlns:a16="http://schemas.microsoft.com/office/drawing/2014/main" val="2257694434"/>
                    </a:ext>
                  </a:extLst>
                </a:gridCol>
                <a:gridCol w="1239148">
                  <a:extLst>
                    <a:ext uri="{9D8B030D-6E8A-4147-A177-3AD203B41FA5}">
                      <a16:colId xmlns:a16="http://schemas.microsoft.com/office/drawing/2014/main" val="2331763635"/>
                    </a:ext>
                  </a:extLst>
                </a:gridCol>
                <a:gridCol w="1192824">
                  <a:extLst>
                    <a:ext uri="{9D8B030D-6E8A-4147-A177-3AD203B41FA5}">
                      <a16:colId xmlns:a16="http://schemas.microsoft.com/office/drawing/2014/main" val="4086594696"/>
                    </a:ext>
                  </a:extLst>
                </a:gridCol>
                <a:gridCol w="1111758">
                  <a:extLst>
                    <a:ext uri="{9D8B030D-6E8A-4147-A177-3AD203B41FA5}">
                      <a16:colId xmlns:a16="http://schemas.microsoft.com/office/drawing/2014/main" val="1202359434"/>
                    </a:ext>
                  </a:extLst>
                </a:gridCol>
                <a:gridCol w="927631">
                  <a:extLst>
                    <a:ext uri="{9D8B030D-6E8A-4147-A177-3AD203B41FA5}">
                      <a16:colId xmlns:a16="http://schemas.microsoft.com/office/drawing/2014/main" val="3579575767"/>
                    </a:ext>
                  </a:extLst>
                </a:gridCol>
                <a:gridCol w="647361">
                  <a:extLst>
                    <a:ext uri="{9D8B030D-6E8A-4147-A177-3AD203B41FA5}">
                      <a16:colId xmlns:a16="http://schemas.microsoft.com/office/drawing/2014/main" val="3228926542"/>
                    </a:ext>
                  </a:extLst>
                </a:gridCol>
              </a:tblGrid>
              <a:tr h="358740">
                <a:tc>
                  <a:txBody>
                    <a:bodyPr/>
                    <a:lstStyle/>
                    <a:p>
                      <a:pPr marL="0" marR="0" algn="ctr">
                        <a:buNone/>
                      </a:pPr>
                      <a:r>
                        <a:rPr lang="en-US" sz="1200" dirty="0">
                          <a:solidFill>
                            <a:schemeClr val="bg1"/>
                          </a:solidFill>
                          <a:effectLst/>
                        </a:rPr>
                        <a:t>Rule</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buNone/>
                      </a:pPr>
                      <a:r>
                        <a:rPr lang="en-US" sz="1200">
                          <a:solidFill>
                            <a:schemeClr val="bg1"/>
                          </a:solidFill>
                          <a:effectLst/>
                        </a:rPr>
                        <a:t>Severity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buNone/>
                      </a:pPr>
                      <a:r>
                        <a:rPr lang="en-US" sz="1200">
                          <a:solidFill>
                            <a:schemeClr val="bg1"/>
                          </a:solidFill>
                          <a:effectLst/>
                        </a:rPr>
                        <a:t>Likelihood</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buNone/>
                      </a:pPr>
                      <a:r>
                        <a:rPr lang="en-US" sz="1200">
                          <a:solidFill>
                            <a:schemeClr val="bg1"/>
                          </a:solidFill>
                          <a:effectLst/>
                        </a:rPr>
                        <a:t>Remediation Cost</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buNone/>
                      </a:pPr>
                      <a:r>
                        <a:rPr lang="en-US" sz="1200">
                          <a:solidFill>
                            <a:schemeClr val="bg1"/>
                          </a:solidFill>
                          <a:effectLst/>
                        </a:rPr>
                        <a:t>Priority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buNone/>
                      </a:pPr>
                      <a:r>
                        <a:rPr lang="en-US" sz="1200">
                          <a:solidFill>
                            <a:schemeClr val="bg1"/>
                          </a:solidFill>
                          <a:effectLst/>
                        </a:rPr>
                        <a:t>Level</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482972691"/>
                  </a:ext>
                </a:extLst>
              </a:tr>
              <a:tr h="358740">
                <a:tc>
                  <a:txBody>
                    <a:bodyPr/>
                    <a:lstStyle/>
                    <a:p>
                      <a:pPr marL="0" marR="0">
                        <a:buNone/>
                      </a:pPr>
                      <a:r>
                        <a:rPr lang="en-US" sz="1200" dirty="0">
                          <a:solidFill>
                            <a:schemeClr val="bg1"/>
                          </a:solidFill>
                          <a:effectLst/>
                        </a:rPr>
                        <a:t>STD-001-CPP</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962155308"/>
                  </a:ext>
                </a:extLst>
              </a:tr>
              <a:tr h="358740">
                <a:tc>
                  <a:txBody>
                    <a:bodyPr/>
                    <a:lstStyle/>
                    <a:p>
                      <a:pPr marL="0" marR="0">
                        <a:buNone/>
                      </a:pPr>
                      <a:r>
                        <a:rPr lang="en-US" sz="1200">
                          <a:solidFill>
                            <a:schemeClr val="bg1"/>
                          </a:solidFill>
                          <a:effectLst/>
                        </a:rPr>
                        <a:t>STD-002-CPP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High</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Possible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4</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20749807"/>
                  </a:ext>
                </a:extLst>
              </a:tr>
              <a:tr h="358740">
                <a:tc>
                  <a:txBody>
                    <a:bodyPr/>
                    <a:lstStyle/>
                    <a:p>
                      <a:pPr marL="0" marR="0">
                        <a:buNone/>
                      </a:pPr>
                      <a:r>
                        <a:rPr lang="en-US" sz="1200">
                          <a:solidFill>
                            <a:schemeClr val="bg1"/>
                          </a:solidFill>
                          <a:effectLst/>
                        </a:rPr>
                        <a:t>STD-003-CPP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High</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Likely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98314266"/>
                  </a:ext>
                </a:extLst>
              </a:tr>
              <a:tr h="358740">
                <a:tc>
                  <a:txBody>
                    <a:bodyPr/>
                    <a:lstStyle/>
                    <a:p>
                      <a:pPr marL="0" marR="0">
                        <a:buNone/>
                      </a:pPr>
                      <a:r>
                        <a:rPr lang="en-US" sz="1200">
                          <a:solidFill>
                            <a:schemeClr val="bg1"/>
                          </a:solidFill>
                          <a:effectLst/>
                        </a:rPr>
                        <a:t>STD-004-CPP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Likely</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5</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88547362"/>
                  </a:ext>
                </a:extLst>
              </a:tr>
              <a:tr h="358740">
                <a:tc>
                  <a:txBody>
                    <a:bodyPr/>
                    <a:lstStyle/>
                    <a:p>
                      <a:pPr marL="0" marR="0" algn="ctr">
                        <a:buNone/>
                      </a:pPr>
                      <a:r>
                        <a:rPr lang="en-US" sz="1200">
                          <a:solidFill>
                            <a:schemeClr val="bg1"/>
                          </a:solidFill>
                          <a:effectLst/>
                        </a:rPr>
                        <a:t>STD-005-CPP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Possible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487803689"/>
                  </a:ext>
                </a:extLst>
              </a:tr>
              <a:tr h="358740">
                <a:tc>
                  <a:txBody>
                    <a:bodyPr/>
                    <a:lstStyle/>
                    <a:p>
                      <a:pPr marL="0" marR="0">
                        <a:buNone/>
                      </a:pPr>
                      <a:r>
                        <a:rPr lang="en-US" sz="1200">
                          <a:solidFill>
                            <a:schemeClr val="bg1"/>
                          </a:solidFill>
                          <a:effectLst/>
                        </a:rPr>
                        <a:t>STD-006-CPP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Unlikely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Low</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1</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03998117"/>
                  </a:ext>
                </a:extLst>
              </a:tr>
              <a:tr h="358740">
                <a:tc>
                  <a:txBody>
                    <a:bodyPr/>
                    <a:lstStyle/>
                    <a:p>
                      <a:pPr marL="0" marR="0">
                        <a:buNone/>
                      </a:pPr>
                      <a:r>
                        <a:rPr lang="en-US" sz="1200">
                          <a:solidFill>
                            <a:schemeClr val="bg1"/>
                          </a:solidFill>
                          <a:effectLst/>
                        </a:rPr>
                        <a:t>STD-007-CPP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Possible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3</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71257900"/>
                  </a:ext>
                </a:extLst>
              </a:tr>
              <a:tr h="358740">
                <a:tc>
                  <a:txBody>
                    <a:bodyPr/>
                    <a:lstStyle/>
                    <a:p>
                      <a:pPr marL="0" marR="0">
                        <a:buNone/>
                      </a:pPr>
                      <a:r>
                        <a:rPr lang="en-US" sz="1200">
                          <a:solidFill>
                            <a:schemeClr val="bg1"/>
                          </a:solidFill>
                          <a:effectLst/>
                        </a:rPr>
                        <a:t>STD-008-CPP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Possible</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2</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0650903"/>
                  </a:ext>
                </a:extLst>
              </a:tr>
              <a:tr h="358740">
                <a:tc>
                  <a:txBody>
                    <a:bodyPr/>
                    <a:lstStyle/>
                    <a:p>
                      <a:pPr marL="0" marR="0">
                        <a:buNone/>
                      </a:pPr>
                      <a:r>
                        <a:rPr lang="en-US" sz="1200">
                          <a:solidFill>
                            <a:schemeClr val="bg1"/>
                          </a:solidFill>
                          <a:effectLst/>
                        </a:rPr>
                        <a:t>STD-009-CPP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Low</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4</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80001181"/>
                  </a:ext>
                </a:extLst>
              </a:tr>
              <a:tr h="358740">
                <a:tc>
                  <a:txBody>
                    <a:bodyPr/>
                    <a:lstStyle/>
                    <a:p>
                      <a:pPr marL="0" marR="0">
                        <a:buNone/>
                      </a:pPr>
                      <a:r>
                        <a:rPr lang="en-US" sz="1200">
                          <a:solidFill>
                            <a:schemeClr val="bg1"/>
                          </a:solidFill>
                          <a:effectLst/>
                        </a:rPr>
                        <a:t>STD-010-CPP</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High</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Likely</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a:solidFill>
                            <a:schemeClr val="bg1"/>
                          </a:solidFill>
                          <a:effectLst/>
                        </a:rPr>
                        <a:t>Medium</a:t>
                      </a:r>
                      <a:endParaRPr lang="en-US" sz="12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High</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buNone/>
                      </a:pPr>
                      <a:r>
                        <a:rPr lang="en-US" sz="1200" dirty="0">
                          <a:solidFill>
                            <a:schemeClr val="bg1"/>
                          </a:solidFill>
                          <a:effectLst/>
                        </a:rPr>
                        <a:t>4</a:t>
                      </a:r>
                      <a:endParaRPr lang="en-US" sz="1200" dirty="0">
                        <a:solidFill>
                          <a:schemeClr val="bg1"/>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6162864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13" name="Table 12">
            <a:extLst>
              <a:ext uri="{FF2B5EF4-FFF2-40B4-BE49-F238E27FC236}">
                <a16:creationId xmlns:a16="http://schemas.microsoft.com/office/drawing/2014/main" id="{797BC726-204B-8025-EB9D-322532BCA396}"/>
              </a:ext>
            </a:extLst>
          </p:cNvPr>
          <p:cNvGraphicFramePr>
            <a:graphicFrameLocks noGrp="1"/>
          </p:cNvGraphicFramePr>
          <p:nvPr>
            <p:extLst>
              <p:ext uri="{D42A27DB-BD31-4B8C-83A1-F6EECF244321}">
                <p14:modId xmlns:p14="http://schemas.microsoft.com/office/powerpoint/2010/main" val="531598516"/>
              </p:ext>
            </p:extLst>
          </p:nvPr>
        </p:nvGraphicFramePr>
        <p:xfrm>
          <a:off x="325670" y="402353"/>
          <a:ext cx="7538170" cy="6210824"/>
        </p:xfrm>
        <a:graphic>
          <a:graphicData uri="http://schemas.openxmlformats.org/drawingml/2006/table">
            <a:tbl>
              <a:tblPr firstRow="1" firstCol="1">
                <a:tableStyleId>{802198C4-3087-4945-87E3-76CBB3509B7E}</a:tableStyleId>
              </a:tblPr>
              <a:tblGrid>
                <a:gridCol w="1777554">
                  <a:extLst>
                    <a:ext uri="{9D8B030D-6E8A-4147-A177-3AD203B41FA5}">
                      <a16:colId xmlns:a16="http://schemas.microsoft.com/office/drawing/2014/main" val="4164145114"/>
                    </a:ext>
                  </a:extLst>
                </a:gridCol>
                <a:gridCol w="5760616">
                  <a:extLst>
                    <a:ext uri="{9D8B030D-6E8A-4147-A177-3AD203B41FA5}">
                      <a16:colId xmlns:a16="http://schemas.microsoft.com/office/drawing/2014/main" val="918460154"/>
                    </a:ext>
                  </a:extLst>
                </a:gridCol>
              </a:tblGrid>
              <a:tr h="707080">
                <a:tc>
                  <a:txBody>
                    <a:bodyPr/>
                    <a:lstStyle/>
                    <a:p>
                      <a:pPr marL="0" marR="0" lvl="0" indent="0">
                        <a:buFont typeface="+mj-lt"/>
                        <a:buNone/>
                      </a:pPr>
                      <a:r>
                        <a:rPr lang="en-US" sz="1100" b="1" dirty="0">
                          <a:solidFill>
                            <a:schemeClr val="bg1"/>
                          </a:solidFill>
                          <a:effectLst/>
                        </a:rPr>
                        <a:t>1. Validate Input Data</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Input from users and the other sources should never be relied on. Checking the data makes sure that it is in the correct outputs. This prevents risk from the inputs.</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1450734729"/>
                  </a:ext>
                </a:extLst>
              </a:tr>
              <a:tr h="556459">
                <a:tc>
                  <a:txBody>
                    <a:bodyPr/>
                    <a:lstStyle/>
                    <a:p>
                      <a:pPr marL="0" marR="0" lvl="0" indent="0">
                        <a:buFont typeface="+mj-lt"/>
                        <a:buNone/>
                      </a:pPr>
                      <a:r>
                        <a:rPr lang="en-US" sz="1100" b="1" dirty="0">
                          <a:solidFill>
                            <a:schemeClr val="bg1"/>
                          </a:solidFill>
                          <a:effectLst/>
                        </a:rPr>
                        <a:t>2. Heed Compiler Warnings</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Compiler warnings show weaknesses. Fixing all the warnings improves the safety and correctness.</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726153498"/>
                  </a:ext>
                </a:extLst>
              </a:tr>
              <a:tr h="694641">
                <a:tc>
                  <a:txBody>
                    <a:bodyPr/>
                    <a:lstStyle/>
                    <a:p>
                      <a:pPr marL="0" marR="0" lvl="0" indent="0">
                        <a:buFont typeface="+mj-lt"/>
                        <a:buNone/>
                      </a:pPr>
                      <a:r>
                        <a:rPr lang="en-US" sz="1100" b="1" dirty="0">
                          <a:solidFill>
                            <a:schemeClr val="bg1"/>
                          </a:solidFill>
                          <a:effectLst/>
                        </a:rPr>
                        <a:t>3. Architect and Design for Security Policies</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Security should be planned and designed from the beginning of the development process. This makes sure that the system limits risk.</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3176614924"/>
                  </a:ext>
                </a:extLst>
              </a:tr>
              <a:tr h="556459">
                <a:tc>
                  <a:txBody>
                    <a:bodyPr/>
                    <a:lstStyle/>
                    <a:p>
                      <a:pPr marL="0" marR="0" lvl="0" indent="0">
                        <a:buFont typeface="+mj-lt"/>
                        <a:buNone/>
                      </a:pPr>
                      <a:r>
                        <a:rPr lang="en-US" sz="1100" b="1" dirty="0">
                          <a:solidFill>
                            <a:schemeClr val="bg1"/>
                          </a:solidFill>
                          <a:effectLst/>
                        </a:rPr>
                        <a:t>4. Keep It Simple</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Complex systems can make hidden weaknesses. Simple, well-documented code is easier to manage and maintain securely.</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2272672979"/>
                  </a:ext>
                </a:extLst>
              </a:tr>
              <a:tr h="405840">
                <a:tc>
                  <a:txBody>
                    <a:bodyPr/>
                    <a:lstStyle/>
                    <a:p>
                      <a:pPr marL="0" marR="0" lvl="0" indent="0">
                        <a:buFont typeface="+mj-lt"/>
                        <a:buNone/>
                      </a:pPr>
                      <a:r>
                        <a:rPr lang="en-US" sz="1100" b="1" dirty="0">
                          <a:solidFill>
                            <a:schemeClr val="bg1"/>
                          </a:solidFill>
                          <a:effectLst/>
                        </a:rPr>
                        <a:t>5. Default Deny</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Systems should stop all access by default and only allow explicitly permitted actions. This limits potential problems from a foreseen issue.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4111816280"/>
                  </a:ext>
                </a:extLst>
              </a:tr>
              <a:tr h="694641">
                <a:tc>
                  <a:txBody>
                    <a:bodyPr/>
                    <a:lstStyle/>
                    <a:p>
                      <a:pPr marL="0" marR="0" lvl="0" indent="0">
                        <a:buFont typeface="+mj-lt"/>
                        <a:buNone/>
                      </a:pPr>
                      <a:r>
                        <a:rPr lang="en-US" sz="1100" b="1" dirty="0">
                          <a:solidFill>
                            <a:schemeClr val="bg1"/>
                          </a:solidFill>
                          <a:effectLst/>
                        </a:rPr>
                        <a:t>6. Adhere to the Principle of Least Privilege</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Every module, process, or user should use the minimum privileges necessary. This reduces the impact of exploits.</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64189987"/>
                  </a:ext>
                </a:extLst>
              </a:tr>
              <a:tr h="556459">
                <a:tc>
                  <a:txBody>
                    <a:bodyPr/>
                    <a:lstStyle/>
                    <a:p>
                      <a:pPr marL="0" marR="0" lvl="0" indent="0">
                        <a:buFont typeface="+mj-lt"/>
                        <a:buNone/>
                      </a:pPr>
                      <a:r>
                        <a:rPr lang="en-US" sz="1100" b="1" dirty="0">
                          <a:solidFill>
                            <a:schemeClr val="bg1"/>
                          </a:solidFill>
                          <a:effectLst/>
                        </a:rPr>
                        <a:t>7. Sanitize Data Sent to Other Systems</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Outgoing data should be verified so that injection attacks or information leakage can be left at a minimum to the systems.</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388357883"/>
                  </a:ext>
                </a:extLst>
              </a:tr>
              <a:tr h="556459">
                <a:tc>
                  <a:txBody>
                    <a:bodyPr/>
                    <a:lstStyle/>
                    <a:p>
                      <a:pPr marL="0" marR="0" lvl="0" indent="0">
                        <a:buFont typeface="+mj-lt"/>
                        <a:buNone/>
                      </a:pPr>
                      <a:r>
                        <a:rPr lang="en-US" sz="1100" b="1" dirty="0">
                          <a:solidFill>
                            <a:schemeClr val="bg1"/>
                          </a:solidFill>
                          <a:effectLst/>
                        </a:rPr>
                        <a:t>8. Practice Defense in Depth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Layered security measures help make sure that failure in one area does not compromise the entire system. </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2334873567"/>
                  </a:ext>
                </a:extLst>
              </a:tr>
              <a:tr h="694641">
                <a:tc>
                  <a:txBody>
                    <a:bodyPr/>
                    <a:lstStyle/>
                    <a:p>
                      <a:pPr marL="0" marR="0" lvl="0" indent="0">
                        <a:buFont typeface="+mj-lt"/>
                        <a:buNone/>
                      </a:pPr>
                      <a:r>
                        <a:rPr lang="en-US" sz="1100" b="1" dirty="0">
                          <a:solidFill>
                            <a:schemeClr val="bg1"/>
                          </a:solidFill>
                          <a:effectLst/>
                        </a:rPr>
                        <a:t>9. Use Effective Quality Assurance Techniques</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Using unit testing, static analysis, peer reviews, and automated tools improves reliability and helps catch security issues early.</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399988779"/>
                  </a:ext>
                </a:extLst>
              </a:tr>
              <a:tr h="694641">
                <a:tc>
                  <a:txBody>
                    <a:bodyPr/>
                    <a:lstStyle/>
                    <a:p>
                      <a:pPr marL="0" marR="0" lvl="0" indent="0">
                        <a:buFont typeface="+mj-lt"/>
                        <a:buNone/>
                      </a:pPr>
                      <a:r>
                        <a:rPr lang="en-US" sz="1100" b="1" dirty="0">
                          <a:solidFill>
                            <a:schemeClr val="bg1"/>
                          </a:solidFill>
                          <a:effectLst/>
                        </a:rPr>
                        <a:t>10. Adopt a Secure Coding Standard</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tc>
                  <a:txBody>
                    <a:bodyPr/>
                    <a:lstStyle/>
                    <a:p>
                      <a:pPr marL="0" marR="0">
                        <a:buNone/>
                      </a:pPr>
                      <a:r>
                        <a:rPr lang="en-US" sz="1100" b="1" dirty="0">
                          <a:solidFill>
                            <a:schemeClr val="bg1"/>
                          </a:solidFill>
                          <a:effectLst/>
                        </a:rPr>
                        <a:t>Using a recognized standard like SEI CERT C++ ensures consistent, safe practices across the development team, reducing the chance of vulnerabilities.</a:t>
                      </a:r>
                    </a:p>
                    <a:p>
                      <a:pPr marL="0" marR="0">
                        <a:buNone/>
                      </a:pPr>
                      <a:r>
                        <a:rPr lang="en-US" sz="1100" b="1" dirty="0">
                          <a:solidFill>
                            <a:schemeClr val="bg1"/>
                          </a:solidFill>
                          <a:effectLst/>
                        </a:rPr>
                        <a:t> </a:t>
                      </a:r>
                      <a:endParaRPr lang="en-US" sz="1100" b="1" dirty="0">
                        <a:solidFill>
                          <a:schemeClr val="bg1"/>
                        </a:solidFill>
                        <a:effectLst/>
                        <a:latin typeface="Calibri" panose="020F0502020204030204" pitchFamily="34" charset="0"/>
                        <a:ea typeface="Calibri" panose="020F0502020204030204" pitchFamily="34" charset="0"/>
                      </a:endParaRPr>
                    </a:p>
                  </a:txBody>
                  <a:tcPr marL="37822" marR="37822" marT="37822" marB="37822"/>
                </a:tc>
                <a:extLst>
                  <a:ext uri="{0D108BD9-81ED-4DB2-BD59-A6C34878D82A}">
                    <a16:rowId xmlns:a16="http://schemas.microsoft.com/office/drawing/2014/main" val="2886221223"/>
                  </a:ext>
                </a:extLst>
              </a:tr>
            </a:tbl>
          </a:graphicData>
        </a:graphic>
      </p:graphicFrame>
      <p:sp>
        <p:nvSpPr>
          <p:cNvPr id="15" name="Title 14">
            <a:extLst>
              <a:ext uri="{FF2B5EF4-FFF2-40B4-BE49-F238E27FC236}">
                <a16:creationId xmlns:a16="http://schemas.microsoft.com/office/drawing/2014/main" id="{12F09FB3-11D7-005A-F564-1B8B0DE2AD6A}"/>
              </a:ext>
            </a:extLst>
          </p:cNvPr>
          <p:cNvSpPr>
            <a:spLocks noGrp="1"/>
          </p:cNvSpPr>
          <p:nvPr>
            <p:ph type="title"/>
          </p:nvPr>
        </p:nvSpPr>
        <p:spPr>
          <a:xfrm>
            <a:off x="7765535" y="666304"/>
            <a:ext cx="4205140" cy="1293028"/>
          </a:xfrm>
        </p:spPr>
        <p:txBody>
          <a:bodyPr>
            <a:normAutofit fontScale="90000"/>
          </a:bodyPr>
          <a:lstStyle/>
          <a:p>
            <a:r>
              <a:rPr lang="en-US" b="1" dirty="0"/>
              <a:t>Ten Core Security </a:t>
            </a:r>
            <a:br>
              <a:rPr lang="en-US" b="1" dirty="0"/>
            </a:br>
            <a:r>
              <a:rPr lang="en-US" b="1" dirty="0"/>
              <a:t>Principles</a:t>
            </a:r>
            <a:br>
              <a:rPr lang="en-US" b="1" dirty="0"/>
            </a:b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6774" y="5865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F06900CE-ECA1-2D05-EA30-680C1B4EE7E9}"/>
              </a:ext>
            </a:extLst>
          </p:cNvPr>
          <p:cNvGraphicFramePr>
            <a:graphicFrameLocks noGrp="1"/>
          </p:cNvGraphicFramePr>
          <p:nvPr>
            <p:extLst>
              <p:ext uri="{D42A27DB-BD31-4B8C-83A1-F6EECF244321}">
                <p14:modId xmlns:p14="http://schemas.microsoft.com/office/powerpoint/2010/main" val="4151061703"/>
              </p:ext>
            </p:extLst>
          </p:nvPr>
        </p:nvGraphicFramePr>
        <p:xfrm>
          <a:off x="138874" y="163322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1744267991"/>
                    </a:ext>
                  </a:extLst>
                </a:gridCol>
                <a:gridCol w="851930">
                  <a:extLst>
                    <a:ext uri="{9D8B030D-6E8A-4147-A177-3AD203B41FA5}">
                      <a16:colId xmlns:a16="http://schemas.microsoft.com/office/drawing/2014/main" val="676966709"/>
                    </a:ext>
                  </a:extLst>
                </a:gridCol>
                <a:gridCol w="4848568">
                  <a:extLst>
                    <a:ext uri="{9D8B030D-6E8A-4147-A177-3AD203B41FA5}">
                      <a16:colId xmlns:a16="http://schemas.microsoft.com/office/drawing/2014/main" val="3426493195"/>
                    </a:ext>
                  </a:extLst>
                </a:gridCol>
              </a:tblGrid>
              <a:tr h="203835">
                <a:tc>
                  <a:txBody>
                    <a:bodyPr/>
                    <a:lstStyle/>
                    <a:p>
                      <a:pPr marL="0" marR="0" algn="ctr">
                        <a:buNone/>
                      </a:pPr>
                      <a:r>
                        <a:rPr lang="en-US" sz="1200" dirty="0">
                          <a:solidFill>
                            <a:schemeClr val="bg1"/>
                          </a:solidFill>
                          <a:effectLst/>
                        </a:rPr>
                        <a:t>1. Data Type</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STD-001-CPP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Using the right data types makes sure that the memory is used efficiently and prevents overflow/underflow vulnerabilities.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72706430"/>
                  </a:ext>
                </a:extLst>
              </a:tr>
            </a:tbl>
          </a:graphicData>
        </a:graphic>
      </p:graphicFrame>
      <p:graphicFrame>
        <p:nvGraphicFramePr>
          <p:cNvPr id="5" name="Table 4">
            <a:extLst>
              <a:ext uri="{FF2B5EF4-FFF2-40B4-BE49-F238E27FC236}">
                <a16:creationId xmlns:a16="http://schemas.microsoft.com/office/drawing/2014/main" id="{3EC82F65-4473-F616-2C2B-A52F67B49083}"/>
              </a:ext>
            </a:extLst>
          </p:cNvPr>
          <p:cNvGraphicFramePr>
            <a:graphicFrameLocks noGrp="1"/>
          </p:cNvGraphicFramePr>
          <p:nvPr>
            <p:extLst>
              <p:ext uri="{D42A27DB-BD31-4B8C-83A1-F6EECF244321}">
                <p14:modId xmlns:p14="http://schemas.microsoft.com/office/powerpoint/2010/main" val="143946877"/>
              </p:ext>
            </p:extLst>
          </p:nvPr>
        </p:nvGraphicFramePr>
        <p:xfrm>
          <a:off x="138874" y="212598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794927692"/>
                    </a:ext>
                  </a:extLst>
                </a:gridCol>
                <a:gridCol w="851930">
                  <a:extLst>
                    <a:ext uri="{9D8B030D-6E8A-4147-A177-3AD203B41FA5}">
                      <a16:colId xmlns:a16="http://schemas.microsoft.com/office/drawing/2014/main" val="3406053729"/>
                    </a:ext>
                  </a:extLst>
                </a:gridCol>
                <a:gridCol w="4848568">
                  <a:extLst>
                    <a:ext uri="{9D8B030D-6E8A-4147-A177-3AD203B41FA5}">
                      <a16:colId xmlns:a16="http://schemas.microsoft.com/office/drawing/2014/main" val="732775443"/>
                    </a:ext>
                  </a:extLst>
                </a:gridCol>
              </a:tblGrid>
              <a:tr h="203835">
                <a:tc>
                  <a:txBody>
                    <a:bodyPr/>
                    <a:lstStyle/>
                    <a:p>
                      <a:pPr marL="0" marR="0" algn="ctr">
                        <a:buNone/>
                      </a:pPr>
                      <a:r>
                        <a:rPr lang="en-US" sz="1200" dirty="0">
                          <a:solidFill>
                            <a:schemeClr val="bg1"/>
                          </a:solidFill>
                          <a:effectLst/>
                        </a:rPr>
                        <a:t>2. Data Value</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STD-002-CPP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Checking the data to make sure that operations are performed on safe and expected values, lowering risks.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509078127"/>
                  </a:ext>
                </a:extLst>
              </a:tr>
            </a:tbl>
          </a:graphicData>
        </a:graphic>
      </p:graphicFrame>
      <p:graphicFrame>
        <p:nvGraphicFramePr>
          <p:cNvPr id="6" name="Table 5">
            <a:extLst>
              <a:ext uri="{FF2B5EF4-FFF2-40B4-BE49-F238E27FC236}">
                <a16:creationId xmlns:a16="http://schemas.microsoft.com/office/drawing/2014/main" id="{60A3341A-497D-2F14-CB4E-2EDDBB669B04}"/>
              </a:ext>
            </a:extLst>
          </p:cNvPr>
          <p:cNvGraphicFramePr>
            <a:graphicFrameLocks noGrp="1"/>
          </p:cNvGraphicFramePr>
          <p:nvPr>
            <p:extLst>
              <p:ext uri="{D42A27DB-BD31-4B8C-83A1-F6EECF244321}">
                <p14:modId xmlns:p14="http://schemas.microsoft.com/office/powerpoint/2010/main" val="1962169374"/>
              </p:ext>
            </p:extLst>
          </p:nvPr>
        </p:nvGraphicFramePr>
        <p:xfrm>
          <a:off x="138873" y="261874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1765828827"/>
                    </a:ext>
                  </a:extLst>
                </a:gridCol>
                <a:gridCol w="851930">
                  <a:extLst>
                    <a:ext uri="{9D8B030D-6E8A-4147-A177-3AD203B41FA5}">
                      <a16:colId xmlns:a16="http://schemas.microsoft.com/office/drawing/2014/main" val="1457116300"/>
                    </a:ext>
                  </a:extLst>
                </a:gridCol>
                <a:gridCol w="4848568">
                  <a:extLst>
                    <a:ext uri="{9D8B030D-6E8A-4147-A177-3AD203B41FA5}">
                      <a16:colId xmlns:a16="http://schemas.microsoft.com/office/drawing/2014/main" val="1111258849"/>
                    </a:ext>
                  </a:extLst>
                </a:gridCol>
              </a:tblGrid>
              <a:tr h="203835">
                <a:tc>
                  <a:txBody>
                    <a:bodyPr/>
                    <a:lstStyle/>
                    <a:p>
                      <a:pPr marL="0" marR="0" algn="ctr">
                        <a:buNone/>
                      </a:pPr>
                      <a:r>
                        <a:rPr lang="en-US" sz="1200" dirty="0">
                          <a:solidFill>
                            <a:schemeClr val="bg1"/>
                          </a:solidFill>
                          <a:effectLst/>
                        </a:rPr>
                        <a:t>3. String Correctness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STD-003-CPP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Wrong string handling makes the buffer overflows. Safe functions should be used instead.</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320235873"/>
                  </a:ext>
                </a:extLst>
              </a:tr>
            </a:tbl>
          </a:graphicData>
        </a:graphic>
      </p:graphicFrame>
      <p:graphicFrame>
        <p:nvGraphicFramePr>
          <p:cNvPr id="7" name="Table 6">
            <a:extLst>
              <a:ext uri="{FF2B5EF4-FFF2-40B4-BE49-F238E27FC236}">
                <a16:creationId xmlns:a16="http://schemas.microsoft.com/office/drawing/2014/main" id="{C907AC00-2A75-A140-11C5-A1AA07A35DBF}"/>
              </a:ext>
            </a:extLst>
          </p:cNvPr>
          <p:cNvGraphicFramePr>
            <a:graphicFrameLocks noGrp="1"/>
          </p:cNvGraphicFramePr>
          <p:nvPr>
            <p:extLst>
              <p:ext uri="{D42A27DB-BD31-4B8C-83A1-F6EECF244321}">
                <p14:modId xmlns:p14="http://schemas.microsoft.com/office/powerpoint/2010/main" val="89855841"/>
              </p:ext>
            </p:extLst>
          </p:nvPr>
        </p:nvGraphicFramePr>
        <p:xfrm>
          <a:off x="138872" y="311150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93119456"/>
                    </a:ext>
                  </a:extLst>
                </a:gridCol>
                <a:gridCol w="851930">
                  <a:extLst>
                    <a:ext uri="{9D8B030D-6E8A-4147-A177-3AD203B41FA5}">
                      <a16:colId xmlns:a16="http://schemas.microsoft.com/office/drawing/2014/main" val="149313277"/>
                    </a:ext>
                  </a:extLst>
                </a:gridCol>
                <a:gridCol w="4848568">
                  <a:extLst>
                    <a:ext uri="{9D8B030D-6E8A-4147-A177-3AD203B41FA5}">
                      <a16:colId xmlns:a16="http://schemas.microsoft.com/office/drawing/2014/main" val="2011991349"/>
                    </a:ext>
                  </a:extLst>
                </a:gridCol>
              </a:tblGrid>
              <a:tr h="203835">
                <a:tc>
                  <a:txBody>
                    <a:bodyPr/>
                    <a:lstStyle/>
                    <a:p>
                      <a:pPr marL="0" marR="0" algn="ctr">
                        <a:buNone/>
                      </a:pPr>
                      <a:r>
                        <a:rPr lang="en-US" sz="1200" dirty="0">
                          <a:solidFill>
                            <a:schemeClr val="bg1"/>
                          </a:solidFill>
                          <a:effectLst/>
                        </a:rPr>
                        <a:t>4. SQL Injection</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STD-004-CPP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Stops SQL injection protects against unauthorized access to databases.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446586895"/>
                  </a:ext>
                </a:extLst>
              </a:tr>
            </a:tbl>
          </a:graphicData>
        </a:graphic>
      </p:graphicFrame>
      <p:graphicFrame>
        <p:nvGraphicFramePr>
          <p:cNvPr id="8" name="Table 7">
            <a:extLst>
              <a:ext uri="{FF2B5EF4-FFF2-40B4-BE49-F238E27FC236}">
                <a16:creationId xmlns:a16="http://schemas.microsoft.com/office/drawing/2014/main" id="{2713B386-ECB7-D70F-DFDE-51BE3061C3D3}"/>
              </a:ext>
            </a:extLst>
          </p:cNvPr>
          <p:cNvGraphicFramePr>
            <a:graphicFrameLocks noGrp="1"/>
          </p:cNvGraphicFramePr>
          <p:nvPr>
            <p:extLst>
              <p:ext uri="{D42A27DB-BD31-4B8C-83A1-F6EECF244321}">
                <p14:modId xmlns:p14="http://schemas.microsoft.com/office/powerpoint/2010/main" val="1738259206"/>
              </p:ext>
            </p:extLst>
          </p:nvPr>
        </p:nvGraphicFramePr>
        <p:xfrm>
          <a:off x="138872" y="360426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1949100366"/>
                    </a:ext>
                  </a:extLst>
                </a:gridCol>
                <a:gridCol w="851930">
                  <a:extLst>
                    <a:ext uri="{9D8B030D-6E8A-4147-A177-3AD203B41FA5}">
                      <a16:colId xmlns:a16="http://schemas.microsoft.com/office/drawing/2014/main" val="596276762"/>
                    </a:ext>
                  </a:extLst>
                </a:gridCol>
                <a:gridCol w="4848568">
                  <a:extLst>
                    <a:ext uri="{9D8B030D-6E8A-4147-A177-3AD203B41FA5}">
                      <a16:colId xmlns:a16="http://schemas.microsoft.com/office/drawing/2014/main" val="1961882503"/>
                    </a:ext>
                  </a:extLst>
                </a:gridCol>
              </a:tblGrid>
              <a:tr h="203835">
                <a:tc>
                  <a:txBody>
                    <a:bodyPr/>
                    <a:lstStyle/>
                    <a:p>
                      <a:pPr marL="0" marR="0" algn="ctr">
                        <a:buNone/>
                      </a:pPr>
                      <a:r>
                        <a:rPr lang="en-US" sz="1200" dirty="0">
                          <a:solidFill>
                            <a:schemeClr val="bg1"/>
                          </a:solidFill>
                          <a:effectLst/>
                        </a:rPr>
                        <a:t>5. Memory Protection</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STD-005-CPP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Good memory management stops leaks and problems like buffer overflows or use-after-free.</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809922108"/>
                  </a:ext>
                </a:extLst>
              </a:tr>
            </a:tbl>
          </a:graphicData>
        </a:graphic>
      </p:graphicFrame>
      <p:graphicFrame>
        <p:nvGraphicFramePr>
          <p:cNvPr id="9" name="Table 8">
            <a:extLst>
              <a:ext uri="{FF2B5EF4-FFF2-40B4-BE49-F238E27FC236}">
                <a16:creationId xmlns:a16="http://schemas.microsoft.com/office/drawing/2014/main" id="{F62F1AF1-068F-3FAB-1AD1-AEAE253800CB}"/>
              </a:ext>
            </a:extLst>
          </p:cNvPr>
          <p:cNvGraphicFramePr>
            <a:graphicFrameLocks noGrp="1"/>
          </p:cNvGraphicFramePr>
          <p:nvPr>
            <p:extLst>
              <p:ext uri="{D42A27DB-BD31-4B8C-83A1-F6EECF244321}">
                <p14:modId xmlns:p14="http://schemas.microsoft.com/office/powerpoint/2010/main" val="965465521"/>
              </p:ext>
            </p:extLst>
          </p:nvPr>
        </p:nvGraphicFramePr>
        <p:xfrm>
          <a:off x="138871" y="409702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4254748363"/>
                    </a:ext>
                  </a:extLst>
                </a:gridCol>
                <a:gridCol w="851930">
                  <a:extLst>
                    <a:ext uri="{9D8B030D-6E8A-4147-A177-3AD203B41FA5}">
                      <a16:colId xmlns:a16="http://schemas.microsoft.com/office/drawing/2014/main" val="2131121832"/>
                    </a:ext>
                  </a:extLst>
                </a:gridCol>
                <a:gridCol w="4848568">
                  <a:extLst>
                    <a:ext uri="{9D8B030D-6E8A-4147-A177-3AD203B41FA5}">
                      <a16:colId xmlns:a16="http://schemas.microsoft.com/office/drawing/2014/main" val="3906395592"/>
                    </a:ext>
                  </a:extLst>
                </a:gridCol>
              </a:tblGrid>
              <a:tr h="203835">
                <a:tc>
                  <a:txBody>
                    <a:bodyPr/>
                    <a:lstStyle/>
                    <a:p>
                      <a:pPr marL="0" marR="0" algn="ctr">
                        <a:buNone/>
                      </a:pPr>
                      <a:r>
                        <a:rPr lang="en-US" sz="1200" dirty="0">
                          <a:solidFill>
                            <a:schemeClr val="bg1"/>
                          </a:solidFill>
                          <a:effectLst/>
                        </a:rPr>
                        <a:t>6. Assertions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STD-006-CPP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Assertions catch logic errors in development and help document problems.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258586912"/>
                  </a:ext>
                </a:extLst>
              </a:tr>
            </a:tbl>
          </a:graphicData>
        </a:graphic>
      </p:graphicFrame>
      <p:graphicFrame>
        <p:nvGraphicFramePr>
          <p:cNvPr id="10" name="Table 9">
            <a:extLst>
              <a:ext uri="{FF2B5EF4-FFF2-40B4-BE49-F238E27FC236}">
                <a16:creationId xmlns:a16="http://schemas.microsoft.com/office/drawing/2014/main" id="{A4823862-E754-CF46-E850-BD7978947611}"/>
              </a:ext>
            </a:extLst>
          </p:cNvPr>
          <p:cNvGraphicFramePr>
            <a:graphicFrameLocks noGrp="1"/>
          </p:cNvGraphicFramePr>
          <p:nvPr>
            <p:extLst>
              <p:ext uri="{D42A27DB-BD31-4B8C-83A1-F6EECF244321}">
                <p14:modId xmlns:p14="http://schemas.microsoft.com/office/powerpoint/2010/main" val="980955457"/>
              </p:ext>
            </p:extLst>
          </p:nvPr>
        </p:nvGraphicFramePr>
        <p:xfrm>
          <a:off x="138870" y="458978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2689958548"/>
                    </a:ext>
                  </a:extLst>
                </a:gridCol>
                <a:gridCol w="851930">
                  <a:extLst>
                    <a:ext uri="{9D8B030D-6E8A-4147-A177-3AD203B41FA5}">
                      <a16:colId xmlns:a16="http://schemas.microsoft.com/office/drawing/2014/main" val="3458921577"/>
                    </a:ext>
                  </a:extLst>
                </a:gridCol>
                <a:gridCol w="4848568">
                  <a:extLst>
                    <a:ext uri="{9D8B030D-6E8A-4147-A177-3AD203B41FA5}">
                      <a16:colId xmlns:a16="http://schemas.microsoft.com/office/drawing/2014/main" val="3992466422"/>
                    </a:ext>
                  </a:extLst>
                </a:gridCol>
              </a:tblGrid>
              <a:tr h="203835">
                <a:tc>
                  <a:txBody>
                    <a:bodyPr/>
                    <a:lstStyle/>
                    <a:p>
                      <a:pPr marL="0" marR="0" algn="ctr">
                        <a:buNone/>
                      </a:pPr>
                      <a:r>
                        <a:rPr lang="en-US" sz="1200" dirty="0">
                          <a:solidFill>
                            <a:schemeClr val="bg1"/>
                          </a:solidFill>
                          <a:effectLst/>
                        </a:rPr>
                        <a:t>7. Exceptions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STD-007-CPP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Exception safety makes sure errors are handled and prevents program crashes.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707140698"/>
                  </a:ext>
                </a:extLst>
              </a:tr>
            </a:tbl>
          </a:graphicData>
        </a:graphic>
      </p:graphicFrame>
      <p:graphicFrame>
        <p:nvGraphicFramePr>
          <p:cNvPr id="11" name="Table 10">
            <a:extLst>
              <a:ext uri="{FF2B5EF4-FFF2-40B4-BE49-F238E27FC236}">
                <a16:creationId xmlns:a16="http://schemas.microsoft.com/office/drawing/2014/main" id="{3CC22739-84CF-B5F4-B3B9-18A977B2FA54}"/>
              </a:ext>
            </a:extLst>
          </p:cNvPr>
          <p:cNvGraphicFramePr>
            <a:graphicFrameLocks noGrp="1"/>
          </p:cNvGraphicFramePr>
          <p:nvPr>
            <p:extLst>
              <p:ext uri="{D42A27DB-BD31-4B8C-83A1-F6EECF244321}">
                <p14:modId xmlns:p14="http://schemas.microsoft.com/office/powerpoint/2010/main" val="950372953"/>
              </p:ext>
            </p:extLst>
          </p:nvPr>
        </p:nvGraphicFramePr>
        <p:xfrm>
          <a:off x="138870" y="508254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2484802101"/>
                    </a:ext>
                  </a:extLst>
                </a:gridCol>
                <a:gridCol w="851930">
                  <a:extLst>
                    <a:ext uri="{9D8B030D-6E8A-4147-A177-3AD203B41FA5}">
                      <a16:colId xmlns:a16="http://schemas.microsoft.com/office/drawing/2014/main" val="717940716"/>
                    </a:ext>
                  </a:extLst>
                </a:gridCol>
                <a:gridCol w="4848568">
                  <a:extLst>
                    <a:ext uri="{9D8B030D-6E8A-4147-A177-3AD203B41FA5}">
                      <a16:colId xmlns:a16="http://schemas.microsoft.com/office/drawing/2014/main" val="918296913"/>
                    </a:ext>
                  </a:extLst>
                </a:gridCol>
              </a:tblGrid>
              <a:tr h="163830">
                <a:tc>
                  <a:txBody>
                    <a:bodyPr/>
                    <a:lstStyle/>
                    <a:p>
                      <a:pPr marL="0" marR="0" algn="ctr">
                        <a:buNone/>
                      </a:pPr>
                      <a:r>
                        <a:rPr lang="en-US" sz="1200" dirty="0">
                          <a:solidFill>
                            <a:schemeClr val="bg1"/>
                          </a:solidFill>
                          <a:effectLst/>
                        </a:rPr>
                        <a:t>8. Pointer Initialization</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STD-008-CPP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Starting the pointers can make the code not act accordingly. Always start pointers before use.</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364284789"/>
                  </a:ext>
                </a:extLst>
              </a:tr>
            </a:tbl>
          </a:graphicData>
        </a:graphic>
      </p:graphicFrame>
      <p:graphicFrame>
        <p:nvGraphicFramePr>
          <p:cNvPr id="12" name="Table 11">
            <a:extLst>
              <a:ext uri="{FF2B5EF4-FFF2-40B4-BE49-F238E27FC236}">
                <a16:creationId xmlns:a16="http://schemas.microsoft.com/office/drawing/2014/main" id="{19BE68C5-9A74-8B4E-D336-AD3C4964451B}"/>
              </a:ext>
            </a:extLst>
          </p:cNvPr>
          <p:cNvGraphicFramePr>
            <a:graphicFrameLocks noGrp="1"/>
          </p:cNvGraphicFramePr>
          <p:nvPr>
            <p:extLst>
              <p:ext uri="{D42A27DB-BD31-4B8C-83A1-F6EECF244321}">
                <p14:modId xmlns:p14="http://schemas.microsoft.com/office/powerpoint/2010/main" val="1271346015"/>
              </p:ext>
            </p:extLst>
          </p:nvPr>
        </p:nvGraphicFramePr>
        <p:xfrm>
          <a:off x="138870" y="5575301"/>
          <a:ext cx="6848475" cy="67564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2145786206"/>
                    </a:ext>
                  </a:extLst>
                </a:gridCol>
                <a:gridCol w="851930">
                  <a:extLst>
                    <a:ext uri="{9D8B030D-6E8A-4147-A177-3AD203B41FA5}">
                      <a16:colId xmlns:a16="http://schemas.microsoft.com/office/drawing/2014/main" val="1709843147"/>
                    </a:ext>
                  </a:extLst>
                </a:gridCol>
                <a:gridCol w="4848568">
                  <a:extLst>
                    <a:ext uri="{9D8B030D-6E8A-4147-A177-3AD203B41FA5}">
                      <a16:colId xmlns:a16="http://schemas.microsoft.com/office/drawing/2014/main" val="4277524052"/>
                    </a:ext>
                  </a:extLst>
                </a:gridCol>
              </a:tblGrid>
              <a:tr h="203835">
                <a:tc>
                  <a:txBody>
                    <a:bodyPr/>
                    <a:lstStyle/>
                    <a:p>
                      <a:pPr marL="0" marR="0" algn="ctr">
                        <a:buNone/>
                      </a:pPr>
                      <a:r>
                        <a:rPr lang="en-US" sz="1200" dirty="0">
                          <a:solidFill>
                            <a:schemeClr val="bg1"/>
                          </a:solidFill>
                          <a:effectLst/>
                        </a:rPr>
                        <a:t>9. Lock Management</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a:solidFill>
                            <a:schemeClr val="bg1"/>
                          </a:solidFill>
                          <a:effectLst/>
                        </a:rPr>
                        <a:t>STD-009-CPP</a:t>
                      </a:r>
                    </a:p>
                    <a:p>
                      <a:pPr marL="0" marR="0" algn="ctr">
                        <a:buNone/>
                      </a:pPr>
                      <a:r>
                        <a:rPr lang="en-US" sz="1200">
                          <a:solidFill>
                            <a:schemeClr val="bg1"/>
                          </a:solidFill>
                          <a:effectLst/>
                        </a:rPr>
                        <a:t> </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Not releasing locks can cause deadlocks or to stop all resources.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20318765"/>
                  </a:ext>
                </a:extLst>
              </a:tr>
            </a:tbl>
          </a:graphicData>
        </a:graphic>
      </p:graphicFrame>
      <p:graphicFrame>
        <p:nvGraphicFramePr>
          <p:cNvPr id="13" name="Table 12">
            <a:extLst>
              <a:ext uri="{FF2B5EF4-FFF2-40B4-BE49-F238E27FC236}">
                <a16:creationId xmlns:a16="http://schemas.microsoft.com/office/drawing/2014/main" id="{0E4D61A5-3E24-72B8-4654-8F1BA285ABA8}"/>
              </a:ext>
            </a:extLst>
          </p:cNvPr>
          <p:cNvGraphicFramePr>
            <a:graphicFrameLocks noGrp="1"/>
          </p:cNvGraphicFramePr>
          <p:nvPr>
            <p:extLst>
              <p:ext uri="{D42A27DB-BD31-4B8C-83A1-F6EECF244321}">
                <p14:modId xmlns:p14="http://schemas.microsoft.com/office/powerpoint/2010/main" val="2534428044"/>
              </p:ext>
            </p:extLst>
          </p:nvPr>
        </p:nvGraphicFramePr>
        <p:xfrm>
          <a:off x="138870" y="6250941"/>
          <a:ext cx="6848475" cy="492760"/>
        </p:xfrm>
        <a:graphic>
          <a:graphicData uri="http://schemas.openxmlformats.org/drawingml/2006/table">
            <a:tbl>
              <a:tblPr firstRow="1" firstCol="1">
                <a:tableStyleId>{802198C4-3087-4945-87E3-76CBB3509B7E}</a:tableStyleId>
              </a:tblPr>
              <a:tblGrid>
                <a:gridCol w="1147977">
                  <a:extLst>
                    <a:ext uri="{9D8B030D-6E8A-4147-A177-3AD203B41FA5}">
                      <a16:colId xmlns:a16="http://schemas.microsoft.com/office/drawing/2014/main" val="3531883446"/>
                    </a:ext>
                  </a:extLst>
                </a:gridCol>
                <a:gridCol w="851930">
                  <a:extLst>
                    <a:ext uri="{9D8B030D-6E8A-4147-A177-3AD203B41FA5}">
                      <a16:colId xmlns:a16="http://schemas.microsoft.com/office/drawing/2014/main" val="1565010294"/>
                    </a:ext>
                  </a:extLst>
                </a:gridCol>
                <a:gridCol w="4848568">
                  <a:extLst>
                    <a:ext uri="{9D8B030D-6E8A-4147-A177-3AD203B41FA5}">
                      <a16:colId xmlns:a16="http://schemas.microsoft.com/office/drawing/2014/main" val="1435224831"/>
                    </a:ext>
                  </a:extLst>
                </a:gridCol>
              </a:tblGrid>
              <a:tr h="203835">
                <a:tc>
                  <a:txBody>
                    <a:bodyPr/>
                    <a:lstStyle/>
                    <a:p>
                      <a:pPr marL="0" marR="0" algn="ctr">
                        <a:buNone/>
                      </a:pPr>
                      <a:r>
                        <a:rPr lang="en-US" sz="1200" dirty="0">
                          <a:solidFill>
                            <a:schemeClr val="bg1"/>
                          </a:solidFill>
                          <a:effectLst/>
                        </a:rPr>
                        <a:t>10. Loop Bounds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lgn="ctr">
                        <a:buNone/>
                      </a:pPr>
                      <a:r>
                        <a:rPr lang="en-US" sz="1200">
                          <a:solidFill>
                            <a:schemeClr val="bg1"/>
                          </a:solidFill>
                          <a:effectLst/>
                        </a:rPr>
                        <a:t>STD-010-CPP</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Wrong loop code can lead to buffer overflows or infinite loops.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88331883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10" name="Table 9">
            <a:extLst>
              <a:ext uri="{FF2B5EF4-FFF2-40B4-BE49-F238E27FC236}">
                <a16:creationId xmlns:a16="http://schemas.microsoft.com/office/drawing/2014/main" id="{DF810592-4ED4-2542-AAB5-79A5256ECF68}"/>
              </a:ext>
            </a:extLst>
          </p:cNvPr>
          <p:cNvGraphicFramePr>
            <a:graphicFrameLocks noGrp="1"/>
          </p:cNvGraphicFramePr>
          <p:nvPr>
            <p:extLst>
              <p:ext uri="{D42A27DB-BD31-4B8C-83A1-F6EECF244321}">
                <p14:modId xmlns:p14="http://schemas.microsoft.com/office/powerpoint/2010/main" val="4083013750"/>
              </p:ext>
            </p:extLst>
          </p:nvPr>
        </p:nvGraphicFramePr>
        <p:xfrm>
          <a:off x="195623" y="1658231"/>
          <a:ext cx="5635625" cy="3296920"/>
        </p:xfrm>
        <a:graphic>
          <a:graphicData uri="http://schemas.openxmlformats.org/drawingml/2006/table">
            <a:tbl>
              <a:tblPr firstRow="1" firstCol="1" bandRow="1">
                <a:tableStyleId>{802198C4-3087-4945-87E3-76CBB3509B7E}</a:tableStyleId>
              </a:tblPr>
              <a:tblGrid>
                <a:gridCol w="2883704">
                  <a:extLst>
                    <a:ext uri="{9D8B030D-6E8A-4147-A177-3AD203B41FA5}">
                      <a16:colId xmlns:a16="http://schemas.microsoft.com/office/drawing/2014/main" val="1287101054"/>
                    </a:ext>
                  </a:extLst>
                </a:gridCol>
                <a:gridCol w="2751921">
                  <a:extLst>
                    <a:ext uri="{9D8B030D-6E8A-4147-A177-3AD203B41FA5}">
                      <a16:colId xmlns:a16="http://schemas.microsoft.com/office/drawing/2014/main" val="1061537748"/>
                    </a:ext>
                  </a:extLst>
                </a:gridCol>
              </a:tblGrid>
              <a:tr h="266700">
                <a:tc>
                  <a:txBody>
                    <a:bodyPr/>
                    <a:lstStyle/>
                    <a:p>
                      <a:pPr marL="0" marR="0">
                        <a:buNone/>
                      </a:pPr>
                      <a:r>
                        <a:rPr lang="en-US" sz="1200" dirty="0">
                          <a:solidFill>
                            <a:schemeClr val="bg1"/>
                          </a:solidFill>
                          <a:effectLst/>
                        </a:rPr>
                        <a:t>Rest</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400" dirty="0">
                          <a:solidFill>
                            <a:schemeClr val="bg1"/>
                          </a:solidFill>
                          <a:effectLst/>
                        </a:rPr>
                        <a:t>All sensitive data stored in databases or file systems. All must be encrypted using </a:t>
                      </a:r>
                      <a:endParaRPr lang="en-US" sz="1600" dirty="0">
                        <a:solidFill>
                          <a:schemeClr val="bg1"/>
                        </a:solidFill>
                        <a:effectLst/>
                      </a:endParaRPr>
                    </a:p>
                    <a:p>
                      <a:pPr marL="0" marR="0">
                        <a:buNone/>
                      </a:pPr>
                      <a:r>
                        <a:rPr lang="en-US" sz="1400" dirty="0">
                          <a:solidFill>
                            <a:schemeClr val="bg1"/>
                          </a:solidFill>
                          <a:effectLst/>
                        </a:rPr>
                        <a:t>AES-256 to protect data.</a:t>
                      </a:r>
                      <a:endParaRPr lang="en-US" sz="1600" dirty="0">
                        <a:solidFill>
                          <a:schemeClr val="bg1"/>
                        </a:solidFill>
                        <a:effectLst/>
                        <a:latin typeface="Calibri" panose="020F0502020204030204" pitchFamily="34" charset="0"/>
                        <a:ea typeface="Calibri" panose="020F0502020204030204" pitchFamily="34" charset="0"/>
                      </a:endParaRPr>
                    </a:p>
                    <a:p>
                      <a:endParaRPr lang="en-US" dirty="0">
                        <a:solidFill>
                          <a:schemeClr val="bg1"/>
                        </a:solidFill>
                      </a:endParaRPr>
                    </a:p>
                  </a:txBody>
                  <a:tcPr marL="63500" marR="63500" marT="63500" marB="63500"/>
                </a:tc>
                <a:extLst>
                  <a:ext uri="{0D108BD9-81ED-4DB2-BD59-A6C34878D82A}">
                    <a16:rowId xmlns:a16="http://schemas.microsoft.com/office/drawing/2014/main" val="1795505226"/>
                  </a:ext>
                </a:extLst>
              </a:tr>
              <a:tr h="2667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effectLst/>
                        </a:rPr>
                        <a:t>  Flight</a:t>
                      </a:r>
                      <a:endParaRPr lang="en-US" sz="1200" dirty="0">
                        <a:solidFill>
                          <a:schemeClr val="bg1"/>
                        </a:solidFill>
                        <a:effectLst/>
                        <a:latin typeface="Calibri" panose="020F0502020204030204" pitchFamily="34" charset="0"/>
                        <a:ea typeface="Calibri" panose="020F0502020204030204" pitchFamily="34" charset="0"/>
                      </a:endParaRPr>
                    </a:p>
                    <a:p>
                      <a:pPr>
                        <a:buNone/>
                      </a:pPr>
                      <a:endParaRPr lang="en-US" sz="1200" dirty="0">
                        <a:solidFill>
                          <a:schemeClr val="bg1"/>
                        </a:solidFill>
                        <a:effectLst/>
                        <a:latin typeface="Calibri" panose="020F0502020204030204" pitchFamily="34" charset="0"/>
                      </a:endParaRPr>
                    </a:p>
                  </a:txBody>
                  <a:tcPr marL="9525" marR="9525" marT="9525" marB="95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effectLst/>
                        </a:rPr>
                        <a:t>All network communications with information must use TLS 1.2 or higher to defend against attacks.</a:t>
                      </a:r>
                      <a:endParaRPr lang="en-US" sz="1400" dirty="0">
                        <a:solidFill>
                          <a:schemeClr val="bg1"/>
                        </a:solidFill>
                        <a:effectLst/>
                        <a:latin typeface="Calibri" panose="020F0502020204030204" pitchFamily="34" charset="0"/>
                        <a:ea typeface="Calibri" panose="020F0502020204030204" pitchFamily="34" charset="0"/>
                      </a:endParaRPr>
                    </a:p>
                    <a:p>
                      <a:endParaRPr lang="en-US" dirty="0">
                        <a:solidFill>
                          <a:schemeClr val="bg1"/>
                        </a:solidFill>
                      </a:endParaRPr>
                    </a:p>
                  </a:txBody>
                  <a:tcPr/>
                </a:tc>
                <a:extLst>
                  <a:ext uri="{0D108BD9-81ED-4DB2-BD59-A6C34878D82A}">
                    <a16:rowId xmlns:a16="http://schemas.microsoft.com/office/drawing/2014/main" val="2691332914"/>
                  </a:ext>
                </a:extLst>
              </a:tr>
              <a:tr h="266700">
                <a:tc>
                  <a:txBody>
                    <a:bodyPr/>
                    <a:lstStyle/>
                    <a:p>
                      <a:pPr marL="0" marR="0">
                        <a:buNone/>
                      </a:pPr>
                      <a:r>
                        <a:rPr lang="en-US" sz="1100" dirty="0">
                          <a:solidFill>
                            <a:schemeClr val="bg1"/>
                          </a:solidFill>
                          <a:effectLst/>
                        </a:rPr>
                        <a:t>Use</a:t>
                      </a:r>
                      <a:endParaRPr lang="en-US" sz="1100" dirty="0">
                        <a:solidFill>
                          <a:schemeClr val="bg1"/>
                        </a:solidFill>
                        <a:effectLst/>
                        <a:latin typeface="Calibri" panose="020F0502020204030204" pitchFamily="34" charset="0"/>
                        <a:ea typeface="Calibri" panose="020F0502020204030204" pitchFamily="34" charset="0"/>
                      </a:endParaRPr>
                    </a:p>
                  </a:txBody>
                  <a:tcPr marL="9525" marR="9525" marT="9525" marB="95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1"/>
                          </a:solidFill>
                          <a:effectLst/>
                        </a:rPr>
                        <a:t>For highly sensitive processing use hardware-backed memory encryption like intel SGX to guard against memory-scraping.</a:t>
                      </a:r>
                      <a:endParaRPr lang="en-US" sz="1400" dirty="0">
                        <a:solidFill>
                          <a:schemeClr val="bg1"/>
                        </a:solidFill>
                        <a:effectLst/>
                        <a:latin typeface="Calibri" panose="020F0502020204030204" pitchFamily="34" charset="0"/>
                        <a:ea typeface="Calibri" panose="020F0502020204030204" pitchFamily="34" charset="0"/>
                      </a:endParaRPr>
                    </a:p>
                    <a:p>
                      <a:endParaRPr lang="en-US" dirty="0">
                        <a:solidFill>
                          <a:schemeClr val="bg1"/>
                        </a:solidFill>
                      </a:endParaRPr>
                    </a:p>
                  </a:txBody>
                  <a:tcPr/>
                </a:tc>
                <a:extLst>
                  <a:ext uri="{0D108BD9-81ED-4DB2-BD59-A6C34878D82A}">
                    <a16:rowId xmlns:a16="http://schemas.microsoft.com/office/drawing/2014/main" val="1738262963"/>
                  </a:ext>
                </a:extLst>
              </a:tr>
            </a:tbl>
          </a:graphicData>
        </a:graphic>
      </p:graphicFrame>
      <p:sp>
        <p:nvSpPr>
          <p:cNvPr id="2" name="TextBox 1">
            <a:extLst>
              <a:ext uri="{FF2B5EF4-FFF2-40B4-BE49-F238E27FC236}">
                <a16:creationId xmlns:a16="http://schemas.microsoft.com/office/drawing/2014/main" id="{31FAA56B-8084-3F4A-F034-0B8E494DE872}"/>
              </a:ext>
            </a:extLst>
          </p:cNvPr>
          <p:cNvSpPr txBox="1"/>
          <p:nvPr/>
        </p:nvSpPr>
        <p:spPr>
          <a:xfrm>
            <a:off x="6096000" y="1870841"/>
            <a:ext cx="5635625" cy="1384995"/>
          </a:xfrm>
          <a:prstGeom prst="rect">
            <a:avLst/>
          </a:prstGeom>
          <a:noFill/>
        </p:spPr>
        <p:txBody>
          <a:bodyPr wrap="square" rtlCol="0">
            <a:spAutoFit/>
          </a:bodyPr>
          <a:lstStyle/>
          <a:p>
            <a:r>
              <a:rPr lang="en-US" dirty="0">
                <a:solidFill>
                  <a:schemeClr val="bg1"/>
                </a:solidFill>
              </a:rPr>
              <a:t>5-2 Activity Encryption Coding (XOR File Encryption)</a:t>
            </a:r>
          </a:p>
          <a:p>
            <a:endParaRPr lang="en-US" dirty="0">
              <a:solidFill>
                <a:schemeClr val="bg1"/>
              </a:solidFill>
            </a:endParaRPr>
          </a:p>
          <a:p>
            <a:r>
              <a:rPr lang="en-US" dirty="0">
                <a:solidFill>
                  <a:schemeClr val="bg1"/>
                </a:solidFill>
              </a:rPr>
              <a:t>We tested encryption and decryption using a custom XOR cipher in C++. Though not secure for production, it shows the principles of reversible encryption. Our official policy uses AES-256 for data at rest and TLS 1.2+ for data in transit.</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8DFFCBE4-B85B-D15F-E95B-FF11F57CC8B9}"/>
              </a:ext>
            </a:extLst>
          </p:cNvPr>
          <p:cNvGraphicFramePr>
            <a:graphicFrameLocks noGrp="1"/>
          </p:cNvGraphicFramePr>
          <p:nvPr>
            <p:extLst>
              <p:ext uri="{D42A27DB-BD31-4B8C-83A1-F6EECF244321}">
                <p14:modId xmlns:p14="http://schemas.microsoft.com/office/powerpoint/2010/main" val="4145345205"/>
              </p:ext>
            </p:extLst>
          </p:nvPr>
        </p:nvGraphicFramePr>
        <p:xfrm>
          <a:off x="418757" y="1760688"/>
          <a:ext cx="6679628" cy="3914247"/>
        </p:xfrm>
        <a:graphic>
          <a:graphicData uri="http://schemas.openxmlformats.org/drawingml/2006/table">
            <a:tbl>
              <a:tblPr firstRow="1" firstCol="1">
                <a:tableStyleId>{802198C4-3087-4945-87E3-76CBB3509B7E}</a:tableStyleId>
              </a:tblPr>
              <a:tblGrid>
                <a:gridCol w="1285116">
                  <a:extLst>
                    <a:ext uri="{9D8B030D-6E8A-4147-A177-3AD203B41FA5}">
                      <a16:colId xmlns:a16="http://schemas.microsoft.com/office/drawing/2014/main" val="2201933876"/>
                    </a:ext>
                  </a:extLst>
                </a:gridCol>
                <a:gridCol w="5394512">
                  <a:extLst>
                    <a:ext uri="{9D8B030D-6E8A-4147-A177-3AD203B41FA5}">
                      <a16:colId xmlns:a16="http://schemas.microsoft.com/office/drawing/2014/main" val="1952273654"/>
                    </a:ext>
                  </a:extLst>
                </a:gridCol>
              </a:tblGrid>
              <a:tr h="1304749">
                <a:tc>
                  <a:txBody>
                    <a:bodyPr/>
                    <a:lstStyle/>
                    <a:p>
                      <a:pPr marL="0" marR="0">
                        <a:buNone/>
                      </a:pPr>
                      <a:r>
                        <a:rPr lang="en-US" sz="1200">
                          <a:solidFill>
                            <a:schemeClr val="bg1"/>
                          </a:solidFill>
                          <a:effectLst/>
                        </a:rPr>
                        <a:t>Authentication</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a:solidFill>
                            <a:schemeClr val="bg1"/>
                          </a:solidFill>
                          <a:effectLst/>
                        </a:rPr>
                        <a:t>Require multi-factor authentication for all user and service logins. Verify and identity before giving any access.</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842319400"/>
                  </a:ext>
                </a:extLst>
              </a:tr>
              <a:tr h="1304749">
                <a:tc>
                  <a:txBody>
                    <a:bodyPr/>
                    <a:lstStyle/>
                    <a:p>
                      <a:pPr marL="0" marR="0">
                        <a:buNone/>
                      </a:pPr>
                      <a:r>
                        <a:rPr lang="en-US" sz="1200">
                          <a:solidFill>
                            <a:schemeClr val="bg1"/>
                          </a:solidFill>
                          <a:effectLst/>
                        </a:rPr>
                        <a:t>Authorization</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a:solidFill>
                            <a:schemeClr val="bg1"/>
                          </a:solidFill>
                          <a:effectLst/>
                        </a:rPr>
                        <a:t>Role-based access control (RBAC) and least privilege. Make sure users and services can only perform explicitly approved actions.</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837097088"/>
                  </a:ext>
                </a:extLst>
              </a:tr>
              <a:tr h="1304749">
                <a:tc>
                  <a:txBody>
                    <a:bodyPr/>
                    <a:lstStyle/>
                    <a:p>
                      <a:pPr marL="0" marR="0">
                        <a:buNone/>
                      </a:pPr>
                      <a:r>
                        <a:rPr lang="en-US" sz="1200">
                          <a:solidFill>
                            <a:schemeClr val="bg1"/>
                          </a:solidFill>
                          <a:effectLst/>
                        </a:rPr>
                        <a:t>Accounting</a:t>
                      </a:r>
                      <a:endParaRPr lang="en-US" sz="12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buNone/>
                      </a:pPr>
                      <a:r>
                        <a:rPr lang="en-US" sz="1200" dirty="0">
                          <a:solidFill>
                            <a:schemeClr val="bg1"/>
                          </a:solidFill>
                          <a:effectLst/>
                        </a:rPr>
                        <a:t>Allow and retain audit logs of user logins, database changes, new user additions, access levels, and file accesses. Ship logs to a SIEM for analysis.</a:t>
                      </a:r>
                      <a:endParaRPr lang="en-US" sz="12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34204614"/>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9810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349470" y="1542917"/>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1: Loop Bounds Check</a:t>
            </a:r>
          </a:p>
          <a:p>
            <a:pPr marL="0" lvl="0" indent="0">
              <a:buNone/>
            </a:pPr>
            <a:r>
              <a:rPr lang="en-US" dirty="0"/>
              <a:t>What happens when you access out-of-bounds indexes? A test named </a:t>
            </a:r>
            <a:r>
              <a:rPr lang="en-US" dirty="0" err="1"/>
              <a:t>AtThrowsOutOfRangeOnInvalidIndex</a:t>
            </a:r>
            <a:r>
              <a:rPr lang="en-US" dirty="0"/>
              <a:t> catches this. It throws an exception when trying to access vector[100] in a small vector.</a:t>
            </a:r>
          </a:p>
          <a:p>
            <a:pPr marL="0" indent="0">
              <a:buNone/>
            </a:pPr>
            <a:r>
              <a:rPr lang="en-US" dirty="0">
                <a:solidFill>
                  <a:schemeClr val="bg1"/>
                </a:solidFill>
                <a:latin typeface="Century Gothic" panose="020B0502020202020204" pitchFamily="34" charset="0"/>
              </a:rPr>
              <a:t>Test 2: Defensive Exception Handling</a:t>
            </a:r>
          </a:p>
          <a:p>
            <a:pPr marL="0" lvl="0" indent="0">
              <a:buNone/>
            </a:pPr>
            <a:r>
              <a:rPr lang="en-US" dirty="0"/>
              <a:t> Can we catch bad access on an empty container? The </a:t>
            </a:r>
            <a:r>
              <a:rPr lang="en-US" dirty="0" err="1"/>
              <a:t>AtThrowsOnEmptyVector</a:t>
            </a:r>
            <a:r>
              <a:rPr lang="en-US" dirty="0"/>
              <a:t> test helps confirm that the program handles empty access cleanly without crashing.</a:t>
            </a:r>
          </a:p>
          <a:p>
            <a:pPr marL="0" lvl="0" indent="0">
              <a:buNone/>
            </a:pPr>
            <a:r>
              <a:rPr lang="en-US" dirty="0"/>
              <a:t>Test 3: Pointer or Resize Logic </a:t>
            </a:r>
          </a:p>
          <a:p>
            <a:pPr marL="0" lvl="0" indent="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Rectangle 4">
            <a:extLst>
              <a:ext uri="{FF2B5EF4-FFF2-40B4-BE49-F238E27FC236}">
                <a16:creationId xmlns:a16="http://schemas.microsoft.com/office/drawing/2014/main" id="{89370A26-A607-59DD-00CD-8754F64D2AC6}"/>
              </a:ext>
            </a:extLst>
          </p:cNvPr>
          <p:cNvSpPr>
            <a:spLocks noChangeArrowheads="1"/>
          </p:cNvSpPr>
          <p:nvPr/>
        </p:nvSpPr>
        <p:spPr bwMode="auto">
          <a:xfrm>
            <a:off x="349470" y="5013119"/>
            <a:ext cx="104134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1"/>
                </a:solidFill>
                <a:effectLst/>
                <a:latin typeface="Century Gothic" panose="020B0502020202020204" pitchFamily="34" charset="0"/>
              </a:rPr>
              <a:t>Do resize operations keep integrity?</a:t>
            </a:r>
            <a:r>
              <a:rPr lang="en-US" altLang="en-US" sz="2200" dirty="0">
                <a:solidFill>
                  <a:schemeClr val="bg1"/>
                </a:solidFill>
                <a:latin typeface="Century Gothic" panose="020B0502020202020204" pitchFamily="34" charset="0"/>
              </a:rPr>
              <a:t> </a:t>
            </a:r>
            <a:r>
              <a:rPr kumimoji="0" lang="en-US" altLang="en-US" sz="2200" b="0" i="0" u="none" strike="noStrike" cap="none" normalizeH="0" baseline="0" dirty="0">
                <a:ln>
                  <a:noFill/>
                </a:ln>
                <a:solidFill>
                  <a:schemeClr val="bg1"/>
                </a:solidFill>
                <a:effectLst/>
                <a:latin typeface="Century Gothic" panose="020B0502020202020204" pitchFamily="34" charset="0"/>
              </a:rPr>
              <a:t>Tests like </a:t>
            </a:r>
            <a:r>
              <a:rPr kumimoji="0" lang="en-US" altLang="en-US" sz="2200" b="0" i="0" u="none" strike="noStrike" cap="none" normalizeH="0" baseline="0" dirty="0" err="1">
                <a:ln>
                  <a:noFill/>
                </a:ln>
                <a:solidFill>
                  <a:schemeClr val="bg1"/>
                </a:solidFill>
                <a:effectLst/>
                <a:latin typeface="Century Gothic" panose="020B0502020202020204" pitchFamily="34" charset="0"/>
              </a:rPr>
              <a:t>MaxSizeAtLeastSize</a:t>
            </a:r>
            <a:r>
              <a:rPr kumimoji="0" lang="en-US" altLang="en-US" sz="2200" b="0" i="0" u="none" strike="noStrike" cap="none" normalizeH="0" baseline="0" dirty="0">
                <a:ln>
                  <a:noFill/>
                </a:ln>
                <a:solidFill>
                  <a:schemeClr val="bg1"/>
                </a:solidFill>
                <a:effectLst/>
                <a:latin typeface="Century Gothic" panose="020B0502020202020204" pitchFamily="34" charset="0"/>
              </a:rPr>
              <a:t> show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1"/>
                </a:solidFill>
                <a:effectLst/>
                <a:latin typeface="Century Gothic" panose="020B0502020202020204" pitchFamily="34" charset="0"/>
              </a:rPr>
              <a:t>after resizing, the container behaves as expected and no data corruption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bg1"/>
                </a:solidFill>
                <a:effectLst/>
                <a:latin typeface="Century Gothic" panose="020B0502020202020204" pitchFamily="34" charset="0"/>
              </a:rPr>
              <a:t>or invalid memory access. </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11B4-9FDF-18ED-9B84-AF42AD5B2EBC}"/>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0F12A6AA-5EC6-6356-D691-AB30327CD6CD}"/>
              </a:ext>
            </a:extLst>
          </p:cNvPr>
          <p:cNvPicPr>
            <a:picLocks noChangeAspect="1"/>
          </p:cNvPicPr>
          <p:nvPr/>
        </p:nvPicPr>
        <p:blipFill>
          <a:blip r:embed="rId2"/>
          <a:stretch>
            <a:fillRect/>
          </a:stretch>
        </p:blipFill>
        <p:spPr>
          <a:xfrm>
            <a:off x="65975" y="262129"/>
            <a:ext cx="12060050" cy="6333741"/>
          </a:xfrm>
          <a:prstGeom prst="rect">
            <a:avLst/>
          </a:prstGeom>
        </p:spPr>
      </p:pic>
    </p:spTree>
    <p:extLst>
      <p:ext uri="{BB962C8B-B14F-4D97-AF65-F5344CB8AC3E}">
        <p14:creationId xmlns:p14="http://schemas.microsoft.com/office/powerpoint/2010/main" val="1634366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263</TotalTime>
  <Words>2020</Words>
  <Application>Microsoft Office PowerPoint</Application>
  <PresentationFormat>Widescreen</PresentationFormat>
  <Paragraphs>224</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Century Gothic</vt:lpstr>
      <vt:lpstr>Arial</vt:lpstr>
      <vt:lpstr>Vapor Trail</vt:lpstr>
      <vt:lpstr>Green Pace</vt:lpstr>
      <vt:lpstr>OVERVIEW: DEFENSE IN DEPTH</vt:lpstr>
      <vt:lpstr>THREATS MATRIX</vt:lpstr>
      <vt:lpstr>Ten Core Security  Principles </vt:lpstr>
      <vt:lpstr>CODING STANDARDS</vt:lpstr>
      <vt:lpstr>ENCRYPTION POLICIES</vt:lpstr>
      <vt:lpstr>TRIPLE-A POLICIES</vt:lpstr>
      <vt:lpstr>Unit Testing</vt:lpstr>
      <vt:lpstr>PowerPoint Presentation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chase carter</cp:lastModifiedBy>
  <cp:revision>4</cp:revision>
  <dcterms:created xsi:type="dcterms:W3CDTF">2020-08-19T17:59:24Z</dcterms:created>
  <dcterms:modified xsi:type="dcterms:W3CDTF">2025-06-21T17:06:57Z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