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sldIdLst>
    <p:sldId id="256" r:id="rId2"/>
    <p:sldId id="258" r:id="rId3"/>
    <p:sldId id="259" r:id="rId4"/>
    <p:sldId id="263" r:id="rId5"/>
    <p:sldId id="264" r:id="rId6"/>
    <p:sldId id="257" r:id="rId7"/>
    <p:sldId id="270" r:id="rId8"/>
    <p:sldId id="262"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2" d="100"/>
          <a:sy n="72" d="100"/>
        </p:scale>
        <p:origin x="-2288" y="-1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printerSettings" Target="printerSettings/printerSettings1.bin"/></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51DEABC-D766-4322-8E78-B830FAE35C72}" type="datetime4">
              <a:rPr lang="en-US" smtClean="0"/>
              <a:pPr/>
              <a:t>January 5, 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131F9E-604E-4343-9F29-EF72E8231CAD}" type="datetime4">
              <a:rPr lang="en-US" smtClean="0"/>
              <a:pPr/>
              <a:t>January 5,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A8E1CE-37F8-4102-8DF9-852A0A51F293}" type="datetime4">
              <a:rPr lang="en-US" smtClean="0"/>
              <a:pPr/>
              <a:t>January 5,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333F43-3E86-47E4-BFBB-2476D384E1C6}" type="datetime4">
              <a:rPr lang="en-US" smtClean="0"/>
              <a:pPr/>
              <a:t>January 5, 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51663BA-01FC-4367-B6F3-ABB2645D55F1}" type="datetime4">
              <a:rPr lang="en-US" smtClean="0"/>
              <a:pPr/>
              <a:t>January 5, 2019</a:t>
            </a:fld>
            <a:endParaRPr lang="en-US" dirty="0"/>
          </a:p>
        </p:txBody>
      </p:sp>
      <p:sp>
        <p:nvSpPr>
          <p:cNvPr id="8" name="Slide Number Placeholder 7"/>
          <p:cNvSpPr>
            <a:spLocks noGrp="1"/>
          </p:cNvSpPr>
          <p:nvPr>
            <p:ph type="sldNum" sz="quarter" idx="11"/>
          </p:nvPr>
        </p:nvSpPr>
        <p:spPr/>
        <p:txBody>
          <a:bodyPr/>
          <a:lstStyle/>
          <a:p>
            <a:fld id="{F38DF745-7D3F-47F4-83A3-874385CFAA69}" type="slidenum">
              <a:rPr lang="en-US" smtClean="0"/>
              <a:pPr/>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B19C71-EC74-44AF-B27E-FC7DC3C3A61D}" type="datetime4">
              <a:rPr lang="en-US" smtClean="0"/>
              <a:pPr/>
              <a:t>January 5,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A5CDA29-3CBE-48EA-92AE-A996835462BA}" type="datetime4">
              <a:rPr lang="en-US" smtClean="0"/>
              <a:pPr/>
              <a:t>January 5, 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9EC054-3869-4501-B163-1BBFDE8DCE04}" type="datetime4">
              <a:rPr lang="en-US" smtClean="0"/>
              <a:pPr/>
              <a:t>January 5, 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63D831-56C1-49CF-8EF7-8B9A98402BCD}" type="datetime4">
              <a:rPr lang="en-US" smtClean="0"/>
              <a:pPr/>
              <a:t>January 5, 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8DF745-7D3F-47F4-83A3-874385CFAA6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January 5,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EA923-9BEE-48CE-9F28-5B525F399BAD}" type="datetime4">
              <a:rPr lang="en-US" smtClean="0"/>
              <a:pPr/>
              <a:t>January 5, 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F38DF745-7D3F-47F4-83A3-874385CFAA69}" type="slidenum">
              <a:rPr lang="en-US" smtClean="0"/>
              <a:pPr/>
              <a:t>‹#›</a:t>
            </a:fld>
            <a:endParaRPr lang="en-US" dirty="0"/>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January 5, 2019</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F38DF745-7D3F-47F4-83A3-874385CFAA69}" type="slidenum">
              <a:rPr lang="en-US" smtClean="0"/>
              <a:pPr/>
              <a:t>‹#›</a:t>
            </a:fld>
            <a:endParaRPr lang="en-US" dirty="0"/>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kaggle.com/mehdidag/black-friday/hom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Black Friday</a:t>
            </a:r>
            <a:br>
              <a:rPr lang="en-US" dirty="0" smtClean="0"/>
            </a:br>
            <a:r>
              <a:rPr lang="en-US" dirty="0" smtClean="0"/>
              <a:t>analysis</a:t>
            </a:r>
            <a:endParaRPr lang="en-US" dirty="0"/>
          </a:p>
        </p:txBody>
      </p:sp>
      <p:sp>
        <p:nvSpPr>
          <p:cNvPr id="3" name="Subtitle 2"/>
          <p:cNvSpPr>
            <a:spLocks noGrp="1"/>
          </p:cNvSpPr>
          <p:nvPr>
            <p:ph type="subTitle" idx="1"/>
          </p:nvPr>
        </p:nvSpPr>
        <p:spPr/>
        <p:txBody>
          <a:bodyPr/>
          <a:lstStyle/>
          <a:p>
            <a:r>
              <a:rPr lang="en-US" dirty="0" smtClean="0"/>
              <a:t>Chase, Kyle, </a:t>
            </a:r>
            <a:r>
              <a:rPr lang="en-US" dirty="0" err="1" smtClean="0"/>
              <a:t>Shekhar</a:t>
            </a:r>
            <a:r>
              <a:rPr lang="en-US" dirty="0" smtClean="0"/>
              <a:t>, Stephen</a:t>
            </a:r>
            <a:endParaRPr lang="en-US" dirty="0"/>
          </a:p>
        </p:txBody>
      </p:sp>
    </p:spTree>
    <p:extLst>
      <p:ext uri="{BB962C8B-B14F-4D97-AF65-F5344CB8AC3E}">
        <p14:creationId xmlns:p14="http://schemas.microsoft.com/office/powerpoint/2010/main" val="17019007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lstStyle/>
          <a:p>
            <a:r>
              <a:rPr lang="en-US" dirty="0" smtClean="0"/>
              <a:t>Black Friday, known as the busiest shopping day of the year. Droves of people will come in and out of the doors of major retailers, spending thousands of dollars to find the perfect gifts. </a:t>
            </a:r>
            <a:endParaRPr lang="en-US" dirty="0"/>
          </a:p>
          <a:p>
            <a:r>
              <a:rPr lang="en-US" dirty="0" smtClean="0"/>
              <a:t>These retailers collect millions of transactions of data, hopping to predict purchase habits based on their customer demographics, and increase their revenue. </a:t>
            </a:r>
          </a:p>
          <a:p>
            <a:r>
              <a:rPr lang="en-US" dirty="0" smtClean="0"/>
              <a:t>Is there any relationship between age, gender, product category, occupation, location, in predicting purchase totals? </a:t>
            </a:r>
            <a:endParaRPr lang="en-US" dirty="0"/>
          </a:p>
          <a:p>
            <a:endParaRPr lang="en-US" dirty="0"/>
          </a:p>
        </p:txBody>
      </p:sp>
    </p:spTree>
    <p:extLst>
      <p:ext uri="{BB962C8B-B14F-4D97-AF65-F5344CB8AC3E}">
        <p14:creationId xmlns:p14="http://schemas.microsoft.com/office/powerpoint/2010/main" val="335471344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DATA SET</a:t>
            </a:r>
            <a:endParaRPr lang="en-US" dirty="0"/>
          </a:p>
        </p:txBody>
      </p:sp>
      <p:sp>
        <p:nvSpPr>
          <p:cNvPr id="3" name="Content Placeholder 2"/>
          <p:cNvSpPr>
            <a:spLocks noGrp="1"/>
          </p:cNvSpPr>
          <p:nvPr>
            <p:ph idx="1"/>
          </p:nvPr>
        </p:nvSpPr>
        <p:spPr>
          <a:xfrm>
            <a:off x="457200" y="1752600"/>
            <a:ext cx="7620000" cy="5105400"/>
          </a:xfrm>
        </p:spPr>
        <p:txBody>
          <a:bodyPr/>
          <a:lstStyle/>
          <a:p>
            <a:r>
              <a:rPr lang="en-US" dirty="0" smtClean="0"/>
              <a:t>We decided to work with </a:t>
            </a:r>
            <a:r>
              <a:rPr lang="en-US" dirty="0" smtClean="0">
                <a:hlinkClick r:id="rId2"/>
              </a:rPr>
              <a:t>Black Friday sales data from a retail store on Kaggle</a:t>
            </a:r>
            <a:r>
              <a:rPr lang="en-US" dirty="0" smtClean="0"/>
              <a:t>. </a:t>
            </a:r>
          </a:p>
          <a:p>
            <a:endParaRPr lang="en-US" dirty="0" smtClean="0"/>
          </a:p>
          <a:p>
            <a:r>
              <a:rPr lang="en-US" dirty="0" smtClean="0"/>
              <a:t>Data set is drawn from an unknown store, containing around 550,000 rows of transactional data</a:t>
            </a:r>
          </a:p>
          <a:p>
            <a:r>
              <a:rPr lang="en-US" dirty="0" smtClean="0"/>
              <a:t>Variables in dataset include:</a:t>
            </a:r>
          </a:p>
          <a:p>
            <a:r>
              <a:rPr lang="en-US" dirty="0" smtClean="0"/>
              <a:t>Product ID			Marital Status</a:t>
            </a:r>
          </a:p>
          <a:p>
            <a:r>
              <a:rPr lang="en-US" dirty="0" smtClean="0"/>
              <a:t>Gender				Product Category 1, 2, and 3</a:t>
            </a:r>
          </a:p>
          <a:p>
            <a:r>
              <a:rPr lang="en-US" dirty="0" smtClean="0"/>
              <a:t>Age group			Occupation</a:t>
            </a:r>
          </a:p>
          <a:p>
            <a:r>
              <a:rPr lang="en-US" dirty="0" smtClean="0"/>
              <a:t>City Category			Stay in Current City Years</a:t>
            </a:r>
          </a:p>
          <a:p>
            <a:r>
              <a:rPr lang="en-US" dirty="0" smtClean="0"/>
              <a:t>User ID</a:t>
            </a:r>
          </a:p>
          <a:p>
            <a:endParaRPr lang="en-US" dirty="0" smtClean="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267896760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DATA SET</a:t>
            </a:r>
            <a:endParaRPr lang="en-US" dirty="0"/>
          </a:p>
        </p:txBody>
      </p:sp>
      <p:sp>
        <p:nvSpPr>
          <p:cNvPr id="3" name="Content Placeholder 2"/>
          <p:cNvSpPr>
            <a:spLocks noGrp="1"/>
          </p:cNvSpPr>
          <p:nvPr>
            <p:ph idx="1"/>
          </p:nvPr>
        </p:nvSpPr>
        <p:spPr>
          <a:xfrm>
            <a:off x="457200" y="1752600"/>
            <a:ext cx="7620000" cy="5105400"/>
          </a:xfrm>
        </p:spPr>
        <p:txBody>
          <a:bodyPr/>
          <a:lstStyle/>
          <a:p>
            <a:r>
              <a:rPr lang="en-US" dirty="0" smtClean="0"/>
              <a:t>	</a:t>
            </a:r>
          </a:p>
          <a:p>
            <a:endParaRPr lang="en-US" dirty="0" smtClean="0"/>
          </a:p>
          <a:p>
            <a:endParaRPr lang="en-US" dirty="0" smtClean="0"/>
          </a:p>
          <a:p>
            <a:endParaRPr lang="en-US" dirty="0" smtClean="0"/>
          </a:p>
          <a:p>
            <a:endParaRPr lang="en-US" dirty="0"/>
          </a:p>
          <a:p>
            <a:endParaRPr lang="en-US" dirty="0"/>
          </a:p>
        </p:txBody>
      </p:sp>
      <p:pic>
        <p:nvPicPr>
          <p:cNvPr id="4" name="Picture 3" descr="Screen Shot 2019-01-05 at 10.13.54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272149"/>
            <a:ext cx="6654800" cy="1041400"/>
          </a:xfrm>
          <a:prstGeom prst="rect">
            <a:avLst/>
          </a:prstGeom>
        </p:spPr>
      </p:pic>
      <p:pic>
        <p:nvPicPr>
          <p:cNvPr id="5" name="Picture 4" descr="Screen Shot 2019-01-05 at 10.13.39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52600"/>
            <a:ext cx="7137400" cy="1079500"/>
          </a:xfrm>
          <a:prstGeom prst="rect">
            <a:avLst/>
          </a:prstGeom>
        </p:spPr>
      </p:pic>
    </p:spTree>
    <p:extLst>
      <p:ext uri="{BB962C8B-B14F-4D97-AF65-F5344CB8AC3E}">
        <p14:creationId xmlns:p14="http://schemas.microsoft.com/office/powerpoint/2010/main" val="107789685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DATA SET</a:t>
            </a:r>
            <a:endParaRPr lang="en-US" dirty="0"/>
          </a:p>
        </p:txBody>
      </p:sp>
      <p:sp>
        <p:nvSpPr>
          <p:cNvPr id="3" name="Content Placeholder 2"/>
          <p:cNvSpPr>
            <a:spLocks noGrp="1"/>
          </p:cNvSpPr>
          <p:nvPr>
            <p:ph idx="1"/>
          </p:nvPr>
        </p:nvSpPr>
        <p:spPr>
          <a:xfrm>
            <a:off x="457200" y="1752600"/>
            <a:ext cx="7620000" cy="5105400"/>
          </a:xfrm>
        </p:spPr>
        <p:txBody>
          <a:bodyPr/>
          <a:lstStyle/>
          <a:p>
            <a:r>
              <a:rPr lang="en-US" dirty="0" smtClean="0"/>
              <a:t>Most of our data is categorical</a:t>
            </a:r>
          </a:p>
          <a:p>
            <a:pPr marL="342900" indent="-342900">
              <a:buFont typeface="Arial"/>
              <a:buChar char="•"/>
            </a:pPr>
            <a:r>
              <a:rPr lang="en-US" dirty="0" smtClean="0"/>
              <a:t>ex. Occupation: 10</a:t>
            </a:r>
          </a:p>
          <a:p>
            <a:pPr marL="342900" indent="-342900">
              <a:buFont typeface="Arial"/>
              <a:buChar char="•"/>
            </a:pPr>
            <a:r>
              <a:rPr lang="en-US" dirty="0" smtClean="0"/>
              <a:t>ex. Product Category 1: 3</a:t>
            </a:r>
          </a:p>
          <a:p>
            <a:pPr marL="342900" indent="-342900">
              <a:buFont typeface="Arial"/>
              <a:buChar char="•"/>
            </a:pPr>
            <a:endParaRPr lang="en-US" dirty="0"/>
          </a:p>
          <a:p>
            <a:r>
              <a:rPr lang="en-US" dirty="0" smtClean="0"/>
              <a:t>Dataset did include null values, which replaced with a Zero</a:t>
            </a:r>
          </a:p>
          <a:p>
            <a:pPr marL="342900" indent="-342900">
              <a:buFont typeface="Arial"/>
              <a:buChar char="•"/>
            </a:pPr>
            <a:r>
              <a:rPr lang="en-US" dirty="0" smtClean="0"/>
              <a:t>ex. Product Category 2 and 3 were blank if customer only purchased 1 item</a:t>
            </a:r>
          </a:p>
          <a:p>
            <a:pPr marL="342900" indent="-342900">
              <a:buFont typeface="Arial"/>
              <a:buChar char="•"/>
            </a:pPr>
            <a:endParaRPr lang="en-US" dirty="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564537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Hypothesis</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Null Hypothesis  - Gender, Age, Marital Status and Occupation plays a role on Purchase Total</a:t>
            </a:r>
          </a:p>
          <a:p>
            <a:pPr marL="342900" indent="-342900">
              <a:buFont typeface="Arial"/>
              <a:buChar char="•"/>
            </a:pPr>
            <a:endParaRPr lang="en-US" dirty="0" smtClean="0"/>
          </a:p>
          <a:p>
            <a:pPr marL="342900" indent="-342900">
              <a:buFont typeface="Arial"/>
              <a:buChar char="•"/>
            </a:pPr>
            <a:endParaRPr lang="en-US" dirty="0"/>
          </a:p>
          <a:p>
            <a:endParaRPr lang="en-US" dirty="0"/>
          </a:p>
          <a:p>
            <a:endParaRPr lang="en-US" dirty="0"/>
          </a:p>
        </p:txBody>
      </p:sp>
    </p:spTree>
    <p:extLst>
      <p:ext uri="{BB962C8B-B14F-4D97-AF65-F5344CB8AC3E}">
        <p14:creationId xmlns:p14="http://schemas.microsoft.com/office/powerpoint/2010/main" val="60652806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and Code Snippets</a:t>
            </a:r>
            <a:endParaRPr lang="en-US" dirty="0"/>
          </a:p>
        </p:txBody>
      </p:sp>
      <p:sp>
        <p:nvSpPr>
          <p:cNvPr id="7" name="TextBox 6"/>
          <p:cNvSpPr txBox="1"/>
          <p:nvPr/>
        </p:nvSpPr>
        <p:spPr>
          <a:xfrm>
            <a:off x="457200" y="1711191"/>
            <a:ext cx="4198258" cy="369332"/>
          </a:xfrm>
          <a:prstGeom prst="rect">
            <a:avLst/>
          </a:prstGeom>
          <a:noFill/>
        </p:spPr>
        <p:txBody>
          <a:bodyPr wrap="square" rtlCol="0">
            <a:spAutoFit/>
          </a:bodyPr>
          <a:lstStyle/>
          <a:p>
            <a:r>
              <a:rPr lang="en-US" b="1" dirty="0" smtClean="0"/>
              <a:t>Demo</a:t>
            </a:r>
            <a:endParaRPr lang="en-US" b="1" dirty="0"/>
          </a:p>
        </p:txBody>
      </p:sp>
    </p:spTree>
    <p:extLst>
      <p:ext uri="{BB962C8B-B14F-4D97-AF65-F5344CB8AC3E}">
        <p14:creationId xmlns:p14="http://schemas.microsoft.com/office/powerpoint/2010/main" val="7744246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analysis</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A linear model for Age and Spending had a poor correlation</a:t>
            </a:r>
          </a:p>
          <a:p>
            <a:pPr marL="342900" indent="-342900">
              <a:buFont typeface="Arial"/>
              <a:buChar char="•"/>
            </a:pPr>
            <a:r>
              <a:rPr lang="en-US" dirty="0" smtClean="0"/>
              <a:t>ANOVA test showed that Age as a category had a significant effect on spending</a:t>
            </a:r>
          </a:p>
          <a:p>
            <a:pPr marL="342900" indent="-342900">
              <a:buFont typeface="Arial"/>
              <a:buChar char="•"/>
            </a:pPr>
            <a:r>
              <a:rPr lang="en-US" dirty="0" smtClean="0"/>
              <a:t>A </a:t>
            </a:r>
            <a:r>
              <a:rPr lang="en-US" dirty="0" err="1" smtClean="0"/>
              <a:t>predicintg</a:t>
            </a:r>
            <a:r>
              <a:rPr lang="en-US" dirty="0" smtClean="0"/>
              <a:t> model including all variables had a poor correlation </a:t>
            </a:r>
          </a:p>
          <a:p>
            <a:pPr marL="342900" indent="-342900">
              <a:buFont typeface="Arial"/>
              <a:buChar char="•"/>
            </a:pPr>
            <a:r>
              <a:rPr lang="en-US" dirty="0" smtClean="0"/>
              <a:t>Refining the predicting model using specific variables improved correlation to 0.6</a:t>
            </a:r>
            <a:endParaRPr lang="en-US" dirty="0"/>
          </a:p>
        </p:txBody>
      </p:sp>
    </p:spTree>
    <p:extLst>
      <p:ext uri="{BB962C8B-B14F-4D97-AF65-F5344CB8AC3E}">
        <p14:creationId xmlns:p14="http://schemas.microsoft.com/office/powerpoint/2010/main" val="3445630061"/>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758</TotalTime>
  <Words>258</Words>
  <Application>Microsoft Macintosh PowerPoint</Application>
  <PresentationFormat>On-screen Show (4:3)</PresentationFormat>
  <Paragraphs>50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Essential</vt:lpstr>
      <vt:lpstr>Black Friday analysis</vt:lpstr>
      <vt:lpstr>Abstract</vt:lpstr>
      <vt:lpstr>OUR DATA SET</vt:lpstr>
      <vt:lpstr>OUR DATA SET</vt:lpstr>
      <vt:lpstr>OUR DATA SET</vt:lpstr>
      <vt:lpstr>Hypothesis</vt:lpstr>
      <vt:lpstr>Demo and Code Snippets</vt:lpstr>
      <vt:lpstr>Summary of analysis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2</dc:title>
  <dc:creator>Steve Mendoza</dc:creator>
  <cp:lastModifiedBy>Steve Mendoza</cp:lastModifiedBy>
  <cp:revision>28</cp:revision>
  <dcterms:created xsi:type="dcterms:W3CDTF">2019-01-04T02:27:02Z</dcterms:created>
  <dcterms:modified xsi:type="dcterms:W3CDTF">2019-01-06T04:17:01Z</dcterms:modified>
</cp:coreProperties>
</file>