
<file path=[Content_Types].xml><?xml version="1.0" encoding="utf-8"?>
<Types xmlns="http://schemas.openxmlformats.org/package/2006/content-types">
  <Default Extension="bin"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8" r:id="rId2"/>
    <p:sldId id="259" r:id="rId3"/>
    <p:sldId id="260" r:id="rId4"/>
    <p:sldId id="261" r:id="rId5"/>
    <p:sldId id="263" r:id="rId6"/>
    <p:sldId id="264" r:id="rId7"/>
    <p:sldId id="277" r:id="rId8"/>
    <p:sldId id="285" r:id="rId9"/>
    <p:sldId id="283" r:id="rId10"/>
    <p:sldId id="282" r:id="rId11"/>
    <p:sldId id="279" r:id="rId12"/>
    <p:sldId id="289" r:id="rId13"/>
    <p:sldId id="268" r:id="rId14"/>
    <p:sldId id="281" r:id="rId15"/>
    <p:sldId id="278" r:id="rId16"/>
    <p:sldId id="290" r:id="rId17"/>
    <p:sldId id="284" r:id="rId18"/>
    <p:sldId id="286" r:id="rId19"/>
    <p:sldId id="280" r:id="rId20"/>
    <p:sldId id="288" r:id="rId21"/>
    <p:sldId id="291" r:id="rId22"/>
    <p:sldId id="28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68" autoAdjust="0"/>
    <p:restoredTop sz="85696" autoAdjust="0"/>
  </p:normalViewPr>
  <p:slideViewPr>
    <p:cSldViewPr snapToGrid="0">
      <p:cViewPr>
        <p:scale>
          <a:sx n="70" d="100"/>
          <a:sy n="70" d="100"/>
        </p:scale>
        <p:origin x="427"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Nr</a:t>
            </a:r>
            <a:r>
              <a:rPr lang="en-US" baseline="0"/>
              <a:t> Terrorist Events Per Region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417996006366785"/>
          <c:y val="0.16175797808848336"/>
          <c:w val="0.83289045873127621"/>
          <c:h val="0.7724314374218012"/>
        </c:manualLayout>
      </c:layout>
      <c:pie3DChart>
        <c:varyColors val="1"/>
        <c:ser>
          <c:idx val="0"/>
          <c:order val="0"/>
          <c:tx>
            <c:strRef>
              <c:f>'Events per region'!$B$1</c:f>
              <c:strCache>
                <c:ptCount val="1"/>
                <c:pt idx="0">
                  <c:v>Nr Events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461-4702-9C58-650BF12C153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461-4702-9C58-650BF12C153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461-4702-9C58-650BF12C153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461-4702-9C58-650BF12C153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461-4702-9C58-650BF12C153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461-4702-9C58-650BF12C153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7461-4702-9C58-650BF12C153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7461-4702-9C58-650BF12C153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7461-4702-9C58-650BF12C153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7461-4702-9C58-650BF12C1530}"/>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7461-4702-9C58-650BF12C1530}"/>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7461-4702-9C58-650BF12C1530}"/>
              </c:ext>
            </c:extLst>
          </c:dPt>
          <c:dLbls>
            <c:dLbl>
              <c:idx val="1"/>
              <c:layout>
                <c:manualLayout>
                  <c:x val="3.8281486786632406E-3"/>
                  <c:y val="-3.490261985843644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461-4702-9C58-650BF12C1530}"/>
                </c:ext>
              </c:extLst>
            </c:dLbl>
            <c:dLbl>
              <c:idx val="3"/>
              <c:layout>
                <c:manualLayout>
                  <c:x val="5.7422230179948609E-2"/>
                  <c:y val="-4.188314383012375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461-4702-9C58-650BF12C1530}"/>
                </c:ext>
              </c:extLst>
            </c:dLbl>
            <c:dLbl>
              <c:idx val="4"/>
              <c:layout>
                <c:manualLayout>
                  <c:x val="2.1054817732647682E-2"/>
                  <c:y val="1.628788926727033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461-4702-9C58-650BF12C1530}"/>
                </c:ext>
              </c:extLst>
            </c:dLbl>
            <c:dLbl>
              <c:idx val="9"/>
              <c:layout>
                <c:manualLayout>
                  <c:x val="0"/>
                  <c:y val="-4.653682647791529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7461-4702-9C58-650BF12C1530}"/>
                </c:ext>
              </c:extLst>
            </c:dLbl>
            <c:dLbl>
              <c:idx val="10"/>
              <c:layout>
                <c:manualLayout>
                  <c:x val="-3.2539263768637548E-2"/>
                  <c:y val="-9.307365295583053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7461-4702-9C58-650BF12C153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'Events per region'!$A$2:$A$13</c:f>
              <c:strCache>
                <c:ptCount val="12"/>
                <c:pt idx="0">
                  <c:v>Australasia &amp; Oceania</c:v>
                </c:pt>
                <c:pt idx="1">
                  <c:v>Central America &amp; Caribbean</c:v>
                </c:pt>
                <c:pt idx="2">
                  <c:v>Central Asia</c:v>
                </c:pt>
                <c:pt idx="3">
                  <c:v>East Asia</c:v>
                </c:pt>
                <c:pt idx="4">
                  <c:v>Eastern Europe</c:v>
                </c:pt>
                <c:pt idx="5">
                  <c:v>Middle East &amp; North Africa</c:v>
                </c:pt>
                <c:pt idx="6">
                  <c:v>North America</c:v>
                </c:pt>
                <c:pt idx="7">
                  <c:v>South America</c:v>
                </c:pt>
                <c:pt idx="8">
                  <c:v>South Asia</c:v>
                </c:pt>
                <c:pt idx="9">
                  <c:v>Southeast Asia</c:v>
                </c:pt>
                <c:pt idx="10">
                  <c:v>Sub-Saharan Africa</c:v>
                </c:pt>
                <c:pt idx="11">
                  <c:v>Western Europe</c:v>
                </c:pt>
              </c:strCache>
            </c:strRef>
          </c:cat>
          <c:val>
            <c:numRef>
              <c:f>'Events per region'!$B$2:$B$13</c:f>
              <c:numCache>
                <c:formatCode>General</c:formatCode>
                <c:ptCount val="12"/>
                <c:pt idx="0">
                  <c:v>282</c:v>
                </c:pt>
                <c:pt idx="1">
                  <c:v>10344</c:v>
                </c:pt>
                <c:pt idx="2">
                  <c:v>563</c:v>
                </c:pt>
                <c:pt idx="3">
                  <c:v>802</c:v>
                </c:pt>
                <c:pt idx="4">
                  <c:v>5144</c:v>
                </c:pt>
                <c:pt idx="5">
                  <c:v>50474</c:v>
                </c:pt>
                <c:pt idx="6">
                  <c:v>3456</c:v>
                </c:pt>
                <c:pt idx="7">
                  <c:v>18978</c:v>
                </c:pt>
                <c:pt idx="8">
                  <c:v>44974</c:v>
                </c:pt>
                <c:pt idx="9">
                  <c:v>12485</c:v>
                </c:pt>
                <c:pt idx="10">
                  <c:v>17550</c:v>
                </c:pt>
                <c:pt idx="11">
                  <c:v>16639</c:v>
                </c:pt>
              </c:numCache>
            </c:numRef>
          </c:val>
          <c:extLst>
            <c:ext xmlns:c16="http://schemas.microsoft.com/office/drawing/2014/chart" uri="{C3380CC4-5D6E-409C-BE32-E72D297353CC}">
              <c16:uniqueId val="{00000018-7461-4702-9C58-650BF12C1530}"/>
            </c:ext>
          </c:extLst>
        </c:ser>
        <c:dLbls>
          <c:showLegendKey val="0"/>
          <c:showVal val="0"/>
          <c:showCatName val="1"/>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04547244094488"/>
          <c:y val="0.17285032079323417"/>
          <c:w val="0.59607305336832894"/>
          <c:h val="0.74142388451443575"/>
        </c:manualLayout>
      </c:layout>
      <c:barChart>
        <c:barDir val="bar"/>
        <c:grouping val="clustered"/>
        <c:varyColors val="0"/>
        <c:ser>
          <c:idx val="0"/>
          <c:order val="0"/>
          <c:tx>
            <c:strRef>
              <c:f>'Events per region'!$B$1</c:f>
              <c:strCache>
                <c:ptCount val="1"/>
                <c:pt idx="0">
                  <c:v>Nr Events</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'Events per region'!$A$2:$A$13</c:f>
              <c:strCache>
                <c:ptCount val="12"/>
                <c:pt idx="0">
                  <c:v>Australasia &amp; Oceania</c:v>
                </c:pt>
                <c:pt idx="1">
                  <c:v>Central America &amp; Caribbean</c:v>
                </c:pt>
                <c:pt idx="2">
                  <c:v>Central Asia</c:v>
                </c:pt>
                <c:pt idx="3">
                  <c:v>East Asia</c:v>
                </c:pt>
                <c:pt idx="4">
                  <c:v>Eastern Europe</c:v>
                </c:pt>
                <c:pt idx="5">
                  <c:v>Middle East &amp; North Africa</c:v>
                </c:pt>
                <c:pt idx="6">
                  <c:v>North America</c:v>
                </c:pt>
                <c:pt idx="7">
                  <c:v>South America</c:v>
                </c:pt>
                <c:pt idx="8">
                  <c:v>South Asia</c:v>
                </c:pt>
                <c:pt idx="9">
                  <c:v>Southeast Asia</c:v>
                </c:pt>
                <c:pt idx="10">
                  <c:v>Sub-Saharan Africa</c:v>
                </c:pt>
                <c:pt idx="11">
                  <c:v>Western Europe</c:v>
                </c:pt>
              </c:strCache>
            </c:strRef>
          </c:cat>
          <c:val>
            <c:numRef>
              <c:f>'Events per region'!$B$2:$B$13</c:f>
              <c:numCache>
                <c:formatCode>General</c:formatCode>
                <c:ptCount val="12"/>
                <c:pt idx="0">
                  <c:v>282</c:v>
                </c:pt>
                <c:pt idx="1">
                  <c:v>10344</c:v>
                </c:pt>
                <c:pt idx="2">
                  <c:v>563</c:v>
                </c:pt>
                <c:pt idx="3">
                  <c:v>802</c:v>
                </c:pt>
                <c:pt idx="4">
                  <c:v>5144</c:v>
                </c:pt>
                <c:pt idx="5">
                  <c:v>50474</c:v>
                </c:pt>
                <c:pt idx="6">
                  <c:v>3456</c:v>
                </c:pt>
                <c:pt idx="7">
                  <c:v>18978</c:v>
                </c:pt>
                <c:pt idx="8">
                  <c:v>44974</c:v>
                </c:pt>
                <c:pt idx="9">
                  <c:v>12485</c:v>
                </c:pt>
                <c:pt idx="10">
                  <c:v>17550</c:v>
                </c:pt>
                <c:pt idx="11">
                  <c:v>16639</c:v>
                </c:pt>
              </c:numCache>
            </c:numRef>
          </c:val>
          <c:extLst>
            <c:ext xmlns:c16="http://schemas.microsoft.com/office/drawing/2014/chart" uri="{C3380CC4-5D6E-409C-BE32-E72D297353CC}">
              <c16:uniqueId val="{00000000-BA2E-46A8-BBFA-226E5A367AD0}"/>
            </c:ext>
          </c:extLst>
        </c:ser>
        <c:dLbls>
          <c:showLegendKey val="0"/>
          <c:showVal val="1"/>
          <c:showCatName val="0"/>
          <c:showSerName val="0"/>
          <c:showPercent val="0"/>
          <c:showBubbleSize val="0"/>
        </c:dLbls>
        <c:gapWidth val="227"/>
        <c:overlap val="-48"/>
        <c:axId val="1822634944"/>
        <c:axId val="1830029472"/>
      </c:barChart>
      <c:catAx>
        <c:axId val="1822634944"/>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029472"/>
        <c:crosses val="autoZero"/>
        <c:auto val="1"/>
        <c:lblAlgn val="ctr"/>
        <c:lblOffset val="100"/>
        <c:noMultiLvlLbl val="0"/>
      </c:catAx>
      <c:valAx>
        <c:axId val="18300294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26349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'Gangs per region'!$A$2:$A$13</cx:f>
        <cx:lvl ptCount="12">
          <cx:pt idx="0">Australasia &amp; Oceania           </cx:pt>
          <cx:pt idx="1">Central America &amp; Caribbean    </cx:pt>
          <cx:pt idx="2">Central Asia                    </cx:pt>
          <cx:pt idx="3">East Asia                       </cx:pt>
          <cx:pt idx="4">Eastern Europe                 </cx:pt>
          <cx:pt idx="5">Middle East &amp; North Africa     </cx:pt>
          <cx:pt idx="6">North America                  </cx:pt>
          <cx:pt idx="7">South America                  </cx:pt>
          <cx:pt idx="8">South Asia                     </cx:pt>
          <cx:pt idx="9">Southeast Asia                 </cx:pt>
          <cx:pt idx="10">Sub-Saharan Africa             </cx:pt>
          <cx:pt idx="11">Western Europe                 </cx:pt>
        </cx:lvl>
      </cx:strDim>
      <cx:numDim type="val">
        <cx:f>'Gangs per region'!$B$2:$B$13</cx:f>
        <cx:lvl ptCount="12" formatCode="General">
          <cx:pt idx="0">44</cx:pt>
          <cx:pt idx="1">217</cx:pt>
          <cx:pt idx="2">50</cx:pt>
          <cx:pt idx="3">82</cx:pt>
          <cx:pt idx="4">157</cx:pt>
          <cx:pt idx="5">739</cx:pt>
          <cx:pt idx="6">300</cx:pt>
          <cx:pt idx="7">363</cx:pt>
          <cx:pt idx="8">591</cx:pt>
          <cx:pt idx="9">215</cx:pt>
          <cx:pt idx="10">492</cx:pt>
          <cx:pt idx="11">866</cx:pt>
        </cx:lvl>
      </cx:numDim>
    </cx:data>
  </cx:chartData>
  <cx:chart>
    <cx:title pos="t" align="ctr" overlay="0">
      <cx:tx>
        <cx:txData>
          <cx:v>Number of Gangs per Region</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Number of Gangs per Region</a:t>
          </a:r>
        </a:p>
      </cx:txPr>
    </cx:title>
    <cx:plotArea>
      <cx:plotAreaRegion>
        <cx:series layoutId="clusteredColumn" uniqueId="{04F7E869-9792-4AC8-9747-EFBF2A4740F5}">
          <cx:tx>
            <cx:txData>
              <cx:f>'Gangs per region'!$B$1</cx:f>
              <cx:v>Nr of Gangs committing terror</cx:v>
            </cx:txData>
          </cx:tx>
          <cx:dataId val="0"/>
          <cx:layoutPr>
            <cx:aggregation/>
          </cx:layoutPr>
          <cx:axisId val="1"/>
        </cx:series>
        <cx:series layoutId="paretoLine" ownerIdx="0" uniqueId="{F48C017C-261F-49CD-92D8-8496A50FC550}">
          <cx:axisId val="2"/>
        </cx:series>
      </cx:plotAreaRegion>
      <cx:axis id="0">
        <cx:catScaling gapWidth="0"/>
        <cx:title>
          <cx:tx>
            <cx:txData>
              <cx:v>Regions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Regions</a:t>
              </a:r>
            </a:p>
          </cx:txPr>
        </cx:title>
        <cx:tickLabels/>
      </cx:axis>
      <cx:axis id="1">
        <cx:valScaling/>
        <cx:title>
          <cx:tx>
            <cx:txData>
              <cx:v>Number of Gangs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Number of Gangs</a:t>
              </a:r>
            </a:p>
          </cx:txPr>
        </cx:title>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119068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74788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38246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56713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84529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486624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584218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981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370539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45069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44301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Non-state groups</a:t>
            </a:r>
          </a:p>
          <a:p>
            <a:pPr marL="171450" indent="-171450">
              <a:buFont typeface="Arial" panose="020B0604020202020204" pitchFamily="34" charset="0"/>
              <a:buChar char="•"/>
            </a:pPr>
            <a:r>
              <a:rPr lang="en-US" dirty="0"/>
              <a:t>State sponsors</a:t>
            </a:r>
          </a:p>
          <a:p>
            <a:pPr marL="171450" indent="-171450">
              <a:buFont typeface="Arial" panose="020B0604020202020204" pitchFamily="34" charset="0"/>
              <a:buChar char="•"/>
            </a:pPr>
            <a:r>
              <a:rPr lang="en-US" dirty="0"/>
              <a:t>State terrorism</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61794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75740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2325731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07349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10/13/2018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10/13/2018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070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hyperlink" Target="http://commons.wikimedia.org/wiki/File:Pentagon_video_security4.jpg"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bin"/><Relationship Id="rId4" Type="http://schemas.openxmlformats.org/officeDocument/2006/relationships/hyperlink" Target="http://commons.wikimedia.org/wiki/File:Daschle_letter_FBI.png" TargetMode="External"/></Relationships>
</file>

<file path=ppt/slides/_rels/slide1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ecodan/global-terrorism-d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en.wikipedia.org/wiki/Terroris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hyperlink" Target="http://commons.wikimedia.org/wiki/File:13Vend&#233;miaire.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1452616" y="962902"/>
            <a:ext cx="4176384" cy="2380828"/>
          </a:xfrm>
        </p:spPr>
        <p:txBody>
          <a:bodyPr>
            <a:normAutofit/>
          </a:bodyPr>
          <a:lstStyle/>
          <a:p>
            <a:r>
              <a:rPr lang="en-US" sz="4800"/>
              <a:t>Terrorism</a:t>
            </a:r>
          </a:p>
        </p:txBody>
      </p:sp>
      <p:sp>
        <p:nvSpPr>
          <p:cNvPr id="3" name="Content Placeholder 2"/>
          <p:cNvSpPr>
            <a:spLocks noGrp="1"/>
          </p:cNvSpPr>
          <p:nvPr>
            <p:ph type="subTitle" idx="1"/>
          </p:nvPr>
        </p:nvSpPr>
        <p:spPr>
          <a:xfrm>
            <a:off x="1452617" y="3531204"/>
            <a:ext cx="4171479" cy="1610643"/>
          </a:xfrm>
        </p:spPr>
        <p:txBody>
          <a:bodyPr>
            <a:normAutofit fontScale="92500" lnSpcReduction="20000"/>
          </a:bodyPr>
          <a:lstStyle/>
          <a:p>
            <a:r>
              <a:rPr lang="en-US" sz="1600" dirty="0"/>
              <a:t>Analyzing data on events from 1970 – 2018</a:t>
            </a:r>
          </a:p>
          <a:p>
            <a:endParaRPr lang="en-US" sz="1600" dirty="0"/>
          </a:p>
          <a:p>
            <a:r>
              <a:rPr lang="en-US" sz="1600" dirty="0"/>
              <a:t>Phyllis Summers, Chase Farnsworth, </a:t>
            </a:r>
            <a:r>
              <a:rPr lang="en-US" sz="1600" dirty="0" err="1"/>
              <a:t>kyle</a:t>
            </a:r>
            <a:r>
              <a:rPr lang="en-US" sz="1600" dirty="0"/>
              <a:t> Brown, victor </a:t>
            </a:r>
            <a:r>
              <a:rPr lang="en-US" sz="1600" dirty="0" err="1"/>
              <a:t>watson</a:t>
            </a:r>
            <a:endParaRPr sz="1600" dirty="0"/>
          </a:p>
        </p:txBody>
      </p:sp>
      <p:sp>
        <p:nvSpPr>
          <p:cNvPr id="5" name="Footer PlaceHolder 3"/>
          <p:cNvSpPr>
            <a:spLocks noGrp="1"/>
          </p:cNvSpPr>
          <p:nvPr>
            <p:ph type="ftr" sz="quarter" idx="11"/>
          </p:nvPr>
        </p:nvSpPr>
        <p:spPr>
          <a:xfrm>
            <a:off x="1449981" y="329309"/>
            <a:ext cx="4179506" cy="309201"/>
          </a:xfrm>
        </p:spPr>
        <p:txBody>
          <a:bodyPr>
            <a:normAutofit/>
          </a:bodyPr>
          <a:lstStyle/>
          <a:p>
            <a:pPr>
              <a:spcAft>
                <a:spcPts val="600"/>
              </a:spcAft>
            </a:pPr>
            <a:r>
              <a:rPr lang="en-US" dirty="0">
                <a:hlinkClick r:id="rId2"/>
              </a:rPr>
              <a:t>Photo</a:t>
            </a:r>
            <a:r>
              <a:rPr lang="en-US" dirty="0"/>
              <a:t> by Defense Department / Public domain</a:t>
            </a:r>
          </a:p>
        </p:txBody>
      </p:sp>
      <p:cxnSp>
        <p:nvCxnSpPr>
          <p:cNvPr id="15" name="Straight Connector 1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Pentagon security video (5 of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1446538"/>
            <a:ext cx="4960442" cy="3378851"/>
          </a:xfrm>
          <a:prstGeom prst="rect">
            <a:avLst/>
          </a:prstGeom>
        </p:spPr>
      </p:pic>
      <p:pic>
        <p:nvPicPr>
          <p:cNvPr id="17" name="Picture 1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797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Total events per region</a:t>
            </a:r>
          </a:p>
        </p:txBody>
      </p:sp>
      <p:graphicFrame>
        <p:nvGraphicFramePr>
          <p:cNvPr id="7" name="Chart 6">
            <a:extLst>
              <a:ext uri="{FF2B5EF4-FFF2-40B4-BE49-F238E27FC236}">
                <a16:creationId xmlns:a16="http://schemas.microsoft.com/office/drawing/2014/main" id="{D036ECFE-11FA-4AC4-B79A-D41CB844E970}"/>
              </a:ext>
            </a:extLst>
          </p:cNvPr>
          <p:cNvGraphicFramePr>
            <a:graphicFrameLocks/>
          </p:cNvGraphicFramePr>
          <p:nvPr>
            <p:extLst>
              <p:ext uri="{D42A27DB-BD31-4B8C-83A1-F6EECF244321}">
                <p14:modId xmlns:p14="http://schemas.microsoft.com/office/powerpoint/2010/main" val="1904595310"/>
              </p:ext>
            </p:extLst>
          </p:nvPr>
        </p:nvGraphicFramePr>
        <p:xfrm>
          <a:off x="580860" y="620484"/>
          <a:ext cx="7016497" cy="55347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1760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Terror event by region</a:t>
            </a:r>
          </a:p>
        </p:txBody>
      </p:sp>
      <p:pic>
        <p:nvPicPr>
          <p:cNvPr id="4" name="Picture 3">
            <a:extLst>
              <a:ext uri="{FF2B5EF4-FFF2-40B4-BE49-F238E27FC236}">
                <a16:creationId xmlns:a16="http://schemas.microsoft.com/office/drawing/2014/main" id="{47128BB0-A6FC-42D2-AF72-6C32C6DAF7F0}"/>
              </a:ext>
            </a:extLst>
          </p:cNvPr>
          <p:cNvPicPr>
            <a:picLocks noChangeAspect="1"/>
          </p:cNvPicPr>
          <p:nvPr/>
        </p:nvPicPr>
        <p:blipFill>
          <a:blip r:embed="rId3"/>
          <a:stretch>
            <a:fillRect/>
          </a:stretch>
        </p:blipFill>
        <p:spPr>
          <a:xfrm>
            <a:off x="670132" y="215537"/>
            <a:ext cx="6783991" cy="6348548"/>
          </a:xfrm>
          <a:prstGeom prst="rect">
            <a:avLst/>
          </a:prstGeom>
        </p:spPr>
      </p:pic>
    </p:spTree>
    <p:extLst>
      <p:ext uri="{BB962C8B-B14F-4D97-AF65-F5344CB8AC3E}">
        <p14:creationId xmlns:p14="http://schemas.microsoft.com/office/powerpoint/2010/main" val="253139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Major events over time</a:t>
            </a:r>
          </a:p>
        </p:txBody>
      </p:sp>
      <p:pic>
        <p:nvPicPr>
          <p:cNvPr id="3" name="Picture 2">
            <a:extLst>
              <a:ext uri="{FF2B5EF4-FFF2-40B4-BE49-F238E27FC236}">
                <a16:creationId xmlns:a16="http://schemas.microsoft.com/office/drawing/2014/main" id="{F87B9174-C501-4813-8E74-333D851B06B4}"/>
              </a:ext>
            </a:extLst>
          </p:cNvPr>
          <p:cNvPicPr>
            <a:picLocks noChangeAspect="1"/>
          </p:cNvPicPr>
          <p:nvPr/>
        </p:nvPicPr>
        <p:blipFill>
          <a:blip r:embed="rId3"/>
          <a:stretch>
            <a:fillRect/>
          </a:stretch>
        </p:blipFill>
        <p:spPr>
          <a:xfrm>
            <a:off x="274320" y="815339"/>
            <a:ext cx="7689098" cy="5009264"/>
          </a:xfrm>
          <a:prstGeom prst="rect">
            <a:avLst/>
          </a:prstGeom>
        </p:spPr>
      </p:pic>
    </p:spTree>
    <p:extLst>
      <p:ext uri="{BB962C8B-B14F-4D97-AF65-F5344CB8AC3E}">
        <p14:creationId xmlns:p14="http://schemas.microsoft.com/office/powerpoint/2010/main" val="337615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Perpetrators</a:t>
            </a:r>
          </a:p>
        </p:txBody>
      </p:sp>
      <p:sp>
        <p:nvSpPr>
          <p:cNvPr id="5" name="Footer PlaceHolder 3"/>
          <p:cNvSpPr>
            <a:spLocks noGrp="1"/>
          </p:cNvSpPr>
          <p:nvPr>
            <p:ph type="ftr" sz="quarter" idx="11"/>
          </p:nvPr>
        </p:nvSpPr>
        <p:spPr>
          <a:xfrm>
            <a:off x="655218" y="329309"/>
            <a:ext cx="2828001" cy="309201"/>
          </a:xfrm>
        </p:spPr>
        <p:txBody>
          <a:bodyPr vert="horz" lIns="91440" tIns="45720" rIns="91440" bIns="45720" rtlCol="0" anchor="ctr">
            <a:normAutofit/>
          </a:bodyPr>
          <a:lstStyle/>
          <a:p>
            <a:pPr>
              <a:spcAft>
                <a:spcPts val="600"/>
              </a:spcAft>
            </a:pPr>
            <a:r>
              <a:rPr lang="en-US" sz="900" dirty="0">
                <a:hlinkClick r:id="rId4"/>
              </a:rPr>
              <a:t>Photo</a:t>
            </a:r>
            <a:r>
              <a:rPr lang="en-US" sz="900" dirty="0"/>
              <a:t> by anonimous FBI's employment / Public domain</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rrorist letter with anthrax addressed to Democrat Senator w:en:Tom Daschle during the w:en:2001 anthrax attacks. Carta terrorista con antrax dirigida al Senador Demócrata Tom Daschle durante los ataques con antrax de 2001.&#10;Image of envelope in which the letter containing Anthrax was sent to Senator w:en:Tom Daschle during the w:en:2001 anthrax attacks.&#10;The return address given in the top left says: &quot;4th Grade, Greendale School, Franklin Park, New Jersey, 08852.&quot; There is no Greendale School at that address, though there is a Greenbrook School in the locality.&#10;Tests conducted at w:en:USAMRIID confirmed the presence of fine, &quot;energetic&quot;, powdered anthrax within this prestamped 34 cent transmittal envelope. Also present was a one page handwritten letter, clues from which enabled the w:en:FBI to create a profile of the sender.&#10;The letter was postmarked at the Hamilton Township postal facility at 5:45 p.m. on October 9 2001. By October 11 it had reached the Brentwood postal facility in Washington which processes US Government mail. Two postal workers, Joseph Curseen Jr. and Thomas Morris Jr., died after contracting inhalational anthrax at the Brentwood facility. The 14 000 square foot facility was decontaminated on December 14, 2002 using w:en:chlorine dioxide gas. When it was reopened 26 months after the incident the facility was renamed the &quot;Joseph Curseen Junior and Thomas Morris Junior Processing Distribution Cent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8374" y="1288035"/>
            <a:ext cx="6282919" cy="352279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14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Gangs per region</a:t>
            </a: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40ADCD51-7493-4098-B396-286B59FBDCF8}"/>
                  </a:ext>
                </a:extLst>
              </p:cNvPr>
              <p:cNvGraphicFramePr/>
              <p:nvPr>
                <p:extLst>
                  <p:ext uri="{D42A27DB-BD31-4B8C-83A1-F6EECF244321}">
                    <p14:modId xmlns:p14="http://schemas.microsoft.com/office/powerpoint/2010/main" val="3205132978"/>
                  </p:ext>
                </p:extLst>
              </p:nvPr>
            </p:nvGraphicFramePr>
            <p:xfrm>
              <a:off x="586086" y="789139"/>
              <a:ext cx="6985145" cy="524067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40ADCD51-7493-4098-B396-286B59FBDCF8}"/>
                  </a:ext>
                </a:extLst>
              </p:cNvPr>
              <p:cNvPicPr>
                <a:picLocks noGrp="1" noRot="1" noChangeAspect="1" noMove="1" noResize="1" noEditPoints="1" noAdjustHandles="1" noChangeArrowheads="1" noChangeShapeType="1"/>
              </p:cNvPicPr>
              <p:nvPr/>
            </p:nvPicPr>
            <p:blipFill>
              <a:blip r:embed="rId4"/>
              <a:stretch>
                <a:fillRect/>
              </a:stretch>
            </p:blipFill>
            <p:spPr>
              <a:xfrm>
                <a:off x="586086" y="789139"/>
                <a:ext cx="6985145" cy="5240676"/>
              </a:xfrm>
              <a:prstGeom prst="rect">
                <a:avLst/>
              </a:prstGeom>
            </p:spPr>
          </p:pic>
        </mc:Fallback>
      </mc:AlternateContent>
    </p:spTree>
    <p:extLst>
      <p:ext uri="{BB962C8B-B14F-4D97-AF65-F5344CB8AC3E}">
        <p14:creationId xmlns:p14="http://schemas.microsoft.com/office/powerpoint/2010/main" val="1112960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Terror event by attack type</a:t>
            </a:r>
          </a:p>
        </p:txBody>
      </p:sp>
      <p:pic>
        <p:nvPicPr>
          <p:cNvPr id="3" name="Picture 2">
            <a:extLst>
              <a:ext uri="{FF2B5EF4-FFF2-40B4-BE49-F238E27FC236}">
                <a16:creationId xmlns:a16="http://schemas.microsoft.com/office/drawing/2014/main" id="{856A66B6-A792-401C-B79E-46CC103ABD79}"/>
              </a:ext>
            </a:extLst>
          </p:cNvPr>
          <p:cNvPicPr>
            <a:picLocks noChangeAspect="1"/>
          </p:cNvPicPr>
          <p:nvPr/>
        </p:nvPicPr>
        <p:blipFill>
          <a:blip r:embed="rId3"/>
          <a:stretch>
            <a:fillRect/>
          </a:stretch>
        </p:blipFill>
        <p:spPr>
          <a:xfrm>
            <a:off x="726716" y="1076379"/>
            <a:ext cx="7038408" cy="4812357"/>
          </a:xfrm>
          <a:prstGeom prst="rect">
            <a:avLst/>
          </a:prstGeom>
        </p:spPr>
      </p:pic>
    </p:spTree>
    <p:extLst>
      <p:ext uri="{BB962C8B-B14F-4D97-AF65-F5344CB8AC3E}">
        <p14:creationId xmlns:p14="http://schemas.microsoft.com/office/powerpoint/2010/main" val="219096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Fatalities by attack type</a:t>
            </a:r>
          </a:p>
        </p:txBody>
      </p:sp>
      <p:pic>
        <p:nvPicPr>
          <p:cNvPr id="8" name="Picture 7" descr="C:\Users\VWATSON\AppData\Local\Packages\Microsoft.Office.Desktop_8wekyb3d8bbwe\AC\INetCache\Content.MSO\1B547725.tmp">
            <a:extLst>
              <a:ext uri="{FF2B5EF4-FFF2-40B4-BE49-F238E27FC236}">
                <a16:creationId xmlns:a16="http://schemas.microsoft.com/office/drawing/2014/main" id="{0AD1711A-E40B-4C99-A045-2E90CC687F9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94543" y="288124"/>
            <a:ext cx="4535170" cy="6488430"/>
          </a:xfrm>
          <a:prstGeom prst="rect">
            <a:avLst/>
          </a:prstGeom>
          <a:noFill/>
          <a:ln>
            <a:noFill/>
          </a:ln>
        </p:spPr>
      </p:pic>
    </p:spTree>
    <p:extLst>
      <p:ext uri="{BB962C8B-B14F-4D97-AF65-F5344CB8AC3E}">
        <p14:creationId xmlns:p14="http://schemas.microsoft.com/office/powerpoint/2010/main" val="3140668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Terror event fatalities by year</a:t>
            </a:r>
          </a:p>
        </p:txBody>
      </p:sp>
      <p:pic>
        <p:nvPicPr>
          <p:cNvPr id="3" name="Picture 2">
            <a:extLst>
              <a:ext uri="{FF2B5EF4-FFF2-40B4-BE49-F238E27FC236}">
                <a16:creationId xmlns:a16="http://schemas.microsoft.com/office/drawing/2014/main" id="{5B02F5CC-20BA-4DAC-BF68-6A7849FDE11D}"/>
              </a:ext>
            </a:extLst>
          </p:cNvPr>
          <p:cNvPicPr>
            <a:picLocks noChangeAspect="1"/>
          </p:cNvPicPr>
          <p:nvPr/>
        </p:nvPicPr>
        <p:blipFill>
          <a:blip r:embed="rId3"/>
          <a:stretch>
            <a:fillRect/>
          </a:stretch>
        </p:blipFill>
        <p:spPr>
          <a:xfrm>
            <a:off x="1001557" y="416704"/>
            <a:ext cx="6278936" cy="6024590"/>
          </a:xfrm>
          <a:prstGeom prst="rect">
            <a:avLst/>
          </a:prstGeom>
        </p:spPr>
      </p:pic>
    </p:spTree>
    <p:extLst>
      <p:ext uri="{BB962C8B-B14F-4D97-AF65-F5344CB8AC3E}">
        <p14:creationId xmlns:p14="http://schemas.microsoft.com/office/powerpoint/2010/main" val="225543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1883258" y="5519471"/>
            <a:ext cx="8643011" cy="551528"/>
          </a:xfrm>
        </p:spPr>
        <p:txBody>
          <a:bodyPr vert="horz" lIns="91440" tIns="45720" rIns="91440" bIns="0" rtlCol="0" anchor="b">
            <a:normAutofit/>
          </a:bodyPr>
          <a:lstStyle/>
          <a:p>
            <a:r>
              <a:rPr lang="en-US" sz="3600" dirty="0"/>
              <a:t>Terror event fatality heat map</a:t>
            </a:r>
          </a:p>
        </p:txBody>
      </p:sp>
      <p:pic>
        <p:nvPicPr>
          <p:cNvPr id="3" name="Picture 2">
            <a:extLst>
              <a:ext uri="{FF2B5EF4-FFF2-40B4-BE49-F238E27FC236}">
                <a16:creationId xmlns:a16="http://schemas.microsoft.com/office/drawing/2014/main" id="{6330A8BE-B307-4505-8287-8B8211737B76}"/>
              </a:ext>
            </a:extLst>
          </p:cNvPr>
          <p:cNvPicPr>
            <a:picLocks noChangeAspect="1"/>
          </p:cNvPicPr>
          <p:nvPr/>
        </p:nvPicPr>
        <p:blipFill>
          <a:blip r:embed="rId4"/>
          <a:stretch>
            <a:fillRect/>
          </a:stretch>
        </p:blipFill>
        <p:spPr>
          <a:xfrm>
            <a:off x="553865" y="413358"/>
            <a:ext cx="11207931" cy="4503499"/>
          </a:xfrm>
          <a:prstGeom prst="rect">
            <a:avLst/>
          </a:prstGeom>
        </p:spPr>
      </p:pic>
      <p:cxnSp>
        <p:nvCxnSpPr>
          <p:cNvPr id="28" name="Straight Connector 27">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0" name="Picture 29">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8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Terror event versus tech advances</a:t>
            </a:r>
          </a:p>
        </p:txBody>
      </p:sp>
      <p:pic>
        <p:nvPicPr>
          <p:cNvPr id="3" name="Picture 2">
            <a:extLst>
              <a:ext uri="{FF2B5EF4-FFF2-40B4-BE49-F238E27FC236}">
                <a16:creationId xmlns:a16="http://schemas.microsoft.com/office/drawing/2014/main" id="{9A6A49E3-C2B9-4D9A-BB42-3929FE2A8441}"/>
              </a:ext>
            </a:extLst>
          </p:cNvPr>
          <p:cNvPicPr>
            <a:picLocks noChangeAspect="1"/>
          </p:cNvPicPr>
          <p:nvPr/>
        </p:nvPicPr>
        <p:blipFill>
          <a:blip r:embed="rId3"/>
          <a:stretch>
            <a:fillRect/>
          </a:stretch>
        </p:blipFill>
        <p:spPr>
          <a:xfrm>
            <a:off x="161173" y="768966"/>
            <a:ext cx="7801910" cy="5448953"/>
          </a:xfrm>
          <a:prstGeom prst="rect">
            <a:avLst/>
          </a:prstGeom>
        </p:spPr>
      </p:pic>
    </p:spTree>
    <p:extLst>
      <p:ext uri="{BB962C8B-B14F-4D97-AF65-F5344CB8AC3E}">
        <p14:creationId xmlns:p14="http://schemas.microsoft.com/office/powerpoint/2010/main" val="270755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a:solidFill>
                  <a:srgbClr val="FFFFFF"/>
                </a:solidFill>
              </a:rPr>
              <a:t>Contents</a:t>
            </a:r>
          </a:p>
        </p:txBody>
      </p:sp>
      <p:sp>
        <p:nvSpPr>
          <p:cNvPr id="3" name="Content Placeholder 2"/>
          <p:cNvSpPr>
            <a:spLocks noGrp="1"/>
          </p:cNvSpPr>
          <p:nvPr>
            <p:ph type="body" idx="1"/>
          </p:nvPr>
        </p:nvSpPr>
        <p:spPr>
          <a:xfrm>
            <a:off x="1451579" y="1240077"/>
            <a:ext cx="6034827" cy="4916465"/>
          </a:xfrm>
        </p:spPr>
        <p:txBody>
          <a:bodyPr anchor="t">
            <a:normAutofit/>
          </a:bodyPr>
          <a:lstStyle/>
          <a:p>
            <a:pPr>
              <a:lnSpc>
                <a:spcPct val="110000"/>
              </a:lnSpc>
            </a:pPr>
            <a:r>
              <a:rPr lang="en-US" sz="1400" dirty="0"/>
              <a:t>Etymology</a:t>
            </a:r>
          </a:p>
          <a:p>
            <a:pPr>
              <a:lnSpc>
                <a:spcPct val="110000"/>
              </a:lnSpc>
            </a:pPr>
            <a:r>
              <a:rPr lang="en-US" sz="1400" dirty="0"/>
              <a:t>Project Description,  Approach and Considerations</a:t>
            </a:r>
          </a:p>
          <a:p>
            <a:pPr>
              <a:lnSpc>
                <a:spcPct val="110000"/>
              </a:lnSpc>
            </a:pPr>
            <a:r>
              <a:rPr lang="en-US" sz="1400" dirty="0"/>
              <a:t>Why Global Terrorism Topic</a:t>
            </a:r>
          </a:p>
          <a:p>
            <a:pPr>
              <a:lnSpc>
                <a:spcPct val="110000"/>
              </a:lnSpc>
            </a:pPr>
            <a:r>
              <a:rPr lang="en-US" sz="1400" dirty="0"/>
              <a:t>Key Questions</a:t>
            </a:r>
          </a:p>
          <a:p>
            <a:pPr>
              <a:lnSpc>
                <a:spcPct val="110000"/>
              </a:lnSpc>
            </a:pPr>
            <a:r>
              <a:rPr lang="en-US" sz="1400" dirty="0"/>
              <a:t>Visualizations</a:t>
            </a:r>
          </a:p>
          <a:p>
            <a:pPr>
              <a:lnSpc>
                <a:spcPct val="110000"/>
              </a:lnSpc>
            </a:pPr>
            <a:r>
              <a:rPr lang="en-US" sz="1400" dirty="0"/>
              <a:t>Observations</a:t>
            </a:r>
          </a:p>
        </p:txBody>
      </p:sp>
    </p:spTree>
    <p:extLst>
      <p:ext uri="{BB962C8B-B14F-4D97-AF65-F5344CB8AC3E}">
        <p14:creationId xmlns:p14="http://schemas.microsoft.com/office/powerpoint/2010/main" val="3977215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2018 World happiness reports versus 2017 terror attack fatalities</a:t>
            </a:r>
          </a:p>
        </p:txBody>
      </p:sp>
      <p:pic>
        <p:nvPicPr>
          <p:cNvPr id="4" name="Picture 3">
            <a:extLst>
              <a:ext uri="{FF2B5EF4-FFF2-40B4-BE49-F238E27FC236}">
                <a16:creationId xmlns:a16="http://schemas.microsoft.com/office/drawing/2014/main" id="{8FF7AAC2-4141-44EA-A8CC-E079537D2480}"/>
              </a:ext>
            </a:extLst>
          </p:cNvPr>
          <p:cNvPicPr>
            <a:picLocks noChangeAspect="1"/>
          </p:cNvPicPr>
          <p:nvPr/>
        </p:nvPicPr>
        <p:blipFill>
          <a:blip r:embed="rId3"/>
          <a:stretch>
            <a:fillRect/>
          </a:stretch>
        </p:blipFill>
        <p:spPr>
          <a:xfrm>
            <a:off x="505814" y="871603"/>
            <a:ext cx="7381744" cy="4953000"/>
          </a:xfrm>
          <a:prstGeom prst="rect">
            <a:avLst/>
          </a:prstGeom>
        </p:spPr>
      </p:pic>
    </p:spTree>
    <p:extLst>
      <p:ext uri="{BB962C8B-B14F-4D97-AF65-F5344CB8AC3E}">
        <p14:creationId xmlns:p14="http://schemas.microsoft.com/office/powerpoint/2010/main" val="1578970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2018 World happiness reports versus 2017 terror attack</a:t>
            </a:r>
          </a:p>
        </p:txBody>
      </p:sp>
      <p:pic>
        <p:nvPicPr>
          <p:cNvPr id="3" name="Picture 2">
            <a:extLst>
              <a:ext uri="{FF2B5EF4-FFF2-40B4-BE49-F238E27FC236}">
                <a16:creationId xmlns:a16="http://schemas.microsoft.com/office/drawing/2014/main" id="{BEB5A7C8-527C-4A0E-BD5C-5316506DADE6}"/>
              </a:ext>
            </a:extLst>
          </p:cNvPr>
          <p:cNvPicPr>
            <a:picLocks noChangeAspect="1"/>
          </p:cNvPicPr>
          <p:nvPr/>
        </p:nvPicPr>
        <p:blipFill>
          <a:blip r:embed="rId3"/>
          <a:stretch>
            <a:fillRect/>
          </a:stretch>
        </p:blipFill>
        <p:spPr>
          <a:xfrm>
            <a:off x="435555" y="977900"/>
            <a:ext cx="7329569" cy="4902200"/>
          </a:xfrm>
          <a:prstGeom prst="rect">
            <a:avLst/>
          </a:prstGeom>
        </p:spPr>
      </p:pic>
    </p:spTree>
    <p:extLst>
      <p:ext uri="{BB962C8B-B14F-4D97-AF65-F5344CB8AC3E}">
        <p14:creationId xmlns:p14="http://schemas.microsoft.com/office/powerpoint/2010/main" val="256459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3121167" cy="4584527"/>
          </a:xfrm>
        </p:spPr>
        <p:txBody>
          <a:bodyPr>
            <a:normAutofit/>
          </a:bodyPr>
          <a:lstStyle/>
          <a:p>
            <a:r>
              <a:rPr lang="en-US" dirty="0">
                <a:solidFill>
                  <a:srgbClr val="FFFFFF"/>
                </a:solidFill>
              </a:rPr>
              <a:t>observations</a:t>
            </a:r>
          </a:p>
        </p:txBody>
      </p:sp>
      <p:sp>
        <p:nvSpPr>
          <p:cNvPr id="3" name="Content Placeholder 2"/>
          <p:cNvSpPr>
            <a:spLocks noGrp="1"/>
          </p:cNvSpPr>
          <p:nvPr>
            <p:ph idx="1"/>
          </p:nvPr>
        </p:nvSpPr>
        <p:spPr>
          <a:xfrm>
            <a:off x="1451579" y="1240077"/>
            <a:ext cx="6034827" cy="4916465"/>
          </a:xfrm>
        </p:spPr>
        <p:txBody>
          <a:bodyPr anchor="t">
            <a:normAutofit fontScale="62500" lnSpcReduction="20000"/>
          </a:bodyPr>
          <a:lstStyle/>
          <a:p>
            <a:r>
              <a:rPr lang="en-US" sz="1800" dirty="0"/>
              <a:t>Where is it most common</a:t>
            </a:r>
          </a:p>
          <a:p>
            <a:pPr lvl="1"/>
            <a:r>
              <a:rPr lang="en-US" sz="1600" dirty="0"/>
              <a:t>Middle East &amp; North Africa over the last 48 years has significantly more events than other regions, followed by South Asia.</a:t>
            </a:r>
          </a:p>
          <a:p>
            <a:r>
              <a:rPr lang="en-US" sz="1800" dirty="0"/>
              <a:t>Is it increasing in frequency in areas; and clustering of events over timeline and location</a:t>
            </a:r>
          </a:p>
          <a:p>
            <a:pPr lvl="1"/>
            <a:r>
              <a:rPr lang="en-US" sz="1600" dirty="0"/>
              <a:t>Central America and Caribbean appear to have peaked in events prior to 2000.  This would warrant some investigation into this region to see if they were doing anything specific to reduce occurrences.</a:t>
            </a:r>
          </a:p>
          <a:p>
            <a:pPr lvl="1"/>
            <a:r>
              <a:rPr lang="en-US" sz="1600" dirty="0"/>
              <a:t>Middle East and North Africa appear to be maintaining a lead in terms of number of events as well as </a:t>
            </a:r>
            <a:r>
              <a:rPr lang="en-US" sz="1600" dirty="0" err="1"/>
              <a:t>fatalitites</a:t>
            </a:r>
            <a:r>
              <a:rPr lang="en-US" sz="1600" dirty="0"/>
              <a:t> involved.</a:t>
            </a:r>
          </a:p>
          <a:p>
            <a:r>
              <a:rPr lang="en-US" sz="1800" dirty="0"/>
              <a:t>What are the weapons used in terrorism over time</a:t>
            </a:r>
          </a:p>
          <a:p>
            <a:pPr lvl="1"/>
            <a:r>
              <a:rPr lang="en-US" sz="1600" dirty="0"/>
              <a:t>Hostage taking(barricade) has been applied over time in number</a:t>
            </a:r>
          </a:p>
          <a:p>
            <a:pPr lvl="1"/>
            <a:r>
              <a:rPr lang="en-US" sz="1600" dirty="0"/>
              <a:t>Bombing, </a:t>
            </a:r>
            <a:r>
              <a:rPr lang="en-US" sz="1600" dirty="0" err="1"/>
              <a:t>hostrage</a:t>
            </a:r>
            <a:r>
              <a:rPr lang="en-US" sz="1600" dirty="0"/>
              <a:t> taking(kidnapping), and armed assault is increasing in number in the later 2000’s</a:t>
            </a:r>
          </a:p>
          <a:p>
            <a:r>
              <a:rPr lang="en-US" sz="1800" dirty="0"/>
              <a:t>Are attacks getting more frequent between large events</a:t>
            </a:r>
          </a:p>
          <a:p>
            <a:pPr lvl="1"/>
            <a:r>
              <a:rPr lang="en-US" sz="1600" dirty="0"/>
              <a:t>Attacks are increasing in frequency and number of kills are increasing along with the frequency</a:t>
            </a:r>
          </a:p>
          <a:p>
            <a:r>
              <a:rPr lang="en-US" sz="1800" dirty="0"/>
              <a:t>Is there a correlation between tech advances and increase in terrorism</a:t>
            </a:r>
          </a:p>
          <a:p>
            <a:pPr lvl="1"/>
            <a:r>
              <a:rPr lang="en-US" sz="1600" dirty="0" err="1"/>
              <a:t>Techknowlogy</a:t>
            </a:r>
            <a:r>
              <a:rPr lang="en-US" sz="1600" dirty="0"/>
              <a:t> advancements are interesting, but no obvious correlation is present.</a:t>
            </a:r>
          </a:p>
          <a:p>
            <a:r>
              <a:rPr lang="en-US" sz="1800" dirty="0"/>
              <a:t>Is there a correlation between Happiness index and terrorism based on country</a:t>
            </a:r>
          </a:p>
          <a:p>
            <a:pPr lvl="1"/>
            <a:r>
              <a:rPr lang="en-US" sz="1600" dirty="0"/>
              <a:t>There is no apparent correlation.  Country appears to be more relevant than Happiness score.</a:t>
            </a:r>
          </a:p>
          <a:p>
            <a:pPr lvl="0"/>
            <a:r>
              <a:rPr lang="en-US" sz="1800" dirty="0"/>
              <a:t>Western Europe leads in number of gangs while trailing the leading regions in number of occurrences, fatalities, etc.</a:t>
            </a:r>
          </a:p>
          <a:p>
            <a:pPr lvl="0"/>
            <a:endParaRPr lang="en-US" sz="1800" dirty="0"/>
          </a:p>
          <a:p>
            <a:pPr lvl="0"/>
            <a:endParaRPr lang="en-US" sz="1800" dirty="0"/>
          </a:p>
          <a:p>
            <a:pPr lvl="0"/>
            <a:endParaRPr lang="en-US" sz="1800" dirty="0"/>
          </a:p>
        </p:txBody>
      </p:sp>
    </p:spTree>
    <p:extLst>
      <p:ext uri="{BB962C8B-B14F-4D97-AF65-F5344CB8AC3E}">
        <p14:creationId xmlns:p14="http://schemas.microsoft.com/office/powerpoint/2010/main" val="3152871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dirty="0">
                <a:solidFill>
                  <a:srgbClr val="FFFFFF"/>
                </a:solidFill>
              </a:rPr>
              <a:t>Works cited</a:t>
            </a:r>
          </a:p>
        </p:txBody>
      </p:sp>
      <p:sp>
        <p:nvSpPr>
          <p:cNvPr id="3" name="Content Placeholder 2"/>
          <p:cNvSpPr>
            <a:spLocks noGrp="1"/>
          </p:cNvSpPr>
          <p:nvPr>
            <p:ph type="body" idx="1"/>
          </p:nvPr>
        </p:nvSpPr>
        <p:spPr>
          <a:xfrm>
            <a:off x="1451579" y="1240077"/>
            <a:ext cx="6034827" cy="4916465"/>
          </a:xfrm>
        </p:spPr>
        <p:txBody>
          <a:bodyPr anchor="t">
            <a:normAutofit/>
          </a:bodyPr>
          <a:lstStyle/>
          <a:p>
            <a:r>
              <a:rPr lang="en-US" sz="1800" dirty="0"/>
              <a:t>Kaggle.com - </a:t>
            </a:r>
            <a:r>
              <a:rPr lang="en-US" sz="1800" dirty="0">
                <a:hlinkClick r:id="rId2"/>
              </a:rPr>
              <a:t>https://www.kaggle.com/ecodan/global-terrorism-db</a:t>
            </a:r>
            <a:r>
              <a:rPr lang="en-US" sz="1800" dirty="0"/>
              <a:t> - Global Terrorism Database</a:t>
            </a:r>
          </a:p>
          <a:p>
            <a:r>
              <a:rPr lang="en-US" sz="1800" dirty="0"/>
              <a:t>Happiness Index – </a:t>
            </a:r>
          </a:p>
          <a:p>
            <a:pPr lvl="1"/>
            <a:r>
              <a:rPr lang="en-US" sz="1600" dirty="0"/>
              <a:t>Raw Data – http://worldhappiness.report/ed/2018/</a:t>
            </a:r>
          </a:p>
          <a:p>
            <a:pPr lvl="1"/>
            <a:r>
              <a:rPr lang="en-US" sz="1600" dirty="0"/>
              <a:t>Simplified Data - https://en.wikipedia.org/wiki/Human_Development_Index</a:t>
            </a:r>
            <a:endParaRPr sz="1600" dirty="0"/>
          </a:p>
        </p:txBody>
      </p:sp>
    </p:spTree>
    <p:extLst>
      <p:ext uri="{BB962C8B-B14F-4D97-AF65-F5344CB8AC3E}">
        <p14:creationId xmlns:p14="http://schemas.microsoft.com/office/powerpoint/2010/main" val="125880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a:solidFill>
                  <a:srgbClr val="FFFFFF"/>
                </a:solidFill>
              </a:rPr>
              <a:t>Etymology</a:t>
            </a:r>
          </a:p>
        </p:txBody>
      </p:sp>
      <p:sp>
        <p:nvSpPr>
          <p:cNvPr id="3" name="Content Placeholder 2"/>
          <p:cNvSpPr>
            <a:spLocks noGrp="1"/>
          </p:cNvSpPr>
          <p:nvPr>
            <p:ph idx="1"/>
          </p:nvPr>
        </p:nvSpPr>
        <p:spPr>
          <a:xfrm>
            <a:off x="1451579" y="1240077"/>
            <a:ext cx="6034827" cy="4916465"/>
          </a:xfrm>
        </p:spPr>
        <p:txBody>
          <a:bodyPr anchor="t">
            <a:normAutofit/>
          </a:bodyPr>
          <a:lstStyle/>
          <a:p>
            <a:r>
              <a:rPr lang="en-US" sz="18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Terrorism is, in the broadest sense, the use of intentionally indiscriminate violence as a means to create terror among masses of people; or fear to achieve a financial, political, religious or ideological aim. It is used in this regard primarily to refer to violence against peacetime targets or in war against non-combatants. The terms "terrorist" and "terrorism" originated during the French Revolution of the late 18th century but gained mainstream popularity during the U.S. presidency of Ronald Reagan after the 1983 Beirut barracks bombings and again after the 2001 September 11 attacks and the 2002 Bali bombings.</a:t>
            </a:r>
          </a:p>
          <a:p>
            <a:pPr marL="0" indent="0">
              <a:buNone/>
            </a:pPr>
            <a:endParaRPr sz="1800" dirty="0"/>
          </a:p>
        </p:txBody>
      </p:sp>
      <p:sp>
        <p:nvSpPr>
          <p:cNvPr id="6" name="Footer Placeholder 2">
            <a:extLst>
              <a:ext uri="{FF2B5EF4-FFF2-40B4-BE49-F238E27FC236}">
                <a16:creationId xmlns:a16="http://schemas.microsoft.com/office/drawing/2014/main" id="{42C62B40-68FA-48EF-BD96-6154E239A490}"/>
              </a:ext>
            </a:extLst>
          </p:cNvPr>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2"/>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CC-BY-SA license</a:t>
            </a:r>
            <a:endParaRPr lang="en-US" dirty="0"/>
          </a:p>
        </p:txBody>
      </p:sp>
    </p:spTree>
    <p:extLst>
      <p:ext uri="{BB962C8B-B14F-4D97-AF65-F5344CB8AC3E}">
        <p14:creationId xmlns:p14="http://schemas.microsoft.com/office/powerpoint/2010/main" val="419700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dirty="0"/>
              <a:t>Why Global Terrorism</a:t>
            </a:r>
          </a:p>
        </p:txBody>
      </p:sp>
      <p:sp>
        <p:nvSpPr>
          <p:cNvPr id="5" name="Footer PlaceHolder 3"/>
          <p:cNvSpPr>
            <a:spLocks noGrp="1"/>
          </p:cNvSpPr>
          <p:nvPr>
            <p:ph type="ftr" sz="quarter" idx="11"/>
          </p:nvPr>
        </p:nvSpPr>
        <p:spPr>
          <a:xfrm>
            <a:off x="1451579" y="329307"/>
            <a:ext cx="5938836" cy="309201"/>
          </a:xfrm>
        </p:spPr>
        <p:txBody>
          <a:bodyPr>
            <a:normAutofit/>
          </a:bodyPr>
          <a:lstStyle/>
          <a:p>
            <a:pPr>
              <a:spcAft>
                <a:spcPts val="600"/>
              </a:spcAft>
            </a:pPr>
            <a:r>
              <a:rPr lang="en-US" dirty="0">
                <a:hlinkClick r:id="rId2"/>
              </a:rPr>
              <a:t>Photo</a:t>
            </a:r>
            <a:r>
              <a:rPr lang="en-US" dirty="0"/>
              <a:t> by Charles Monnet / Public domain</a:t>
            </a:r>
          </a:p>
        </p:txBody>
      </p:sp>
      <p:sp>
        <p:nvSpPr>
          <p:cNvPr id="3" name="Content Placeholder 2"/>
          <p:cNvSpPr>
            <a:spLocks noGrp="1"/>
          </p:cNvSpPr>
          <p:nvPr>
            <p:ph idx="1"/>
          </p:nvPr>
        </p:nvSpPr>
        <p:spPr>
          <a:xfrm>
            <a:off x="1451579" y="2015734"/>
            <a:ext cx="4162555" cy="3450613"/>
          </a:xfrm>
        </p:spPr>
        <p:txBody>
          <a:bodyPr>
            <a:normAutofit fontScale="92500" lnSpcReduction="10000"/>
          </a:bodyPr>
          <a:lstStyle/>
          <a:p>
            <a:r>
              <a:rPr lang="en-US" dirty="0"/>
              <a:t>In considering different topics of interest in the group, we all have been affected by news of terrorist events.</a:t>
            </a:r>
          </a:p>
          <a:p>
            <a:r>
              <a:rPr lang="en-US" dirty="0"/>
              <a:t>We desired to understand the occurrences globally and understand the locations where terrorism is occurring.</a:t>
            </a:r>
          </a:p>
          <a:p>
            <a:r>
              <a:rPr lang="en-US" dirty="0"/>
              <a:t>A good data source of Global Terrorist events was available</a:t>
            </a:r>
          </a:p>
          <a:p>
            <a:endParaRPr dirty="0"/>
          </a:p>
        </p:txBody>
      </p:sp>
      <p:pic>
        <p:nvPicPr>
          <p:cNvPr id="4" name="Picture 3" descr="The Journée of 13 Vendémiaire, Year 4, The Saint Roch Church, Rue Saint-Honoré, Pa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2211571"/>
            <a:ext cx="4960443" cy="3058939"/>
          </a:xfrm>
          <a:prstGeom prst="rect">
            <a:avLst/>
          </a:prstGeom>
        </p:spPr>
      </p:pic>
    </p:spTree>
    <p:extLst>
      <p:ext uri="{BB962C8B-B14F-4D97-AF65-F5344CB8AC3E}">
        <p14:creationId xmlns:p14="http://schemas.microsoft.com/office/powerpoint/2010/main" val="106324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5301"/>
            <a:ext cx="2886035" cy="4584527"/>
          </a:xfrm>
        </p:spPr>
        <p:txBody>
          <a:bodyPr>
            <a:normAutofit/>
          </a:bodyPr>
          <a:lstStyle/>
          <a:p>
            <a:r>
              <a:rPr lang="en-US" dirty="0">
                <a:solidFill>
                  <a:srgbClr val="FFFFFF"/>
                </a:solidFill>
              </a:rPr>
              <a:t>Project Description,  Approach and </a:t>
            </a:r>
            <a:r>
              <a:rPr lang="en-US" dirty="0" err="1">
                <a:solidFill>
                  <a:srgbClr val="FFFFFF"/>
                </a:solidFill>
              </a:rPr>
              <a:t>considera-tions</a:t>
            </a:r>
            <a:endParaRPr lang="en-US" dirty="0">
              <a:solidFill>
                <a:srgbClr val="FFFFFF"/>
              </a:solidFill>
            </a:endParaRPr>
          </a:p>
        </p:txBody>
      </p:sp>
      <p:sp>
        <p:nvSpPr>
          <p:cNvPr id="3" name="Content Placeholder 2"/>
          <p:cNvSpPr>
            <a:spLocks noGrp="1"/>
          </p:cNvSpPr>
          <p:nvPr>
            <p:ph idx="1"/>
          </p:nvPr>
        </p:nvSpPr>
        <p:spPr>
          <a:xfrm>
            <a:off x="1451579" y="1240077"/>
            <a:ext cx="6034827" cy="4916465"/>
          </a:xfrm>
        </p:spPr>
        <p:txBody>
          <a:bodyPr anchor="t">
            <a:normAutofit fontScale="92500"/>
          </a:bodyPr>
          <a:lstStyle/>
          <a:p>
            <a:pPr marL="0" indent="0">
              <a:buNone/>
            </a:pPr>
            <a:r>
              <a:rPr lang="en-US" sz="1800" dirty="0"/>
              <a:t>Project Description</a:t>
            </a:r>
          </a:p>
          <a:p>
            <a:r>
              <a:rPr lang="en-US" sz="1800" dirty="0"/>
              <a:t>Identify correlated topics and investigate data related to Global Terrorism ranging from 1970 through 2017 reported incidents.  </a:t>
            </a:r>
          </a:p>
          <a:p>
            <a:pPr marL="0" indent="0">
              <a:buNone/>
            </a:pPr>
            <a:r>
              <a:rPr lang="en-US" sz="1800" dirty="0"/>
              <a:t>Approach and Considerations</a:t>
            </a:r>
          </a:p>
          <a:p>
            <a:r>
              <a:rPr lang="en-US" sz="1800" dirty="0"/>
              <a:t>Develop key questions around identified topic</a:t>
            </a:r>
          </a:p>
          <a:p>
            <a:r>
              <a:rPr lang="en-US" sz="1800" dirty="0"/>
              <a:t>Identify other key data to investigate in correlation with Global Terrorism</a:t>
            </a:r>
          </a:p>
          <a:p>
            <a:r>
              <a:rPr lang="en-US" sz="1800" dirty="0"/>
              <a:t>Identify sources of data</a:t>
            </a:r>
          </a:p>
          <a:p>
            <a:r>
              <a:rPr lang="en-US" sz="1800" dirty="0"/>
              <a:t>Identify appropriate visualization techniques for parameters related to the data to answer questions</a:t>
            </a:r>
          </a:p>
          <a:p>
            <a:r>
              <a:rPr lang="en-US" sz="1800" dirty="0"/>
              <a:t>Clean Data</a:t>
            </a:r>
          </a:p>
          <a:p>
            <a:r>
              <a:rPr lang="en-US" sz="1800" dirty="0"/>
              <a:t>Create the visualizations</a:t>
            </a:r>
          </a:p>
        </p:txBody>
      </p:sp>
    </p:spTree>
    <p:extLst>
      <p:ext uri="{BB962C8B-B14F-4D97-AF65-F5344CB8AC3E}">
        <p14:creationId xmlns:p14="http://schemas.microsoft.com/office/powerpoint/2010/main" val="141621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dirty="0">
                <a:solidFill>
                  <a:srgbClr val="FFFFFF"/>
                </a:solidFill>
              </a:rPr>
              <a:t>Key questions</a:t>
            </a:r>
          </a:p>
        </p:txBody>
      </p:sp>
      <p:sp>
        <p:nvSpPr>
          <p:cNvPr id="3" name="Content Placeholder 2"/>
          <p:cNvSpPr>
            <a:spLocks noGrp="1"/>
          </p:cNvSpPr>
          <p:nvPr>
            <p:ph idx="1"/>
          </p:nvPr>
        </p:nvSpPr>
        <p:spPr>
          <a:xfrm>
            <a:off x="1451579" y="1240077"/>
            <a:ext cx="6034827" cy="4916465"/>
          </a:xfrm>
        </p:spPr>
        <p:txBody>
          <a:bodyPr anchor="t">
            <a:normAutofit fontScale="70000" lnSpcReduction="20000"/>
          </a:bodyPr>
          <a:lstStyle/>
          <a:p>
            <a:pPr marL="0" indent="0">
              <a:buNone/>
            </a:pPr>
            <a:r>
              <a:rPr lang="en-US" dirty="0"/>
              <a:t>Questions to answer:</a:t>
            </a:r>
          </a:p>
          <a:p>
            <a:pPr lvl="0"/>
            <a:r>
              <a:rPr lang="en-US" dirty="0"/>
              <a:t>Is there a correlation between tech advances and increase in terrorism</a:t>
            </a:r>
          </a:p>
          <a:p>
            <a:pPr lvl="0"/>
            <a:r>
              <a:rPr lang="en-US" dirty="0"/>
              <a:t>Is there a correlation between Happiness index and terrorism based on country</a:t>
            </a:r>
          </a:p>
          <a:p>
            <a:pPr lvl="0"/>
            <a:r>
              <a:rPr lang="en-US" dirty="0"/>
              <a:t>Where is it most common</a:t>
            </a:r>
          </a:p>
          <a:p>
            <a:pPr lvl="0"/>
            <a:r>
              <a:rPr lang="en-US" dirty="0"/>
              <a:t>Is it increasing in frequency in areas</a:t>
            </a:r>
          </a:p>
          <a:p>
            <a:pPr lvl="0"/>
            <a:r>
              <a:rPr lang="en-US" dirty="0"/>
              <a:t>Is there a clustering of events over timeline and location</a:t>
            </a:r>
          </a:p>
          <a:p>
            <a:pPr lvl="0"/>
            <a:r>
              <a:rPr lang="en-US" dirty="0"/>
              <a:t>Are attacks getting more frequent between large events</a:t>
            </a:r>
          </a:p>
          <a:p>
            <a:pPr lvl="0"/>
            <a:r>
              <a:rPr lang="en-US" dirty="0"/>
              <a:t>What are the weapons used in terrorism over time</a:t>
            </a:r>
          </a:p>
          <a:p>
            <a:pPr lvl="0"/>
            <a:r>
              <a:rPr lang="en-US" dirty="0"/>
              <a:t>What are the attack types of terrorism over time</a:t>
            </a:r>
          </a:p>
          <a:p>
            <a:pPr lvl="0"/>
            <a:r>
              <a:rPr lang="en-US" dirty="0"/>
              <a:t>Is there a correlation between tech advances and increase in terrorism</a:t>
            </a:r>
          </a:p>
          <a:p>
            <a:pPr lvl="0"/>
            <a:r>
              <a:rPr lang="en-US" dirty="0"/>
              <a:t>Is there a correlation between Happiness index and terrorism based on country</a:t>
            </a:r>
          </a:p>
          <a:p>
            <a:pPr lvl="0"/>
            <a:r>
              <a:rPr lang="en-US" dirty="0"/>
              <a:t>Stretch question - Is there a correlation between education level and terrorism based on country</a:t>
            </a:r>
          </a:p>
          <a:p>
            <a:endParaRPr sz="1800" dirty="0"/>
          </a:p>
        </p:txBody>
      </p:sp>
    </p:spTree>
    <p:extLst>
      <p:ext uri="{BB962C8B-B14F-4D97-AF65-F5344CB8AC3E}">
        <p14:creationId xmlns:p14="http://schemas.microsoft.com/office/powerpoint/2010/main" val="104701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dirty="0">
                <a:solidFill>
                  <a:srgbClr val="FFFFFF"/>
                </a:solidFill>
              </a:rPr>
              <a:t>Walk through of research and outcomes</a:t>
            </a:r>
          </a:p>
        </p:txBody>
      </p:sp>
      <p:sp>
        <p:nvSpPr>
          <p:cNvPr id="3" name="Content Placeholder 2"/>
          <p:cNvSpPr>
            <a:spLocks noGrp="1"/>
          </p:cNvSpPr>
          <p:nvPr>
            <p:ph idx="1"/>
          </p:nvPr>
        </p:nvSpPr>
        <p:spPr>
          <a:xfrm>
            <a:off x="1451579" y="1240077"/>
            <a:ext cx="6034827" cy="4916465"/>
          </a:xfrm>
        </p:spPr>
        <p:txBody>
          <a:bodyPr anchor="t">
            <a:normAutofit/>
          </a:bodyPr>
          <a:lstStyle/>
          <a:p>
            <a:pPr lvl="0"/>
            <a:r>
              <a:rPr lang="en-US" sz="1800" dirty="0"/>
              <a:t>Leveraged </a:t>
            </a:r>
            <a:r>
              <a:rPr lang="en-US" sz="1800" dirty="0" err="1"/>
              <a:t>Kagel</a:t>
            </a:r>
            <a:r>
              <a:rPr lang="en-US" sz="1800" dirty="0"/>
              <a:t> for Terrorist Data</a:t>
            </a:r>
          </a:p>
          <a:p>
            <a:pPr lvl="0"/>
            <a:r>
              <a:rPr lang="en-US" sz="1800" dirty="0"/>
              <a:t>Leveraged Wikipedia and World Happiness Data for Happiness Index</a:t>
            </a:r>
          </a:p>
          <a:p>
            <a:pPr lvl="0"/>
            <a:r>
              <a:rPr lang="en-US" sz="1800" dirty="0"/>
              <a:t>Used multiple documents for technology advancements to derive technology advance information</a:t>
            </a:r>
            <a:endParaRPr lang="en-US" sz="1600" dirty="0"/>
          </a:p>
          <a:p>
            <a:pPr lvl="0"/>
            <a:r>
              <a:rPr lang="en-US" sz="1600" dirty="0"/>
              <a:t>Used </a:t>
            </a:r>
            <a:r>
              <a:rPr lang="en-US" sz="1600" dirty="0" err="1"/>
              <a:t>Jupyter</a:t>
            </a:r>
            <a:r>
              <a:rPr lang="en-US" sz="1600" dirty="0"/>
              <a:t> notebook for reading in the csv files and cleansing data.  </a:t>
            </a:r>
          </a:p>
          <a:p>
            <a:pPr lvl="0"/>
            <a:r>
              <a:rPr lang="en-US" sz="1600" dirty="0"/>
              <a:t>Used </a:t>
            </a:r>
            <a:r>
              <a:rPr lang="en-US" sz="1600" dirty="0" err="1"/>
              <a:t>gmaps</a:t>
            </a:r>
            <a:r>
              <a:rPr lang="en-US" sz="1600" dirty="0"/>
              <a:t> for heat map presentation</a:t>
            </a:r>
          </a:p>
          <a:p>
            <a:pPr lvl="0"/>
            <a:r>
              <a:rPr lang="en-US" sz="1600" dirty="0"/>
              <a:t>Visualizations (included in this presentation)</a:t>
            </a:r>
          </a:p>
          <a:p>
            <a:pPr marL="0" lvl="0" indent="0">
              <a:buNone/>
            </a:pPr>
            <a:endParaRPr lang="en-US" sz="1800" dirty="0"/>
          </a:p>
        </p:txBody>
      </p:sp>
    </p:spTree>
    <p:extLst>
      <p:ext uri="{BB962C8B-B14F-4D97-AF65-F5344CB8AC3E}">
        <p14:creationId xmlns:p14="http://schemas.microsoft.com/office/powerpoint/2010/main" val="347969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dirty="0">
                <a:solidFill>
                  <a:srgbClr val="FFFFFF"/>
                </a:solidFill>
              </a:rPr>
              <a:t>Terror event frequency by year</a:t>
            </a:r>
          </a:p>
        </p:txBody>
      </p:sp>
      <p:pic>
        <p:nvPicPr>
          <p:cNvPr id="4" name="Picture 3">
            <a:extLst>
              <a:ext uri="{FF2B5EF4-FFF2-40B4-BE49-F238E27FC236}">
                <a16:creationId xmlns:a16="http://schemas.microsoft.com/office/drawing/2014/main" id="{6DE32E55-5232-4B3B-AD5D-C371C7BD2FA2}"/>
              </a:ext>
            </a:extLst>
          </p:cNvPr>
          <p:cNvPicPr>
            <a:picLocks noChangeAspect="1"/>
          </p:cNvPicPr>
          <p:nvPr/>
        </p:nvPicPr>
        <p:blipFill>
          <a:blip r:embed="rId3"/>
          <a:stretch>
            <a:fillRect/>
          </a:stretch>
        </p:blipFill>
        <p:spPr>
          <a:xfrm>
            <a:off x="655825" y="250807"/>
            <a:ext cx="6812605" cy="6233595"/>
          </a:xfrm>
          <a:prstGeom prst="rect">
            <a:avLst/>
          </a:prstGeom>
        </p:spPr>
      </p:pic>
    </p:spTree>
    <p:extLst>
      <p:ext uri="{BB962C8B-B14F-4D97-AF65-F5344CB8AC3E}">
        <p14:creationId xmlns:p14="http://schemas.microsoft.com/office/powerpoint/2010/main" val="410113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sz="2700">
                <a:solidFill>
                  <a:srgbClr val="FFFFFF"/>
                </a:solidFill>
              </a:rPr>
              <a:t>Total events per region</a:t>
            </a:r>
            <a:endParaRPr lang="en-US" sz="2700" dirty="0">
              <a:solidFill>
                <a:srgbClr val="FFFFFF"/>
              </a:solidFill>
            </a:endParaRPr>
          </a:p>
        </p:txBody>
      </p:sp>
      <p:graphicFrame>
        <p:nvGraphicFramePr>
          <p:cNvPr id="10" name="Chart 9">
            <a:extLst>
              <a:ext uri="{FF2B5EF4-FFF2-40B4-BE49-F238E27FC236}">
                <a16:creationId xmlns:a16="http://schemas.microsoft.com/office/drawing/2014/main" id="{317F6435-BACA-4340-8510-E860BED8AAA2}"/>
              </a:ext>
            </a:extLst>
          </p:cNvPr>
          <p:cNvGraphicFramePr>
            <a:graphicFrameLocks/>
          </p:cNvGraphicFramePr>
          <p:nvPr>
            <p:extLst>
              <p:ext uri="{D42A27DB-BD31-4B8C-83A1-F6EECF244321}">
                <p14:modId xmlns:p14="http://schemas.microsoft.com/office/powerpoint/2010/main" val="3164372014"/>
              </p:ext>
            </p:extLst>
          </p:nvPr>
        </p:nvGraphicFramePr>
        <p:xfrm>
          <a:off x="706264" y="723300"/>
          <a:ext cx="6635061" cy="54580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37783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871</Words>
  <Application>Microsoft Office PowerPoint</Application>
  <PresentationFormat>Widescreen</PresentationFormat>
  <Paragraphs>114</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Segoe UI</vt:lpstr>
      <vt:lpstr>Segoe UI Semilight</vt:lpstr>
      <vt:lpstr>Gallery</vt:lpstr>
      <vt:lpstr>Terrorism</vt:lpstr>
      <vt:lpstr>Contents</vt:lpstr>
      <vt:lpstr>Etymology</vt:lpstr>
      <vt:lpstr>Why Global Terrorism</vt:lpstr>
      <vt:lpstr>Project Description,  Approach and considera-tions</vt:lpstr>
      <vt:lpstr>Key questions</vt:lpstr>
      <vt:lpstr>Walk through of research and outcomes</vt:lpstr>
      <vt:lpstr>Terror event frequency by year</vt:lpstr>
      <vt:lpstr>Total events per region</vt:lpstr>
      <vt:lpstr>Total events per region</vt:lpstr>
      <vt:lpstr>Terror event by region</vt:lpstr>
      <vt:lpstr>Major events over time</vt:lpstr>
      <vt:lpstr>Perpetrators</vt:lpstr>
      <vt:lpstr>Gangs per region</vt:lpstr>
      <vt:lpstr>Terror event by attack type</vt:lpstr>
      <vt:lpstr>Fatalities by attack type</vt:lpstr>
      <vt:lpstr>Terror event fatalities by year</vt:lpstr>
      <vt:lpstr>Terror event fatality heat map</vt:lpstr>
      <vt:lpstr>Terror event versus tech advances</vt:lpstr>
      <vt:lpstr>2018 World happiness reports versus 2017 terror attack fatalities</vt:lpstr>
      <vt:lpstr>2018 World happiness reports versus 2017 terror attack</vt:lpstr>
      <vt:lpstr>observations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Terrorism</dc:title>
  <dc:creator>Phyllis Summers</dc:creator>
  <cp:lastModifiedBy>Phyllis Summers</cp:lastModifiedBy>
  <cp:revision>13</cp:revision>
  <dcterms:created xsi:type="dcterms:W3CDTF">2018-10-13T00:30:22Z</dcterms:created>
  <dcterms:modified xsi:type="dcterms:W3CDTF">2018-10-13T18:07:37Z</dcterms:modified>
</cp:coreProperties>
</file>