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6" r:id="rId7"/>
    <p:sldId id="260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Luey" userId="91905166e20598b6" providerId="LiveId" clId="{E5263304-CF46-4FDE-AAC1-976F9ADF4DB8}"/>
    <pc:docChg chg="delSld">
      <pc:chgData name="Chase Luey" userId="91905166e20598b6" providerId="LiveId" clId="{E5263304-CF46-4FDE-AAC1-976F9ADF4DB8}" dt="2022-06-02T21:10:12.771" v="0" actId="47"/>
      <pc:docMkLst>
        <pc:docMk/>
      </pc:docMkLst>
      <pc:sldChg chg="del">
        <pc:chgData name="Chase Luey" userId="91905166e20598b6" providerId="LiveId" clId="{E5263304-CF46-4FDE-AAC1-976F9ADF4DB8}" dt="2022-06-02T21:10:12.771" v="0" actId="47"/>
        <pc:sldMkLst>
          <pc:docMk/>
          <pc:sldMk cId="1113420384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EC1F1-FB96-4A8D-8C25-79DBAB3A8E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6B6701-7AD8-4D35-97DA-C01B15610EAB}">
      <dgm:prSet/>
      <dgm:spPr/>
      <dgm:t>
        <a:bodyPr/>
        <a:lstStyle/>
        <a:p>
          <a:r>
            <a:rPr lang="en-US" dirty="0"/>
            <a:t>Characteristics of the property owners are important to determining market value. Why?</a:t>
          </a:r>
        </a:p>
      </dgm:t>
    </dgm:pt>
    <dgm:pt modelId="{326F9F51-5820-4576-B0E4-87E826130B82}" type="parTrans" cxnId="{833E0915-67BB-44B3-96DF-E6E58B53F5E5}">
      <dgm:prSet/>
      <dgm:spPr/>
      <dgm:t>
        <a:bodyPr/>
        <a:lstStyle/>
        <a:p>
          <a:endParaRPr lang="en-US"/>
        </a:p>
      </dgm:t>
    </dgm:pt>
    <dgm:pt modelId="{0EA85AB7-2AEF-4BEA-96AD-69C8849FB008}" type="sibTrans" cxnId="{833E0915-67BB-44B3-96DF-E6E58B53F5E5}">
      <dgm:prSet/>
      <dgm:spPr/>
      <dgm:t>
        <a:bodyPr/>
        <a:lstStyle/>
        <a:p>
          <a:endParaRPr lang="en-US"/>
        </a:p>
      </dgm:t>
    </dgm:pt>
    <dgm:pt modelId="{F874C190-F48E-4C73-A543-C1D0CBBACD0B}">
      <dgm:prSet/>
      <dgm:spPr/>
      <dgm:t>
        <a:bodyPr/>
        <a:lstStyle/>
        <a:p>
          <a:r>
            <a:rPr lang="en-US" dirty="0"/>
            <a:t>Income and mortgage payment</a:t>
          </a:r>
        </a:p>
      </dgm:t>
    </dgm:pt>
    <dgm:pt modelId="{BE79AFA8-2BDB-42C0-9F88-1C0A7B0F9C2F}" type="parTrans" cxnId="{C6F3A98C-EB9C-4E6C-86EF-82FA2014AE77}">
      <dgm:prSet/>
      <dgm:spPr/>
      <dgm:t>
        <a:bodyPr/>
        <a:lstStyle/>
        <a:p>
          <a:endParaRPr lang="en-US"/>
        </a:p>
      </dgm:t>
    </dgm:pt>
    <dgm:pt modelId="{21327D34-4A9A-4061-AC33-EE0E5EC78A6D}" type="sibTrans" cxnId="{C6F3A98C-EB9C-4E6C-86EF-82FA2014AE77}">
      <dgm:prSet/>
      <dgm:spPr/>
      <dgm:t>
        <a:bodyPr/>
        <a:lstStyle/>
        <a:p>
          <a:endParaRPr lang="en-US"/>
        </a:p>
      </dgm:t>
    </dgm:pt>
    <dgm:pt modelId="{CB088905-07A6-4CFE-9E4E-9F11310E171F}">
      <dgm:prSet/>
      <dgm:spPr/>
      <dgm:t>
        <a:bodyPr/>
        <a:lstStyle/>
        <a:p>
          <a:r>
            <a:rPr lang="en-US" dirty="0"/>
            <a:t>Different demographics in different neighborhoods</a:t>
          </a:r>
        </a:p>
      </dgm:t>
    </dgm:pt>
    <dgm:pt modelId="{B1F353EA-6F59-40B4-AB91-659A8BD9D4C8}" type="parTrans" cxnId="{0E37DE3B-9520-46CA-B50E-D28199A20842}">
      <dgm:prSet/>
      <dgm:spPr/>
      <dgm:t>
        <a:bodyPr/>
        <a:lstStyle/>
        <a:p>
          <a:endParaRPr lang="en-US"/>
        </a:p>
      </dgm:t>
    </dgm:pt>
    <dgm:pt modelId="{53A6D785-C754-4D84-9BD3-9455AEB1F0B6}" type="sibTrans" cxnId="{0E37DE3B-9520-46CA-B50E-D28199A20842}">
      <dgm:prSet/>
      <dgm:spPr/>
      <dgm:t>
        <a:bodyPr/>
        <a:lstStyle/>
        <a:p>
          <a:endParaRPr lang="en-US"/>
        </a:p>
      </dgm:t>
    </dgm:pt>
    <dgm:pt modelId="{8B40B612-0D54-48B2-924E-718229D61E7A}">
      <dgm:prSet/>
      <dgm:spPr/>
      <dgm:t>
        <a:bodyPr/>
        <a:lstStyle/>
        <a:p>
          <a:r>
            <a:rPr lang="en-US" dirty="0"/>
            <a:t>For future research, get access to demographic and location data</a:t>
          </a:r>
        </a:p>
      </dgm:t>
    </dgm:pt>
    <dgm:pt modelId="{B6C97278-4062-4457-AA89-249404681F6A}" type="parTrans" cxnId="{C5EC4E2D-C11C-47BE-B527-7C1FA909736D}">
      <dgm:prSet/>
      <dgm:spPr/>
      <dgm:t>
        <a:bodyPr/>
        <a:lstStyle/>
        <a:p>
          <a:endParaRPr lang="en-US"/>
        </a:p>
      </dgm:t>
    </dgm:pt>
    <dgm:pt modelId="{02BA8CDC-582B-4215-843C-0205D21FA6EE}" type="sibTrans" cxnId="{C5EC4E2D-C11C-47BE-B527-7C1FA909736D}">
      <dgm:prSet/>
      <dgm:spPr/>
      <dgm:t>
        <a:bodyPr/>
        <a:lstStyle/>
        <a:p>
          <a:endParaRPr lang="en-US"/>
        </a:p>
      </dgm:t>
    </dgm:pt>
    <dgm:pt modelId="{006E1B6F-44A6-4537-B43F-8CA0876F1AE4}" type="pres">
      <dgm:prSet presAssocID="{E29EC1F1-FB96-4A8D-8C25-79DBAB3A8E16}" presName="root" presStyleCnt="0">
        <dgm:presLayoutVars>
          <dgm:dir/>
          <dgm:resizeHandles val="exact"/>
        </dgm:presLayoutVars>
      </dgm:prSet>
      <dgm:spPr/>
    </dgm:pt>
    <dgm:pt modelId="{0BED68CD-E1D7-4B1C-B814-089FED232907}" type="pres">
      <dgm:prSet presAssocID="{516B6701-7AD8-4D35-97DA-C01B15610EAB}" presName="compNode" presStyleCnt="0"/>
      <dgm:spPr/>
    </dgm:pt>
    <dgm:pt modelId="{F3C91056-59B1-4E46-B9EC-AA592F85815E}" type="pres">
      <dgm:prSet presAssocID="{516B6701-7AD8-4D35-97DA-C01B15610EAB}" presName="bgRect" presStyleLbl="bgShp" presStyleIdx="0" presStyleCnt="4"/>
      <dgm:spPr/>
    </dgm:pt>
    <dgm:pt modelId="{779359AC-62E2-4284-AC2D-5BCEDFFF039A}" type="pres">
      <dgm:prSet presAssocID="{516B6701-7AD8-4D35-97DA-C01B15610E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0F8B647E-2E76-488F-AFC7-2F31BCD309B5}" type="pres">
      <dgm:prSet presAssocID="{516B6701-7AD8-4D35-97DA-C01B15610EAB}" presName="spaceRect" presStyleCnt="0"/>
      <dgm:spPr/>
    </dgm:pt>
    <dgm:pt modelId="{C3AA9048-DA98-42EC-A2ED-15FB4D16DD0C}" type="pres">
      <dgm:prSet presAssocID="{516B6701-7AD8-4D35-97DA-C01B15610EAB}" presName="parTx" presStyleLbl="revTx" presStyleIdx="0" presStyleCnt="4">
        <dgm:presLayoutVars>
          <dgm:chMax val="0"/>
          <dgm:chPref val="0"/>
        </dgm:presLayoutVars>
      </dgm:prSet>
      <dgm:spPr/>
    </dgm:pt>
    <dgm:pt modelId="{D0FC6ADF-1B09-4632-84C0-78DC05A14EDD}" type="pres">
      <dgm:prSet presAssocID="{0EA85AB7-2AEF-4BEA-96AD-69C8849FB008}" presName="sibTrans" presStyleCnt="0"/>
      <dgm:spPr/>
    </dgm:pt>
    <dgm:pt modelId="{02F5A5E3-597B-42C3-A259-9DEAC713C56A}" type="pres">
      <dgm:prSet presAssocID="{F874C190-F48E-4C73-A543-C1D0CBBACD0B}" presName="compNode" presStyleCnt="0"/>
      <dgm:spPr/>
    </dgm:pt>
    <dgm:pt modelId="{F9ACDDBD-29DE-44BF-986E-FE6D62CADF4B}" type="pres">
      <dgm:prSet presAssocID="{F874C190-F48E-4C73-A543-C1D0CBBACD0B}" presName="bgRect" presStyleLbl="bgShp" presStyleIdx="1" presStyleCnt="4"/>
      <dgm:spPr/>
    </dgm:pt>
    <dgm:pt modelId="{CA22068A-4CF7-47E4-A320-70834476563F}" type="pres">
      <dgm:prSet presAssocID="{F874C190-F48E-4C73-A543-C1D0CBBACD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pt Check"/>
        </a:ext>
      </dgm:extLst>
    </dgm:pt>
    <dgm:pt modelId="{45F8DDCA-8594-4B97-A59D-420DE8E60577}" type="pres">
      <dgm:prSet presAssocID="{F874C190-F48E-4C73-A543-C1D0CBBACD0B}" presName="spaceRect" presStyleCnt="0"/>
      <dgm:spPr/>
    </dgm:pt>
    <dgm:pt modelId="{D166415F-71B6-4105-B141-FEA5135A6409}" type="pres">
      <dgm:prSet presAssocID="{F874C190-F48E-4C73-A543-C1D0CBBACD0B}" presName="parTx" presStyleLbl="revTx" presStyleIdx="1" presStyleCnt="4">
        <dgm:presLayoutVars>
          <dgm:chMax val="0"/>
          <dgm:chPref val="0"/>
        </dgm:presLayoutVars>
      </dgm:prSet>
      <dgm:spPr/>
    </dgm:pt>
    <dgm:pt modelId="{8704ECB3-1414-4CFD-8B9A-392321A66663}" type="pres">
      <dgm:prSet presAssocID="{21327D34-4A9A-4061-AC33-EE0E5EC78A6D}" presName="sibTrans" presStyleCnt="0"/>
      <dgm:spPr/>
    </dgm:pt>
    <dgm:pt modelId="{6932FBDE-F5AF-47BF-BBAC-3FD532C8A750}" type="pres">
      <dgm:prSet presAssocID="{CB088905-07A6-4CFE-9E4E-9F11310E171F}" presName="compNode" presStyleCnt="0"/>
      <dgm:spPr/>
    </dgm:pt>
    <dgm:pt modelId="{1E9C66E8-3588-420C-8149-FFC963519144}" type="pres">
      <dgm:prSet presAssocID="{CB088905-07A6-4CFE-9E4E-9F11310E171F}" presName="bgRect" presStyleLbl="bgShp" presStyleIdx="2" presStyleCnt="4"/>
      <dgm:spPr/>
    </dgm:pt>
    <dgm:pt modelId="{ADC49E5D-BCED-4E94-837F-6FFA52D40203}" type="pres">
      <dgm:prSet presAssocID="{CB088905-07A6-4CFE-9E4E-9F11310E17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BD33AC51-52F7-454B-94ED-CB10476AA55C}" type="pres">
      <dgm:prSet presAssocID="{CB088905-07A6-4CFE-9E4E-9F11310E171F}" presName="spaceRect" presStyleCnt="0"/>
      <dgm:spPr/>
    </dgm:pt>
    <dgm:pt modelId="{68136766-1D37-4408-B4C6-DD81C372B577}" type="pres">
      <dgm:prSet presAssocID="{CB088905-07A6-4CFE-9E4E-9F11310E171F}" presName="parTx" presStyleLbl="revTx" presStyleIdx="2" presStyleCnt="4">
        <dgm:presLayoutVars>
          <dgm:chMax val="0"/>
          <dgm:chPref val="0"/>
        </dgm:presLayoutVars>
      </dgm:prSet>
      <dgm:spPr/>
    </dgm:pt>
    <dgm:pt modelId="{CF840EFE-9B18-44FE-88BA-852BF41986CD}" type="pres">
      <dgm:prSet presAssocID="{53A6D785-C754-4D84-9BD3-9455AEB1F0B6}" presName="sibTrans" presStyleCnt="0"/>
      <dgm:spPr/>
    </dgm:pt>
    <dgm:pt modelId="{B564D104-1758-4F03-A1F4-C801C16E13FD}" type="pres">
      <dgm:prSet presAssocID="{8B40B612-0D54-48B2-924E-718229D61E7A}" presName="compNode" presStyleCnt="0"/>
      <dgm:spPr/>
    </dgm:pt>
    <dgm:pt modelId="{47BC2E1F-344D-4D58-BBC4-6FE4174B865E}" type="pres">
      <dgm:prSet presAssocID="{8B40B612-0D54-48B2-924E-718229D61E7A}" presName="bgRect" presStyleLbl="bgShp" presStyleIdx="3" presStyleCnt="4"/>
      <dgm:spPr/>
    </dgm:pt>
    <dgm:pt modelId="{895C16A6-7BB0-40D4-8CC2-DD906C8ECEC6}" type="pres">
      <dgm:prSet presAssocID="{8B40B612-0D54-48B2-924E-718229D61E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F4F4636A-E4A9-431A-B61C-9EA4E4A07028}" type="pres">
      <dgm:prSet presAssocID="{8B40B612-0D54-48B2-924E-718229D61E7A}" presName="spaceRect" presStyleCnt="0"/>
      <dgm:spPr/>
    </dgm:pt>
    <dgm:pt modelId="{450AFDCC-3510-496F-B718-C628579B1C79}" type="pres">
      <dgm:prSet presAssocID="{8B40B612-0D54-48B2-924E-718229D61E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1AD3D07-243B-4B7A-A734-3230120DD350}" type="presOf" srcId="{8B40B612-0D54-48B2-924E-718229D61E7A}" destId="{450AFDCC-3510-496F-B718-C628579B1C79}" srcOrd="0" destOrd="0" presId="urn:microsoft.com/office/officeart/2018/2/layout/IconVerticalSolidList"/>
    <dgm:cxn modelId="{833E0915-67BB-44B3-96DF-E6E58B53F5E5}" srcId="{E29EC1F1-FB96-4A8D-8C25-79DBAB3A8E16}" destId="{516B6701-7AD8-4D35-97DA-C01B15610EAB}" srcOrd="0" destOrd="0" parTransId="{326F9F51-5820-4576-B0E4-87E826130B82}" sibTransId="{0EA85AB7-2AEF-4BEA-96AD-69C8849FB008}"/>
    <dgm:cxn modelId="{C5EC4E2D-C11C-47BE-B527-7C1FA909736D}" srcId="{E29EC1F1-FB96-4A8D-8C25-79DBAB3A8E16}" destId="{8B40B612-0D54-48B2-924E-718229D61E7A}" srcOrd="3" destOrd="0" parTransId="{B6C97278-4062-4457-AA89-249404681F6A}" sibTransId="{02BA8CDC-582B-4215-843C-0205D21FA6EE}"/>
    <dgm:cxn modelId="{0E37DE3B-9520-46CA-B50E-D28199A20842}" srcId="{E29EC1F1-FB96-4A8D-8C25-79DBAB3A8E16}" destId="{CB088905-07A6-4CFE-9E4E-9F11310E171F}" srcOrd="2" destOrd="0" parTransId="{B1F353EA-6F59-40B4-AB91-659A8BD9D4C8}" sibTransId="{53A6D785-C754-4D84-9BD3-9455AEB1F0B6}"/>
    <dgm:cxn modelId="{DE9BD881-7C90-4A1C-9A9A-7E296457CF6D}" type="presOf" srcId="{516B6701-7AD8-4D35-97DA-C01B15610EAB}" destId="{C3AA9048-DA98-42EC-A2ED-15FB4D16DD0C}" srcOrd="0" destOrd="0" presId="urn:microsoft.com/office/officeart/2018/2/layout/IconVerticalSolidList"/>
    <dgm:cxn modelId="{02331589-3B5A-4E49-AC09-AD9C9A574A48}" type="presOf" srcId="{CB088905-07A6-4CFE-9E4E-9F11310E171F}" destId="{68136766-1D37-4408-B4C6-DD81C372B577}" srcOrd="0" destOrd="0" presId="urn:microsoft.com/office/officeart/2018/2/layout/IconVerticalSolidList"/>
    <dgm:cxn modelId="{C6F3A98C-EB9C-4E6C-86EF-82FA2014AE77}" srcId="{E29EC1F1-FB96-4A8D-8C25-79DBAB3A8E16}" destId="{F874C190-F48E-4C73-A543-C1D0CBBACD0B}" srcOrd="1" destOrd="0" parTransId="{BE79AFA8-2BDB-42C0-9F88-1C0A7B0F9C2F}" sibTransId="{21327D34-4A9A-4061-AC33-EE0E5EC78A6D}"/>
    <dgm:cxn modelId="{9FD3BDD2-3651-45A5-9D3D-D0B13058D620}" type="presOf" srcId="{E29EC1F1-FB96-4A8D-8C25-79DBAB3A8E16}" destId="{006E1B6F-44A6-4537-B43F-8CA0876F1AE4}" srcOrd="0" destOrd="0" presId="urn:microsoft.com/office/officeart/2018/2/layout/IconVerticalSolidList"/>
    <dgm:cxn modelId="{089A22D9-EDD9-49CF-96D5-B43D84009053}" type="presOf" srcId="{F874C190-F48E-4C73-A543-C1D0CBBACD0B}" destId="{D166415F-71B6-4105-B141-FEA5135A6409}" srcOrd="0" destOrd="0" presId="urn:microsoft.com/office/officeart/2018/2/layout/IconVerticalSolidList"/>
    <dgm:cxn modelId="{5AA1EBAE-E5CE-41FE-A144-519EE8BBCD3B}" type="presParOf" srcId="{006E1B6F-44A6-4537-B43F-8CA0876F1AE4}" destId="{0BED68CD-E1D7-4B1C-B814-089FED232907}" srcOrd="0" destOrd="0" presId="urn:microsoft.com/office/officeart/2018/2/layout/IconVerticalSolidList"/>
    <dgm:cxn modelId="{42DCB587-038F-45DA-8D7A-61077E3CE6FB}" type="presParOf" srcId="{0BED68CD-E1D7-4B1C-B814-089FED232907}" destId="{F3C91056-59B1-4E46-B9EC-AA592F85815E}" srcOrd="0" destOrd="0" presId="urn:microsoft.com/office/officeart/2018/2/layout/IconVerticalSolidList"/>
    <dgm:cxn modelId="{95D93543-D57A-4BFF-9343-197C45F4BDBB}" type="presParOf" srcId="{0BED68CD-E1D7-4B1C-B814-089FED232907}" destId="{779359AC-62E2-4284-AC2D-5BCEDFFF039A}" srcOrd="1" destOrd="0" presId="urn:microsoft.com/office/officeart/2018/2/layout/IconVerticalSolidList"/>
    <dgm:cxn modelId="{4E4D8D01-AFE5-473A-8192-A90C7B0447F1}" type="presParOf" srcId="{0BED68CD-E1D7-4B1C-B814-089FED232907}" destId="{0F8B647E-2E76-488F-AFC7-2F31BCD309B5}" srcOrd="2" destOrd="0" presId="urn:microsoft.com/office/officeart/2018/2/layout/IconVerticalSolidList"/>
    <dgm:cxn modelId="{5E2FDC3F-F8F6-4EB4-BCE9-4C450524010B}" type="presParOf" srcId="{0BED68CD-E1D7-4B1C-B814-089FED232907}" destId="{C3AA9048-DA98-42EC-A2ED-15FB4D16DD0C}" srcOrd="3" destOrd="0" presId="urn:microsoft.com/office/officeart/2018/2/layout/IconVerticalSolidList"/>
    <dgm:cxn modelId="{3CED74B6-1DEE-4E46-BF07-B153FD93698B}" type="presParOf" srcId="{006E1B6F-44A6-4537-B43F-8CA0876F1AE4}" destId="{D0FC6ADF-1B09-4632-84C0-78DC05A14EDD}" srcOrd="1" destOrd="0" presId="urn:microsoft.com/office/officeart/2018/2/layout/IconVerticalSolidList"/>
    <dgm:cxn modelId="{AC25F9F4-17EB-4B36-AC2A-C6C8A97AEA41}" type="presParOf" srcId="{006E1B6F-44A6-4537-B43F-8CA0876F1AE4}" destId="{02F5A5E3-597B-42C3-A259-9DEAC713C56A}" srcOrd="2" destOrd="0" presId="urn:microsoft.com/office/officeart/2018/2/layout/IconVerticalSolidList"/>
    <dgm:cxn modelId="{9B7D4FED-772C-48BC-959F-CC282333941E}" type="presParOf" srcId="{02F5A5E3-597B-42C3-A259-9DEAC713C56A}" destId="{F9ACDDBD-29DE-44BF-986E-FE6D62CADF4B}" srcOrd="0" destOrd="0" presId="urn:microsoft.com/office/officeart/2018/2/layout/IconVerticalSolidList"/>
    <dgm:cxn modelId="{C29EDB98-F36D-49CB-B23D-F7B7F0A3AA46}" type="presParOf" srcId="{02F5A5E3-597B-42C3-A259-9DEAC713C56A}" destId="{CA22068A-4CF7-47E4-A320-70834476563F}" srcOrd="1" destOrd="0" presId="urn:microsoft.com/office/officeart/2018/2/layout/IconVerticalSolidList"/>
    <dgm:cxn modelId="{BFAAC57C-A8D7-4F4F-9245-38E06286AC66}" type="presParOf" srcId="{02F5A5E3-597B-42C3-A259-9DEAC713C56A}" destId="{45F8DDCA-8594-4B97-A59D-420DE8E60577}" srcOrd="2" destOrd="0" presId="urn:microsoft.com/office/officeart/2018/2/layout/IconVerticalSolidList"/>
    <dgm:cxn modelId="{D15B046B-B56E-4E20-B7CA-8D1DA9636A34}" type="presParOf" srcId="{02F5A5E3-597B-42C3-A259-9DEAC713C56A}" destId="{D166415F-71B6-4105-B141-FEA5135A6409}" srcOrd="3" destOrd="0" presId="urn:microsoft.com/office/officeart/2018/2/layout/IconVerticalSolidList"/>
    <dgm:cxn modelId="{063FC482-7571-4CC3-8850-811DFB12C789}" type="presParOf" srcId="{006E1B6F-44A6-4537-B43F-8CA0876F1AE4}" destId="{8704ECB3-1414-4CFD-8B9A-392321A66663}" srcOrd="3" destOrd="0" presId="urn:microsoft.com/office/officeart/2018/2/layout/IconVerticalSolidList"/>
    <dgm:cxn modelId="{5F980CF0-DD91-4C5D-82ED-B692D50DA783}" type="presParOf" srcId="{006E1B6F-44A6-4537-B43F-8CA0876F1AE4}" destId="{6932FBDE-F5AF-47BF-BBAC-3FD532C8A750}" srcOrd="4" destOrd="0" presId="urn:microsoft.com/office/officeart/2018/2/layout/IconVerticalSolidList"/>
    <dgm:cxn modelId="{18CA7CD5-919A-4940-961E-46572E5DB916}" type="presParOf" srcId="{6932FBDE-F5AF-47BF-BBAC-3FD532C8A750}" destId="{1E9C66E8-3588-420C-8149-FFC963519144}" srcOrd="0" destOrd="0" presId="urn:microsoft.com/office/officeart/2018/2/layout/IconVerticalSolidList"/>
    <dgm:cxn modelId="{7C3DB1A7-97F3-4F38-9134-1E47A47A2783}" type="presParOf" srcId="{6932FBDE-F5AF-47BF-BBAC-3FD532C8A750}" destId="{ADC49E5D-BCED-4E94-837F-6FFA52D40203}" srcOrd="1" destOrd="0" presId="urn:microsoft.com/office/officeart/2018/2/layout/IconVerticalSolidList"/>
    <dgm:cxn modelId="{2EF28F62-7836-4320-9181-C78430F0F390}" type="presParOf" srcId="{6932FBDE-F5AF-47BF-BBAC-3FD532C8A750}" destId="{BD33AC51-52F7-454B-94ED-CB10476AA55C}" srcOrd="2" destOrd="0" presId="urn:microsoft.com/office/officeart/2018/2/layout/IconVerticalSolidList"/>
    <dgm:cxn modelId="{33365C11-D286-4940-993E-995D0BD34676}" type="presParOf" srcId="{6932FBDE-F5AF-47BF-BBAC-3FD532C8A750}" destId="{68136766-1D37-4408-B4C6-DD81C372B577}" srcOrd="3" destOrd="0" presId="urn:microsoft.com/office/officeart/2018/2/layout/IconVerticalSolidList"/>
    <dgm:cxn modelId="{420F4E22-2294-42CF-95C0-8A05B8773B5B}" type="presParOf" srcId="{006E1B6F-44A6-4537-B43F-8CA0876F1AE4}" destId="{CF840EFE-9B18-44FE-88BA-852BF41986CD}" srcOrd="5" destOrd="0" presId="urn:microsoft.com/office/officeart/2018/2/layout/IconVerticalSolidList"/>
    <dgm:cxn modelId="{B5EC160C-D259-4EBF-BEE3-62C648762901}" type="presParOf" srcId="{006E1B6F-44A6-4537-B43F-8CA0876F1AE4}" destId="{B564D104-1758-4F03-A1F4-C801C16E13FD}" srcOrd="6" destOrd="0" presId="urn:microsoft.com/office/officeart/2018/2/layout/IconVerticalSolidList"/>
    <dgm:cxn modelId="{D0E341C9-682D-4BE3-AF1F-B85F47F58D2E}" type="presParOf" srcId="{B564D104-1758-4F03-A1F4-C801C16E13FD}" destId="{47BC2E1F-344D-4D58-BBC4-6FE4174B865E}" srcOrd="0" destOrd="0" presId="urn:microsoft.com/office/officeart/2018/2/layout/IconVerticalSolidList"/>
    <dgm:cxn modelId="{783C45F8-D2B1-4B77-BF4F-6238C6CCF4A3}" type="presParOf" srcId="{B564D104-1758-4F03-A1F4-C801C16E13FD}" destId="{895C16A6-7BB0-40D4-8CC2-DD906C8ECEC6}" srcOrd="1" destOrd="0" presId="urn:microsoft.com/office/officeart/2018/2/layout/IconVerticalSolidList"/>
    <dgm:cxn modelId="{AAE22C27-D47E-4224-988C-100D9CF5A8DA}" type="presParOf" srcId="{B564D104-1758-4F03-A1F4-C801C16E13FD}" destId="{F4F4636A-E4A9-431A-B61C-9EA4E4A07028}" srcOrd="2" destOrd="0" presId="urn:microsoft.com/office/officeart/2018/2/layout/IconVerticalSolidList"/>
    <dgm:cxn modelId="{E887CD03-62A8-4069-855B-C67E3C68EC57}" type="presParOf" srcId="{B564D104-1758-4F03-A1F4-C801C16E13FD}" destId="{450AFDCC-3510-496F-B718-C628579B1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91056-59B1-4E46-B9EC-AA592F85815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359AC-62E2-4284-AC2D-5BCEDFFF039A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A9048-DA98-42EC-A2ED-15FB4D16DD0C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Characteristics of the property owners are important to determining market value. Why?</a:t>
          </a:r>
        </a:p>
      </dsp:txBody>
      <dsp:txXfrm>
        <a:off x="1337397" y="2284"/>
        <a:ext cx="4926242" cy="1157919"/>
      </dsp:txXfrm>
    </dsp:sp>
    <dsp:sp modelId="{F9ACDDBD-29DE-44BF-986E-FE6D62CADF4B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2068A-4CF7-47E4-A320-70834476563F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6415F-71B6-4105-B141-FEA5135A6409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Income and mortgage payment</a:t>
          </a:r>
        </a:p>
      </dsp:txBody>
      <dsp:txXfrm>
        <a:off x="1337397" y="1449684"/>
        <a:ext cx="4926242" cy="1157919"/>
      </dsp:txXfrm>
    </dsp:sp>
    <dsp:sp modelId="{1E9C66E8-3588-420C-8149-FFC96351914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49E5D-BCED-4E94-837F-6FFA52D40203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36766-1D37-4408-B4C6-DD81C372B57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Different demographics in different neighborhoods</a:t>
          </a:r>
        </a:p>
      </dsp:txBody>
      <dsp:txXfrm>
        <a:off x="1337397" y="2897083"/>
        <a:ext cx="4926242" cy="1157919"/>
      </dsp:txXfrm>
    </dsp:sp>
    <dsp:sp modelId="{47BC2E1F-344D-4D58-BBC4-6FE4174B865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16A6-7BB0-40D4-8CC2-DD906C8ECEC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FDCC-3510-496F-B718-C628579B1C79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future research, get access to demographic and location data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8C57-23CB-E099-6E2F-80039FE6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74F49-16C6-529B-2C27-1A0A3A318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A56F-7592-1B98-399C-0D18165C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0207-0CED-D605-D12C-F1C6003C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A4DC-991B-43C3-8011-DD3A9979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3F41-C7D2-CC33-5180-E786900F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5245-7A5B-D38A-B1FF-0AD1CAA0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05D7-D392-F1DD-8545-1A6975A7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E132-AD98-951A-AAF8-6CBC56C6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CC47-6387-C4F5-4CCC-B967F07F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54ED9-B045-3708-A76B-6373A6AF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9027-37F5-5C17-10AF-26F15DE9A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002F-4078-B797-AB73-7C6F4C17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DEB5-F7E0-2B90-90B2-59BAA3DB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97DA-D803-4AC2-EDCD-352F5753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5FB-95BE-A2DC-2843-BDB16AF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307F-0923-DAEE-1D52-13D2CB28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74AF-9631-8E2D-C524-4DA196CB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BE24-07C6-A07B-541E-CE4D982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8087-9AC8-C920-650B-48D6C109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AF8-208A-3D16-F0D3-57A28690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FA4C-D3F0-0EBF-EC6A-D44F880C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A2A7-C8A4-53E4-EE8D-A684696F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C3CB-7D93-2BAB-B048-D7C6984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4ED2-FAF4-2384-4754-D21E9DD3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1E1A-A7F5-97FE-E4B6-6B1341A6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7B20-612E-70ED-3280-451211F23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C7AE-1429-5C97-B532-58B6FD53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CA01-F6B0-52D5-6ED4-9DA293A9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A0B09-5621-1B19-1252-13134D9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1BE7-3F25-9D03-844C-DAF88EEC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4CFF-CAAF-97DB-2191-CB1D6E36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898B-5A33-DFBF-F891-F8017209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E1B7A-0FF4-20E5-52AE-5053DC0B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6BF30-4880-A09D-E4F8-78E32B92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46774-AC18-EDAE-6923-338723D6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7D3A0-D720-A573-2729-80267998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8A6C3-4800-9849-C8F3-30AB086E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27199-A6F2-E8A1-F3B1-283E2B6A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98C-B23D-1422-A90B-B55FE1DB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0EE3B-3DBB-7E49-E488-98CC50C0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F13CA-CF6C-223B-B6DF-9BA5EDE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F3CD-051E-3D66-ACD4-84A18BD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D52D9-C5AB-36E6-CD80-F80CA2A7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69057-E0E5-F67B-5861-EE200EE9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CF933-64C8-4652-9B51-8BB83F6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36EA-045D-825D-864A-A7F741FC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C524-15C8-97D7-561B-D00262F7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0E5C-B957-6789-E416-AD4B1049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6577-B9A4-F226-8151-74ACDF10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6A41-C91B-BCEF-E609-057F367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57F84-3C07-3CE8-FAB5-FFDF55A3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0089-3444-7308-8735-ACD5D67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7B6D3-1482-EE6B-7414-900580EB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7F27E-9739-B9D5-9C22-678B561DA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DA63C-FA96-A1FD-A587-73540EE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4A9C-D49E-078D-6C14-B54D615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76FF-EBD6-6DC5-3A34-34289C05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06026-5810-8CD6-33A2-B47BC88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1821-C66C-7E57-5177-1818B207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8493-77F8-5917-EBCC-34ED2BA0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F165-B3EA-474E-9C70-4A1320641F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4E77-2519-79EE-8D9F-3856B6B1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7C87-666C-0C8D-85ED-FA1DF0B5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AB5F-53CF-499D-8098-0090873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321F8-73D9-4684-BA95-B14465EA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Market Value of American Homes: A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4A40-1E6D-30CC-CD4F-C913318E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By Matthew C. Luey</a:t>
            </a:r>
          </a:p>
        </p:txBody>
      </p:sp>
    </p:spTree>
    <p:extLst>
      <p:ext uri="{BB962C8B-B14F-4D97-AF65-F5344CB8AC3E}">
        <p14:creationId xmlns:p14="http://schemas.microsoft.com/office/powerpoint/2010/main" val="11656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F3EEC-0A43-6C79-50D1-96B6C851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81582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American Homeownership</a:t>
            </a:r>
          </a:p>
        </p:txBody>
      </p:sp>
      <p:grpSp>
        <p:nvGrpSpPr>
          <p:cNvPr id="58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59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1351-F227-AAD8-CCAD-148CC78F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2862525"/>
            <a:ext cx="9833548" cy="24572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American real estate is the foundation our economy is built on.</a:t>
            </a:r>
          </a:p>
          <a:p>
            <a:r>
              <a:rPr lang="en-US" sz="3200" dirty="0">
                <a:solidFill>
                  <a:schemeClr val="tx2"/>
                </a:solidFill>
              </a:rPr>
              <a:t>The real estate market is changing.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What is causing these changes?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What factors influence the market value of a home?</a:t>
            </a:r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4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0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95B1-23A9-81DF-8B03-852D2994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Autofit/>
          </a:bodyPr>
          <a:lstStyle/>
          <a:p>
            <a:r>
              <a:rPr lang="en-US" sz="3200" dirty="0"/>
              <a:t>2019 American Housing Survey (AHS)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6058-95D1-75B9-AC8C-B1C9D135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AHS is a survey conducted by the US Census Bureau.</a:t>
            </a:r>
          </a:p>
          <a:p>
            <a:r>
              <a:rPr lang="en-US" sz="2400" dirty="0"/>
              <a:t>What is the meaning of this?</a:t>
            </a:r>
          </a:p>
          <a:p>
            <a:endParaRPr lang="en-US" sz="17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2E6EEA-C60A-C7E5-090A-2F69D918B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51024"/>
              </p:ext>
            </p:extLst>
          </p:nvPr>
        </p:nvGraphicFramePr>
        <p:xfrm>
          <a:off x="4986935" y="841248"/>
          <a:ext cx="6750509" cy="527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758">
                  <a:extLst>
                    <a:ext uri="{9D8B030D-6E8A-4147-A177-3AD203B41FA5}">
                      <a16:colId xmlns:a16="http://schemas.microsoft.com/office/drawing/2014/main" val="2111263264"/>
                    </a:ext>
                  </a:extLst>
                </a:gridCol>
                <a:gridCol w="928553">
                  <a:extLst>
                    <a:ext uri="{9D8B030D-6E8A-4147-A177-3AD203B41FA5}">
                      <a16:colId xmlns:a16="http://schemas.microsoft.com/office/drawing/2014/main" val="3104324938"/>
                    </a:ext>
                  </a:extLst>
                </a:gridCol>
                <a:gridCol w="1005761">
                  <a:extLst>
                    <a:ext uri="{9D8B030D-6E8A-4147-A177-3AD203B41FA5}">
                      <a16:colId xmlns:a16="http://schemas.microsoft.com/office/drawing/2014/main" val="888267087"/>
                    </a:ext>
                  </a:extLst>
                </a:gridCol>
                <a:gridCol w="588648">
                  <a:extLst>
                    <a:ext uri="{9D8B030D-6E8A-4147-A177-3AD203B41FA5}">
                      <a16:colId xmlns:a16="http://schemas.microsoft.com/office/drawing/2014/main" val="1591287158"/>
                    </a:ext>
                  </a:extLst>
                </a:gridCol>
                <a:gridCol w="774134">
                  <a:extLst>
                    <a:ext uri="{9D8B030D-6E8A-4147-A177-3AD203B41FA5}">
                      <a16:colId xmlns:a16="http://schemas.microsoft.com/office/drawing/2014/main" val="2557819037"/>
                    </a:ext>
                  </a:extLst>
                </a:gridCol>
                <a:gridCol w="774134">
                  <a:extLst>
                    <a:ext uri="{9D8B030D-6E8A-4147-A177-3AD203B41FA5}">
                      <a16:colId xmlns:a16="http://schemas.microsoft.com/office/drawing/2014/main" val="2591945850"/>
                    </a:ext>
                  </a:extLst>
                </a:gridCol>
                <a:gridCol w="851343">
                  <a:extLst>
                    <a:ext uri="{9D8B030D-6E8A-4147-A177-3AD203B41FA5}">
                      <a16:colId xmlns:a16="http://schemas.microsoft.com/office/drawing/2014/main" val="3290117920"/>
                    </a:ext>
                  </a:extLst>
                </a:gridCol>
                <a:gridCol w="659178">
                  <a:extLst>
                    <a:ext uri="{9D8B030D-6E8A-4147-A177-3AD203B41FA5}">
                      <a16:colId xmlns:a16="http://schemas.microsoft.com/office/drawing/2014/main" val="2728015302"/>
                    </a:ext>
                  </a:extLst>
                </a:gridCol>
              </a:tblGrid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36308397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MARKETVAL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299682.035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169757.862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174111.5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266864.5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398013.25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823457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2705107385"/>
                  </a:ext>
                </a:extLst>
              </a:tr>
              <a:tr h="3511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MORTAMT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1105.302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634.982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-5376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646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993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1465</a:t>
                      </a: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3259</a:t>
                      </a: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220762398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HINCP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105473.814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56982.115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98900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272000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1231063258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MAINTAMT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995.088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1272.633068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1940953146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d_GARAGE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1197587576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d_UNITSIZE1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3374838806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d_UNITSIZE2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3750635381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d_UNITSIZE3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110348111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d_UNITSIZE4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2515824282"/>
                  </a:ext>
                </a:extLst>
              </a:tr>
              <a:tr h="35001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d_UNITSIZE5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1162220150"/>
                  </a:ext>
                </a:extLst>
              </a:tr>
              <a:tr h="7123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d_NHQSCHOOL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2643008213"/>
                  </a:ext>
                </a:extLst>
              </a:tr>
              <a:tr h="7123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d_NHQSCRIME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44" marR="43744" marT="0" marB="0"/>
                </a:tc>
                <a:extLst>
                  <a:ext uri="{0D108BD9-81ED-4DB2-BD59-A6C34878D82A}">
                    <a16:rowId xmlns:a16="http://schemas.microsoft.com/office/drawing/2014/main" val="365114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80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E45B7-852F-374E-F8FD-C21CF54C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10263"/>
            <a:ext cx="9833548" cy="1535189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Limitations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354E-7D65-80D7-1375-0714CF22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Public User File (PUF)</a:t>
            </a:r>
          </a:p>
          <a:p>
            <a:r>
              <a:rPr lang="en-US" sz="3200" dirty="0">
                <a:solidFill>
                  <a:schemeClr val="tx2"/>
                </a:solidFill>
              </a:rPr>
              <a:t>Privacy</a:t>
            </a:r>
          </a:p>
          <a:p>
            <a:r>
              <a:rPr lang="en-US" sz="3200" dirty="0">
                <a:solidFill>
                  <a:schemeClr val="tx2"/>
                </a:solidFill>
              </a:rPr>
              <a:t>No access to location or demographic 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7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4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4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Freeform: Shape 4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EF21A-599C-2DE5-78F7-03E6C15B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First Regression</a:t>
            </a:r>
          </a:p>
        </p:txBody>
      </p:sp>
      <p:sp>
        <p:nvSpPr>
          <p:cNvPr id="75" name="Rectangle 4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94-A57C-AC47-1D77-45EA6F12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Value =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(Income)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(Mortgage)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(Maintenance)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(Garage)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2)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3)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4)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5)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(School) + E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a robust regression.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Crime was insignificant (p-value .358) in this regression.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F5FD59B-5678-436C-5B29-4155FE54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8009"/>
              </p:ext>
            </p:extLst>
          </p:nvPr>
        </p:nvGraphicFramePr>
        <p:xfrm>
          <a:off x="4851565" y="459554"/>
          <a:ext cx="6755677" cy="5540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136">
                  <a:extLst>
                    <a:ext uri="{9D8B030D-6E8A-4147-A177-3AD203B41FA5}">
                      <a16:colId xmlns:a16="http://schemas.microsoft.com/office/drawing/2014/main" val="3135186304"/>
                    </a:ext>
                  </a:extLst>
                </a:gridCol>
                <a:gridCol w="958285">
                  <a:extLst>
                    <a:ext uri="{9D8B030D-6E8A-4147-A177-3AD203B41FA5}">
                      <a16:colId xmlns:a16="http://schemas.microsoft.com/office/drawing/2014/main" val="1726827833"/>
                    </a:ext>
                  </a:extLst>
                </a:gridCol>
                <a:gridCol w="1206618">
                  <a:extLst>
                    <a:ext uri="{9D8B030D-6E8A-4147-A177-3AD203B41FA5}">
                      <a16:colId xmlns:a16="http://schemas.microsoft.com/office/drawing/2014/main" val="3309409965"/>
                    </a:ext>
                  </a:extLst>
                </a:gridCol>
                <a:gridCol w="801340">
                  <a:extLst>
                    <a:ext uri="{9D8B030D-6E8A-4147-A177-3AD203B41FA5}">
                      <a16:colId xmlns:a16="http://schemas.microsoft.com/office/drawing/2014/main" val="1779879881"/>
                    </a:ext>
                  </a:extLst>
                </a:gridCol>
                <a:gridCol w="715913">
                  <a:extLst>
                    <a:ext uri="{9D8B030D-6E8A-4147-A177-3AD203B41FA5}">
                      <a16:colId xmlns:a16="http://schemas.microsoft.com/office/drawing/2014/main" val="1310453772"/>
                    </a:ext>
                  </a:extLst>
                </a:gridCol>
                <a:gridCol w="970206">
                  <a:extLst>
                    <a:ext uri="{9D8B030D-6E8A-4147-A177-3AD203B41FA5}">
                      <a16:colId xmlns:a16="http://schemas.microsoft.com/office/drawing/2014/main" val="1870695943"/>
                    </a:ext>
                  </a:extLst>
                </a:gridCol>
                <a:gridCol w="974179">
                  <a:extLst>
                    <a:ext uri="{9D8B030D-6E8A-4147-A177-3AD203B41FA5}">
                      <a16:colId xmlns:a16="http://schemas.microsoft.com/office/drawing/2014/main" val="2663713635"/>
                    </a:ext>
                  </a:extLst>
                </a:gridCol>
              </a:tblGrid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Dep. Var.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Obs.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 R Sq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895644209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Mkt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20,816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.441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.441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1747505453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3138487461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 &gt; |T|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Upper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312315086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32,430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5136.623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6.314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22,400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42,500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1949732981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24.951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725431424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Mortgage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133.2591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1.952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68.267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129.433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137.085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692120646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Maintenance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8.3828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10.502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6.818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9.947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1676849278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Garage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22,920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2,437.363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9.403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18,100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27,700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3816612033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 Size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10,630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4172.036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2454.759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18,800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3899794551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 Size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36,570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4,433.292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8.249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27,900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75,900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122883637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 Size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65,660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5,225.360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55,400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75,900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2807926664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 Size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87,600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7,052.627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12.421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73,800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1010010356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9,661.168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3,221.634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2.999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3,346.880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2" marR="61212" marT="0" marB="0"/>
                </a:tc>
                <a:extLst>
                  <a:ext uri="{0D108BD9-81ED-4DB2-BD59-A6C34878D82A}">
                    <a16:rowId xmlns:a16="http://schemas.microsoft.com/office/drawing/2014/main" val="402400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DFFFD-1316-AB62-517B-4EDD9ED5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Assumption Testing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993C57C-AAAD-1010-AFF1-3226ECECA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751606"/>
              </p:ext>
            </p:extLst>
          </p:nvPr>
        </p:nvGraphicFramePr>
        <p:xfrm>
          <a:off x="368489" y="2206154"/>
          <a:ext cx="4135273" cy="4221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06357">
                  <a:extLst>
                    <a:ext uri="{9D8B030D-6E8A-4147-A177-3AD203B41FA5}">
                      <a16:colId xmlns:a16="http://schemas.microsoft.com/office/drawing/2014/main" val="3704570686"/>
                    </a:ext>
                  </a:extLst>
                </a:gridCol>
                <a:gridCol w="1628916">
                  <a:extLst>
                    <a:ext uri="{9D8B030D-6E8A-4147-A177-3AD203B41FA5}">
                      <a16:colId xmlns:a16="http://schemas.microsoft.com/office/drawing/2014/main" val="3482454113"/>
                    </a:ext>
                  </a:extLst>
                </a:gridCol>
              </a:tblGrid>
              <a:tr h="41721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VIF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906641295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Income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5.488404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2904559384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Mortgage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5.315279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3945139246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Maintenance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1.641236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4014330422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Garage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6.836869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1422222786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 Size 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6.656712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161352654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 Size 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5.487752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4285355812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 Size 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2.687857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167359639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Unit Size 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1.647726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3544960051"/>
                  </a:ext>
                </a:extLst>
              </a:tr>
              <a:tr h="4227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School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9.448698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390" marR="82390" marT="0" marB="0"/>
                </a:tc>
                <a:extLst>
                  <a:ext uri="{0D108BD9-81ED-4DB2-BD59-A6C34878D82A}">
                    <a16:rowId xmlns:a16="http://schemas.microsoft.com/office/drawing/2014/main" val="725042097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02922E-EDDF-CBC8-ECA2-DF1F2CCB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72" y="2263192"/>
            <a:ext cx="7075039" cy="41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C6D3-90CA-F40D-D59E-2A98671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Second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CA28C3-AC42-211F-820B-5AD77A2C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Value =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(Maintenance)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(Garage)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2)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3)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4)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(Unit Size 5)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(Schools) + B</a:t>
            </a:r>
            <a:r>
              <a:rPr lang="en-US" sz="20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(Crime) + E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This is a robust regression.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96C156-0D04-88AA-4D0D-FB13819A0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319916"/>
              </p:ext>
            </p:extLst>
          </p:nvPr>
        </p:nvGraphicFramePr>
        <p:xfrm>
          <a:off x="4901184" y="1058592"/>
          <a:ext cx="6922011" cy="4841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070">
                  <a:extLst>
                    <a:ext uri="{9D8B030D-6E8A-4147-A177-3AD203B41FA5}">
                      <a16:colId xmlns:a16="http://schemas.microsoft.com/office/drawing/2014/main" val="178595567"/>
                    </a:ext>
                  </a:extLst>
                </a:gridCol>
                <a:gridCol w="977963">
                  <a:extLst>
                    <a:ext uri="{9D8B030D-6E8A-4147-A177-3AD203B41FA5}">
                      <a16:colId xmlns:a16="http://schemas.microsoft.com/office/drawing/2014/main" val="476718069"/>
                    </a:ext>
                  </a:extLst>
                </a:gridCol>
                <a:gridCol w="1229572">
                  <a:extLst>
                    <a:ext uri="{9D8B030D-6E8A-4147-A177-3AD203B41FA5}">
                      <a16:colId xmlns:a16="http://schemas.microsoft.com/office/drawing/2014/main" val="2229223840"/>
                    </a:ext>
                  </a:extLst>
                </a:gridCol>
                <a:gridCol w="818948">
                  <a:extLst>
                    <a:ext uri="{9D8B030D-6E8A-4147-A177-3AD203B41FA5}">
                      <a16:colId xmlns:a16="http://schemas.microsoft.com/office/drawing/2014/main" val="3740952661"/>
                    </a:ext>
                  </a:extLst>
                </a:gridCol>
                <a:gridCol w="760352">
                  <a:extLst>
                    <a:ext uri="{9D8B030D-6E8A-4147-A177-3AD203B41FA5}">
                      <a16:colId xmlns:a16="http://schemas.microsoft.com/office/drawing/2014/main" val="167790950"/>
                    </a:ext>
                  </a:extLst>
                </a:gridCol>
                <a:gridCol w="990040">
                  <a:extLst>
                    <a:ext uri="{9D8B030D-6E8A-4147-A177-3AD203B41FA5}">
                      <a16:colId xmlns:a16="http://schemas.microsoft.com/office/drawing/2014/main" val="3277757141"/>
                    </a:ext>
                  </a:extLst>
                </a:gridCol>
                <a:gridCol w="994066">
                  <a:extLst>
                    <a:ext uri="{9D8B030D-6E8A-4147-A177-3AD203B41FA5}">
                      <a16:colId xmlns:a16="http://schemas.microsoft.com/office/drawing/2014/main" val="2684786451"/>
                    </a:ext>
                  </a:extLst>
                </a:gridCol>
              </a:tblGrid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Dep. Var.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Obs.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 R Sq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2865260798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Mkt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20,816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.154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.154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325939798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3860709831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Standard Error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 &gt; |T|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Upper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2552843614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144,300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6,678.695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21.602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131,000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157,000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2812656683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Maintenance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15.8507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0.961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16.486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13.966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17.735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3891989498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Garage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44,570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3,152.258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14.138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38,400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50,700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2374829581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 Size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40,390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5,493.637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7.353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29,600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51,200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546753506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 Size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110,700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5,683.376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19.473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99,500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122,000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2578833353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 Size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173,300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6,378.395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27.176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161,000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186,000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4100977545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 Size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214,400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8,219.765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26.084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198,000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231,000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3643737843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18,290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4,064.488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10,300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26,300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3019862352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-22,790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6,418.944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-3.551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-35,400</a:t>
                      </a:r>
                    </a:p>
                  </a:txBody>
                  <a:tcPr marL="73124" marR="7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-10,200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24" marR="73124" marT="0" marB="0"/>
                </a:tc>
                <a:extLst>
                  <a:ext uri="{0D108BD9-81ED-4DB2-BD59-A6C34878D82A}">
                    <a16:rowId xmlns:a16="http://schemas.microsoft.com/office/drawing/2014/main" val="161259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41F62-9EEA-D165-50EB-0EA688CB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Assumption Testing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28AC5A1-BA67-740B-4BBC-E2AF329AB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04315"/>
              </p:ext>
            </p:extLst>
          </p:nvPr>
        </p:nvGraphicFramePr>
        <p:xfrm>
          <a:off x="313899" y="2369238"/>
          <a:ext cx="4326340" cy="41134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80003">
                  <a:extLst>
                    <a:ext uri="{9D8B030D-6E8A-4147-A177-3AD203B41FA5}">
                      <a16:colId xmlns:a16="http://schemas.microsoft.com/office/drawing/2014/main" val="557823631"/>
                    </a:ext>
                  </a:extLst>
                </a:gridCol>
                <a:gridCol w="1546337">
                  <a:extLst>
                    <a:ext uri="{9D8B030D-6E8A-4147-A177-3AD203B41FA5}">
                      <a16:colId xmlns:a16="http://schemas.microsoft.com/office/drawing/2014/main" val="1877944602"/>
                    </a:ext>
                  </a:extLst>
                </a:gridCol>
              </a:tblGrid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1164035111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Maintenance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1.612915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1937558957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6.664006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458612323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Unit Size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6.178655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2288141289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Size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4.763744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2738006161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Size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2.307228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3432380127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Size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1.476845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2432814448"/>
                  </a:ext>
                </a:extLst>
              </a:tr>
              <a:tr h="4509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School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9.260859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700994911"/>
                  </a:ext>
                </a:extLst>
              </a:tr>
              <a:tr h="50620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1600" dirty="0">
                          <a:effectLst/>
                        </a:rPr>
                        <a:t>1.043002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46" marR="36446" marT="0" marB="0"/>
                </a:tc>
                <a:extLst>
                  <a:ext uri="{0D108BD9-81ED-4DB2-BD59-A6C34878D82A}">
                    <a16:rowId xmlns:a16="http://schemas.microsoft.com/office/drawing/2014/main" val="2769545795"/>
                  </a:ext>
                </a:extLst>
              </a:tr>
            </a:tbl>
          </a:graphicData>
        </a:graphic>
      </p:graphicFrame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28C89B5-91E2-A4A4-A682-80863843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39" y="2369238"/>
            <a:ext cx="7294477" cy="42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793F2-D3D5-CCE8-91FA-8E350C9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97695-E940-830E-AAE9-6A592D7DD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060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5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687</Words>
  <Application>Microsoft Office PowerPoint</Application>
  <PresentationFormat>Widescreen</PresentationFormat>
  <Paragraphs>351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Market Value of American Homes: A Regression Analysis</vt:lpstr>
      <vt:lpstr>American Homeownership</vt:lpstr>
      <vt:lpstr>2019 American Housing Survey (AHS)</vt:lpstr>
      <vt:lpstr>Limitations</vt:lpstr>
      <vt:lpstr>First Regression</vt:lpstr>
      <vt:lpstr>Assumption Testing</vt:lpstr>
      <vt:lpstr>Second Regression</vt:lpstr>
      <vt:lpstr>Assumption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Value of American Homes: A Regression Analysis</dc:title>
  <dc:creator>Chase Luey</dc:creator>
  <cp:lastModifiedBy>Chase Luey</cp:lastModifiedBy>
  <cp:revision>2</cp:revision>
  <dcterms:created xsi:type="dcterms:W3CDTF">2022-05-10T05:13:58Z</dcterms:created>
  <dcterms:modified xsi:type="dcterms:W3CDTF">2022-06-02T21:10:21Z</dcterms:modified>
</cp:coreProperties>
</file>