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57" r:id="rId4"/>
    <p:sldId id="262" r:id="rId5"/>
    <p:sldId id="265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E3B73-A837-DDF8-0E54-C5130FAD2C65}" v="53" dt="2023-04-18T14:13:27.643"/>
    <p1510:client id="{11D04D65-599B-4FE2-C099-A3FDF6B467F5}" v="205" dt="2023-04-18T06:25:18.152"/>
    <p1510:client id="{4858A6EB-CD77-96EB-6058-53DEB35E0CA9}" v="5" dt="2023-04-18T13:42:40.784"/>
    <p1510:client id="{5C8DA07F-46D0-5B7E-80D5-821440CB7F37}" v="112" dt="2023-04-18T05:20:02.655"/>
    <p1510:client id="{6C774597-9613-C5D2-6BE1-6B562A1874E2}" v="17" dt="2023-04-18T06:50:09.738"/>
    <p1510:client id="{B48985A9-F7D2-412E-A4AB-57B5434DB7DE}" v="325" dt="2023-04-18T03:13:11.405"/>
    <p1510:client id="{C629C6F4-8EBB-CB46-D18F-A1281E2B5558}" v="2" dt="2023-04-18T02:10:18.004"/>
    <p1510:client id="{D66DBCEE-EC59-9383-F0F9-F6641613C4BA}" v="776" dt="2023-04-18T14:08:11.774"/>
    <p1510:client id="{E6EF97E7-E7DC-5732-6C1D-00EE2040E0E3}" v="121" dt="2023-04-18T12:24:02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31066-6F4A-489E-824C-88DE0F6F0DD7}" type="datetimeFigureOut"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8BDBD-439B-4539-8494-481D41B271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302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l="43815" r="1" b="38315"/>
          <a:stretch/>
        </p:blipFill>
        <p:spPr>
          <a:xfrm>
            <a:off x="0" y="3549535"/>
            <a:ext cx="8655494" cy="330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Quattrocento Sans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0" name="Google Shape;2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267" y="56560"/>
            <a:ext cx="1753466" cy="100924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>
            <a:alpha val="69803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/>
          <p:nvPr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829882" y="1816894"/>
            <a:ext cx="10523918" cy="4368800"/>
          </a:xfrm>
          <a:prstGeom prst="rect">
            <a:avLst/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0"/>
          <p:cNvPicPr preferRelativeResize="0"/>
          <p:nvPr/>
        </p:nvPicPr>
        <p:blipFill rotWithShape="1">
          <a:blip r:embed="rId2">
            <a:alphaModFix/>
          </a:blip>
          <a:srcRect l="43815" r="1" b="38315"/>
          <a:stretch/>
        </p:blipFill>
        <p:spPr>
          <a:xfrm>
            <a:off x="0" y="3549535"/>
            <a:ext cx="8655494" cy="330846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5000"/>
              <a:buFont typeface="Quattrocento Sans"/>
              <a:buNone/>
              <a:defRPr sz="5000">
                <a:solidFill>
                  <a:srgbClr val="1830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89D4A"/>
              </a:buClr>
              <a:buSzPts val="2800"/>
              <a:buNone/>
              <a:defRPr sz="2800">
                <a:solidFill>
                  <a:srgbClr val="789D4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6" name="Google Shape;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267" y="59629"/>
            <a:ext cx="1748131" cy="100617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0"/>
          <p:cNvSpPr/>
          <p:nvPr/>
        </p:nvSpPr>
        <p:spPr>
          <a:xfrm>
            <a:off x="10324769" y="6217920"/>
            <a:ext cx="1867231" cy="612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>
            <a:spLocks noGrp="1"/>
          </p:cNvSpPr>
          <p:nvPr>
            <p:ph type="pic" idx="2"/>
          </p:nvPr>
        </p:nvSpPr>
        <p:spPr>
          <a:xfrm>
            <a:off x="6329045" y="0"/>
            <a:ext cx="586295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5256212" cy="4202084"/>
          </a:xfrm>
          <a:prstGeom prst="rect">
            <a:avLst/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600"/>
              <a:buFont typeface="Arial"/>
              <a:buNone/>
              <a:defRPr sz="1600"/>
            </a:lvl1pPr>
            <a:lvl2pPr marL="914400" marR="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Arial"/>
              <a:buChar char="•"/>
              <a:defRPr sz="1400"/>
            </a:lvl2pPr>
            <a:lvl3pPr marL="1371600" marR="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200"/>
              <a:buFont typeface="Courier New"/>
              <a:buChar char="o"/>
              <a:defRPr sz="1200"/>
            </a:lvl3pPr>
            <a:lvl4pPr marL="1828800" marR="0" lvl="3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000"/>
              <a:buFont typeface="Calibri"/>
              <a:buChar char="−"/>
              <a:defRPr sz="1000"/>
            </a:lvl4pPr>
            <a:lvl5pPr marL="2286000" marR="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000"/>
              <a:buFont typeface="Noto Sans"/>
              <a:buChar char="▪"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794069" y="737553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3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o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−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784163" y="782477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800"/>
              <a:buFont typeface="Calibri"/>
              <a:buChar char="−"/>
              <a:defRPr sz="18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800"/>
              <a:buFont typeface="Noto Sans"/>
              <a:buChar char="▪"/>
              <a:defRPr sz="18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1830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13;p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444368" y="6311900"/>
            <a:ext cx="1637640" cy="45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805132" y="1860639"/>
            <a:ext cx="10668000" cy="156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New York City Taxi Trip Duration</a:t>
            </a: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accent3"/>
                </a:solidFill>
              </a:rPr>
              <a:t>Team 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24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4EB0-BF9E-8CD9-C3CA-4E9000B3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79EE2-286E-CFA4-5E9A-E8D12D9243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8" name="Google Shape;91;p3">
            <a:extLst>
              <a:ext uri="{FF2B5EF4-FFF2-40B4-BE49-F238E27FC236}">
                <a16:creationId xmlns:a16="http://schemas.microsoft.com/office/drawing/2014/main" id="{524CA496-F7DE-2933-A387-F1FBE1853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953" y="1399608"/>
            <a:ext cx="6015501" cy="4368900"/>
          </a:xfrm>
          <a:prstGeom prst="rect">
            <a:avLst/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Clr>
                <a:srgbClr val="789D4A"/>
              </a:buClr>
              <a:buSzPts val="2600"/>
            </a:pPr>
            <a:endParaRPr lang="en-US" sz="2600">
              <a:ea typeface="Arial"/>
              <a:cs typeface="Arial"/>
            </a:endParaRPr>
          </a:p>
          <a:p>
            <a:pPr indent="-4572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r>
              <a:rPr lang="en-US" sz="2600">
                <a:cs typeface="Arial"/>
              </a:rPr>
              <a:t>Build a model that predicts the total ride duration of taxi trips in NYC</a:t>
            </a:r>
          </a:p>
          <a:p>
            <a:pPr lvl="1" indent="-457200">
              <a:lnSpc>
                <a:spcPct val="100000"/>
              </a:lnSpc>
              <a:buSzPts val="2600"/>
            </a:pPr>
            <a:r>
              <a:rPr lang="en-US" sz="2200" i="1">
                <a:cs typeface="Arial"/>
              </a:rPr>
              <a:t>dataset released by the NYC Taxi and Limousine Commission</a:t>
            </a:r>
          </a:p>
          <a:p>
            <a:pPr indent="-4572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r>
              <a:rPr lang="en-US" sz="2600">
                <a:cs typeface="Arial"/>
              </a:rPr>
              <a:t>What kind of Machine Learning Models to implement</a:t>
            </a:r>
          </a:p>
          <a:p>
            <a:pPr lvl="1" indent="-457200">
              <a:lnSpc>
                <a:spcPct val="100000"/>
              </a:lnSpc>
              <a:buSzPts val="2600"/>
            </a:pPr>
            <a:r>
              <a:rPr lang="en-US" sz="2200" i="1">
                <a:cs typeface="Arial"/>
              </a:rPr>
              <a:t>Supervised vs Unsupervised</a:t>
            </a:r>
          </a:p>
          <a:p>
            <a:pPr lvl="1" indent="-457200">
              <a:lnSpc>
                <a:spcPct val="100000"/>
              </a:lnSpc>
              <a:buSzPts val="2600"/>
            </a:pPr>
            <a:r>
              <a:rPr lang="en-US" sz="2200" i="1">
                <a:cs typeface="Arial"/>
              </a:rPr>
              <a:t>Classification vs Regression</a:t>
            </a:r>
          </a:p>
          <a:p>
            <a:pPr indent="-4572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r>
              <a:rPr lang="en-US" sz="2600">
                <a:cs typeface="Arial"/>
              </a:rPr>
              <a:t>What kind of challenges does the dataset present?</a:t>
            </a:r>
          </a:p>
          <a:p>
            <a:pPr lvl="1" indent="-457200">
              <a:lnSpc>
                <a:spcPct val="100000"/>
              </a:lnSpc>
              <a:buSzPts val="2600"/>
            </a:pPr>
            <a:r>
              <a:rPr lang="en-US" sz="2200" i="1">
                <a:ea typeface="Arial"/>
                <a:cs typeface="Arial"/>
              </a:rPr>
              <a:t>Over one million training rows</a:t>
            </a:r>
          </a:p>
          <a:p>
            <a:pPr lvl="1" indent="-457200">
              <a:lnSpc>
                <a:spcPct val="100000"/>
              </a:lnSpc>
              <a:buSzPts val="2600"/>
            </a:pPr>
            <a:r>
              <a:rPr lang="en-US" sz="2200" i="1">
                <a:ea typeface="Arial"/>
                <a:cs typeface="Arial"/>
              </a:rPr>
              <a:t>Feature-engineering</a:t>
            </a:r>
          </a:p>
          <a:p>
            <a:pPr lvl="1" indent="-457200">
              <a:lnSpc>
                <a:spcPct val="100000"/>
              </a:lnSpc>
              <a:buSzPts val="2600"/>
            </a:pPr>
            <a:endParaRPr lang="en-US" sz="2200">
              <a:ea typeface="Arial"/>
              <a:cs typeface="Arial"/>
            </a:endParaRPr>
          </a:p>
          <a:p>
            <a:pPr lvl="1" indent="-4572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endParaRPr lang="en-US" sz="2200">
              <a:ea typeface="Arial"/>
              <a:cs typeface="Arial"/>
            </a:endParaRPr>
          </a:p>
          <a:p>
            <a:pPr indent="-4572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endParaRPr lang="en-US" sz="2600">
              <a:ea typeface="Arial"/>
              <a:cs typeface="Arial"/>
            </a:endParaRPr>
          </a:p>
          <a:p>
            <a:pPr indent="-4699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endParaRPr lang="en-US" sz="2600">
              <a:ea typeface="Arial"/>
              <a:cs typeface="Arial"/>
            </a:endParaRPr>
          </a:p>
          <a:p>
            <a:pPr indent="-4699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endParaRPr lang="en-US" sz="2600">
              <a:ea typeface="Arial"/>
              <a:cs typeface="Arial"/>
            </a:endParaRPr>
          </a:p>
          <a:p>
            <a:pPr indent="-469900">
              <a:lnSpc>
                <a:spcPct val="100000"/>
              </a:lnSpc>
              <a:buSzPts val="2600"/>
            </a:pPr>
            <a:endParaRPr lang="en-US" sz="2600">
              <a:ea typeface="Arial"/>
              <a:cs typeface="Arial"/>
            </a:endParaRPr>
          </a:p>
          <a:p>
            <a:pPr lvl="1" indent="-469900">
              <a:lnSpc>
                <a:spcPct val="100000"/>
              </a:lnSpc>
              <a:buSzPts val="2600"/>
            </a:pPr>
            <a:endParaRPr lang="en-US" sz="2200">
              <a:ea typeface="Arial"/>
              <a:cs typeface="Arial"/>
            </a:endParaRPr>
          </a:p>
          <a:p>
            <a:pPr marL="0" indent="0">
              <a:lnSpc>
                <a:spcPct val="100000"/>
              </a:lnSpc>
            </a:pPr>
            <a:endParaRPr lang="en-US" sz="1800">
              <a:ea typeface="Arial"/>
              <a:cs typeface="Arial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A158D767-7F73-193E-CD43-E579C336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473" y="3111857"/>
            <a:ext cx="5183414" cy="26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/>
              <a:t>Before Building the Model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829882" y="1816894"/>
            <a:ext cx="10524000" cy="4368900"/>
          </a:xfrm>
          <a:prstGeom prst="rect">
            <a:avLst/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789D4A"/>
              </a:buClr>
              <a:buSzPts val="2600"/>
            </a:pPr>
            <a:endParaRPr lang="en-US" sz="2600">
              <a:ea typeface="Arial"/>
              <a:cs typeface="Arial"/>
            </a:endParaRPr>
          </a:p>
          <a:p>
            <a:pPr indent="-469900">
              <a:lnSpc>
                <a:spcPct val="100000"/>
              </a:lnSpc>
              <a:buClr>
                <a:srgbClr val="789D4A"/>
              </a:buClr>
              <a:buSzPts val="2600"/>
              <a:buFont typeface="Arial"/>
              <a:buChar char="•"/>
            </a:pPr>
            <a:r>
              <a:rPr lang="en-US" sz="2600">
                <a:ea typeface="Arial"/>
                <a:cs typeface="Arial"/>
              </a:rPr>
              <a:t>Understanding the Data</a:t>
            </a:r>
          </a:p>
          <a:p>
            <a:pPr indent="-4699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r>
              <a:rPr lang="en-US" sz="2600">
                <a:cs typeface="Arial"/>
              </a:rPr>
              <a:t>Exploratory Data Analysis</a:t>
            </a:r>
          </a:p>
          <a:p>
            <a:pPr lvl="1">
              <a:lnSpc>
                <a:spcPct val="100000"/>
              </a:lnSpc>
              <a:buSzPts val="2600"/>
            </a:pPr>
            <a:r>
              <a:rPr lang="en-US" sz="2200" i="1">
                <a:cs typeface="Arial"/>
              </a:rPr>
              <a:t>Individual Features Visualization</a:t>
            </a:r>
          </a:p>
          <a:p>
            <a:pPr indent="-4699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r>
              <a:rPr lang="en-US" sz="2600">
                <a:cs typeface="Arial"/>
              </a:rPr>
              <a:t>Unsupervised Model</a:t>
            </a:r>
          </a:p>
          <a:p>
            <a:pPr lvl="1">
              <a:lnSpc>
                <a:spcPct val="100000"/>
              </a:lnSpc>
              <a:buSzPts val="2600"/>
            </a:pPr>
            <a:r>
              <a:rPr lang="en-US" sz="2200" i="1">
                <a:cs typeface="Arial"/>
              </a:rPr>
              <a:t>K-Means Clustering</a:t>
            </a:r>
          </a:p>
          <a:p>
            <a:pPr indent="-469900">
              <a:lnSpc>
                <a:spcPct val="100000"/>
              </a:lnSpc>
              <a:buSzPts val="2600"/>
              <a:buChar char="•"/>
            </a:pPr>
            <a:endParaRPr lang="en-US" sz="2600">
              <a:cs typeface="Arial"/>
            </a:endParaRPr>
          </a:p>
          <a:p>
            <a:pPr indent="-4699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endParaRPr lang="en-US" sz="2600">
              <a:ea typeface="Arial"/>
              <a:cs typeface="Arial"/>
            </a:endParaRPr>
          </a:p>
          <a:p>
            <a:pPr indent="-469900">
              <a:lnSpc>
                <a:spcPct val="100000"/>
              </a:lnSpc>
              <a:buClr>
                <a:srgbClr val="789D4A"/>
              </a:buClr>
              <a:buSzPts val="2600"/>
              <a:buChar char="•"/>
            </a:pPr>
            <a:endParaRPr lang="en-US" sz="2600">
              <a:ea typeface="Arial"/>
              <a:cs typeface="Arial"/>
            </a:endParaRPr>
          </a:p>
          <a:p>
            <a:pPr indent="-469900">
              <a:lnSpc>
                <a:spcPct val="100000"/>
              </a:lnSpc>
              <a:buSzPts val="2600"/>
            </a:pPr>
            <a:endParaRPr lang="en-US" sz="2600">
              <a:ea typeface="Arial"/>
              <a:cs typeface="Arial"/>
            </a:endParaRPr>
          </a:p>
          <a:p>
            <a:pPr lvl="1" indent="-469900">
              <a:lnSpc>
                <a:spcPct val="100000"/>
              </a:lnSpc>
              <a:buSzPts val="2600"/>
            </a:pPr>
            <a:endParaRPr lang="en-US" sz="2200">
              <a:ea typeface="Arial"/>
              <a:cs typeface="Arial"/>
            </a:endParaRPr>
          </a:p>
          <a:p>
            <a:pPr marL="0" indent="0">
              <a:lnSpc>
                <a:spcPct val="100000"/>
              </a:lnSpc>
            </a:pPr>
            <a:endParaRPr lang="en-US" sz="1800">
              <a:ea typeface="Arial"/>
              <a:cs typeface="Arial"/>
            </a:endParaRPr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11353795" y="58114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6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8727-0046-86FA-A826-4C9682AF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A9827-588E-4C6A-BC96-0C09E930F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Char char="•"/>
            </a:pPr>
            <a:r>
              <a:rPr lang="en-US"/>
              <a:t>Data limitations</a:t>
            </a:r>
          </a:p>
          <a:p>
            <a:pPr marL="685800" indent="-457200">
              <a:buChar char="•"/>
            </a:pPr>
            <a:r>
              <a:rPr lang="en-US"/>
              <a:t>Most models used the variables as given, instead of converting variables or expanding them into several features</a:t>
            </a:r>
          </a:p>
          <a:p>
            <a:pPr marL="685800" indent="-457200">
              <a:buChar char="•"/>
            </a:pPr>
            <a:r>
              <a:rPr lang="en-US"/>
              <a:t>Many used linear regression which has less explanatory power than </a:t>
            </a:r>
            <a:r>
              <a:rPr lang="en-US" err="1"/>
              <a:t>XGBoost</a:t>
            </a:r>
            <a:r>
              <a:rPr lang="en-US"/>
              <a:t> or Random Forests</a:t>
            </a:r>
          </a:p>
          <a:p>
            <a:pPr marL="685800" indent="-457200">
              <a:buChar char="•"/>
            </a:pPr>
            <a:r>
              <a:rPr lang="en-US"/>
              <a:t>Computationally intensive &amp; slow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62B8-40FA-B49E-0B49-3C1151BCBB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3E63286-EBFB-18E4-62EC-272F4AAF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14" y="4659547"/>
            <a:ext cx="6312395" cy="1833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31422-6641-7F98-3053-3158574B5FF5}"/>
              </a:ext>
            </a:extLst>
          </p:cNvPr>
          <p:cNvSpPr txBox="1"/>
          <p:nvPr/>
        </p:nvSpPr>
        <p:spPr>
          <a:xfrm>
            <a:off x="2626426" y="6594763"/>
            <a:ext cx="700842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https://www.kaggle.com/code/chinki/multiple-regression</a:t>
            </a:r>
          </a:p>
        </p:txBody>
      </p:sp>
    </p:spTree>
    <p:extLst>
      <p:ext uri="{BB962C8B-B14F-4D97-AF65-F5344CB8AC3E}">
        <p14:creationId xmlns:p14="http://schemas.microsoft.com/office/powerpoint/2010/main" val="268188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3906-2E0C-9AA9-ED9F-9CD82760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9E4CE-3510-4367-91FB-EC5044CD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78" y="3845595"/>
            <a:ext cx="10514022" cy="1067984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/>
              <a:t>Code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8C963-C58F-0DEE-A78F-E9ADEBC3D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26224-3895-2636-8512-951A3CE4AD5D}"/>
              </a:ext>
            </a:extLst>
          </p:cNvPr>
          <p:cNvSpPr txBox="1"/>
          <p:nvPr/>
        </p:nvSpPr>
        <p:spPr>
          <a:xfrm>
            <a:off x="915389" y="1781298"/>
            <a:ext cx="1032905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183028"/>
                </a:solidFill>
                <a:latin typeface="Quattrocento Sans"/>
                <a:ea typeface="+mn-lt"/>
                <a:cs typeface="+mn-lt"/>
              </a:rPr>
              <a:t>Robustness: Random Forest models are robust to overfitting and can handle noisy datasets</a:t>
            </a:r>
            <a:endParaRPr lang="en-US">
              <a:latin typeface="Quattrocento Sans"/>
              <a:cs typeface="Arial"/>
            </a:endParaRPr>
          </a:p>
          <a:p>
            <a:endParaRPr lang="en-US">
              <a:solidFill>
                <a:srgbClr val="183028"/>
              </a:solidFill>
              <a:latin typeface="Quattrocento Sans"/>
              <a:ea typeface="+mn-lt"/>
              <a:cs typeface="+mn-lt"/>
            </a:endParaRPr>
          </a:p>
          <a:p>
            <a:r>
              <a:rPr lang="en-US">
                <a:solidFill>
                  <a:srgbClr val="183028"/>
                </a:solidFill>
                <a:latin typeface="Quattrocento Sans"/>
                <a:ea typeface="+mn-lt"/>
                <a:cs typeface="+mn-lt"/>
              </a:rPr>
              <a:t>Non-parametric: Random Forest models are non-parametric -&gt; do not make any assumptions about the distribution of the data -&gt; this makes them more flexible </a:t>
            </a:r>
            <a:endParaRPr lang="en-US">
              <a:latin typeface="Quattrocento Sans"/>
            </a:endParaRPr>
          </a:p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49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AF88-2CDC-1601-4848-A6EE24A9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XGBoost</a:t>
            </a:r>
            <a:r>
              <a:rPr lang="en-US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A2B3-162A-97E2-70ED-444CF0BF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78" y="1816894"/>
            <a:ext cx="7990516" cy="4368800"/>
          </a:xfrm>
        </p:spPr>
        <p:txBody>
          <a:bodyPr>
            <a:normAutofit lnSpcReduction="10000"/>
          </a:bodyPr>
          <a:lstStyle/>
          <a:p>
            <a:pPr marL="685800" indent="-457200">
              <a:buChar char="•"/>
            </a:pPr>
            <a:r>
              <a:rPr lang="en-US"/>
              <a:t>XG Boost – optimized</a:t>
            </a:r>
          </a:p>
          <a:p>
            <a:pPr lvl="1">
              <a:buSzPts val="1800"/>
            </a:pPr>
            <a:r>
              <a:rPr lang="en-US">
                <a:cs typeface="Arial"/>
              </a:rPr>
              <a:t>Combination of gradient descent opt and regularization techniques</a:t>
            </a:r>
          </a:p>
          <a:p>
            <a:pPr lvl="1">
              <a:buSzPts val="1800"/>
            </a:pPr>
            <a:r>
              <a:rPr lang="en-US">
                <a:cs typeface="Arial"/>
              </a:rPr>
              <a:t>Handles large datasets and fast training/prediction</a:t>
            </a:r>
          </a:p>
          <a:p>
            <a:pPr lvl="1">
              <a:buSzPts val="1800"/>
            </a:pPr>
            <a:r>
              <a:rPr lang="en-US">
                <a:cs typeface="Arial"/>
              </a:rPr>
              <a:t>Parallel processing</a:t>
            </a:r>
          </a:p>
          <a:p>
            <a:pPr lvl="1">
              <a:buSzPts val="1800"/>
            </a:pPr>
            <a:r>
              <a:rPr lang="en-US">
                <a:cs typeface="Arial"/>
              </a:rPr>
              <a:t>Accuracy and feature importance</a:t>
            </a:r>
          </a:p>
          <a:p>
            <a:pPr marL="685800" indent="-457200">
              <a:buSzPts val="1800"/>
              <a:buChar char="•"/>
            </a:pPr>
            <a:r>
              <a:rPr lang="en-US"/>
              <a:t>Creating the model</a:t>
            </a:r>
          </a:p>
          <a:p>
            <a:pPr lvl="1"/>
            <a:r>
              <a:rPr lang="en-US"/>
              <a:t>Feature engineering</a:t>
            </a:r>
          </a:p>
          <a:p>
            <a:pPr lvl="2"/>
            <a:r>
              <a:rPr lang="en-US"/>
              <a:t>Manhattan distance, datetimes</a:t>
            </a:r>
          </a:p>
          <a:p>
            <a:pPr lvl="1"/>
            <a:r>
              <a:rPr lang="en-US" err="1"/>
              <a:t>DMatrix</a:t>
            </a:r>
            <a:r>
              <a:rPr lang="en-US"/>
              <a:t> for large datasets</a:t>
            </a:r>
          </a:p>
          <a:p>
            <a:pPr marL="685800" indent="-457200">
              <a:buChar char="•"/>
            </a:pPr>
            <a:r>
              <a:rPr lang="en-US"/>
              <a:t>Regression model - </a:t>
            </a:r>
            <a:r>
              <a:rPr lang="en-US" err="1"/>
              <a:t>XGBoost</a:t>
            </a:r>
            <a:r>
              <a:rPr lang="en-US"/>
              <a:t> Demo</a:t>
            </a:r>
          </a:p>
          <a:p>
            <a:pPr marL="228600" indent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BFEB-677C-26A3-79F1-685DE9CDB9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B7EBE4B1-2DA4-1218-33E3-BDD13457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4" t="17073"/>
          <a:stretch/>
        </p:blipFill>
        <p:spPr>
          <a:xfrm>
            <a:off x="8648485" y="2317605"/>
            <a:ext cx="3243429" cy="33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B124-A58E-1D28-EA0A-661E7BE1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Wrap-up &amp; Further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6270-040F-F4BF-0A11-5F9AE65FE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85800" indent="-457200">
              <a:buChar char="•"/>
            </a:pPr>
            <a:r>
              <a:rPr lang="en-US"/>
              <a:t>Best approach</a:t>
            </a:r>
          </a:p>
          <a:p>
            <a:pPr lvl="1"/>
            <a:r>
              <a:rPr lang="en-US"/>
              <a:t>Exploratory data analysis and visualization with model</a:t>
            </a:r>
          </a:p>
          <a:p>
            <a:pPr lvl="1"/>
            <a:r>
              <a:rPr lang="en-US" err="1"/>
              <a:t>XGBoost</a:t>
            </a:r>
            <a:r>
              <a:rPr lang="en-US"/>
              <a:t> – especially large data sets</a:t>
            </a:r>
          </a:p>
          <a:p>
            <a:pPr lvl="1"/>
            <a:r>
              <a:rPr lang="en-US"/>
              <a:t>Output is id's and predicted duration</a:t>
            </a:r>
          </a:p>
          <a:p>
            <a:pPr marL="685800" indent="-457200">
              <a:buChar char="•"/>
            </a:pPr>
            <a:r>
              <a:rPr lang="en-US"/>
              <a:t>Reproducibility</a:t>
            </a:r>
          </a:p>
          <a:p>
            <a:pPr lvl="1"/>
            <a:r>
              <a:rPr lang="en-US"/>
              <a:t>Complexity: using </a:t>
            </a:r>
            <a:r>
              <a:rPr lang="en-US" err="1"/>
              <a:t>XGBoost</a:t>
            </a:r>
            <a:r>
              <a:rPr lang="en-US"/>
              <a:t>, Dataset: train and test split, Claim: distance is biggest predictor</a:t>
            </a:r>
          </a:p>
          <a:p>
            <a:pPr lvl="1"/>
            <a:r>
              <a:rPr lang="en-US"/>
              <a:t>Hyperparameter tuning, Performance indicator: </a:t>
            </a:r>
            <a:r>
              <a:rPr lang="en-US" err="1"/>
              <a:t>rmse</a:t>
            </a:r>
            <a:endParaRPr lang="en-US"/>
          </a:p>
          <a:p>
            <a:pPr marL="685800" indent="-457200">
              <a:buChar char="•"/>
            </a:pPr>
            <a:r>
              <a:rPr lang="en-US"/>
              <a:t>Unsupervised vs supervised</a:t>
            </a:r>
          </a:p>
          <a:p>
            <a:pPr marL="685800" indent="-457200">
              <a:buChar char="•"/>
            </a:pPr>
            <a:r>
              <a:rPr lang="en-US"/>
              <a:t>Implementing clusters</a:t>
            </a:r>
          </a:p>
          <a:p>
            <a:pPr marL="685800" indent="-457200">
              <a:buChar char="•"/>
            </a:pPr>
            <a:r>
              <a:rPr lang="en-US"/>
              <a:t>Including external data</a:t>
            </a:r>
          </a:p>
          <a:p>
            <a:pPr marL="685800" indent="-457200">
              <a:buChar char="•"/>
            </a:pPr>
            <a:endParaRPr lang="en-US"/>
          </a:p>
          <a:p>
            <a:pPr marL="685800" indent="-45720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06816-B266-43FB-3EDA-1595BF9DF3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MSOB Brand">
      <a:dk1>
        <a:srgbClr val="183028"/>
      </a:dk1>
      <a:lt1>
        <a:srgbClr val="FFFFFF"/>
      </a:lt1>
      <a:dk2>
        <a:srgbClr val="183028"/>
      </a:dk2>
      <a:lt2>
        <a:srgbClr val="FFFFFF"/>
      </a:lt2>
      <a:accent1>
        <a:srgbClr val="183028"/>
      </a:accent1>
      <a:accent2>
        <a:srgbClr val="789D4A"/>
      </a:accent2>
      <a:accent3>
        <a:srgbClr val="D0D3D4"/>
      </a:accent3>
      <a:accent4>
        <a:srgbClr val="F0B323"/>
      </a:accent4>
      <a:accent5>
        <a:srgbClr val="115740"/>
      </a:accent5>
      <a:accent6>
        <a:srgbClr val="B9975B"/>
      </a:accent6>
      <a:hlink>
        <a:srgbClr val="789D4A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New York City Taxi Trip Duration</vt:lpstr>
      <vt:lpstr>Problem Statement</vt:lpstr>
      <vt:lpstr>Before Building the Model</vt:lpstr>
      <vt:lpstr>Critiques</vt:lpstr>
      <vt:lpstr>Random Forest Model</vt:lpstr>
      <vt:lpstr>XGBoost Model</vt:lpstr>
      <vt:lpstr>Wrap-up &amp; Further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2023-04-17T23:53:54Z</dcterms:created>
  <dcterms:modified xsi:type="dcterms:W3CDTF">2023-04-19T00:43:45Z</dcterms:modified>
</cp:coreProperties>
</file>