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57" r:id="rId4"/>
    <p:sldId id="271" r:id="rId5"/>
    <p:sldId id="273" r:id="rId6"/>
    <p:sldId id="280" r:id="rId7"/>
    <p:sldId id="260" r:id="rId8"/>
    <p:sldId id="262" r:id="rId9"/>
    <p:sldId id="261" r:id="rId10"/>
    <p:sldId id="281" r:id="rId11"/>
    <p:sldId id="274" r:id="rId12"/>
    <p:sldId id="276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85" r:id="rId21"/>
    <p:sldId id="278" r:id="rId22"/>
    <p:sldId id="286" r:id="rId23"/>
    <p:sldId id="27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65BB7-A81C-6929-B955-DD038BEEC8D9}" v="236" dt="2023-02-23T03:04:49.636"/>
    <p1510:client id="{5E1B56EA-A9AD-5790-B310-CC3B49A875FD}" v="1442" dt="2023-02-23T15:22:23.817"/>
    <p1510:client id="{6C2E296D-230B-4A4B-EA3D-6AB99CA40191}" v="95" dt="2023-02-23T01:09:07.410"/>
    <p1510:client id="{6C4C503E-8F7B-AEE0-94C8-88D2B1AF90AC}" v="7" dt="2023-02-23T13:37:14.196"/>
    <p1510:client id="{6E661ADF-D6A7-895D-6C39-4CAC047EB7F6}" v="202" dt="2023-02-23T14:54:48.195"/>
    <p1510:client id="{894B1925-22B8-5C8F-1738-472FA000BE17}" v="179" dt="2023-02-23T04:55:37.146"/>
    <p1510:client id="{89D0CE16-D0B7-3C90-CD3D-B7B6A3E2EB9F}" v="116" dt="2023-02-23T14:04:45.216"/>
    <p1510:client id="{97647325-9067-A1DE-E400-41B70EBC6D50}" v="610" dt="2023-02-23T05:45:58.304"/>
    <p1510:client id="{9F20BDEE-1652-4459-9DD9-54DF55AB911E}" v="455" dt="2023-02-22T20:48:02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6CCB9-59B3-48BC-BEA3-F83F8D0E985E}" type="datetimeFigureOut"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4CAD-F391-4C9B-95FA-7C75852A5D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Backward selection. We start with all variables in the model, and backward selection remove the variable with the largest p-value—that is, the variable that is the least statistically significant. The new (p − 1)-variable model is fit, and the variable with the largest p-value is removed. This procedure continues until a stopping rule is reached. For instance, we may stop when all remaining variables have a p-value below some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4CAD-F391-4C9B-95FA-7C75852A5D4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Machine Learning 2</a:t>
            </a:r>
            <a:br>
              <a:rPr lang="en-US" sz="4800">
                <a:solidFill>
                  <a:srgbClr val="FFFFFF"/>
                </a:solidFill>
                <a:cs typeface="Calibri Light"/>
              </a:rPr>
            </a:br>
            <a:r>
              <a:rPr lang="en-US" sz="4800">
                <a:solidFill>
                  <a:srgbClr val="FFFFFF"/>
                </a:solidFill>
                <a:cs typeface="Calibri Light"/>
              </a:rPr>
              <a:t>Midterm Review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513" y="4356227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Team 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D230-2539-731C-93F9-9A414BC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395" y="2324554"/>
            <a:ext cx="8368146" cy="1345355"/>
          </a:xfrm>
        </p:spPr>
        <p:txBody>
          <a:bodyPr/>
          <a:lstStyle/>
          <a:p>
            <a:r>
              <a:rPr lang="en-US">
                <a:cs typeface="Calibri Light"/>
              </a:rPr>
              <a:t>Polynomials: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48D2-726D-928E-1EEF-D0FFD00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40EA-9198-10B8-C701-12325911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123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Non-linear, avoids imposing global structure</a:t>
            </a:r>
          </a:p>
          <a:p>
            <a:r>
              <a:rPr lang="en-US">
                <a:cs typeface="Calibri"/>
              </a:rPr>
              <a:t>n&gt;&gt;p</a:t>
            </a:r>
          </a:p>
          <a:p>
            <a:r>
              <a:rPr lang="en-US">
                <a:cs typeface="Calibri"/>
              </a:rPr>
              <a:t>Converts a continuous variable into an ordered categorical variable (bins)</a:t>
            </a:r>
          </a:p>
          <a:p>
            <a:pPr lvl="1"/>
            <a:r>
              <a:rPr lang="en-US">
                <a:ea typeface="+mn-lt"/>
                <a:cs typeface="+mn-lt"/>
              </a:rPr>
              <a:t>Creating cut-points with I()</a:t>
            </a:r>
            <a:endParaRPr lang="en-US">
              <a:cs typeface="Calibri"/>
            </a:endParaRPr>
          </a:p>
          <a:p>
            <a:pPr lvl="2"/>
            <a:r>
              <a:rPr lang="en-US">
                <a:ea typeface="+mn-lt"/>
                <a:cs typeface="+mn-lt"/>
              </a:rPr>
              <a:t>Automatic but can specify</a:t>
            </a:r>
          </a:p>
          <a:p>
            <a:pPr lvl="1"/>
            <a:r>
              <a:rPr lang="en-US">
                <a:ea typeface="+mn-lt"/>
                <a:cs typeface="+mn-lt"/>
              </a:rPr>
              <a:t>Returns 1 if true, 0 if false</a:t>
            </a:r>
          </a:p>
          <a:p>
            <a:r>
              <a:rPr lang="en-US">
                <a:cs typeface="Calibri"/>
              </a:rPr>
              <a:t>Effect of fitting piecewise constant function</a:t>
            </a:r>
          </a:p>
          <a:p>
            <a:r>
              <a:rPr lang="en-US">
                <a:ea typeface="+mn-lt"/>
                <a:cs typeface="+mn-lt"/>
              </a:rPr>
              <a:t>Step </a:t>
            </a:r>
            <a:r>
              <a:rPr lang="en-US" err="1">
                <a:ea typeface="+mn-lt"/>
                <a:cs typeface="+mn-lt"/>
              </a:rPr>
              <a:t>reg:lm</a:t>
            </a:r>
            <a:r>
              <a:rPr lang="en-US">
                <a:ea typeface="+mn-lt"/>
                <a:cs typeface="+mn-lt"/>
              </a:rPr>
              <a:t>(Y ~ </a:t>
            </a:r>
            <a:r>
              <a:rPr lang="en-US" b="1">
                <a:ea typeface="+mn-lt"/>
                <a:cs typeface="+mn-lt"/>
              </a:rPr>
              <a:t>cut</a:t>
            </a:r>
            <a:r>
              <a:rPr lang="en-US">
                <a:ea typeface="+mn-lt"/>
                <a:cs typeface="+mn-lt"/>
              </a:rPr>
              <a:t>(X, k))  or </a:t>
            </a:r>
          </a:p>
          <a:p>
            <a:pPr lvl="1"/>
            <a:r>
              <a:rPr lang="en-US">
                <a:ea typeface="+mn-lt"/>
                <a:cs typeface="+mn-lt"/>
              </a:rPr>
              <a:t>logistic reg: </a:t>
            </a:r>
            <a:r>
              <a:rPr lang="en-US" err="1">
                <a:ea typeface="+mn-lt"/>
                <a:cs typeface="+mn-lt"/>
              </a:rPr>
              <a:t>glm</a:t>
            </a:r>
            <a:r>
              <a:rPr lang="en-US">
                <a:ea typeface="+mn-lt"/>
                <a:cs typeface="+mn-lt"/>
              </a:rPr>
              <a:t>(Y ~ cut(</a:t>
            </a:r>
            <a:r>
              <a:rPr lang="en-US" err="1">
                <a:ea typeface="+mn-lt"/>
                <a:cs typeface="+mn-lt"/>
              </a:rPr>
              <a:t>X,k</a:t>
            </a:r>
            <a:r>
              <a:rPr lang="en-US">
                <a:ea typeface="+mn-lt"/>
                <a:cs typeface="+mn-lt"/>
              </a:rPr>
              <a:t>))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BA83650-DEB9-2E4F-E4C8-D1A8010A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530" y="2564761"/>
            <a:ext cx="3920836" cy="20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4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D2B0-ABD2-39AB-52DB-20D2AB57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Function Code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73B0CA7-A5A2-EBA8-1D20-53294AE8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21" y="2441046"/>
            <a:ext cx="6711537" cy="2064973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8E92A89-00CC-7CBB-934B-781D16AE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5" y="2138779"/>
            <a:ext cx="4376057" cy="2659612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402E38B-B477-C45E-3224-F95E578DD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21" y="5163345"/>
            <a:ext cx="3772394" cy="4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63B6A-24F4-AEF9-EAB8-65016303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Regression Splines (piecewise polynomial)</a:t>
            </a:r>
            <a:endParaRPr lang="en-US" sz="4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F7DF1D-C191-87FC-60F3-26A38893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8" y="2221360"/>
            <a:ext cx="4785434" cy="263198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AC4FED4-D15C-2341-17B5-9447DE49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58" y="2225384"/>
            <a:ext cx="4810874" cy="2632111"/>
          </a:xfrm>
          <a:prstGeom prst="rect">
            <a:avLst/>
          </a:prstGeom>
        </p:spPr>
      </p:pic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C66542D-B03F-D658-9896-69177AD6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21" y="5162615"/>
            <a:ext cx="7057103" cy="699189"/>
          </a:xfrm>
          <a:prstGeom prst="rect">
            <a:avLst/>
          </a:prstGeom>
        </p:spPr>
      </p:pic>
      <p:pic>
        <p:nvPicPr>
          <p:cNvPr id="14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7A121C58-9DBE-FE77-D4B3-9899F4B9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49" y="5953473"/>
            <a:ext cx="5361038" cy="7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2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A280-0B0D-C807-6F0B-AB078514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Regression Splines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9802-EFA4-5916-F094-E8EB5E8B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degrees of freedom </a:t>
            </a:r>
          </a:p>
          <a:p>
            <a:pPr lvl="1"/>
            <a:r>
              <a:rPr lang="en-US" sz="2800">
                <a:ea typeface="+mn-lt"/>
                <a:cs typeface="+mn-lt"/>
              </a:rPr>
              <a:t>quantity that summarizes the flexibility of a curve</a:t>
            </a:r>
            <a:endParaRPr lang="en-US" sz="2800">
              <a:cs typeface="Calibri" panose="020F0502020204030204"/>
            </a:endParaRPr>
          </a:p>
          <a:p>
            <a:pPr lvl="1"/>
            <a:r>
              <a:rPr lang="en-US" sz="2800">
                <a:ea typeface="+mn-lt"/>
                <a:cs typeface="+mn-lt"/>
              </a:rPr>
              <a:t>Smaller the </a:t>
            </a:r>
            <a:r>
              <a:rPr lang="en-US" sz="2800" err="1">
                <a:ea typeface="+mn-lt"/>
                <a:cs typeface="+mn-lt"/>
              </a:rPr>
              <a:t>Df</a:t>
            </a:r>
            <a:r>
              <a:rPr lang="en-US" sz="2800">
                <a:ea typeface="+mn-lt"/>
                <a:cs typeface="+mn-lt"/>
              </a:rPr>
              <a:t>, more restrictive</a:t>
            </a:r>
            <a:endParaRPr lang="en-US" sz="2800">
              <a:cs typeface="Calibri"/>
            </a:endParaRPr>
          </a:p>
          <a:p>
            <a:r>
              <a:rPr lang="en-US">
                <a:cs typeface="Calibri"/>
              </a:rPr>
              <a:t>For B-splines, 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 = 1 + d + k</a:t>
            </a:r>
          </a:p>
          <a:p>
            <a:pPr lvl="1"/>
            <a:r>
              <a:rPr lang="en-US" sz="2800">
                <a:ea typeface="+mn-lt"/>
                <a:cs typeface="+mn-lt"/>
              </a:rPr>
              <a:t>1 = intercept</a:t>
            </a:r>
          </a:p>
          <a:p>
            <a:pPr lvl="1"/>
            <a:r>
              <a:rPr lang="en-US" sz="2800">
                <a:ea typeface="+mn-lt"/>
                <a:cs typeface="+mn-lt"/>
              </a:rPr>
              <a:t>d = degree of poly</a:t>
            </a:r>
          </a:p>
          <a:p>
            <a:pPr lvl="1"/>
            <a:r>
              <a:rPr lang="en-US" sz="2800">
                <a:ea typeface="+mn-lt"/>
                <a:cs typeface="+mn-lt"/>
              </a:rPr>
              <a:t>k = # of knots</a:t>
            </a:r>
            <a:endParaRPr lang="en-US" sz="2800">
              <a:cs typeface="Calibri" panose="020F0502020204030204"/>
            </a:endParaRPr>
          </a:p>
          <a:p>
            <a:pPr marL="457200" lvl="1" indent="0">
              <a:buNone/>
            </a:pPr>
            <a:endParaRPr lang="en-US" sz="2800">
              <a:ea typeface="+mn-lt"/>
              <a:cs typeface="+mn-lt"/>
            </a:endParaRPr>
          </a:p>
          <a:p>
            <a:pPr lvl="1"/>
            <a:endParaRPr lang="en-US" sz="2800">
              <a:ea typeface="+mn-lt"/>
              <a:cs typeface="+mn-lt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 sz="2800">
              <a:cs typeface="Calibri"/>
            </a:endParaRPr>
          </a:p>
          <a:p>
            <a:pPr lvl="1"/>
            <a:endParaRPr lang="en-US" sz="2800">
              <a:cs typeface="Calibri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D74C09-85A7-2886-BB4B-C67C68A4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043" y="744794"/>
            <a:ext cx="3137461" cy="55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8C0F-3547-19B7-CCF5-F9094FC4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Natural Splines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7B1B68-F9B6-8041-2497-4C0A042D8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533" y="1686847"/>
            <a:ext cx="578754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69693-357E-384B-C5CC-4FE673B64B21}"/>
              </a:ext>
            </a:extLst>
          </p:cNvPr>
          <p:cNvSpPr txBox="1"/>
          <p:nvPr/>
        </p:nvSpPr>
        <p:spPr>
          <a:xfrm>
            <a:off x="841887" y="1861983"/>
            <a:ext cx="473177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Splines can have high variance in extreme ranges of X</a:t>
            </a:r>
            <a:endParaRPr lang="en-US" sz="2800"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Natural splines 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additional boundary constraints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linear functions at the extremes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Total DF = 1 + d + k - 2</a:t>
            </a:r>
          </a:p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lvl="1" algn="l"/>
            <a:endParaRPr lang="en-US" sz="2800">
              <a:cs typeface="Calibri"/>
            </a:endParaRPr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65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E54B-54D3-13D7-7F3C-8088B270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Polynomial vs Cubic Spline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2C2A47E-C7CB-CAF5-D218-8F8441A85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607" y="2145173"/>
            <a:ext cx="583627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C2CD7-8F7C-0F8B-ACC6-9BE52C57C87F}"/>
              </a:ext>
            </a:extLst>
          </p:cNvPr>
          <p:cNvSpPr txBox="1"/>
          <p:nvPr/>
        </p:nvSpPr>
        <p:spPr>
          <a:xfrm>
            <a:off x="805016" y="2070919"/>
            <a:ext cx="473177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Polynomials achieve flexibility by increasing degree d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Splines achieve flexibility by increasing </a:t>
            </a:r>
            <a:r>
              <a:rPr lang="en-US" sz="2800" b="1">
                <a:ea typeface="+mn-lt"/>
                <a:cs typeface="+mn-lt"/>
              </a:rPr>
              <a:t>k</a:t>
            </a:r>
            <a:r>
              <a:rPr lang="en-US" sz="2800">
                <a:ea typeface="+mn-lt"/>
                <a:cs typeface="+mn-lt"/>
              </a:rPr>
              <a:t> while keeping the degree d fixed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indent="-457200" algn="l">
              <a:buFont typeface="Arial,Sans-Serif"/>
              <a:buChar char="•"/>
            </a:pPr>
            <a:endParaRPr lang="en-US" sz="2800">
              <a:cs typeface="Calibri"/>
            </a:endParaRPr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88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1E82-A34B-61E6-9472-C108A30D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 Code – Regression and Natural Splines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7E3D-E712-EA69-1D40-14C99E59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#Regression Splines</a:t>
            </a:r>
            <a:endParaRPr lang="en-US"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lm</a:t>
            </a:r>
            <a:r>
              <a:rPr lang="en-US">
                <a:ea typeface="+mn-lt"/>
                <a:cs typeface="+mn-lt"/>
              </a:rPr>
              <a:t>(Y ~ </a:t>
            </a:r>
            <a:r>
              <a:rPr lang="en-US" b="1">
                <a:ea typeface="+mn-lt"/>
                <a:cs typeface="+mn-lt"/>
              </a:rPr>
              <a:t>bs</a:t>
            </a:r>
            <a:r>
              <a:rPr lang="en-US">
                <a:ea typeface="+mn-lt"/>
                <a:cs typeface="+mn-lt"/>
              </a:rPr>
              <a:t>(X, </a:t>
            </a:r>
            <a:r>
              <a:rPr lang="en-US" b="1">
                <a:ea typeface="+mn-lt"/>
                <a:cs typeface="+mn-lt"/>
              </a:rPr>
              <a:t>knots</a:t>
            </a:r>
            <a:r>
              <a:rPr lang="en-US">
                <a:ea typeface="+mn-lt"/>
                <a:cs typeface="+mn-lt"/>
              </a:rPr>
              <a:t>=c(1,2,3))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lm</a:t>
            </a:r>
            <a:r>
              <a:rPr lang="en-US">
                <a:ea typeface="+mn-lt"/>
                <a:cs typeface="+mn-lt"/>
              </a:rPr>
              <a:t>(Y ~ </a:t>
            </a:r>
            <a:r>
              <a:rPr lang="en-US" b="1">
                <a:ea typeface="+mn-lt"/>
                <a:cs typeface="+mn-lt"/>
              </a:rPr>
              <a:t>bs</a:t>
            </a:r>
            <a:r>
              <a:rPr lang="en-US">
                <a:ea typeface="+mn-lt"/>
                <a:cs typeface="+mn-lt"/>
              </a:rPr>
              <a:t>(X, </a:t>
            </a:r>
            <a:r>
              <a:rPr lang="en-US" b="1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=6)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#Natural Splines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lm</a:t>
            </a:r>
            <a:r>
              <a:rPr lang="en-US">
                <a:ea typeface="+mn-lt"/>
                <a:cs typeface="+mn-lt"/>
              </a:rPr>
              <a:t>(Y ~ </a:t>
            </a:r>
            <a:r>
              <a:rPr lang="en-US" b="1">
                <a:ea typeface="+mn-lt"/>
                <a:cs typeface="+mn-lt"/>
              </a:rPr>
              <a:t>ns</a:t>
            </a:r>
            <a:r>
              <a:rPr lang="en-US">
                <a:ea typeface="+mn-lt"/>
                <a:cs typeface="+mn-lt"/>
              </a:rPr>
              <a:t>(X, </a:t>
            </a:r>
            <a:r>
              <a:rPr lang="en-US" b="1">
                <a:ea typeface="+mn-lt"/>
                <a:cs typeface="+mn-lt"/>
              </a:rPr>
              <a:t>knots</a:t>
            </a:r>
            <a:r>
              <a:rPr lang="en-US">
                <a:ea typeface="+mn-lt"/>
                <a:cs typeface="+mn-lt"/>
              </a:rPr>
              <a:t>=c(1,2,3))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lm</a:t>
            </a:r>
            <a:r>
              <a:rPr lang="en-US">
                <a:ea typeface="+mn-lt"/>
                <a:cs typeface="+mn-lt"/>
              </a:rPr>
              <a:t>(Y ~ </a:t>
            </a:r>
            <a:r>
              <a:rPr lang="en-US" b="1">
                <a:ea typeface="+mn-lt"/>
                <a:cs typeface="+mn-lt"/>
              </a:rPr>
              <a:t>ns</a:t>
            </a:r>
            <a:r>
              <a:rPr lang="en-US">
                <a:ea typeface="+mn-lt"/>
                <a:cs typeface="+mn-lt"/>
              </a:rPr>
              <a:t>(X, </a:t>
            </a:r>
            <a:r>
              <a:rPr lang="en-US" b="1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=6)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09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6DBC-1770-7D4F-20C0-207F336D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Smoothing Splines</a:t>
            </a:r>
          </a:p>
        </p:txBody>
      </p:sp>
      <p:pic>
        <p:nvPicPr>
          <p:cNvPr id="4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0A3CF1A-B0FF-B58E-7135-8FCBACEC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953" y="4829506"/>
            <a:ext cx="4522838" cy="9859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3400C-69D5-0B14-832C-9F619A25B01A}"/>
              </a:ext>
            </a:extLst>
          </p:cNvPr>
          <p:cNvSpPr txBox="1"/>
          <p:nvPr/>
        </p:nvSpPr>
        <p:spPr>
          <a:xfrm>
            <a:off x="4086532" y="5807177"/>
            <a:ext cx="52541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Loss Function + Penalty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A64E9-D5DD-B861-CFB7-AAC241CF24C4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80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CD509-D608-C5D7-BD7B-8276C3DA71FD}"/>
              </a:ext>
            </a:extLst>
          </p:cNvPr>
          <p:cNvSpPr txBox="1"/>
          <p:nvPr/>
        </p:nvSpPr>
        <p:spPr>
          <a:xfrm>
            <a:off x="841887" y="2169241"/>
            <a:ext cx="636638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Trebuchet MS"/>
                <a:ea typeface="+mn-lt"/>
                <a:cs typeface="+mn-lt"/>
              </a:rPr>
              <a:t>Prevent overfit by asking for a smooth model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Trebuchet MS"/>
                <a:ea typeface="+mn-lt"/>
                <a:cs typeface="+mn-lt"/>
              </a:rPr>
              <a:t>smoothness = minimize second derivative </a:t>
            </a:r>
            <a:r>
              <a:rPr lang="en-US" sz="2000" i="1">
                <a:latin typeface="Trebuchet MS"/>
                <a:ea typeface="+mn-lt"/>
                <a:cs typeface="+mn-lt"/>
              </a:rPr>
              <a:t> </a:t>
            </a:r>
            <a:r>
              <a:rPr lang="en-US" sz="2000">
                <a:latin typeface="Trebuchet MS"/>
                <a:ea typeface="+mn-lt"/>
                <a:cs typeface="+mn-lt"/>
              </a:rPr>
              <a:t>(i.e. change in slope)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Trebuchet MS"/>
                <a:ea typeface="+mn-lt"/>
                <a:cs typeface="+mn-lt"/>
              </a:rPr>
              <a:t>Wiggly function (roughness) = large second derivative </a:t>
            </a:r>
            <a:endParaRPr lang="en-US" sz="20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indent="-457200">
              <a:buFont typeface="Arial,Sans-Serif"/>
              <a:buChar char="•"/>
            </a:pPr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24313-208D-3D85-9FB0-CE4BEE2ED815}"/>
              </a:ext>
            </a:extLst>
          </p:cNvPr>
          <p:cNvSpPr txBox="1"/>
          <p:nvPr/>
        </p:nvSpPr>
        <p:spPr>
          <a:xfrm>
            <a:off x="7005483" y="2169241"/>
            <a:ext cx="470104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When λ = 0, then the penalty term in has no effect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function g will be very jumpy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When λ → ∞, g will be perfectly smooth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Uses Cross Validation to choose lambda</a:t>
            </a:r>
          </a:p>
        </p:txBody>
      </p:sp>
    </p:spTree>
    <p:extLst>
      <p:ext uri="{BB962C8B-B14F-4D97-AF65-F5344CB8AC3E}">
        <p14:creationId xmlns:p14="http://schemas.microsoft.com/office/powerpoint/2010/main" val="196679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5F52-82D8-BC29-03DF-ED66E863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 Code – Smoothing Splines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C154-E228-BDAE-EB54-C6441E22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smooth.spline</a:t>
            </a:r>
            <a:r>
              <a:rPr lang="en-US">
                <a:ea typeface="+mn-lt"/>
                <a:cs typeface="+mn-lt"/>
              </a:rPr>
              <a:t>(X, Y, 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=16. lambda=5)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predict(</a:t>
            </a:r>
            <a:r>
              <a:rPr lang="en-US" err="1">
                <a:ea typeface="+mn-lt"/>
                <a:cs typeface="+mn-lt"/>
              </a:rPr>
              <a:t>s.model</a:t>
            </a:r>
            <a:r>
              <a:rPr lang="en-US">
                <a:ea typeface="+mn-lt"/>
                <a:cs typeface="+mn-lt"/>
              </a:rPr>
              <a:t>, x) # replace x w/ </a:t>
            </a:r>
            <a:r>
              <a:rPr lang="en-US" err="1">
                <a:ea typeface="+mn-lt"/>
                <a:cs typeface="+mn-lt"/>
              </a:rPr>
              <a:t>newdata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#predict() does not allow </a:t>
            </a:r>
            <a:r>
              <a:rPr lang="en-US" err="1">
                <a:cs typeface="Calibri"/>
              </a:rPr>
              <a:t>newdata</a:t>
            </a:r>
            <a:r>
              <a:rPr lang="en-US">
                <a:cs typeface="Calibri"/>
              </a:rPr>
              <a:t>=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smooth.spline</a:t>
            </a:r>
            <a:r>
              <a:rPr lang="en-US">
                <a:ea typeface="+mn-lt"/>
                <a:cs typeface="+mn-lt"/>
              </a:rPr>
              <a:t>(X, Y, 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=16, cv=TRUE)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smooth.spline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age,wage,cv</a:t>
            </a:r>
            <a:r>
              <a:rPr lang="en-US">
                <a:ea typeface="+mn-lt"/>
                <a:cs typeface="+mn-lt"/>
              </a:rPr>
              <a:t>=TRUE)</a:t>
            </a:r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df</a:t>
            </a:r>
            <a:r>
              <a:rPr lang="en-US">
                <a:cs typeface="Calibri"/>
              </a:rPr>
              <a:t>=6.8</a:t>
            </a:r>
          </a:p>
          <a:p>
            <a:pPr lvl="1"/>
            <a:endParaRPr lang="en-US" b="1">
              <a:cs typeface="Calibri"/>
            </a:endParaRPr>
          </a:p>
          <a:p>
            <a:pPr lvl="1"/>
            <a:endParaRPr lang="en-US" b="1">
              <a:cs typeface="Calibri"/>
            </a:endParaRPr>
          </a:p>
          <a:p>
            <a:pPr lvl="1"/>
            <a:endParaRPr lang="en-US" b="1">
              <a:cs typeface="Calibri"/>
            </a:endParaRPr>
          </a:p>
          <a:p>
            <a:pPr lvl="1"/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68EB06E-1D47-5251-041C-36E10F8F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05" y="3003956"/>
            <a:ext cx="4915952" cy="3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B4DB-694B-792D-A763-76871562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70DF-C8E0-E85B-6F7E-C6042F7E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romanUcPeriod"/>
            </a:pPr>
            <a:r>
              <a:rPr lang="en-US">
                <a:cs typeface="Calibri" panose="020F0502020204030204"/>
              </a:rPr>
              <a:t>Linear (Chapter 6)</a:t>
            </a:r>
          </a:p>
          <a:p>
            <a:pPr lvl="1"/>
            <a:r>
              <a:rPr lang="en-US">
                <a:ea typeface="+mn-lt"/>
                <a:cs typeface="+mn-lt"/>
              </a:rPr>
              <a:t>Subset selection: Best subset &amp; Stepwise</a:t>
            </a:r>
          </a:p>
          <a:p>
            <a:pPr lvl="1"/>
            <a:r>
              <a:rPr lang="en-US">
                <a:cs typeface="Calibri" panose="020F0502020204030204"/>
              </a:rPr>
              <a:t>Shrinkage (regularization) Methods: ridge &amp; lasso &amp; tuning parameters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Dimension Reduction:  PCR &amp; PLS</a:t>
            </a:r>
            <a:endParaRPr lang="en-US">
              <a:cs typeface="Calibri"/>
            </a:endParaRPr>
          </a:p>
          <a:p>
            <a:pPr marL="514350" indent="-514350">
              <a:buAutoNum type="romanUcPeriod"/>
            </a:pPr>
            <a:r>
              <a:rPr lang="en-US">
                <a:cs typeface="Calibri"/>
              </a:rPr>
              <a:t>Non-linear (Chapter 7)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Polynomial Regression</a:t>
            </a:r>
          </a:p>
          <a:p>
            <a:pPr lvl="1"/>
            <a:r>
              <a:rPr lang="en-US">
                <a:ea typeface="+mn-lt"/>
                <a:cs typeface="+mn-lt"/>
              </a:rPr>
              <a:t>Step function</a:t>
            </a:r>
          </a:p>
          <a:p>
            <a:pPr lvl="1"/>
            <a:r>
              <a:rPr lang="en-US">
                <a:ea typeface="+mn-lt"/>
                <a:cs typeface="+mn-lt"/>
              </a:rPr>
              <a:t>Splines: regression spline, natural spline, smoothing spline</a:t>
            </a:r>
          </a:p>
          <a:p>
            <a:pPr lvl="1"/>
            <a:r>
              <a:rPr lang="en-US">
                <a:ea typeface="+mn-lt"/>
                <a:cs typeface="+mn-lt"/>
              </a:rPr>
              <a:t>Local Regression</a:t>
            </a:r>
          </a:p>
          <a:p>
            <a:pPr lvl="1"/>
            <a:r>
              <a:rPr lang="en-US">
                <a:ea typeface="+mn-lt"/>
                <a:cs typeface="+mn-lt"/>
              </a:rPr>
              <a:t>GAM 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romanUcPeriod"/>
            </a:pPr>
            <a:r>
              <a:rPr lang="en-US">
                <a:cs typeface="Calibri" panose="020F0502020204030204"/>
              </a:rPr>
              <a:t>Kahoot!</a:t>
            </a:r>
          </a:p>
        </p:txBody>
      </p:sp>
    </p:spTree>
    <p:extLst>
      <p:ext uri="{BB962C8B-B14F-4D97-AF65-F5344CB8AC3E}">
        <p14:creationId xmlns:p14="http://schemas.microsoft.com/office/powerpoint/2010/main" val="367974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D230-2539-731C-93F9-9A414BC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798" y="2532372"/>
            <a:ext cx="6646224" cy="1345355"/>
          </a:xfrm>
        </p:spPr>
        <p:txBody>
          <a:bodyPr/>
          <a:lstStyle/>
          <a:p>
            <a:r>
              <a:rPr lang="en-US">
                <a:cs typeface="Calibri Light"/>
              </a:rPr>
              <a:t>Local Regression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90F4-0BC6-794E-A35C-0DF016F7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Generalized Additive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ABAA-4C1D-9489-C7FE-B83B1BDB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417"/>
            <a:ext cx="10515600" cy="43315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Allows non-linear function of variables while maintaining additivity</a:t>
            </a:r>
          </a:p>
          <a:p>
            <a:r>
              <a:rPr lang="en-US">
                <a:cs typeface="Calibri"/>
              </a:rPr>
              <a:t>Applied to both quantitative (regression) and qualitative (classification)</a:t>
            </a:r>
          </a:p>
          <a:p>
            <a:r>
              <a:rPr lang="en-US">
                <a:cs typeface="Calibri"/>
              </a:rPr>
              <a:t>Advantages: </a:t>
            </a:r>
          </a:p>
          <a:p>
            <a:pPr lvl="1"/>
            <a:r>
              <a:rPr lang="en-US">
                <a:cs typeface="Calibri"/>
              </a:rPr>
              <a:t>Automatically model nonlinear relationships</a:t>
            </a:r>
          </a:p>
          <a:p>
            <a:pPr lvl="1"/>
            <a:r>
              <a:rPr lang="en-US">
                <a:cs typeface="Calibri"/>
              </a:rPr>
              <a:t>More accurate predictions</a:t>
            </a:r>
          </a:p>
          <a:p>
            <a:pPr lvl="1"/>
            <a:r>
              <a:rPr lang="en-US">
                <a:cs typeface="Calibri"/>
              </a:rPr>
              <a:t>Interpretability and Flexibility</a:t>
            </a:r>
          </a:p>
          <a:p>
            <a:r>
              <a:rPr lang="en-US">
                <a:cs typeface="Calibri"/>
              </a:rPr>
              <a:t>Limitations</a:t>
            </a:r>
          </a:p>
          <a:p>
            <a:pPr lvl="1"/>
            <a:r>
              <a:rPr lang="en-US">
                <a:cs typeface="Calibri"/>
              </a:rPr>
              <a:t>Restricted to additive models</a:t>
            </a:r>
          </a:p>
          <a:p>
            <a:pPr lvl="1"/>
            <a:r>
              <a:rPr lang="en-US">
                <a:cs typeface="Calibri"/>
              </a:rPr>
              <a:t>Important interactions can be missed (manually add)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34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3F2DE0E-C4C3-3943-C762-81B66264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50" y="2443711"/>
            <a:ext cx="6949044" cy="293050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866369-97D2-0D32-40A8-1A94AD48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42" y="1372663"/>
            <a:ext cx="5009408" cy="4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BB5-93F0-E104-4E38-E087BBFF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 Code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3C84A1-B8F7-978A-6B65-61A7B851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98" y="1688369"/>
            <a:ext cx="7720939" cy="878584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F86C6DB-77C4-4F50-8599-4889315E8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98" y="2790909"/>
            <a:ext cx="7720939" cy="3562182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3EC37F83-23C8-C29D-BBEB-74CFCDB74BD9}"/>
              </a:ext>
            </a:extLst>
          </p:cNvPr>
          <p:cNvSpPr txBox="1"/>
          <p:nvPr/>
        </p:nvSpPr>
        <p:spPr>
          <a:xfrm>
            <a:off x="6095999" y="836219"/>
            <a:ext cx="39534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cs typeface="Calibri"/>
              </a:rPr>
              <a:t>Lm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  vs  gam (with smoothing spline)</a:t>
            </a:r>
          </a:p>
        </p:txBody>
      </p:sp>
    </p:spTree>
    <p:extLst>
      <p:ext uri="{BB962C8B-B14F-4D97-AF65-F5344CB8AC3E}">
        <p14:creationId xmlns:p14="http://schemas.microsoft.com/office/powerpoint/2010/main" val="312882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C0B0-4A10-11A3-C479-47704E99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Kahoot Link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B5864-7B6B-4143-93B9-F378220EBBA8}"/>
              </a:ext>
            </a:extLst>
          </p:cNvPr>
          <p:cNvSpPr txBox="1"/>
          <p:nvPr/>
        </p:nvSpPr>
        <p:spPr>
          <a:xfrm>
            <a:off x="858747" y="1743953"/>
            <a:ext cx="7130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https://create.kahoot.it/details/1b79b754-e228-4681-92aa-2d27bf9d16e0</a:t>
            </a:r>
          </a:p>
        </p:txBody>
      </p:sp>
    </p:spTree>
    <p:extLst>
      <p:ext uri="{BB962C8B-B14F-4D97-AF65-F5344CB8AC3E}">
        <p14:creationId xmlns:p14="http://schemas.microsoft.com/office/powerpoint/2010/main" val="15104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BCB-1D5B-150E-1BEF-E5821858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(brainstorming)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1D31-D7A4-5AE7-ADE1-38DD5E61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4"/>
            <a:ext cx="10515600" cy="484016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Models Chapter 6:</a:t>
            </a:r>
          </a:p>
          <a:p>
            <a:pPr lvl="1"/>
            <a:r>
              <a:rPr lang="en-US">
                <a:highlight>
                  <a:srgbClr val="00FFFF"/>
                </a:highlight>
                <a:cs typeface="Calibri"/>
              </a:rPr>
              <a:t>Subset selection: Best subset &amp; Stepwise</a:t>
            </a:r>
          </a:p>
          <a:p>
            <a:pPr lvl="1"/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Shrinkage (regularization) Methods: ridge &amp; lasso &amp; tuning parameters</a:t>
            </a:r>
          </a:p>
          <a:p>
            <a:pPr lvl="1"/>
            <a:r>
              <a:rPr lang="en-US">
                <a:highlight>
                  <a:srgbClr val="FF00FF"/>
                </a:highlight>
                <a:cs typeface="Calibri"/>
              </a:rPr>
              <a:t>Dimension Reduction:  PCR &amp; PLS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Models Chapter 7:</a:t>
            </a:r>
          </a:p>
          <a:p>
            <a:pPr lvl="1"/>
            <a:r>
              <a:rPr lang="en-US">
                <a:highlight>
                  <a:srgbClr val="FFFF00"/>
                </a:highlight>
                <a:cs typeface="Calibri"/>
              </a:rPr>
              <a:t>Polynomial Regression</a:t>
            </a:r>
          </a:p>
          <a:p>
            <a:pPr lvl="1"/>
            <a:r>
              <a:rPr lang="en-US">
                <a:highlight>
                  <a:srgbClr val="00FFFF"/>
                </a:highlight>
                <a:cs typeface="Calibri"/>
              </a:rPr>
              <a:t>Step function</a:t>
            </a:r>
          </a:p>
          <a:p>
            <a:pPr lvl="1"/>
            <a:r>
              <a:rPr lang="en-US">
                <a:highlight>
                  <a:srgbClr val="FF00FF"/>
                </a:highlight>
                <a:cs typeface="Calibri"/>
              </a:rPr>
              <a:t>Splines: regression spline, natural spline, smoothing spline</a:t>
            </a:r>
          </a:p>
          <a:p>
            <a:pPr lvl="2" indent="0"/>
            <a:r>
              <a:rPr lang="en-US">
                <a:ea typeface="+mn-lt"/>
                <a:cs typeface="+mn-lt"/>
              </a:rPr>
              <a:t>How to calculate degrees of freedom</a:t>
            </a:r>
          </a:p>
          <a:p>
            <a:pPr lvl="2" indent="0"/>
            <a:r>
              <a:rPr lang="en-US">
                <a:ea typeface="+mn-lt"/>
                <a:cs typeface="+mn-lt"/>
              </a:rPr>
              <a:t>Basis function.</a:t>
            </a:r>
            <a:endParaRPr lang="en-US">
              <a:cs typeface="Calibri"/>
            </a:endParaRPr>
          </a:p>
          <a:p>
            <a:pPr lvl="1"/>
            <a:r>
              <a:rPr lang="en-US">
                <a:highlight>
                  <a:srgbClr val="FFFF00"/>
                </a:highlight>
                <a:cs typeface="Calibri"/>
              </a:rPr>
              <a:t>Local Regression (loess())</a:t>
            </a:r>
          </a:p>
          <a:p>
            <a:pPr lvl="1"/>
            <a:r>
              <a:rPr lang="en-US">
                <a:highlight>
                  <a:srgbClr val="00FFFF"/>
                </a:highlight>
                <a:cs typeface="Calibri"/>
              </a:rPr>
              <a:t>GAM (gam())</a:t>
            </a:r>
          </a:p>
          <a:p>
            <a:pPr lvl="2" indent="0"/>
            <a:endParaRPr lang="en-US">
              <a:cs typeface="Calibri"/>
            </a:endParaRPr>
          </a:p>
          <a:p>
            <a:pPr lvl="2" indent="0"/>
            <a:endParaRPr lang="en-US">
              <a:cs typeface="Calibri"/>
            </a:endParaRPr>
          </a:p>
          <a:p>
            <a:pPr lvl="1"/>
            <a:r>
              <a:rPr lang="en-US">
                <a:highlight>
                  <a:srgbClr val="FF00FF"/>
                </a:highlight>
                <a:cs typeface="Calibri"/>
              </a:rPr>
              <a:t>Chapter 8: Tree Conceptual</a:t>
            </a:r>
            <a:r>
              <a:rPr lang="en-US">
                <a:highlight>
                  <a:srgbClr val="00FFFF"/>
                </a:highlight>
                <a:cs typeface="Calibri"/>
              </a:rPr>
              <a:t> </a:t>
            </a:r>
            <a:r>
              <a:rPr lang="en-US">
                <a:highlight>
                  <a:srgbClr val="FFFF00"/>
                </a:highlight>
                <a:cs typeface="Calibri"/>
              </a:rPr>
              <a:t>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82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7222-E3C4-7D19-55CD-02F54292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Subset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26DD-306B-671F-51C8-DCE6D6E8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326"/>
            <a:ext cx="10776820" cy="47867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Best Subset</a:t>
            </a:r>
          </a:p>
          <a:p>
            <a:r>
              <a:rPr lang="en-US">
                <a:cs typeface="Calibri"/>
              </a:rPr>
              <a:t>Fits least squares regression for all possible combos</a:t>
            </a:r>
          </a:p>
          <a:p>
            <a:r>
              <a:rPr lang="en-US">
                <a:cs typeface="Calibri"/>
              </a:rPr>
              <a:t>Identifies best model --&gt; Cross validate prediction error</a:t>
            </a:r>
          </a:p>
          <a:p>
            <a:r>
              <a:rPr lang="en-US">
                <a:cs typeface="Calibri"/>
              </a:rPr>
              <a:t>Computational limitations: 2^p</a:t>
            </a:r>
          </a:p>
          <a:p>
            <a:pPr lvl="1"/>
            <a:r>
              <a:rPr lang="en-US">
                <a:cs typeface="Calibri"/>
              </a:rPr>
              <a:t>Overfitting, high variance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Stepwise Selection</a:t>
            </a:r>
          </a:p>
          <a:p>
            <a:r>
              <a:rPr lang="en-US">
                <a:cs typeface="Calibri"/>
              </a:rPr>
              <a:t>Forward begins with no predictors and adds one by one</a:t>
            </a:r>
          </a:p>
          <a:p>
            <a:pPr lvl="1"/>
            <a:r>
              <a:rPr lang="en-US">
                <a:cs typeface="Calibri"/>
              </a:rPr>
              <a:t>Variable with greatest improvement added</a:t>
            </a:r>
          </a:p>
          <a:p>
            <a:r>
              <a:rPr lang="en-US">
                <a:cs typeface="Calibri"/>
              </a:rPr>
              <a:t>Backwards begins with all predictors, removes one at a time</a:t>
            </a:r>
          </a:p>
          <a:p>
            <a:r>
              <a:rPr lang="en-US">
                <a:cs typeface="Calibri"/>
              </a:rPr>
              <a:t>Advantages vs disadvantages</a:t>
            </a:r>
          </a:p>
          <a:p>
            <a:pPr lvl="1"/>
            <a:r>
              <a:rPr lang="en-US">
                <a:cs typeface="Calibri"/>
              </a:rPr>
              <a:t>more restrictive, works with large p</a:t>
            </a:r>
          </a:p>
          <a:p>
            <a:pPr lvl="1"/>
            <a:r>
              <a:rPr lang="en-US">
                <a:cs typeface="Calibri"/>
              </a:rPr>
              <a:t>doesn’t guarantee best model, backwards requires n&gt;p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08BE-5644-56F0-9A49-DB9A4148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Subset Selection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75CF-AF85-7960-3BA4-D3A7910A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16" y="1647495"/>
            <a:ext cx="3140016" cy="598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Best Subset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612140B-5314-90EB-E9B9-E1FE2218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228"/>
          <a:stretch/>
        </p:blipFill>
        <p:spPr>
          <a:xfrm>
            <a:off x="838514" y="2429498"/>
            <a:ext cx="4823486" cy="32474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EAA0A5-AD49-F14D-B337-FA54339E40A0}"/>
              </a:ext>
            </a:extLst>
          </p:cNvPr>
          <p:cNvSpPr>
            <a:spLocks noGrp="1"/>
          </p:cNvSpPr>
          <p:nvPr/>
        </p:nvSpPr>
        <p:spPr>
          <a:xfrm>
            <a:off x="6835239" y="1647495"/>
            <a:ext cx="3140016" cy="598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Stepwise</a:t>
            </a:r>
          </a:p>
          <a:p>
            <a:endParaRPr lang="en-US">
              <a:cs typeface="Calibri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4BCDB30-0A95-AC8C-8B39-7048E1FA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270" y="2594061"/>
            <a:ext cx="4188030" cy="828710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F9F9AF76-A4BC-E741-7096-56E9AE4B1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19" y="4963774"/>
            <a:ext cx="3940628" cy="977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2B2145-5320-E4BF-1D26-873C518E3632}"/>
              </a:ext>
            </a:extLst>
          </p:cNvPr>
          <p:cNvSpPr txBox="1"/>
          <p:nvPr/>
        </p:nvSpPr>
        <p:spPr>
          <a:xfrm>
            <a:off x="7046025" y="3822369"/>
            <a:ext cx="37728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Run validation/cross validation (train and test) to find best model # of features</a:t>
            </a:r>
          </a:p>
        </p:txBody>
      </p:sp>
    </p:spTree>
    <p:extLst>
      <p:ext uri="{BB962C8B-B14F-4D97-AF65-F5344CB8AC3E}">
        <p14:creationId xmlns:p14="http://schemas.microsoft.com/office/powerpoint/2010/main" val="32953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D230-2539-731C-93F9-9A414BC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395" y="2324554"/>
            <a:ext cx="8368146" cy="1345355"/>
          </a:xfrm>
        </p:spPr>
        <p:txBody>
          <a:bodyPr/>
          <a:lstStyle/>
          <a:p>
            <a:r>
              <a:rPr lang="en-US">
                <a:cs typeface="Calibri Light"/>
              </a:rPr>
              <a:t>Regularization: Ridge &amp; Lasso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5220-B74E-F857-A8AA-C144E43D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Dimension Reduction – PCR and PLS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4B0A-ABF4-8173-A0F3-C1A8DD2A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435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Transform X features through linear combinations</a:t>
            </a:r>
          </a:p>
          <a:p>
            <a:pPr lvl="2" indent="0">
              <a:buNone/>
            </a:pPr>
            <a:r>
              <a:rPr lang="en-US">
                <a:ea typeface="+mn-lt"/>
                <a:cs typeface="+mn-lt"/>
              </a:rPr>
              <a:t>You get M transformed features where M &lt; P (dimension reduction!!)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Fit an LS model using M transformed features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FAA969-6133-E8AC-C5AA-54AA3745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5" y="2830907"/>
            <a:ext cx="5509985" cy="3055827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9256882-1C75-E9BE-8713-528E46E3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851271"/>
            <a:ext cx="5392057" cy="3278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C13713-F1C7-22AF-E662-8F073AEA56F4}"/>
              </a:ext>
            </a:extLst>
          </p:cNvPr>
          <p:cNvSpPr txBox="1"/>
          <p:nvPr/>
        </p:nvSpPr>
        <p:spPr>
          <a:xfrm>
            <a:off x="8897256" y="4697185"/>
            <a:ext cx="27704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92D050"/>
                </a:solidFill>
                <a:latin typeface="Calibri"/>
                <a:cs typeface="Calibri"/>
              </a:rPr>
              <a:t>green</a:t>
            </a:r>
            <a:r>
              <a:rPr lang="en-US" sz="2000">
                <a:latin typeface="Calibri"/>
                <a:cs typeface="Calibri"/>
              </a:rPr>
              <a:t> = 1</a:t>
            </a:r>
            <a:r>
              <a:rPr lang="en-US" sz="2000" baseline="30000">
                <a:latin typeface="Calibri"/>
                <a:cs typeface="Calibri"/>
              </a:rPr>
              <a:t>st</a:t>
            </a:r>
            <a:r>
              <a:rPr lang="en-US" sz="2000">
                <a:latin typeface="Calibri"/>
                <a:cs typeface="Calibri"/>
              </a:rPr>
              <a:t> component</a:t>
            </a:r>
          </a:p>
          <a:p>
            <a:r>
              <a:rPr lang="en-US" sz="2000">
                <a:solidFill>
                  <a:srgbClr val="9966FF"/>
                </a:solidFill>
                <a:latin typeface="Calibri"/>
                <a:cs typeface="Calibri"/>
              </a:rPr>
              <a:t>purple</a:t>
            </a:r>
            <a:r>
              <a:rPr lang="en-US" sz="2000">
                <a:latin typeface="Calibri"/>
                <a:cs typeface="Calibri"/>
              </a:rPr>
              <a:t> = 2</a:t>
            </a:r>
            <a:r>
              <a:rPr lang="en-US" sz="2000" baseline="30000">
                <a:latin typeface="Calibri"/>
                <a:cs typeface="Calibri"/>
              </a:rPr>
              <a:t>nd</a:t>
            </a:r>
            <a:r>
              <a:rPr lang="en-US" sz="2000">
                <a:latin typeface="Calibri"/>
                <a:cs typeface="Calibri"/>
              </a:rPr>
              <a:t> component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1066575-AB39-CCBA-5F65-BCDDFD30578D}"/>
              </a:ext>
            </a:extLst>
          </p:cNvPr>
          <p:cNvSpPr txBox="1"/>
          <p:nvPr/>
        </p:nvSpPr>
        <p:spPr>
          <a:xfrm>
            <a:off x="524328" y="5930900"/>
            <a:ext cx="5210628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err="1">
                <a:latin typeface="Trebuchet MS"/>
                <a:ea typeface="+mj-ea"/>
                <a:cs typeface="+mj-cs"/>
              </a:rPr>
              <a:t>lm</a:t>
            </a:r>
            <a:r>
              <a:rPr lang="en-US" sz="2000" b="1">
                <a:latin typeface="Trebuchet MS"/>
                <a:ea typeface="+mj-ea"/>
                <a:cs typeface="+mj-cs"/>
              </a:rPr>
              <a:t>():  </a:t>
            </a:r>
            <a:r>
              <a:rPr lang="en-US" sz="2000" b="1" err="1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Ŷ</a:t>
            </a:r>
            <a:r>
              <a:rPr lang="en-US" sz="2000" b="1" baseline="-25000" err="1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i</a:t>
            </a:r>
            <a:r>
              <a:rPr lang="en-US" sz="2000" b="1" baseline="-25000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latin typeface="Trebuchet MS"/>
                <a:ea typeface="+mj-ea"/>
                <a:cs typeface="+mj-cs"/>
              </a:rPr>
              <a:t>=  </a:t>
            </a:r>
            <a:r>
              <a:rPr lang="en-US" sz="2000" b="1">
                <a:solidFill>
                  <a:srgbClr val="92D050"/>
                </a:solidFill>
                <a:latin typeface="Symbol"/>
                <a:ea typeface="+mj-ea"/>
                <a:cs typeface="+mj-cs"/>
              </a:rPr>
              <a:t>b</a:t>
            </a:r>
            <a:r>
              <a:rPr lang="en-US" sz="2000" b="1" baseline="-25000">
                <a:solidFill>
                  <a:srgbClr val="92D050"/>
                </a:solidFill>
                <a:latin typeface="Trebuchet MS"/>
                <a:ea typeface="+mj-ea"/>
                <a:cs typeface="+mj-cs"/>
              </a:rPr>
              <a:t>0</a:t>
            </a:r>
            <a:r>
              <a:rPr lang="en-US" sz="2000" b="1">
                <a:latin typeface="Trebuchet MS"/>
                <a:ea typeface="+mj-ea"/>
                <a:cs typeface="+mj-cs"/>
              </a:rPr>
              <a:t>  +  </a:t>
            </a:r>
            <a:r>
              <a:rPr lang="en-US" sz="2000" b="1">
                <a:solidFill>
                  <a:srgbClr val="FF33CC"/>
                </a:solidFill>
                <a:latin typeface="Symbol"/>
                <a:ea typeface="+mj-ea"/>
                <a:cs typeface="+mj-cs"/>
              </a:rPr>
              <a:t>b</a:t>
            </a:r>
            <a:r>
              <a:rPr lang="en-US" sz="2000" b="1" baseline="-250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1</a:t>
            </a:r>
            <a:r>
              <a:rPr lang="en-US" sz="2000" b="1"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X</a:t>
            </a:r>
            <a:r>
              <a:rPr lang="en-US" sz="2000" b="1" baseline="-250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1</a:t>
            </a:r>
            <a:r>
              <a:rPr lang="en-US" sz="2000" b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latin typeface="Trebuchet MS"/>
                <a:ea typeface="+mj-ea"/>
                <a:cs typeface="+mj-cs"/>
              </a:rPr>
              <a:t>+ </a:t>
            </a:r>
            <a:r>
              <a:rPr lang="en-US" sz="2000" b="1">
                <a:solidFill>
                  <a:srgbClr val="FF33CC"/>
                </a:solidFill>
                <a:latin typeface="Symbol"/>
                <a:ea typeface="+mj-ea"/>
                <a:cs typeface="+mj-cs"/>
              </a:rPr>
              <a:t>b</a:t>
            </a:r>
            <a:r>
              <a:rPr lang="en-US" sz="2000" b="1" baseline="-250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1</a:t>
            </a:r>
            <a:r>
              <a:rPr lang="en-US" sz="2000" b="1"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X</a:t>
            </a:r>
            <a:r>
              <a:rPr lang="en-US" sz="2000" b="1" baseline="-250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2</a:t>
            </a:r>
            <a:r>
              <a:rPr lang="en-US" sz="2000" b="1">
                <a:latin typeface="Trebuchet MS"/>
                <a:ea typeface="+mj-ea"/>
                <a:cs typeface="+mj-cs"/>
              </a:rPr>
              <a:t> + ……. </a:t>
            </a:r>
            <a:r>
              <a:rPr lang="en-US" sz="2000" b="1">
                <a:solidFill>
                  <a:srgbClr val="FF33CC"/>
                </a:solidFill>
                <a:latin typeface="Symbol"/>
                <a:ea typeface="+mj-ea"/>
                <a:cs typeface="+mj-cs"/>
              </a:rPr>
              <a:t>b</a:t>
            </a:r>
            <a:r>
              <a:rPr lang="en-US" sz="2000" b="1" baseline="-250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p</a:t>
            </a:r>
            <a:r>
              <a:rPr lang="en-US" sz="2000" b="1">
                <a:latin typeface="Trebuchet MS"/>
                <a:ea typeface="+mj-ea"/>
                <a:cs typeface="+mj-cs"/>
              </a:rPr>
              <a:t> </a:t>
            </a:r>
            <a:r>
              <a:rPr lang="en-US" sz="2000" b="1" err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X</a:t>
            </a:r>
            <a:r>
              <a:rPr lang="en-US" sz="2000" b="1" baseline="-25000" err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p</a:t>
            </a:r>
            <a:br>
              <a:rPr lang="en-US" sz="2000" b="1">
                <a:latin typeface="Trebuchet MS"/>
                <a:ea typeface="+mj-ea"/>
                <a:cs typeface="+mj-cs"/>
              </a:rPr>
            </a:br>
            <a:r>
              <a:rPr lang="en-US" sz="2000" b="1" err="1">
                <a:latin typeface="Trebuchet MS"/>
                <a:ea typeface="+mj-ea"/>
                <a:cs typeface="+mj-cs"/>
              </a:rPr>
              <a:t>pcr</a:t>
            </a:r>
            <a:r>
              <a:rPr lang="en-US" sz="2000" b="1">
                <a:latin typeface="Trebuchet MS"/>
                <a:ea typeface="+mj-ea"/>
                <a:cs typeface="+mj-cs"/>
              </a:rPr>
              <a:t>():</a:t>
            </a:r>
            <a:r>
              <a:rPr lang="en-US" sz="2000" b="1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en-US" sz="2000" b="1" err="1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Ŷ</a:t>
            </a:r>
            <a:r>
              <a:rPr lang="en-US" sz="2000" b="1" baseline="-25000" err="1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i</a:t>
            </a:r>
            <a:r>
              <a:rPr lang="en-US" sz="2000" b="1" baseline="-25000">
                <a:solidFill>
                  <a:schemeClr val="accent4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latin typeface="Trebuchet MS"/>
                <a:ea typeface="+mj-ea"/>
                <a:cs typeface="+mj-cs"/>
              </a:rPr>
              <a:t>=  </a:t>
            </a:r>
            <a:r>
              <a:rPr lang="el-GR" sz="2000" b="1">
                <a:solidFill>
                  <a:srgbClr val="92D050"/>
                </a:solidFill>
                <a:latin typeface="Trebuchet MS"/>
                <a:ea typeface="+mj-ea"/>
                <a:cs typeface="+mj-cs"/>
              </a:rPr>
              <a:t>θ</a:t>
            </a:r>
            <a:r>
              <a:rPr lang="en-US" sz="2000" b="1" baseline="-25000">
                <a:solidFill>
                  <a:srgbClr val="92D050"/>
                </a:solidFill>
                <a:latin typeface="Trebuchet MS"/>
                <a:ea typeface="+mj-ea"/>
                <a:cs typeface="+mj-cs"/>
              </a:rPr>
              <a:t>0</a:t>
            </a:r>
            <a:r>
              <a:rPr lang="en-US" sz="2000" b="1">
                <a:latin typeface="Trebuchet MS"/>
                <a:ea typeface="+mj-ea"/>
                <a:cs typeface="+mj-cs"/>
              </a:rPr>
              <a:t>  +  </a:t>
            </a:r>
            <a:r>
              <a:rPr lang="el-GR" sz="2000" b="1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θ</a:t>
            </a:r>
            <a:r>
              <a:rPr lang="en-US" sz="2000" b="1" baseline="-250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1</a:t>
            </a:r>
            <a:r>
              <a:rPr lang="en-US" sz="2000" b="1"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Z</a:t>
            </a:r>
            <a:r>
              <a:rPr lang="en-US" sz="2000" b="1" baseline="-250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1 </a:t>
            </a:r>
            <a:r>
              <a:rPr lang="en-US" sz="2000" b="1">
                <a:latin typeface="Trebuchet MS"/>
                <a:ea typeface="+mj-ea"/>
                <a:cs typeface="+mj-cs"/>
              </a:rPr>
              <a:t>+  </a:t>
            </a:r>
            <a:r>
              <a:rPr lang="el-GR" sz="2000" b="1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θ</a:t>
            </a:r>
            <a:r>
              <a:rPr lang="en-US" sz="2000" b="1" baseline="-250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2</a:t>
            </a:r>
            <a:r>
              <a:rPr lang="en-US" sz="2000" b="1"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Z</a:t>
            </a:r>
            <a:r>
              <a:rPr lang="en-US" sz="2000" b="1" baseline="-250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2 </a:t>
            </a:r>
            <a:r>
              <a:rPr lang="en-US" sz="2000" b="1">
                <a:latin typeface="Trebuchet MS"/>
                <a:ea typeface="+mj-ea"/>
                <a:cs typeface="+mj-cs"/>
              </a:rPr>
              <a:t>+ ……. </a:t>
            </a:r>
            <a:r>
              <a:rPr lang="el-GR" sz="2000" b="1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θ</a:t>
            </a:r>
            <a:r>
              <a:rPr lang="en-US" sz="2000" b="1" baseline="-250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M</a:t>
            </a:r>
            <a:r>
              <a:rPr lang="en-US" sz="2000" b="1">
                <a:latin typeface="Trebuchet MS"/>
                <a:ea typeface="+mj-ea"/>
                <a:cs typeface="+mj-cs"/>
              </a:rPr>
              <a:t> </a:t>
            </a:r>
            <a:r>
              <a:rPr lang="en-US" sz="2000" b="1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Z</a:t>
            </a:r>
            <a:r>
              <a:rPr lang="en-US" sz="2000" b="1" baseline="-250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M</a:t>
            </a:r>
            <a:br>
              <a:rPr lang="en-US" sz="2000" b="1" baseline="-25000">
                <a:latin typeface="Trebuchet MS"/>
                <a:ea typeface="+mj-ea"/>
                <a:cs typeface="+mj-cs"/>
              </a:rPr>
            </a:br>
            <a:r>
              <a:rPr lang="en-US" sz="2000" b="1" baseline="-250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  </a:t>
            </a:r>
            <a:r>
              <a:rPr lang="en-US" sz="1400">
                <a:solidFill>
                  <a:srgbClr val="92D050"/>
                </a:solidFill>
                <a:latin typeface="Trebuchet MS"/>
                <a:ea typeface="+mj-ea"/>
                <a:cs typeface="+mj-cs"/>
              </a:rPr>
              <a:t> </a:t>
            </a:r>
            <a:r>
              <a:rPr lang="en-US" sz="1400">
                <a:solidFill>
                  <a:srgbClr val="00B0F0"/>
                </a:solidFill>
                <a:latin typeface="Trebuchet MS"/>
                <a:ea typeface="+mj-ea"/>
                <a:cs typeface="+mj-cs"/>
              </a:rPr>
              <a:t>     </a:t>
            </a:r>
            <a:r>
              <a:rPr lang="en-US" sz="1400">
                <a:solidFill>
                  <a:srgbClr val="FF33CC"/>
                </a:solidFill>
                <a:latin typeface="Trebuchet MS"/>
                <a:ea typeface="+mj-ea"/>
                <a:cs typeface="+mj-cs"/>
              </a:rPr>
              <a:t> </a:t>
            </a:r>
            <a:r>
              <a:rPr lang="en-US" sz="1400">
                <a:latin typeface="Trebuchet MS"/>
                <a:ea typeface="+mj-ea"/>
                <a:cs typeface="+mj-cs"/>
              </a:rPr>
              <a:t>            </a:t>
            </a:r>
            <a:r>
              <a:rPr lang="en-US" sz="1400">
                <a:solidFill>
                  <a:srgbClr val="FFFF00"/>
                </a:solidFill>
                <a:latin typeface="Trebuchet MS"/>
                <a:ea typeface="+mj-ea"/>
                <a:cs typeface="+mj-cs"/>
              </a:rPr>
              <a:t> </a:t>
            </a:r>
            <a:r>
              <a:rPr lang="en-US" sz="1400">
                <a:latin typeface="Trebuchet MS"/>
                <a:ea typeface="+mj-ea"/>
                <a:cs typeface="+mj-cs"/>
              </a:rPr>
              <a:t> </a:t>
            </a:r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C90C9-58F5-B9D9-9E1D-B57F94D9ED5E}"/>
              </a:ext>
            </a:extLst>
          </p:cNvPr>
          <p:cNvSpPr txBox="1"/>
          <p:nvPr/>
        </p:nvSpPr>
        <p:spPr>
          <a:xfrm>
            <a:off x="6912428" y="3061607"/>
            <a:ext cx="3501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shows PCR instead of PLS!!!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8E4-84FE-5C94-6AA9-C4E65FF6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Difference Between PCR and PLS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FAD8-C4BE-5C71-5043-DF56ECF6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PCR/PCA uses </a:t>
            </a:r>
            <a:r>
              <a:rPr lang="en-US">
                <a:ea typeface="+mn-lt"/>
                <a:cs typeface="+mn-lt"/>
              </a:rPr>
              <a:t>unsupervised identification of components in the X feature space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 use of Y outcome/response values</a:t>
            </a:r>
          </a:p>
          <a:p>
            <a:r>
              <a:rPr lang="en-US">
                <a:ea typeface="+mn-lt"/>
                <a:cs typeface="+mn-lt"/>
              </a:rPr>
              <a:t>PLS uses supervised identification of components in the X feature space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Place highest weight on features most strongly related to Y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31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7E364A7-9242-CE36-29EE-B3ED756E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4" y="2193693"/>
            <a:ext cx="10145485" cy="134575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1FB2494-D512-00D0-3844-B49D55A0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3" y="5194473"/>
            <a:ext cx="10145485" cy="6872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9C69FDE-AE21-55F2-B9E1-A74EEA71A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3" y="6184499"/>
            <a:ext cx="10145486" cy="40357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4D2B1C4-9945-8624-AD45-69D2ACB32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3" y="3881308"/>
            <a:ext cx="10145486" cy="338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BFCB9-C6AB-479D-92D9-A0B158636D89}"/>
              </a:ext>
            </a:extLst>
          </p:cNvPr>
          <p:cNvSpPr txBox="1"/>
          <p:nvPr/>
        </p:nvSpPr>
        <p:spPr>
          <a:xfrm>
            <a:off x="485322" y="1537606"/>
            <a:ext cx="2558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PCR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2581-88EE-0586-F6D6-D005E54A92CC}"/>
              </a:ext>
            </a:extLst>
          </p:cNvPr>
          <p:cNvSpPr txBox="1"/>
          <p:nvPr/>
        </p:nvSpPr>
        <p:spPr>
          <a:xfrm>
            <a:off x="512535" y="4576534"/>
            <a:ext cx="2558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PLS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501C98-0234-ACF3-619A-F287A380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 Code – PCR and PLS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Machine Learning 2 Midterm Review</vt:lpstr>
      <vt:lpstr>Agenda</vt:lpstr>
      <vt:lpstr>Outline (brainstorming)</vt:lpstr>
      <vt:lpstr>Subset Selection</vt:lpstr>
      <vt:lpstr>Subset Selection Code</vt:lpstr>
      <vt:lpstr>Regularization: Ridge &amp; Lasso Lab</vt:lpstr>
      <vt:lpstr>Dimension Reduction – PCR and PLS</vt:lpstr>
      <vt:lpstr>Difference Between PCR and PLS</vt:lpstr>
      <vt:lpstr>R Code – PCR and PLS</vt:lpstr>
      <vt:lpstr>Polynomials: Lab</vt:lpstr>
      <vt:lpstr>Step Functions</vt:lpstr>
      <vt:lpstr>Step Function Code</vt:lpstr>
      <vt:lpstr>Regression Splines (piecewise polynomial)</vt:lpstr>
      <vt:lpstr>Regression Splines (cont.)</vt:lpstr>
      <vt:lpstr>Natural Splines</vt:lpstr>
      <vt:lpstr>Polynomial vs Cubic Spline</vt:lpstr>
      <vt:lpstr>R Code – Regression and Natural Splines</vt:lpstr>
      <vt:lpstr>Smoothing Splines</vt:lpstr>
      <vt:lpstr>R Code – Smoothing Splines</vt:lpstr>
      <vt:lpstr>Local Regression Lab</vt:lpstr>
      <vt:lpstr>Generalized Additive Models</vt:lpstr>
      <vt:lpstr>PowerPoint Presentation</vt:lpstr>
      <vt:lpstr>GAM Code</vt:lpstr>
      <vt:lpstr>Kahoot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2023-02-22T19:04:05Z</dcterms:created>
  <dcterms:modified xsi:type="dcterms:W3CDTF">2023-04-16T23:39:31Z</dcterms:modified>
</cp:coreProperties>
</file>