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75" r:id="rId3"/>
    <p:sldId id="292" r:id="rId4"/>
    <p:sldId id="293" r:id="rId5"/>
    <p:sldId id="294" r:id="rId6"/>
    <p:sldId id="258" r:id="rId7"/>
    <p:sldId id="295" r:id="rId8"/>
    <p:sldId id="298" r:id="rId9"/>
    <p:sldId id="260" r:id="rId10"/>
    <p:sldId id="1269" r:id="rId11"/>
    <p:sldId id="1270" r:id="rId12"/>
    <p:sldId id="1261" r:id="rId13"/>
    <p:sldId id="1220" r:id="rId14"/>
    <p:sldId id="1271" r:id="rId15"/>
    <p:sldId id="1272" r:id="rId16"/>
    <p:sldId id="1273" r:id="rId17"/>
    <p:sldId id="1221" r:id="rId18"/>
    <p:sldId id="1238" r:id="rId19"/>
    <p:sldId id="1239" r:id="rId20"/>
    <p:sldId id="1226" r:id="rId21"/>
    <p:sldId id="1227" r:id="rId22"/>
    <p:sldId id="1228" r:id="rId23"/>
    <p:sldId id="1229" r:id="rId24"/>
    <p:sldId id="1230" r:id="rId25"/>
    <p:sldId id="1231" r:id="rId26"/>
    <p:sldId id="1232" r:id="rId27"/>
    <p:sldId id="1233" r:id="rId28"/>
    <p:sldId id="296" r:id="rId29"/>
    <p:sldId id="297" r:id="rId30"/>
    <p:sldId id="262" r:id="rId31"/>
    <p:sldId id="263" r:id="rId32"/>
    <p:sldId id="264" r:id="rId33"/>
    <p:sldId id="272" r:id="rId34"/>
    <p:sldId id="271" r:id="rId35"/>
    <p:sldId id="273" r:id="rId36"/>
    <p:sldId id="299" r:id="rId37"/>
    <p:sldId id="300" r:id="rId38"/>
    <p:sldId id="301" r:id="rId39"/>
    <p:sldId id="302" r:id="rId40"/>
    <p:sldId id="267" r:id="rId41"/>
    <p:sldId id="268" r:id="rId42"/>
    <p:sldId id="309" r:id="rId43"/>
    <p:sldId id="307" r:id="rId44"/>
    <p:sldId id="306" r:id="rId45"/>
    <p:sldId id="2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ABFE0-75FD-433F-9FC1-B21D45F0801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A1594-6138-4017-B52B-FC63158F2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6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8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01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63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8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2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1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4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08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3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35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4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8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6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4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5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3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3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B773-24F4-4BC5-AD06-3E23320BA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1ED22-5E46-4539-A019-D335AEF12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4C0B-CB2E-4224-954E-4F69E521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1A9-4EE6-4194-B714-F3B1AC7D03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9F3A-38AF-4350-A8DE-8436E813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9FB1-4C25-404E-BAF1-80AB5E9F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D7E-E80C-4E71-B88D-4974714D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2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F9D9-9A04-4B8E-BD55-B577EBA8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CCA41-EDF9-4172-BABD-8B9BBEC1B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7722-F376-4565-A1D1-2A57F477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1A9-4EE6-4194-B714-F3B1AC7D03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81822-3D6A-4BC5-BFA2-BA24840E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C043-8CAB-406B-A383-41A30378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D7E-E80C-4E71-B88D-4974714D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4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A1BCE-7B63-45DE-9C74-5DBF9D15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60850-73C8-46FE-9709-2F9574B25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4F04-E7E7-4642-982A-1D8BC7E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1A9-4EE6-4194-B714-F3B1AC7D03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B5C5-EB61-429C-A4A3-BA84848E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ACF14-B004-4C6D-A5DA-00102327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D7E-E80C-4E71-B88D-4974714D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8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AC08-3FAD-44B0-B033-4BDA0BEA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1649-6C00-4734-A101-90799637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87BF-6ABA-4424-A441-0982F658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1A9-4EE6-4194-B714-F3B1AC7D03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6A52-D947-47AA-8C3C-D219A78D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B899-A2F0-4C14-AF44-45178BEB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D7E-E80C-4E71-B88D-4974714D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D08A-5937-49E9-98A1-1CBAF292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A173F-8274-44DD-8FA0-730CAD2B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87251-6AAE-4CDA-892F-460FBC4B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1A9-4EE6-4194-B714-F3B1AC7D03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3B13-448E-4B0E-BE51-88A456B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F4DB-F97C-46B8-A45D-7A884212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D7E-E80C-4E71-B88D-4974714D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B460-57DF-479E-8A64-62409FB7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BF41-3A35-448E-A880-99BF569EC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B5F87-6BD1-4660-90AC-5787457BE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E6D5-1ADF-487D-AEAA-A93EF966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1A9-4EE6-4194-B714-F3B1AC7D03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327C-B03C-48C9-A20E-3942B169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5A97C-548A-4A27-98A2-536F02FA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D7E-E80C-4E71-B88D-4974714D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D8F8-8264-48B3-B617-FB2F6280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E7E5-CB64-4669-924C-5C4C5A88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3771C-DBD5-401B-8630-35FC7CAF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6E913-3B89-45EB-AA5F-86E6820F5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398D6-E95C-4CBF-888F-E183E3675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9B528-7940-4DC0-89FE-05676836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1A9-4EE6-4194-B714-F3B1AC7D03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70C9E-0728-4219-A9CA-9120E53E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4BA67-645E-4545-94F7-B39D54E5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D7E-E80C-4E71-B88D-4974714D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72BA-CAA1-4F8B-8D9F-9738429A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8A9B-3715-4793-BE85-1D6FE814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1A9-4EE6-4194-B714-F3B1AC7D03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7F27E-C861-451B-A3E2-C4D0EC2F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34132-A4EC-4DEA-B478-0677DF8F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D7E-E80C-4E71-B88D-4974714D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9677F-E5A1-4815-838B-7D6FB3E9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1A9-4EE6-4194-B714-F3B1AC7D03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95CFE-9555-444B-A9FE-FB6AD4C6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F1374-A2CC-48CD-A7BC-47F624DF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D7E-E80C-4E71-B88D-4974714D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5D21-8EB0-4CA1-B0DA-17FE7CAC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ECA5-A29C-4F81-8B12-B39CEBF6E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2DDC4-41BF-49EE-BB15-FEA1C7805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1245-995D-487D-9750-80FEBB4E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1A9-4EE6-4194-B714-F3B1AC7D03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95F1D-6A1C-4074-8096-FF44B76E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A5229-1E02-4EB1-B9F4-38BC57CC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D7E-E80C-4E71-B88D-4974714D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9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DE9C-5C4C-4187-9DFC-EEF1EE89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34722-5F0C-4E64-A118-8DFC62EA9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7A589-600D-4989-A8D9-EC9B42C2A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E0B6F-CAC5-42A7-A716-2F775B56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1A9-4EE6-4194-B714-F3B1AC7D03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6E0AA-B9C5-4A1B-BFFC-4EDBDB70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899FF-EE9B-430D-BBDE-919E9D93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DD7E-E80C-4E71-B88D-4974714D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2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B8660-A4AE-474C-A589-16A6CD97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81266-9F38-4091-9F1E-184B0AC3D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30B48-EC4E-4388-8BE1-D089CC66C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21A9-4EE6-4194-B714-F3B1AC7D032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7C31-058F-45A4-A206-000B7615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0587-8B54-452C-B275-707F34750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DD7E-E80C-4E71-B88D-4974714D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CSCI-2400: Computer Systems</a:t>
            </a:r>
            <a:br>
              <a:rPr lang="en-US" dirty="0"/>
            </a:br>
            <a:r>
              <a:rPr lang="en-US" dirty="0"/>
              <a:t>Sandesh </a:t>
            </a:r>
            <a:r>
              <a:rPr lang="en-US" dirty="0" err="1"/>
              <a:t>Dhawaskar</a:t>
            </a:r>
            <a:r>
              <a:rPr lang="en-US" dirty="0"/>
              <a:t> </a:t>
            </a:r>
            <a:r>
              <a:rPr lang="en-US" dirty="0" err="1"/>
              <a:t>Sathyanarayana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2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5038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>
                <a:latin typeface="Calibri"/>
                <a:cs typeface="Calibri"/>
              </a:rPr>
              <a:t>scheduled</a:t>
            </a:r>
            <a:r>
              <a:rPr lang="en-US" dirty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execution is </a:t>
            </a:r>
            <a:r>
              <a:rPr lang="en-US" i="1" dirty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stopped permanently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Processes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5089525"/>
          </a:xfrm>
        </p:spPr>
        <p:txBody>
          <a:bodyPr>
            <a:normAutofit fontScale="92500"/>
          </a:bodyPr>
          <a:lstStyle/>
          <a:p>
            <a:r>
              <a:rPr lang="en-US" dirty="0"/>
              <a:t>Process becomes terminated for one of three reasons:</a:t>
            </a:r>
          </a:p>
          <a:p>
            <a:pPr lvl="1"/>
            <a:r>
              <a:rPr lang="en-US" dirty="0"/>
              <a:t>Receiving a signal whose default action is to terminate (next lecture)</a:t>
            </a:r>
          </a:p>
          <a:p>
            <a:pPr lvl="1"/>
            <a:r>
              <a:rPr lang="en-US" dirty="0"/>
              <a:t>Returning from the </a:t>
            </a:r>
            <a:r>
              <a:rPr lang="en-US" dirty="0">
                <a:latin typeface="Courier New"/>
                <a:cs typeface="Courier New"/>
              </a:rPr>
              <a:t>main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Calling the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void exit(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/>
              <a:t>Terminates with an </a:t>
            </a:r>
            <a:r>
              <a:rPr lang="en-US" i="1" dirty="0"/>
              <a:t>exit status </a:t>
            </a:r>
            <a:r>
              <a:rPr lang="en-US" dirty="0"/>
              <a:t>of </a:t>
            </a:r>
            <a:r>
              <a:rPr lang="en-US" dirty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>
                <a:latin typeface="Calibri"/>
                <a:cs typeface="Calibri"/>
              </a:rPr>
              <a:t> is called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>
                <a:latin typeface="Calibri"/>
                <a:cs typeface="Calibri"/>
              </a:rPr>
              <a:t> but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6426" y="493712"/>
            <a:ext cx="7159078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1845" y="1282244"/>
            <a:ext cx="8015287" cy="52709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latin typeface="Calibri"/>
                <a:cs typeface="Calibri"/>
              </a:rPr>
              <a:t>Parent process </a:t>
            </a:r>
            <a:r>
              <a:rPr lang="en-US" dirty="0">
                <a:latin typeface="Calibri"/>
                <a:cs typeface="Calibri"/>
              </a:rPr>
              <a:t>creates a new running </a:t>
            </a:r>
            <a:r>
              <a:rPr lang="en-US" i="1" dirty="0">
                <a:latin typeface="Calibri"/>
                <a:cs typeface="Calibri"/>
              </a:rPr>
              <a:t>child process </a:t>
            </a:r>
            <a:r>
              <a:rPr lang="en-US" dirty="0">
                <a:latin typeface="Calibri"/>
                <a:cs typeface="Calibri"/>
              </a:rPr>
              <a:t>by calling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Returns 0 to the child process, child’s PID to parent process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Child is </a:t>
            </a:r>
            <a:r>
              <a:rPr lang="en-US" i="1" dirty="0">
                <a:latin typeface="Calibri"/>
                <a:cs typeface="Calibri"/>
              </a:rPr>
              <a:t>almost</a:t>
            </a:r>
            <a:r>
              <a:rPr lang="en-US" dirty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>
                <a:solidFill>
                  <a:srgbClr val="C00000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17512"/>
            <a:ext cx="5699125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1750541" y="1524000"/>
            <a:ext cx="2975045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60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38307" y="49763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81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Subsequent changes to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are independent</a:t>
            </a:r>
          </a:p>
          <a:p>
            <a:r>
              <a:rPr lang="en-US" dirty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stdout</a:t>
            </a:r>
            <a:r>
              <a:rPr lang="en-US" dirty="0">
                <a:latin typeface="Calibri"/>
                <a:cs typeface="Calibri"/>
              </a:rPr>
              <a:t> is the same in both parent and child</a:t>
            </a:r>
          </a:p>
        </p:txBody>
      </p:sp>
    </p:spTree>
    <p:extLst>
      <p:ext uri="{BB962C8B-B14F-4D97-AF65-F5344CB8AC3E}">
        <p14:creationId xmlns:p14="http://schemas.microsoft.com/office/powerpoint/2010/main" val="233542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with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019" y="1362076"/>
            <a:ext cx="8558382" cy="46577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process graph </a:t>
            </a:r>
            <a:r>
              <a:rPr lang="en-US" dirty="0"/>
              <a:t>is a useful tool for capturing the partial ordering of statements in a concurrent program:</a:t>
            </a:r>
          </a:p>
          <a:p>
            <a:pPr lvl="1"/>
            <a:r>
              <a:rPr lang="en-US" dirty="0"/>
              <a:t>Each vertex is the execution of a statement</a:t>
            </a:r>
          </a:p>
          <a:p>
            <a:pPr lvl="1"/>
            <a:r>
              <a:rPr lang="en-US" dirty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 happens before b</a:t>
            </a:r>
          </a:p>
          <a:p>
            <a:pPr lvl="1"/>
            <a:r>
              <a:rPr lang="en-US" dirty="0"/>
              <a:t>Edges can be labeled with current value of variables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vertices can be labeled with output</a:t>
            </a:r>
          </a:p>
          <a:p>
            <a:pPr lvl="1"/>
            <a:r>
              <a:rPr lang="en-US" dirty="0"/>
              <a:t>Each graph begins with a vertex with no </a:t>
            </a:r>
            <a:r>
              <a:rPr lang="en-US" dirty="0" err="1"/>
              <a:t>inedges</a:t>
            </a:r>
            <a:r>
              <a:rPr lang="en-US" dirty="0"/>
              <a:t> 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Any </a:t>
            </a:r>
            <a:r>
              <a:rPr lang="en-US" i="1" dirty="0"/>
              <a:t>topological sort </a:t>
            </a:r>
            <a:r>
              <a:rPr lang="en-US" dirty="0"/>
              <a:t>of the graph corresponds to a feasible total ordering. </a:t>
            </a:r>
          </a:p>
          <a:p>
            <a:pPr lvl="1"/>
            <a:r>
              <a:rPr lang="en-US" dirty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 Example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00201" y="1472148"/>
            <a:ext cx="2975045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7592151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=2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716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455298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main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630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8561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7344630" y="3468792"/>
            <a:ext cx="66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fork</a:t>
            </a: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7790292" y="2716547"/>
            <a:ext cx="640395" cy="864094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8545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22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08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1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1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6822815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urier New" charset="0"/>
              </a:rPr>
              <a:t>x</a:t>
            </a:r>
            <a:r>
              <a:rPr lang="en-US" sz="1600" dirty="0">
                <a:latin typeface="Courier New" charset="0"/>
              </a:rPr>
              <a:t>==1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627855" y="2828396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9499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9066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7668351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627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9499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066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04435" y="3290992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Parent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72913" y="264197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Child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487967" y="49001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1362076"/>
            <a:ext cx="4700023" cy="3895725"/>
          </a:xfrm>
        </p:spPr>
        <p:txBody>
          <a:bodyPr/>
          <a:lstStyle/>
          <a:p>
            <a:r>
              <a:rPr lang="en-US" dirty="0"/>
              <a:t>Original 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Relabled</a:t>
            </a:r>
            <a:r>
              <a:rPr lang="en-US" dirty="0"/>
              <a:t> graph: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91183" y="1831455"/>
            <a:ext cx="4085241" cy="1538966"/>
            <a:chOff x="2748382" y="2974455"/>
            <a:chExt cx="4085241" cy="1538966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=2</a:t>
              </a: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main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6" y="3176402"/>
              <a:ext cx="640395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atin typeface="Courier New" charset="0"/>
                </a:rPr>
                <a:t>x</a:t>
              </a:r>
              <a:r>
                <a:rPr lang="en-US" sz="1600" dirty="0">
                  <a:latin typeface="Courier New" charset="0"/>
                </a:rPr>
                <a:t>==1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24056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b</a:t>
              </a: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233046" y="3434318"/>
            <a:ext cx="3053955" cy="1442482"/>
            <a:chOff x="5709045" y="3581400"/>
            <a:chExt cx="3053955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233046" y="5181600"/>
            <a:ext cx="3053955" cy="1371600"/>
            <a:chOff x="5709045" y="5105400"/>
            <a:chExt cx="3053955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248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5344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Two consecutive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752601" y="1676400"/>
            <a:ext cx="1859035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4A00FF"/>
                </a:solidFill>
                <a:latin typeface="Menlo-Regular"/>
              </a:rPr>
              <a:t>fork2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Menlo-Regular"/>
              </a:rPr>
              <a:t>    fork();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Menlo-Regular"/>
              </a:rPr>
              <a:t>    fork();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12922" y="1295401"/>
            <a:ext cx="4640679" cy="2913221"/>
            <a:chOff x="3124200" y="3505200"/>
            <a:chExt cx="4640679" cy="2913221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71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078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3614478" y="3640774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27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457200"/>
            <a:ext cx="8029551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parent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676400" y="1447801"/>
            <a:ext cx="2157450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4A00FF"/>
                </a:solidFill>
                <a:latin typeface="Menlo-Regular"/>
              </a:rPr>
              <a:t>fork4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	}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614164" y="2068203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017034" cy="651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881218" y="4089401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408250" y="4089401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439978" y="4224974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434737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children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97493" y="1536691"/>
            <a:ext cx="2157450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4A00FF"/>
                </a:solidFill>
                <a:latin typeface="Menlo-Regular"/>
              </a:rPr>
              <a:t>fork5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77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88672" y="2305691"/>
              <a:ext cx="8644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944718" y="4089401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471750" y="4089401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4428610" y="4318348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  <a:p>
            <a:r>
              <a:rPr lang="en-US" dirty="0"/>
              <a:t>Processes</a:t>
            </a:r>
          </a:p>
          <a:p>
            <a:r>
              <a:rPr lang="en-US" dirty="0"/>
              <a:t>Signals</a:t>
            </a:r>
          </a:p>
          <a:p>
            <a:r>
              <a:rPr lang="en-US" dirty="0"/>
              <a:t>Shell lab</a:t>
            </a:r>
          </a:p>
        </p:txBody>
      </p:sp>
    </p:spTree>
    <p:extLst>
      <p:ext uri="{BB962C8B-B14F-4D97-AF65-F5344CB8AC3E}">
        <p14:creationId xmlns:p14="http://schemas.microsoft.com/office/powerpoint/2010/main" val="57070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2"/>
            <a:ext cx="69977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Reaping Child Processes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3680" y="1098550"/>
            <a:ext cx="8307387" cy="5454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it still consumes system resources</a:t>
            </a:r>
          </a:p>
          <a:p>
            <a:pPr lvl="2"/>
            <a:r>
              <a:rPr lang="en-US" dirty="0"/>
              <a:t>Examples: Exit status, various OS tables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 (using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then deletes zombie child process</a:t>
            </a:r>
          </a:p>
          <a:p>
            <a:r>
              <a:rPr lang="en-US" dirty="0"/>
              <a:t>What if parent doesn’t reap?</a:t>
            </a:r>
          </a:p>
          <a:p>
            <a:pPr lvl="1"/>
            <a:r>
              <a:rPr lang="en-US" dirty="0"/>
              <a:t>If any parent terminates without reaping a child, then the orphaned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 (</a:t>
            </a:r>
            <a:r>
              <a:rPr lang="en-US" dirty="0" err="1"/>
              <a:t>pid</a:t>
            </a:r>
            <a:r>
              <a:rPr lang="en-US" dirty="0"/>
              <a:t> == 1)</a:t>
            </a:r>
          </a:p>
          <a:p>
            <a:pPr lvl="1"/>
            <a:r>
              <a:rPr lang="en-US" dirty="0"/>
              <a:t>So,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  <p:extLst>
      <p:ext uri="{BB962C8B-B14F-4D97-AF65-F5344CB8AC3E}">
        <p14:creationId xmlns:p14="http://schemas.microsoft.com/office/powerpoint/2010/main" val="123726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676401" y="2438401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504826"/>
            <a:ext cx="2006600" cy="1095375"/>
          </a:xfrm>
        </p:spPr>
        <p:txBody>
          <a:bodyPr>
            <a:normAutofit fontScale="90000"/>
          </a:bodyPr>
          <a:lstStyle/>
          <a:p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05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dirty="0"/>
              <a:t> shows child process as “defunct” (i.e., a zombie)</a:t>
            </a:r>
          </a:p>
          <a:p>
            <a:endParaRPr lang="en-US" sz="2000" dirty="0"/>
          </a:p>
          <a:p>
            <a:r>
              <a:rPr lang="en-US" sz="2000" dirty="0"/>
              <a:t>Killing parent allows child to be reaped by </a:t>
            </a:r>
            <a:r>
              <a:rPr lang="en-US" sz="2000" dirty="0">
                <a:latin typeface="Courier New" pitchFamily="49" charset="0"/>
              </a:rPr>
              <a:t>init</a:t>
            </a: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4071939" y="482165"/>
            <a:ext cx="4040593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20007" y="2586714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791201" y="4267200"/>
            <a:ext cx="9906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3124200" y="5257800"/>
            <a:ext cx="3657600" cy="304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457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1752601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1"/>
            <a:ext cx="3657600" cy="1617663"/>
          </a:xfrm>
        </p:spPr>
        <p:txBody>
          <a:bodyPr>
            <a:normAutofit fontScale="90000"/>
          </a:bodyPr>
          <a:lstStyle/>
          <a:p>
            <a:r>
              <a:rPr lang="en-US" dirty="0"/>
              <a:t>Non-</a:t>
            </a:r>
            <a:br>
              <a:rPr lang="en-US" dirty="0"/>
            </a:br>
            <a:r>
              <a:rPr lang="en-US" dirty="0"/>
              <a:t>terminating</a:t>
            </a:r>
            <a:br>
              <a:rPr lang="en-US" dirty="0"/>
            </a:br>
            <a:r>
              <a:rPr lang="en-US" dirty="0"/>
              <a:t>Child Example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80100" y="3765550"/>
            <a:ext cx="4330700" cy="2711450"/>
          </a:xfrm>
        </p:spPr>
        <p:txBody>
          <a:bodyPr/>
          <a:lstStyle/>
          <a:p>
            <a:r>
              <a:rPr lang="en-US" sz="2000" dirty="0"/>
              <a:t>Child process still active even though parent has terminated</a:t>
            </a:r>
          </a:p>
          <a:p>
            <a:endParaRPr lang="en-US" sz="2000" dirty="0"/>
          </a:p>
          <a:p>
            <a:r>
              <a:rPr lang="en-US" sz="2000" dirty="0"/>
              <a:t>Must kill child explicitly,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4800600" y="279401"/>
            <a:ext cx="3662862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5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Menlo-Regular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48769" y="3258881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334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886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206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integer it points to will be set to  a value that indicates reason the child terminated and the exit status:</a:t>
            </a:r>
          </a:p>
          <a:p>
            <a:pPr lvl="2"/>
            <a:r>
              <a:rPr lang="en-US" dirty="0"/>
              <a:t>Checked using macros defined in </a:t>
            </a:r>
            <a:r>
              <a:rPr lang="en-US" dirty="0" err="1">
                <a:latin typeface="Courier New"/>
                <a:cs typeface="Courier New"/>
              </a:rPr>
              <a:t>wait.h</a:t>
            </a:r>
            <a:endParaRPr lang="en-US" dirty="0">
              <a:latin typeface="Courier New"/>
              <a:cs typeface="Courier New"/>
            </a:endParaRPr>
          </a:p>
          <a:p>
            <a:pPr lvl="3"/>
            <a:r>
              <a:rPr lang="en-US" dirty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>
                <a:latin typeface="Calibri"/>
                <a:cs typeface="Calibri"/>
              </a:rPr>
              <a:t>See textbook for details</a:t>
            </a:r>
          </a:p>
        </p:txBody>
      </p:sp>
    </p:spTree>
    <p:extLst>
      <p:ext uri="{BB962C8B-B14F-4D97-AF65-F5344CB8AC3E}">
        <p14:creationId xmlns:p14="http://schemas.microsoft.com/office/powerpoint/2010/main" val="1249280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676400" y="1507392"/>
            <a:ext cx="3549626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60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wait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6324600" y="4495800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41296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HP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548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HP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</p:txBody>
      </p:sp>
    </p:spTree>
    <p:extLst>
      <p:ext uri="{BB962C8B-B14F-4D97-AF65-F5344CB8AC3E}">
        <p14:creationId xmlns:p14="http://schemas.microsoft.com/office/powerpoint/2010/main" val="36150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65532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Another wait </a:t>
            </a:r>
            <a:r>
              <a:rPr lang="en-US" dirty="0"/>
              <a:t>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578" y="1052512"/>
            <a:ext cx="8307388" cy="1233488"/>
          </a:xfrm>
        </p:spPr>
        <p:txBody>
          <a:bodyPr/>
          <a:lstStyle/>
          <a:p>
            <a:r>
              <a:rPr lang="en-US" sz="2000" dirty="0"/>
              <a:t>If multiple children completed, will take in arbitrary order</a:t>
            </a:r>
          </a:p>
          <a:p>
            <a:r>
              <a:rPr lang="en-US" sz="200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2021085" y="2275106"/>
            <a:ext cx="4975657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82413" y="6195537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62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1844" y="493712"/>
            <a:ext cx="88392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waitpid</a:t>
            </a:r>
            <a:r>
              <a:rPr lang="en-US" sz="3400" dirty="0"/>
              <a:t>: 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62966"/>
            <a:ext cx="8610600" cy="1099234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waitpid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&amp;status,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(see textbook)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2009287" y="2461716"/>
            <a:ext cx="4975657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70615" y="6382147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45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763000" cy="5410200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USER=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12349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fork(void)</a:t>
            </a:r>
          </a:p>
          <a:p>
            <a:pPr lvl="1"/>
            <a:r>
              <a:rPr lang="en-US" dirty="0"/>
              <a:t>creates a new process (child process) that is identical to the calling process (parent process)</a:t>
            </a:r>
          </a:p>
          <a:p>
            <a:pPr lvl="1"/>
            <a:r>
              <a:rPr lang="en-US" dirty="0"/>
              <a:t>OS creates an exact duplicate of parent’s state:</a:t>
            </a:r>
          </a:p>
          <a:p>
            <a:pPr lvl="2"/>
            <a:r>
              <a:rPr lang="en-US" dirty="0"/>
              <a:t>Virtual address space (memory), including heap and stack</a:t>
            </a:r>
          </a:p>
          <a:p>
            <a:pPr lvl="2"/>
            <a:r>
              <a:rPr lang="en-US" dirty="0"/>
              <a:t>Registers, except for the return value (%</a:t>
            </a:r>
            <a:r>
              <a:rPr lang="en-US" dirty="0" err="1"/>
              <a:t>eax</a:t>
            </a:r>
            <a:r>
              <a:rPr lang="en-US" dirty="0"/>
              <a:t>/%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File descriptors but files are shared</a:t>
            </a:r>
          </a:p>
          <a:p>
            <a:pPr lvl="1"/>
            <a:r>
              <a:rPr lang="en-US" b="1" dirty="0"/>
              <a:t>Result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/>
              <a:t>Equal but separate state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Fork 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>
                <a:solidFill>
                  <a:srgbClr val="C00000"/>
                </a:solidFill>
              </a:rPr>
              <a:t>twice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98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fork(void)</a:t>
            </a:r>
          </a:p>
          <a:p>
            <a:pPr lvl="1"/>
            <a:r>
              <a:rPr lang="en-US" dirty="0"/>
              <a:t>returns 0 to the child process</a:t>
            </a:r>
          </a:p>
          <a:p>
            <a:pPr lvl="1"/>
            <a:r>
              <a:rPr lang="en-US" dirty="0"/>
              <a:t>returns child’s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(process id) to the parent process</a:t>
            </a:r>
          </a:p>
          <a:p>
            <a:pPr lvl="1"/>
            <a:r>
              <a:rPr lang="en-US" dirty="0"/>
              <a:t>Usually used like:</a:t>
            </a:r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2385391" y="3592784"/>
            <a:ext cx="7086600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nsolas"/>
                <a:cs typeface="Consolas"/>
              </a:rPr>
              <a:t>pid_t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fork();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if (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== 0)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i="1" dirty="0">
                <a:latin typeface="Consolas"/>
                <a:cs typeface="Consolas"/>
              </a:rPr>
              <a:t>// </a:t>
            </a:r>
            <a:r>
              <a:rPr lang="en-US" i="1" dirty="0" err="1">
                <a:latin typeface="Consolas"/>
                <a:cs typeface="Consolas"/>
              </a:rPr>
              <a:t>pid</a:t>
            </a:r>
            <a:r>
              <a:rPr lang="en-US" i="1" dirty="0">
                <a:latin typeface="Consolas"/>
                <a:cs typeface="Consolas"/>
              </a:rPr>
              <a:t> is 0 so we can detect child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else {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i="1" dirty="0">
                <a:latin typeface="Consolas"/>
                <a:cs typeface="Consolas"/>
              </a:rPr>
              <a:t>// </a:t>
            </a:r>
            <a:r>
              <a:rPr lang="en-US" i="1" dirty="0" err="1">
                <a:latin typeface="Consolas"/>
                <a:cs typeface="Consolas"/>
              </a:rPr>
              <a:t>pid</a:t>
            </a:r>
            <a:r>
              <a:rPr lang="en-US" i="1" dirty="0">
                <a:latin typeface="Consolas"/>
                <a:cs typeface="Consolas"/>
              </a:rPr>
              <a:t> = child’s assigned </a:t>
            </a:r>
            <a:r>
              <a:rPr lang="en-US" i="1" dirty="0" err="1">
                <a:latin typeface="Consolas"/>
                <a:cs typeface="Consolas"/>
              </a:rPr>
              <a:t>pid</a:t>
            </a:r>
            <a:endParaRPr lang="en-US" i="1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40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Both react to changes in </a:t>
            </a:r>
            <a:r>
              <a:rPr lang="en-US" b="1" i="1" dirty="0">
                <a:solidFill>
                  <a:srgbClr val="C00000"/>
                </a:solidFill>
              </a:rPr>
              <a:t>program 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system: </a:t>
            </a:r>
            <a:br>
              <a:rPr lang="en-US" dirty="0"/>
            </a:br>
            <a:r>
              <a:rPr lang="en-US" dirty="0"/>
              <a:t>Difficult to 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/>
          </a:p>
          <a:p>
            <a:r>
              <a:rPr lang="en-US" dirty="0"/>
              <a:t>System needs mechanisms for “exceptional control flow”</a:t>
            </a:r>
          </a:p>
        </p:txBody>
      </p:sp>
    </p:spTree>
    <p:extLst>
      <p:ext uri="{BB962C8B-B14F-4D97-AF65-F5344CB8AC3E}">
        <p14:creationId xmlns:p14="http://schemas.microsoft.com/office/powerpoint/2010/main" val="24622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exec()</a:t>
            </a:r>
          </a:p>
          <a:p>
            <a:pPr lvl="1"/>
            <a:r>
              <a:rPr lang="en-US" dirty="0"/>
              <a:t>Replaces the current process’s state and context</a:t>
            </a:r>
          </a:p>
          <a:p>
            <a:pPr lvl="2"/>
            <a:r>
              <a:rPr lang="en-US" dirty="0"/>
              <a:t>But keeps PID, open files, and signal context</a:t>
            </a:r>
          </a:p>
          <a:p>
            <a:pPr lvl="1"/>
            <a:r>
              <a:rPr lang="en-US" dirty="0"/>
              <a:t>Provides a way to load and run </a:t>
            </a:r>
            <a:r>
              <a:rPr lang="en-US" b="1" dirty="0"/>
              <a:t>another</a:t>
            </a:r>
            <a:r>
              <a:rPr lang="en-US" dirty="0"/>
              <a:t> program</a:t>
            </a:r>
          </a:p>
          <a:p>
            <a:pPr lvl="2"/>
            <a:r>
              <a:rPr lang="en-US" dirty="0"/>
              <a:t>Replaces the current running memory image with that of new program</a:t>
            </a:r>
          </a:p>
          <a:p>
            <a:pPr lvl="2"/>
            <a:r>
              <a:rPr lang="en-US" dirty="0"/>
              <a:t>Set up stack with arguments and environment variables</a:t>
            </a:r>
          </a:p>
          <a:p>
            <a:pPr lvl="2"/>
            <a:r>
              <a:rPr lang="en-US" dirty="0"/>
              <a:t>Start execution at the entry point </a:t>
            </a:r>
          </a:p>
          <a:p>
            <a:pPr lvl="1"/>
            <a:r>
              <a:rPr lang="en-US" dirty="0"/>
              <a:t>Never returns on successful execution</a:t>
            </a:r>
          </a:p>
          <a:p>
            <a:pPr lvl="1"/>
            <a:r>
              <a:rPr lang="en-US" dirty="0"/>
              <a:t>The newly loaded program’s perspective: as if the previous program has not been run before</a:t>
            </a:r>
          </a:p>
          <a:p>
            <a:pPr lvl="1"/>
            <a:r>
              <a:rPr lang="en-US" dirty="0"/>
              <a:t>More useful variant is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execve</a:t>
            </a:r>
            <a:r>
              <a:rPr lang="en-US" b="1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/>
              <a:t>More information? man 3 exec</a:t>
            </a:r>
          </a:p>
        </p:txBody>
      </p:sp>
    </p:spTree>
    <p:extLst>
      <p:ext uri="{BB962C8B-B14F-4D97-AF65-F5344CB8AC3E}">
        <p14:creationId xmlns:p14="http://schemas.microsoft.com/office/powerpoint/2010/main" val="23966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exit(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status)</a:t>
            </a:r>
          </a:p>
          <a:p>
            <a:pPr lvl="1"/>
            <a:r>
              <a:rPr lang="en-US" dirty="0"/>
              <a:t>Normally return with status 0 (other numbers indicate an error)</a:t>
            </a:r>
          </a:p>
          <a:p>
            <a:pPr lvl="1"/>
            <a:r>
              <a:rPr lang="en-US" dirty="0"/>
              <a:t>Terminates the current process</a:t>
            </a:r>
          </a:p>
          <a:p>
            <a:pPr lvl="1"/>
            <a:r>
              <a:rPr lang="en-US" dirty="0"/>
              <a:t>OS frees resources such as heap memory and open file descriptors and so on…</a:t>
            </a:r>
          </a:p>
          <a:p>
            <a:pPr lvl="1"/>
            <a:r>
              <a:rPr lang="en-US" dirty="0"/>
              <a:t>Reduce to a zombie state </a:t>
            </a:r>
          </a:p>
          <a:p>
            <a:pPr lvl="2"/>
            <a:r>
              <a:rPr lang="en-US" dirty="0"/>
              <a:t>Must wait to be reaped by the parent process (or the </a:t>
            </a:r>
            <a:r>
              <a:rPr lang="en-US" dirty="0" err="1"/>
              <a:t>init</a:t>
            </a:r>
            <a:r>
              <a:rPr lang="en-US" dirty="0"/>
              <a:t> process if the parent died)</a:t>
            </a:r>
          </a:p>
          <a:p>
            <a:pPr lvl="2"/>
            <a:r>
              <a:rPr lang="en-US" dirty="0"/>
              <a:t>Signal is sent to the parent process notifying of death</a:t>
            </a:r>
          </a:p>
          <a:p>
            <a:pPr lvl="2"/>
            <a:r>
              <a:rPr lang="en-US" dirty="0"/>
              <a:t>Reaper can inspect the exit status</a:t>
            </a:r>
          </a:p>
        </p:txBody>
      </p:sp>
    </p:spTree>
    <p:extLst>
      <p:ext uri="{BB962C8B-B14F-4D97-AF65-F5344CB8AC3E}">
        <p14:creationId xmlns:p14="http://schemas.microsoft.com/office/powerpoint/2010/main" val="4486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wait(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latin typeface="Consolas"/>
                <a:cs typeface="Consolas"/>
              </a:rPr>
              <a:t>child_status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dirty="0" err="1"/>
              <a:t>pid</a:t>
            </a:r>
            <a:r>
              <a:rPr lang="en-US" dirty="0"/>
              <a:t> of the child process that terminated</a:t>
            </a:r>
          </a:p>
          <a:p>
            <a:pPr lvl="2"/>
            <a:r>
              <a:rPr lang="en-US" dirty="0"/>
              <a:t>When wait returns a </a:t>
            </a:r>
            <a:r>
              <a:rPr lang="en-US" dirty="0" err="1"/>
              <a:t>pid</a:t>
            </a:r>
            <a:r>
              <a:rPr lang="en-US" dirty="0"/>
              <a:t> &gt; 0, child process has been reaped</a:t>
            </a:r>
          </a:p>
          <a:p>
            <a:pPr lvl="2"/>
            <a:r>
              <a:rPr lang="en-US" dirty="0"/>
              <a:t>All child resources freed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child_status</a:t>
            </a:r>
            <a:r>
              <a:rPr lang="en-US" dirty="0"/>
              <a:t> != NULL, then the object it points to will be set to  a status indicating why the child process terminated</a:t>
            </a:r>
          </a:p>
          <a:p>
            <a:pPr lvl="1"/>
            <a:r>
              <a:rPr lang="en-US" dirty="0"/>
              <a:t>More useful variant is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waitpid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/>
              <a:t>For details: man 2 wait</a:t>
            </a:r>
          </a:p>
        </p:txBody>
      </p:sp>
    </p:spTree>
    <p:extLst>
      <p:ext uri="{BB962C8B-B14F-4D97-AF65-F5344CB8AC3E}">
        <p14:creationId xmlns:p14="http://schemas.microsoft.com/office/powerpoint/2010/main" val="22827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8400" y="1362075"/>
            <a:ext cx="3568700" cy="4972050"/>
          </a:xfrm>
        </p:spPr>
        <p:txBody>
          <a:bodyPr>
            <a:normAutofit/>
          </a:bodyPr>
          <a:lstStyle/>
          <a:p>
            <a:r>
              <a:rPr lang="en-US" dirty="0"/>
              <a:t>What are the possible output  (assuming fork succeeds) ?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Child!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Parent!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Parent!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Child!</a:t>
            </a:r>
          </a:p>
          <a:p>
            <a:pPr lvl="1"/>
            <a:endParaRPr lang="en-US" dirty="0"/>
          </a:p>
          <a:p>
            <a:r>
              <a:rPr lang="en-US" dirty="0"/>
              <a:t>How to get the child to always print first?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929348"/>
            <a:ext cx="45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pid_t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 fork();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if (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== 0){</a:t>
            </a:r>
          </a:p>
          <a:p>
            <a:r>
              <a:rPr lang="en-US" sz="1600" dirty="0">
                <a:latin typeface="Consolas"/>
                <a:cs typeface="Consolas"/>
              </a:rPr>
              <a:t>   /* only child comes here */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(“Child!\n”);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exit(0);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else{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(“Parent!\n”);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73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1929348"/>
            <a:ext cx="45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status;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pid_t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 fork();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if (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== 0){</a:t>
            </a:r>
          </a:p>
          <a:p>
            <a:r>
              <a:rPr lang="en-US" sz="1600" dirty="0">
                <a:latin typeface="Consolas"/>
                <a:cs typeface="Consolas"/>
              </a:rPr>
              <a:t>   /* only child comes here */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(“Child!\n”);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exit(0);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else{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waitpid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, &amp;status, 0);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(“Parent!\n”);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48400" y="1362075"/>
            <a:ext cx="3568700" cy="4972050"/>
          </a:xfrm>
        </p:spPr>
        <p:txBody>
          <a:bodyPr>
            <a:normAutofit/>
          </a:bodyPr>
          <a:lstStyle/>
          <a:p>
            <a:r>
              <a:rPr lang="en-US" dirty="0"/>
              <a:t>Waits </a:t>
            </a:r>
            <a:r>
              <a:rPr lang="en-US" dirty="0" err="1"/>
              <a:t>til</a:t>
            </a:r>
            <a:r>
              <a:rPr lang="en-US" dirty="0"/>
              <a:t> the child has terminated.</a:t>
            </a:r>
            <a:br>
              <a:rPr lang="en-US" dirty="0"/>
            </a:br>
            <a:r>
              <a:rPr lang="en-US" dirty="0"/>
              <a:t>    Parent can inspect exit status of  </a:t>
            </a:r>
            <a:br>
              <a:rPr lang="en-US" dirty="0"/>
            </a:br>
            <a:r>
              <a:rPr lang="en-US" dirty="0"/>
              <a:t>    child using ‘status’</a:t>
            </a:r>
          </a:p>
          <a:p>
            <a:pPr lvl="1"/>
            <a:r>
              <a:rPr lang="en-US" dirty="0"/>
              <a:t>WEXITSTATUS(status)</a:t>
            </a:r>
          </a:p>
          <a:p>
            <a:endParaRPr lang="en-US" dirty="0"/>
          </a:p>
          <a:p>
            <a:r>
              <a:rPr lang="en-US" dirty="0"/>
              <a:t>Output always: </a:t>
            </a:r>
            <a:br>
              <a:rPr lang="en-US" dirty="0"/>
            </a:br>
            <a:r>
              <a:rPr lang="en-US" dirty="0">
                <a:latin typeface="Consolas"/>
                <a:cs typeface="Consolas"/>
              </a:rPr>
              <a:t>Child!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Parent!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57800" y="2819400"/>
            <a:ext cx="609600" cy="179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33600" y="4614333"/>
            <a:ext cx="3962400" cy="381000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3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Examples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6248400" y="1447800"/>
            <a:ext cx="4191000" cy="4972050"/>
          </a:xfrm>
        </p:spPr>
        <p:txBody>
          <a:bodyPr>
            <a:normAutofit/>
          </a:bodyPr>
          <a:lstStyle/>
          <a:p>
            <a:r>
              <a:rPr lang="en-US" dirty="0"/>
              <a:t>An example of something useful.</a:t>
            </a:r>
          </a:p>
          <a:p>
            <a:r>
              <a:rPr lang="en-US" dirty="0"/>
              <a:t>Why is the first </a:t>
            </a:r>
            <a:r>
              <a:rPr lang="en-US" dirty="0" err="1"/>
              <a:t>arg</a:t>
            </a:r>
            <a:r>
              <a:rPr lang="en-US" dirty="0"/>
              <a:t> “/bin/</a:t>
            </a:r>
            <a:r>
              <a:rPr lang="en-US" dirty="0" err="1"/>
              <a:t>ls</a:t>
            </a:r>
            <a:r>
              <a:rPr lang="en-US" dirty="0"/>
              <a:t>”?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Will child reach here?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676400"/>
            <a:ext cx="4800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status;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pid_t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 fork();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char*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[] = {“/bin/</a:t>
            </a:r>
            <a:r>
              <a:rPr lang="en-US" sz="1600" dirty="0" err="1">
                <a:latin typeface="Consolas"/>
                <a:cs typeface="Consolas"/>
              </a:rPr>
              <a:t>ls</a:t>
            </a:r>
            <a:r>
              <a:rPr lang="en-US" sz="1600" dirty="0">
                <a:latin typeface="Consolas"/>
                <a:cs typeface="Consolas"/>
              </a:rPr>
              <a:t>”, “-l”, NULL};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char* </a:t>
            </a:r>
            <a:r>
              <a:rPr lang="en-US" sz="1600" dirty="0" err="1">
                <a:latin typeface="Consolas"/>
                <a:cs typeface="Consolas"/>
              </a:rPr>
              <a:t>env</a:t>
            </a:r>
            <a:r>
              <a:rPr lang="en-US" sz="1600" dirty="0">
                <a:latin typeface="Consolas"/>
                <a:cs typeface="Consolas"/>
              </a:rPr>
              <a:t>[] = {…, NULL};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if (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 == 0){</a:t>
            </a:r>
          </a:p>
          <a:p>
            <a:r>
              <a:rPr lang="en-US" sz="1600" dirty="0">
                <a:latin typeface="Consolas"/>
                <a:cs typeface="Consolas"/>
              </a:rPr>
              <a:t>   /* only child comes here */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execve</a:t>
            </a:r>
            <a:r>
              <a:rPr lang="en-US" sz="1600" dirty="0">
                <a:latin typeface="Consolas"/>
                <a:cs typeface="Consolas"/>
              </a:rPr>
              <a:t>(“/bin/ls”,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env</a:t>
            </a:r>
            <a:r>
              <a:rPr lang="en-US" sz="1600" dirty="0">
                <a:latin typeface="Consolas"/>
                <a:cs typeface="Consolas"/>
              </a:rPr>
              <a:t>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printf</a:t>
            </a:r>
            <a:r>
              <a:rPr lang="en-US" sz="1600">
                <a:latin typeface="Consolas"/>
                <a:cs typeface="Consolas"/>
              </a:rPr>
              <a:t>(“Child”);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/* will child reach here? */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else{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waitpid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child_pid</a:t>
            </a:r>
            <a:r>
              <a:rPr lang="en-US" sz="1600" dirty="0">
                <a:latin typeface="Consolas"/>
                <a:cs typeface="Consolas"/>
              </a:rPr>
              <a:t>, &amp;status, 0);</a:t>
            </a:r>
            <a:br>
              <a:rPr lang="en-US" sz="1600" dirty="0">
                <a:latin typeface="Consolas"/>
                <a:cs typeface="Consolas"/>
              </a:rPr>
            </a:b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… parent continue execution…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86400" y="3491948"/>
            <a:ext cx="762000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943600" y="2438400"/>
            <a:ext cx="304800" cy="76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1176" y="1362075"/>
            <a:ext cx="7896225" cy="4972050"/>
          </a:xfrm>
        </p:spPr>
        <p:txBody>
          <a:bodyPr/>
          <a:lstStyle/>
          <a:p>
            <a:r>
              <a:rPr lang="en-US" dirty="0"/>
              <a:t>Unix Process Hierarchy: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5181600" y="34290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72390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51816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31242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62484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40386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4495800" y="38862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6553200" y="38862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5181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6019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60198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60198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6172200" y="4953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4953000" y="4953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4495800" y="2895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2590800" y="3352800"/>
            <a:ext cx="2133600" cy="762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 dirty="0"/>
              <a:t>e.g. </a:t>
            </a:r>
            <a:r>
              <a:rPr lang="en-US" sz="2000" b="1" dirty="0" err="1">
                <a:latin typeface="Courier New" charset="0"/>
              </a:rPr>
              <a:t>httpd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5181600" y="24384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 err="1">
                <a:latin typeface="Courier New" charset="0"/>
              </a:rPr>
              <a:t>init</a:t>
            </a:r>
            <a:r>
              <a:rPr lang="en-US" sz="2000" b="1" dirty="0">
                <a:latin typeface="Courier New" charset="0"/>
              </a:rPr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1449912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1890714" y="1220788"/>
            <a:ext cx="8396287" cy="2741612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 (asynchronous)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/>
        </p:nvGraphicFramePr>
        <p:xfrm>
          <a:off x="2133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Interrupt (e.g.,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ctl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-c from keyboard)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 &amp; Dump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6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</a:t>
            </a:r>
            <a:r>
              <a:rPr lang="en-US" i="1" dirty="0">
                <a:solidFill>
                  <a:srgbClr val="C00000"/>
                </a:solidFill>
              </a:rPr>
              <a:t>sends</a:t>
            </a:r>
            <a:r>
              <a:rPr lang="en-US" dirty="0"/>
              <a:t> (delivers) a signal to a </a:t>
            </a:r>
            <a:r>
              <a:rPr lang="en-US" i="1" dirty="0">
                <a:solidFill>
                  <a:srgbClr val="C00000"/>
                </a:solidFill>
              </a:rPr>
              <a:t>destination 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updating some state in the context of the destination process</a:t>
            </a:r>
          </a:p>
          <a:p>
            <a:endParaRPr lang="en-US" dirty="0"/>
          </a:p>
          <a:p>
            <a:r>
              <a:rPr lang="en-US" dirty="0"/>
              <a:t>Kernel sends a signal for one of the following reasons:</a:t>
            </a:r>
          </a:p>
          <a:p>
            <a:pPr lvl="1"/>
            <a:r>
              <a:rPr lang="en-US" dirty="0"/>
              <a:t>Kernel has detected a system event such as Ctrl-C (SIGINT), divide-by-zero (SIGFPE), or the termination of a child process (SIGCHLD)</a:t>
            </a:r>
          </a:p>
          <a:p>
            <a:pPr lvl="1"/>
            <a:r>
              <a:rPr lang="en-US" dirty="0"/>
              <a:t>Another program called the </a:t>
            </a:r>
            <a:r>
              <a:rPr lang="en-US" dirty="0">
                <a:latin typeface="Consolas"/>
                <a:cs typeface="Consolas"/>
              </a:rPr>
              <a:t>kill()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The user used a </a:t>
            </a:r>
            <a:r>
              <a:rPr lang="en-US" dirty="0">
                <a:latin typeface="Consolas"/>
                <a:cs typeface="Consolas"/>
              </a:rPr>
              <a:t>kill</a:t>
            </a:r>
            <a:r>
              <a:rPr lang="en-US" dirty="0"/>
              <a:t> utility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9439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/>
          </a:p>
          <a:p>
            <a:r>
              <a:rPr lang="en-US" dirty="0"/>
              <a:t>Receiving a signal is non-queuing</a:t>
            </a:r>
          </a:p>
          <a:p>
            <a:pPr lvl="1"/>
            <a:r>
              <a:rPr lang="en-US" dirty="0"/>
              <a:t>There is only one bit in the context per signal</a:t>
            </a:r>
          </a:p>
          <a:p>
            <a:pPr lvl="1"/>
            <a:r>
              <a:rPr lang="en-US" dirty="0"/>
              <a:t>Receiving 1 or 300 SIGINTs looks the same to the process</a:t>
            </a:r>
          </a:p>
          <a:p>
            <a:r>
              <a:rPr lang="en-US" dirty="0"/>
              <a:t>Signals are received at a context switch</a:t>
            </a:r>
          </a:p>
          <a:p>
            <a:r>
              <a:rPr lang="en-US" dirty="0"/>
              <a:t>Three 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called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/>
              <a:t>Akin to a hardware exception handler being called in response to an asynchronous interrupt</a:t>
            </a:r>
          </a:p>
        </p:txBody>
      </p:sp>
    </p:spTree>
    <p:extLst>
      <p:ext uri="{BB962C8B-B14F-4D97-AF65-F5344CB8AC3E}">
        <p14:creationId xmlns:p14="http://schemas.microsoft.com/office/powerpoint/2010/main" val="34749543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766" y="569912"/>
            <a:ext cx="7912100" cy="573088"/>
          </a:xfrm>
        </p:spPr>
        <p:txBody>
          <a:bodyPr>
            <a:normAutofit fontScale="90000"/>
          </a:bodyPr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interrupt pin</a:t>
            </a:r>
          </a:p>
          <a:p>
            <a:pPr lvl="1"/>
            <a:r>
              <a:rPr lang="en-US" dirty="0"/>
              <a:t>Handler returns to “next” instruction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I/O interrupts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  <a:p>
            <a:pPr lvl="1"/>
            <a:r>
              <a:rPr lang="en-US" dirty="0"/>
              <a:t>Hard reset interrupt</a:t>
            </a:r>
          </a:p>
          <a:p>
            <a:pPr lvl="2"/>
            <a:r>
              <a:rPr lang="en-US" dirty="0"/>
              <a:t>hitting the reset button</a:t>
            </a:r>
          </a:p>
          <a:p>
            <a:pPr lvl="1"/>
            <a:r>
              <a:rPr lang="en-US" dirty="0"/>
              <a:t>Soft reset interrupt</a:t>
            </a:r>
          </a:p>
          <a:p>
            <a:pPr lvl="2"/>
            <a:r>
              <a:rPr lang="en-US" dirty="0"/>
              <a:t>hitting Ctrl-Alt-Delete on a PC</a:t>
            </a:r>
          </a:p>
        </p:txBody>
      </p:sp>
    </p:spTree>
    <p:extLst>
      <p:ext uri="{BB962C8B-B14F-4D97-AF65-F5344CB8AC3E}">
        <p14:creationId xmlns:p14="http://schemas.microsoft.com/office/powerpoint/2010/main" val="4114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/>
          </a:p>
          <a:p>
            <a:r>
              <a:rPr lang="en-US" dirty="0"/>
              <a:t>Blocking signals</a:t>
            </a:r>
          </a:p>
          <a:p>
            <a:pPr lvl="1"/>
            <a:r>
              <a:rPr lang="en-US" dirty="0"/>
              <a:t>Sometimes code needs to run through a section that can’t be interrupted</a:t>
            </a:r>
          </a:p>
          <a:p>
            <a:pPr lvl="1"/>
            <a:r>
              <a:rPr lang="en-US" dirty="0"/>
              <a:t>Implemented with </a:t>
            </a:r>
            <a:r>
              <a:rPr lang="en-US" dirty="0" err="1">
                <a:latin typeface="Consolas"/>
                <a:cs typeface="Consolas"/>
              </a:rPr>
              <a:t>sigprocmask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/>
              <a:t>Waiting for signals</a:t>
            </a:r>
          </a:p>
          <a:p>
            <a:pPr lvl="1"/>
            <a:r>
              <a:rPr lang="en-US" dirty="0"/>
              <a:t>Sometimes, we want to pause execution until we get a specific signal</a:t>
            </a:r>
          </a:p>
          <a:p>
            <a:pPr lvl="1"/>
            <a:r>
              <a:rPr lang="en-US" dirty="0"/>
              <a:t>Implemented with </a:t>
            </a:r>
            <a:r>
              <a:rPr lang="en-US" dirty="0" err="1">
                <a:latin typeface="Consolas"/>
                <a:cs typeface="Consolas"/>
              </a:rPr>
              <a:t>sigsuspend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/>
              <a:t>Can’t modify behavior of SIGKILL and SIGSTOP </a:t>
            </a:r>
          </a:p>
        </p:txBody>
      </p:sp>
    </p:spTree>
    <p:extLst>
      <p:ext uri="{BB962C8B-B14F-4D97-AF65-F5344CB8AC3E}">
        <p14:creationId xmlns:p14="http://schemas.microsoft.com/office/powerpoint/2010/main" val="22726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 handlers</a:t>
            </a:r>
          </a:p>
          <a:p>
            <a:pPr lvl="1"/>
            <a:r>
              <a:rPr lang="en-US" dirty="0"/>
              <a:t>Can be installed to run when a signal is received</a:t>
            </a:r>
          </a:p>
          <a:p>
            <a:pPr lvl="1"/>
            <a:r>
              <a:rPr lang="en-US" dirty="0"/>
              <a:t>The form is   </a:t>
            </a:r>
            <a:r>
              <a:rPr lang="en-US" dirty="0">
                <a:latin typeface="Consolas"/>
                <a:cs typeface="Consolas"/>
              </a:rPr>
              <a:t>void  handler(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signum</a:t>
            </a:r>
            <a:r>
              <a:rPr lang="en-US" dirty="0">
                <a:latin typeface="Consolas"/>
                <a:cs typeface="Consolas"/>
              </a:rPr>
              <a:t>){ … }</a:t>
            </a:r>
          </a:p>
          <a:p>
            <a:pPr lvl="1"/>
            <a:r>
              <a:rPr lang="en-US" b="1" dirty="0"/>
              <a:t>Separate </a:t>
            </a:r>
            <a:r>
              <a:rPr lang="en-US" dirty="0"/>
              <a:t>flow of control in the same process</a:t>
            </a:r>
          </a:p>
          <a:p>
            <a:pPr lvl="1"/>
            <a:r>
              <a:rPr lang="en-US" dirty="0"/>
              <a:t>Resumes normal flow of control upon returning</a:t>
            </a:r>
          </a:p>
          <a:p>
            <a:pPr lvl="1"/>
            <a:r>
              <a:rPr lang="en-US" dirty="0"/>
              <a:t>Can be called </a:t>
            </a:r>
            <a:r>
              <a:rPr lang="en-US" b="1" dirty="0"/>
              <a:t>anytime</a:t>
            </a:r>
            <a:r>
              <a:rPr lang="en-US" dirty="0"/>
              <a:t> when the appropriate signal is fired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8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sigsuspend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const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sigset_t</a:t>
            </a:r>
            <a:r>
              <a:rPr lang="en-US" dirty="0">
                <a:latin typeface="Consolas"/>
                <a:cs typeface="Consolas"/>
              </a:rPr>
              <a:t> *mask)</a:t>
            </a:r>
          </a:p>
          <a:p>
            <a:pPr lvl="1"/>
            <a:r>
              <a:rPr lang="en-US" dirty="0"/>
              <a:t>Can’t use wait() twice – use </a:t>
            </a:r>
            <a:r>
              <a:rPr lang="en-US" dirty="0" err="1"/>
              <a:t>sigsuspend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Temporarily replaces the signal mask of the calling process with the mask given</a:t>
            </a:r>
          </a:p>
          <a:p>
            <a:pPr lvl="1"/>
            <a:r>
              <a:rPr lang="en-US" dirty="0"/>
              <a:t>Suspends the process until delivery of a signal whose action is to invoke a signal handler or terminate a process</a:t>
            </a:r>
          </a:p>
          <a:p>
            <a:pPr lvl="1"/>
            <a:r>
              <a:rPr lang="en-US" dirty="0"/>
              <a:t>Returns if the signal is caught</a:t>
            </a:r>
          </a:p>
          <a:p>
            <a:pPr lvl="2"/>
            <a:r>
              <a:rPr lang="en-US" dirty="0"/>
              <a:t>Signal mask restored to the previous state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sigaddset</a:t>
            </a:r>
            <a:r>
              <a:rPr lang="en-US" dirty="0"/>
              <a:t>(), </a:t>
            </a:r>
            <a:r>
              <a:rPr lang="en-US" dirty="0" err="1"/>
              <a:t>sigemptyset</a:t>
            </a:r>
            <a:r>
              <a:rPr lang="en-US" dirty="0"/>
              <a:t>(), etc. to create the mask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7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Examples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1920876" y="1066800"/>
            <a:ext cx="7896225" cy="4972050"/>
          </a:xfrm>
        </p:spPr>
        <p:txBody>
          <a:bodyPr/>
          <a:lstStyle/>
          <a:p>
            <a:r>
              <a:rPr lang="en-US" dirty="0"/>
              <a:t>Every process belongs to exactly one process group</a:t>
            </a:r>
          </a:p>
          <a:p>
            <a:r>
              <a:rPr lang="en-US" dirty="0"/>
              <a:t>Process groups can be used to distribute signals easily</a:t>
            </a:r>
          </a:p>
          <a:p>
            <a:r>
              <a:rPr lang="en-US" dirty="0"/>
              <a:t>A forked process becomes a member of the parent’s process group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08498" y="3429000"/>
            <a:ext cx="7068903" cy="3276600"/>
            <a:chOff x="1084497" y="1905000"/>
            <a:chExt cx="7068903" cy="43434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096000" y="3156387"/>
              <a:ext cx="2057400" cy="16442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810000" y="3147796"/>
              <a:ext cx="2057400" cy="16442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084497" y="3147796"/>
              <a:ext cx="2514600" cy="30993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940" name="Oval 4"/>
            <p:cNvSpPr>
              <a:spLocks noChangeAspect="1" noChangeArrowheads="1"/>
            </p:cNvSpPr>
            <p:nvPr/>
          </p:nvSpPr>
          <p:spPr bwMode="auto">
            <a:xfrm>
              <a:off x="1898650" y="3228975"/>
              <a:ext cx="982663" cy="8858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Fore-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ground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job</a:t>
              </a:r>
            </a:p>
          </p:txBody>
        </p:sp>
        <p:sp>
          <p:nvSpPr>
            <p:cNvPr id="551941" name="Oval 5"/>
            <p:cNvSpPr>
              <a:spLocks noChangeAspect="1" noChangeArrowheads="1"/>
            </p:cNvSpPr>
            <p:nvPr/>
          </p:nvSpPr>
          <p:spPr bwMode="auto">
            <a:xfrm>
              <a:off x="4094163" y="3228975"/>
              <a:ext cx="982662" cy="863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Back-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ground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job #1</a:t>
              </a:r>
            </a:p>
          </p:txBody>
        </p:sp>
        <p:sp>
          <p:nvSpPr>
            <p:cNvPr id="551942" name="Oval 6"/>
            <p:cNvSpPr>
              <a:spLocks noChangeAspect="1" noChangeArrowheads="1"/>
            </p:cNvSpPr>
            <p:nvPr/>
          </p:nvSpPr>
          <p:spPr bwMode="auto">
            <a:xfrm>
              <a:off x="6248400" y="3228975"/>
              <a:ext cx="984250" cy="8858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Back-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ground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job #2</a:t>
              </a:r>
            </a:p>
          </p:txBody>
        </p:sp>
        <p:sp>
          <p:nvSpPr>
            <p:cNvPr id="551943" name="Oval 7"/>
            <p:cNvSpPr>
              <a:spLocks noChangeAspect="1" noChangeArrowheads="1"/>
            </p:cNvSpPr>
            <p:nvPr/>
          </p:nvSpPr>
          <p:spPr bwMode="auto">
            <a:xfrm>
              <a:off x="4098925" y="1905000"/>
              <a:ext cx="984250" cy="776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Shell</a:t>
              </a:r>
            </a:p>
          </p:txBody>
        </p:sp>
        <p:sp>
          <p:nvSpPr>
            <p:cNvPr id="551944" name="Oval 8"/>
            <p:cNvSpPr>
              <a:spLocks noChangeAspect="1" noChangeArrowheads="1"/>
            </p:cNvSpPr>
            <p:nvPr/>
          </p:nvSpPr>
          <p:spPr bwMode="auto">
            <a:xfrm>
              <a:off x="1339850" y="4414838"/>
              <a:ext cx="984250" cy="77628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Child</a:t>
              </a:r>
            </a:p>
          </p:txBody>
        </p:sp>
        <p:sp>
          <p:nvSpPr>
            <p:cNvPr id="551945" name="Oval 9"/>
            <p:cNvSpPr>
              <a:spLocks noChangeAspect="1" noChangeArrowheads="1"/>
            </p:cNvSpPr>
            <p:nvPr/>
          </p:nvSpPr>
          <p:spPr bwMode="auto">
            <a:xfrm>
              <a:off x="2465388" y="4414838"/>
              <a:ext cx="984250" cy="77628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Child</a:t>
              </a:r>
            </a:p>
          </p:txBody>
        </p:sp>
        <p:sp>
          <p:nvSpPr>
            <p:cNvPr id="551946" name="Line 10"/>
            <p:cNvSpPr>
              <a:spLocks noChangeAspect="1" noChangeShapeType="1"/>
            </p:cNvSpPr>
            <p:nvPr/>
          </p:nvSpPr>
          <p:spPr bwMode="auto">
            <a:xfrm flipH="1">
              <a:off x="1906588" y="4051300"/>
              <a:ext cx="182562" cy="369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47" name="Line 11"/>
            <p:cNvSpPr>
              <a:spLocks noChangeAspect="1" noChangeShapeType="1"/>
            </p:cNvSpPr>
            <p:nvPr/>
          </p:nvSpPr>
          <p:spPr bwMode="auto">
            <a:xfrm>
              <a:off x="2686050" y="4048125"/>
              <a:ext cx="163513" cy="361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48" name="Line 12"/>
            <p:cNvSpPr>
              <a:spLocks noChangeAspect="1" noChangeShapeType="1"/>
            </p:cNvSpPr>
            <p:nvPr/>
          </p:nvSpPr>
          <p:spPr bwMode="auto">
            <a:xfrm>
              <a:off x="4594225" y="2667000"/>
              <a:ext cx="0" cy="557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49" name="Line 13"/>
            <p:cNvSpPr>
              <a:spLocks noChangeAspect="1" noChangeShapeType="1"/>
            </p:cNvSpPr>
            <p:nvPr/>
          </p:nvSpPr>
          <p:spPr bwMode="auto">
            <a:xfrm flipH="1">
              <a:off x="2768600" y="2574925"/>
              <a:ext cx="1481138" cy="801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50" name="Line 14"/>
            <p:cNvSpPr>
              <a:spLocks noChangeAspect="1" noChangeShapeType="1"/>
            </p:cNvSpPr>
            <p:nvPr/>
          </p:nvSpPr>
          <p:spPr bwMode="auto">
            <a:xfrm>
              <a:off x="4968875" y="2535238"/>
              <a:ext cx="1412875" cy="833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51" name="Text Box 15"/>
            <p:cNvSpPr txBox="1">
              <a:spLocks noChangeAspect="1" noChangeArrowheads="1"/>
            </p:cNvSpPr>
            <p:nvPr/>
          </p:nvSpPr>
          <p:spPr bwMode="auto">
            <a:xfrm>
              <a:off x="3297238" y="20701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pid=10</a:t>
              </a:r>
            </a:p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pgid=10</a:t>
              </a:r>
            </a:p>
          </p:txBody>
        </p:sp>
        <p:sp>
          <p:nvSpPr>
            <p:cNvPr id="551953" name="Text Box 17"/>
            <p:cNvSpPr txBox="1">
              <a:spLocks noChangeAspect="1" noChangeArrowheads="1"/>
            </p:cNvSpPr>
            <p:nvPr/>
          </p:nvSpPr>
          <p:spPr bwMode="auto">
            <a:xfrm>
              <a:off x="1084498" y="5663625"/>
              <a:ext cx="176506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Foreground </a:t>
              </a:r>
            </a:p>
            <a:p>
              <a:pPr>
                <a:lnSpc>
                  <a:spcPct val="100000"/>
                </a:lnSpc>
              </a:pPr>
              <a:r>
                <a:rPr lang="en-US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process group 20</a:t>
              </a:r>
            </a:p>
          </p:txBody>
        </p:sp>
        <p:sp>
          <p:nvSpPr>
            <p:cNvPr id="551955" name="Text Box 19"/>
            <p:cNvSpPr txBox="1">
              <a:spLocks noChangeAspect="1" noChangeArrowheads="1"/>
            </p:cNvSpPr>
            <p:nvPr/>
          </p:nvSpPr>
          <p:spPr bwMode="auto">
            <a:xfrm>
              <a:off x="3810000" y="4191000"/>
              <a:ext cx="1629100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Background</a:t>
              </a:r>
            </a:p>
            <a:p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process group 32</a:t>
              </a:r>
            </a:p>
          </p:txBody>
        </p:sp>
        <p:sp>
          <p:nvSpPr>
            <p:cNvPr id="551956" name="Text Box 20"/>
            <p:cNvSpPr txBox="1">
              <a:spLocks noChangeAspect="1" noChangeArrowheads="1"/>
            </p:cNvSpPr>
            <p:nvPr/>
          </p:nvSpPr>
          <p:spPr bwMode="auto">
            <a:xfrm>
              <a:off x="6096000" y="4215825"/>
              <a:ext cx="1629100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Background</a:t>
              </a:r>
            </a:p>
            <a:p>
              <a:pPr>
                <a:lnSpc>
                  <a:spcPct val="100000"/>
                </a:lnSpc>
              </a:pPr>
              <a:r>
                <a:rPr lang="en-US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process group 40</a:t>
              </a:r>
            </a:p>
          </p:txBody>
        </p:sp>
        <p:sp>
          <p:nvSpPr>
            <p:cNvPr id="551958" name="Text Box 22"/>
            <p:cNvSpPr txBox="1">
              <a:spLocks noChangeAspect="1" noChangeArrowheads="1"/>
            </p:cNvSpPr>
            <p:nvPr/>
          </p:nvSpPr>
          <p:spPr bwMode="auto">
            <a:xfrm>
              <a:off x="1098550" y="33655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pid=20</a:t>
              </a:r>
            </a:p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pgid=20</a:t>
              </a:r>
            </a:p>
          </p:txBody>
        </p:sp>
        <p:sp>
          <p:nvSpPr>
            <p:cNvPr id="551959" name="Text Box 23"/>
            <p:cNvSpPr txBox="1">
              <a:spLocks noChangeAspect="1" noChangeArrowheads="1"/>
            </p:cNvSpPr>
            <p:nvPr/>
          </p:nvSpPr>
          <p:spPr bwMode="auto">
            <a:xfrm>
              <a:off x="5038725" y="34163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pid=32</a:t>
              </a:r>
            </a:p>
            <a:p>
              <a:pPr algn="l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pgid=32</a:t>
              </a:r>
            </a:p>
          </p:txBody>
        </p:sp>
        <p:sp>
          <p:nvSpPr>
            <p:cNvPr id="551960" name="Text Box 24"/>
            <p:cNvSpPr txBox="1">
              <a:spLocks noChangeAspect="1" noChangeArrowheads="1"/>
            </p:cNvSpPr>
            <p:nvPr/>
          </p:nvSpPr>
          <p:spPr bwMode="auto">
            <a:xfrm>
              <a:off x="7224929" y="3443288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pid=40</a:t>
              </a:r>
            </a:p>
            <a:p>
              <a:pPr algn="l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pgid=40</a:t>
              </a:r>
            </a:p>
          </p:txBody>
        </p:sp>
        <p:sp>
          <p:nvSpPr>
            <p:cNvPr id="551961" name="Text Box 25"/>
            <p:cNvSpPr txBox="1">
              <a:spLocks noChangeAspect="1" noChangeArrowheads="1"/>
            </p:cNvSpPr>
            <p:nvPr/>
          </p:nvSpPr>
          <p:spPr bwMode="auto">
            <a:xfrm>
              <a:off x="1398588" y="51816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pid=21</a:t>
              </a:r>
            </a:p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pgid=20</a:t>
              </a:r>
            </a:p>
          </p:txBody>
        </p:sp>
        <p:sp>
          <p:nvSpPr>
            <p:cNvPr id="551962" name="Text Box 26"/>
            <p:cNvSpPr txBox="1">
              <a:spLocks noChangeAspect="1" noChangeArrowheads="1"/>
            </p:cNvSpPr>
            <p:nvPr/>
          </p:nvSpPr>
          <p:spPr bwMode="auto">
            <a:xfrm>
              <a:off x="2541588" y="51816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pid=22</a:t>
              </a:r>
            </a:p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pgid=20</a:t>
              </a:r>
            </a:p>
          </p:txBody>
        </p:sp>
      </p:grp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5257800" y="5259388"/>
            <a:ext cx="411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getpgrp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b="1" dirty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Return 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Change process group of a process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05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man pages. You may find the following functions helpful: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s</a:t>
            </a:r>
            <a:r>
              <a:rPr lang="de-DE" dirty="0" err="1">
                <a:latin typeface="Consolas"/>
                <a:cs typeface="Consolas"/>
              </a:rPr>
              <a:t>igemptyset</a:t>
            </a:r>
            <a:r>
              <a:rPr lang="de-DE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s</a:t>
            </a:r>
            <a:r>
              <a:rPr lang="nb-NO" dirty="0" err="1">
                <a:latin typeface="Consolas"/>
                <a:cs typeface="Consolas"/>
              </a:rPr>
              <a:t>igaddset</a:t>
            </a:r>
            <a:r>
              <a:rPr lang="nb-NO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sigprocmask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s</a:t>
            </a:r>
            <a:r>
              <a:rPr lang="de-DE" dirty="0" err="1">
                <a:latin typeface="Consolas"/>
                <a:cs typeface="Consolas"/>
              </a:rPr>
              <a:t>igsuspend</a:t>
            </a:r>
            <a:r>
              <a:rPr lang="de-DE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waitpid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open()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dup2()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setpgid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kill()</a:t>
            </a:r>
          </a:p>
          <a:p>
            <a:r>
              <a:rPr lang="en-US" dirty="0"/>
              <a:t>Please do not use sleep() to solve synchronization issues.</a:t>
            </a:r>
          </a:p>
        </p:txBody>
      </p:sp>
    </p:spTree>
    <p:extLst>
      <p:ext uri="{BB962C8B-B14F-4D97-AF65-F5344CB8AC3E}">
        <p14:creationId xmlns:p14="http://schemas.microsoft.com/office/powerpoint/2010/main" val="3759799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Hazards</a:t>
            </a:r>
          </a:p>
          <a:p>
            <a:pPr lvl="1"/>
            <a:r>
              <a:rPr lang="en-US" dirty="0"/>
              <a:t>Race conditions</a:t>
            </a:r>
          </a:p>
          <a:p>
            <a:pPr lvl="2"/>
            <a:r>
              <a:rPr lang="en-US" dirty="0"/>
              <a:t>Hard to debug so start early (and think carefully)</a:t>
            </a:r>
          </a:p>
          <a:p>
            <a:pPr lvl="1"/>
            <a:r>
              <a:rPr lang="en-US" dirty="0"/>
              <a:t>Reaping zombies</a:t>
            </a:r>
          </a:p>
          <a:p>
            <a:pPr lvl="2"/>
            <a:r>
              <a:rPr lang="en-US" dirty="0"/>
              <a:t>Race conditions</a:t>
            </a:r>
          </a:p>
          <a:p>
            <a:pPr lvl="2"/>
            <a:r>
              <a:rPr lang="en-US" dirty="0"/>
              <a:t>Handling signals correctly</a:t>
            </a:r>
          </a:p>
          <a:p>
            <a:pPr lvl="1"/>
            <a:r>
              <a:rPr lang="en-US" dirty="0"/>
              <a:t>Waiting for foreground job</a:t>
            </a:r>
          </a:p>
          <a:p>
            <a:pPr lvl="2"/>
            <a:r>
              <a:rPr lang="en-US" dirty="0"/>
              <a:t>Think carefully about what the right way to do this is</a:t>
            </a:r>
          </a:p>
        </p:txBody>
      </p:sp>
    </p:spTree>
    <p:extLst>
      <p:ext uri="{BB962C8B-B14F-4D97-AF65-F5344CB8AC3E}">
        <p14:creationId xmlns:p14="http://schemas.microsoft.com/office/powerpoint/2010/main" val="298085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569912"/>
            <a:ext cx="6819900" cy="573088"/>
          </a:xfrm>
        </p:spPr>
        <p:txBody>
          <a:bodyPr>
            <a:normAutofit fontScale="90000"/>
          </a:bodyPr>
          <a:lstStyle/>
          <a:p>
            <a:r>
              <a:rPr lang="en-US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219200"/>
            <a:ext cx="7896225" cy="4972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events 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36933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i="1" dirty="0">
                <a:solidFill>
                  <a:srgbClr val="C00000"/>
                </a:solidFill>
              </a:rPr>
              <a:t>program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bunch of data and instructions stored in an executable binary file</a:t>
            </a:r>
          </a:p>
          <a:p>
            <a:pPr lvl="1"/>
            <a:r>
              <a:rPr lang="en-US" dirty="0"/>
              <a:t>Written according to a specification that tells users what it is supposed to do</a:t>
            </a:r>
          </a:p>
          <a:p>
            <a:pPr lvl="1"/>
            <a:r>
              <a:rPr lang="en-US" dirty="0"/>
              <a:t>Stateless since binary file is static</a:t>
            </a:r>
          </a:p>
        </p:txBody>
      </p:sp>
    </p:spTree>
    <p:extLst>
      <p:ext uri="{BB962C8B-B14F-4D97-AF65-F5344CB8AC3E}">
        <p14:creationId xmlns:p14="http://schemas.microsoft.com/office/powerpoint/2010/main" val="19201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an instance of a running program.</a:t>
            </a:r>
          </a:p>
          <a:p>
            <a:r>
              <a:rPr lang="en-US" dirty="0"/>
              <a:t>Process provides each program with two key abstractions:</a:t>
            </a:r>
          </a:p>
          <a:p>
            <a:pPr lvl="1"/>
            <a:r>
              <a:rPr lang="en-US" dirty="0"/>
              <a:t>Logical control flow</a:t>
            </a:r>
          </a:p>
          <a:p>
            <a:pPr lvl="2"/>
            <a:r>
              <a:rPr lang="en-US" dirty="0"/>
              <a:t>Each program seems to have exclusive use of the CPU</a:t>
            </a:r>
          </a:p>
          <a:p>
            <a:pPr lvl="1"/>
            <a:r>
              <a:rPr lang="en-US" dirty="0"/>
              <a:t>Private virtual address space</a:t>
            </a:r>
          </a:p>
          <a:p>
            <a:pPr lvl="2"/>
            <a:r>
              <a:rPr lang="en-US" dirty="0"/>
              <a:t>Each program seems to have exclusive use of main memory</a:t>
            </a:r>
          </a:p>
          <a:p>
            <a:pPr lvl="2"/>
            <a:r>
              <a:rPr lang="en-US" dirty="0"/>
              <a:t>Gives the running program a </a:t>
            </a:r>
            <a:r>
              <a:rPr lang="en-US" b="1" i="1" dirty="0"/>
              <a:t>state</a:t>
            </a:r>
          </a:p>
          <a:p>
            <a:r>
              <a:rPr lang="en-US" dirty="0"/>
              <a:t>How are these Illusions maintained?</a:t>
            </a:r>
          </a:p>
          <a:p>
            <a:pPr lvl="1"/>
            <a:r>
              <a:rPr lang="en-US" dirty="0"/>
              <a:t>Process executions interleaved (multitasking) or run on separate cores</a:t>
            </a:r>
          </a:p>
          <a:p>
            <a:pPr lvl="1"/>
            <a:r>
              <a:rPr lang="en-US" dirty="0"/>
              <a:t>Address spaces managed by virtual memory system</a:t>
            </a:r>
          </a:p>
          <a:p>
            <a:pPr lvl="2"/>
            <a:r>
              <a:rPr lang="en-US" dirty="0"/>
              <a:t>Just know that this exists for now; we’ll talk about it soon</a:t>
            </a:r>
          </a:p>
        </p:txBody>
      </p:sp>
    </p:spTree>
    <p:extLst>
      <p:ext uri="{BB962C8B-B14F-4D97-AF65-F5344CB8AC3E}">
        <p14:creationId xmlns:p14="http://schemas.microsoft.com/office/powerpoint/2010/main" val="11128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Four basic States</a:t>
            </a:r>
          </a:p>
          <a:p>
            <a:pPr lvl="1"/>
            <a:r>
              <a:rPr lang="en-US" sz="2600" dirty="0"/>
              <a:t>Running</a:t>
            </a:r>
          </a:p>
          <a:p>
            <a:pPr lvl="2"/>
            <a:r>
              <a:rPr lang="en-US" sz="2600" dirty="0"/>
              <a:t>Executing instructions on the CPU</a:t>
            </a:r>
          </a:p>
          <a:p>
            <a:pPr lvl="2"/>
            <a:r>
              <a:rPr lang="en-US" sz="2600" dirty="0"/>
              <a:t>Number bounded by number of CPU cores</a:t>
            </a:r>
          </a:p>
          <a:p>
            <a:pPr lvl="1"/>
            <a:r>
              <a:rPr lang="en-US" sz="2600" dirty="0"/>
              <a:t>Runnable</a:t>
            </a:r>
          </a:p>
          <a:p>
            <a:pPr lvl="2"/>
            <a:r>
              <a:rPr lang="en-US" sz="2600" dirty="0"/>
              <a:t>Waiting to be running</a:t>
            </a:r>
          </a:p>
          <a:p>
            <a:pPr lvl="1"/>
            <a:r>
              <a:rPr lang="en-US" sz="2600" dirty="0"/>
              <a:t>Blocked</a:t>
            </a:r>
          </a:p>
          <a:p>
            <a:pPr lvl="2"/>
            <a:r>
              <a:rPr lang="en-US" sz="2600" dirty="0"/>
              <a:t>Waiting for an event, maybe input from STDIN</a:t>
            </a:r>
          </a:p>
          <a:p>
            <a:pPr lvl="2"/>
            <a:r>
              <a:rPr lang="en-US" sz="2600" dirty="0"/>
              <a:t>Not runnable</a:t>
            </a:r>
          </a:p>
          <a:p>
            <a:pPr lvl="1"/>
            <a:r>
              <a:rPr lang="en-US" sz="2600" dirty="0"/>
              <a:t>Zombie </a:t>
            </a:r>
          </a:p>
          <a:p>
            <a:pPr lvl="2"/>
            <a:r>
              <a:rPr lang="en-US" sz="2600" dirty="0"/>
              <a:t>Terminated, not yet reaped</a:t>
            </a:r>
          </a:p>
          <a:p>
            <a:pPr marL="62706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4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basic process control function families:</a:t>
            </a:r>
          </a:p>
          <a:p>
            <a:pPr lvl="1"/>
            <a:r>
              <a:rPr lang="en-US" dirty="0"/>
              <a:t>fork()</a:t>
            </a:r>
          </a:p>
          <a:p>
            <a:pPr lvl="1"/>
            <a:r>
              <a:rPr lang="en-US" dirty="0"/>
              <a:t>exec()  </a:t>
            </a:r>
          </a:p>
          <a:p>
            <a:pPr lvl="2"/>
            <a:r>
              <a:rPr lang="en-US" dirty="0"/>
              <a:t>And other variants such as </a:t>
            </a:r>
            <a:r>
              <a:rPr lang="en-US" dirty="0" err="1"/>
              <a:t>execve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exit()</a:t>
            </a:r>
          </a:p>
          <a:p>
            <a:pPr lvl="1"/>
            <a:r>
              <a:rPr lang="en-US" dirty="0"/>
              <a:t>wait()</a:t>
            </a:r>
          </a:p>
          <a:p>
            <a:pPr lvl="2"/>
            <a:r>
              <a:rPr lang="en-US" dirty="0"/>
              <a:t>And variants like </a:t>
            </a:r>
            <a:r>
              <a:rPr lang="en-US" dirty="0" err="1"/>
              <a:t>waitpid</a:t>
            </a:r>
            <a:r>
              <a:rPr lang="en-US" dirty="0"/>
              <a:t>()</a:t>
            </a:r>
          </a:p>
          <a:p>
            <a:r>
              <a:rPr lang="en-US" dirty="0"/>
              <a:t>Standard on all UNIX-based systems</a:t>
            </a:r>
          </a:p>
          <a:p>
            <a:r>
              <a:rPr lang="en-US" dirty="0"/>
              <a:t>Don’t be confused:</a:t>
            </a:r>
            <a:br>
              <a:rPr lang="en-US" dirty="0"/>
            </a:br>
            <a:r>
              <a:rPr lang="en-US" b="1" u="sng" dirty="0"/>
              <a:t>F</a:t>
            </a:r>
            <a:r>
              <a:rPr lang="en-US" dirty="0"/>
              <a:t>ork(), </a:t>
            </a:r>
            <a:r>
              <a:rPr lang="en-US" b="1" u="sng" dirty="0"/>
              <a:t>E</a:t>
            </a:r>
            <a:r>
              <a:rPr lang="en-US" dirty="0"/>
              <a:t>xit(), </a:t>
            </a:r>
            <a:r>
              <a:rPr lang="en-US" b="1" u="sng" dirty="0"/>
              <a:t>W</a:t>
            </a:r>
            <a:r>
              <a:rPr lang="en-US" dirty="0"/>
              <a:t>ait() are all wrappers provided by CS:APP</a:t>
            </a:r>
          </a:p>
        </p:txBody>
      </p:sp>
    </p:spTree>
    <p:extLst>
      <p:ext uri="{BB962C8B-B14F-4D97-AF65-F5344CB8AC3E}">
        <p14:creationId xmlns:p14="http://schemas.microsoft.com/office/powerpoint/2010/main" val="15440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10189</TotalTime>
  <Words>3407</Words>
  <Application>Microsoft Office PowerPoint</Application>
  <PresentationFormat>Widescreen</PresentationFormat>
  <Paragraphs>753</Paragraphs>
  <Slides>45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Courier</vt:lpstr>
      <vt:lpstr>Courier New</vt:lpstr>
      <vt:lpstr>Menlo-Regular</vt:lpstr>
      <vt:lpstr>msgothic</vt:lpstr>
      <vt:lpstr>Wingdings</vt:lpstr>
      <vt:lpstr>Wingdings 2</vt:lpstr>
      <vt:lpstr>Office Theme</vt:lpstr>
      <vt:lpstr>Exceptional Control Flow</vt:lpstr>
      <vt:lpstr>Agenda</vt:lpstr>
      <vt:lpstr>Exceptional Control Flow</vt:lpstr>
      <vt:lpstr>Asynchronous Exceptions (Interrupts)</vt:lpstr>
      <vt:lpstr>Synchronous Exceptions</vt:lpstr>
      <vt:lpstr>Processes</vt:lpstr>
      <vt:lpstr>Processes</vt:lpstr>
      <vt:lpstr>Processes</vt:lpstr>
      <vt:lpstr>Processes</vt:lpstr>
      <vt:lpstr>Creating and Terminating Processes</vt:lpstr>
      <vt:lpstr>Terminating Processes </vt:lpstr>
      <vt:lpstr>Creating Processes</vt:lpstr>
      <vt:lpstr>fork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Processes</vt:lpstr>
      <vt:lpstr>Processes</vt:lpstr>
      <vt:lpstr>Processes</vt:lpstr>
      <vt:lpstr>Processes</vt:lpstr>
      <vt:lpstr>Processes</vt:lpstr>
      <vt:lpstr>Process Examples</vt:lpstr>
      <vt:lpstr>Process Examples</vt:lpstr>
      <vt:lpstr>Process Examples</vt:lpstr>
      <vt:lpstr>Process Examples</vt:lpstr>
      <vt:lpstr>Signals</vt:lpstr>
      <vt:lpstr>Signals</vt:lpstr>
      <vt:lpstr>Signals</vt:lpstr>
      <vt:lpstr>Signals</vt:lpstr>
      <vt:lpstr>Signals</vt:lpstr>
      <vt:lpstr>Signals</vt:lpstr>
      <vt:lpstr>Signal Examples</vt:lpstr>
      <vt:lpstr>Shell Lab</vt:lpstr>
      <vt:lpstr>Shell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</dc:title>
  <dc:creator>Sandesh Dhawaskar Sathyanarayana</dc:creator>
  <cp:lastModifiedBy>Sandesh Dhawaskar Sathyanarayana</cp:lastModifiedBy>
  <cp:revision>11</cp:revision>
  <dcterms:created xsi:type="dcterms:W3CDTF">2018-04-18T16:22:01Z</dcterms:created>
  <dcterms:modified xsi:type="dcterms:W3CDTF">2018-04-25T18:11:31Z</dcterms:modified>
</cp:coreProperties>
</file>