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33" r:id="rId2"/>
    <p:sldId id="645" r:id="rId3"/>
    <p:sldId id="580" r:id="rId4"/>
    <p:sldId id="581" r:id="rId5"/>
    <p:sldId id="582" r:id="rId6"/>
    <p:sldId id="690" r:id="rId7"/>
    <p:sldId id="662" r:id="rId8"/>
    <p:sldId id="584" r:id="rId9"/>
    <p:sldId id="585" r:id="rId10"/>
    <p:sldId id="586" r:id="rId11"/>
    <p:sldId id="646" r:id="rId12"/>
    <p:sldId id="692" r:id="rId13"/>
    <p:sldId id="661" r:id="rId14"/>
    <p:sldId id="693" r:id="rId15"/>
    <p:sldId id="698" r:id="rId16"/>
    <p:sldId id="699" r:id="rId17"/>
    <p:sldId id="700" r:id="rId18"/>
    <p:sldId id="701" r:id="rId19"/>
    <p:sldId id="702" r:id="rId20"/>
    <p:sldId id="651" r:id="rId21"/>
    <p:sldId id="639" r:id="rId22"/>
    <p:sldId id="694" r:id="rId23"/>
    <p:sldId id="649" r:id="rId24"/>
    <p:sldId id="597" r:id="rId25"/>
    <p:sldId id="598" r:id="rId26"/>
    <p:sldId id="682" r:id="rId27"/>
    <p:sldId id="599" r:id="rId28"/>
    <p:sldId id="601" r:id="rId29"/>
    <p:sldId id="602" r:id="rId30"/>
    <p:sldId id="663" r:id="rId31"/>
    <p:sldId id="664" r:id="rId32"/>
    <p:sldId id="665" r:id="rId33"/>
    <p:sldId id="666" r:id="rId34"/>
    <p:sldId id="667" r:id="rId35"/>
    <p:sldId id="668" r:id="rId36"/>
    <p:sldId id="695" r:id="rId37"/>
    <p:sldId id="669" r:id="rId38"/>
    <p:sldId id="678" r:id="rId39"/>
    <p:sldId id="670" r:id="rId40"/>
    <p:sldId id="672" r:id="rId41"/>
    <p:sldId id="673" r:id="rId42"/>
    <p:sldId id="674" r:id="rId43"/>
    <p:sldId id="679" r:id="rId44"/>
    <p:sldId id="647" r:id="rId45"/>
    <p:sldId id="588" r:id="rId46"/>
    <p:sldId id="589" r:id="rId47"/>
    <p:sldId id="685" r:id="rId48"/>
    <p:sldId id="686" r:id="rId49"/>
    <p:sldId id="696" r:id="rId50"/>
    <p:sldId id="637" r:id="rId51"/>
    <p:sldId id="591" r:id="rId52"/>
    <p:sldId id="592" r:id="rId53"/>
    <p:sldId id="593" r:id="rId54"/>
    <p:sldId id="687" r:id="rId55"/>
    <p:sldId id="594" r:id="rId56"/>
    <p:sldId id="595" r:id="rId57"/>
    <p:sldId id="6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6BEE17-9148-4EA2-9B32-141C9470D56E}">
          <p14:sldIdLst/>
        </p14:section>
        <p14:section name="Default Section" id="{4BA93CAE-8A8F-4D76-B8E9-FFF2B8B0FAD4}">
          <p14:sldIdLst>
            <p14:sldId id="333"/>
            <p14:sldId id="645"/>
            <p14:sldId id="580"/>
            <p14:sldId id="581"/>
            <p14:sldId id="582"/>
            <p14:sldId id="690"/>
            <p14:sldId id="662"/>
            <p14:sldId id="584"/>
            <p14:sldId id="585"/>
            <p14:sldId id="586"/>
            <p14:sldId id="646"/>
            <p14:sldId id="692"/>
            <p14:sldId id="661"/>
            <p14:sldId id="693"/>
            <p14:sldId id="698"/>
            <p14:sldId id="699"/>
            <p14:sldId id="700"/>
            <p14:sldId id="701"/>
            <p14:sldId id="702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Dhawaskar Sathyanarayana" initials="SDS" lastIdx="1" clrIdx="0">
    <p:extLst>
      <p:ext uri="{19B8F6BF-5375-455C-9EA6-DF929625EA0E}">
        <p15:presenceInfo xmlns:p15="http://schemas.microsoft.com/office/powerpoint/2012/main" userId="Sandesh Dhawaskar Sathyanaray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2T09:39:20.285" idx="1">
    <p:pos x="843" y="693"/>
    <p:text>%r means 64 bit
%e means 32 bit</p:text>
    <p:extLst mod="1"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3E0E-5F72-4D43-969B-AF1C73C26A2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AC71F-681B-448F-A686-72737D07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6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5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0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4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0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9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6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9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6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28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4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7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1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6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8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3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2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6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46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5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7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0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5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9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6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15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F0BC-C836-4B85-A389-AA3531C4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A024F-04AF-447F-842C-1B2B2B2D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4ECE-C446-4131-9F19-41679F74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7339-BFAC-47D0-A0B4-739C3E6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9EAE-206C-49DA-B421-2FACC68B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8498-D81B-4ADF-B168-64756BCF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37DF0-4CAF-4592-9979-AC105E7C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44A6-9179-4C03-A5C8-4BB48C44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4314-BD00-469A-9505-57EB92AE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8CC1-8B19-43AA-BF3B-6A562F9C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E6F38-A2EF-4C97-BF19-D5BF2DCC6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1C1AD-201D-43DE-8A93-DABE36D8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65AC-BA09-4828-990C-B2020325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DD4B-D509-4834-B6EE-ACA0F79F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BE05-51E4-4EF4-8C36-636079B8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F62A-95D5-4D76-8D99-8339BED1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113A-5B45-4A26-AB80-299FE5D6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665C-9890-485B-AE2F-C46110FB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67A6-CD54-4FCB-8615-7B53B545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7DA3-8140-4E87-B7CE-92C06FA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8169-988F-4207-AF00-486A888D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3F15-50A3-4EF6-B85C-744D7C1D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7FA2-78C4-4256-A261-2DF4A04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2396-550A-46EF-A764-A8BECD43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84AB-516A-442A-8E81-47594996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3119-EB5B-44FB-8DB8-E310322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9913-25BA-4D08-8822-CBC7A040F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3583F-A9B7-4796-9217-A9A4F9CEA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B060-C5EF-451D-95D9-D9B7BFD6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4D0D-8C5A-465C-A6B1-2C9B7991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A190-8AE9-4DD9-9D6A-8508A642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E902-A2D9-4001-8743-AE018CB7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66392-C92E-4904-A93B-1B240C32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ACC1-55F0-4DDA-B2DD-0A569B07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16BC9-6A8D-4DEA-877F-27ED23AB5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7729-19CA-46A5-B1CE-D0F1C8CB3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25579-7767-4AEC-AAB0-9F850DBB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55E24-EA03-49C5-AF1E-3BA3DF2D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8B938-9DB8-4016-8432-702339AD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3DA-6FFB-4B8D-B515-DA473A62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9169E-6C22-4D6C-BC18-DA9CAC70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8FE29-272C-4B42-BD98-ABF5BD01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7009A-851A-470F-A9EC-8BFC7EC3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E1FDF-2DC2-4D58-A9F2-2FB4AE17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4AA0A-2938-444B-897B-1025F0C1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66A2-FA40-44F0-8E46-42039D3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4256-436E-4426-AF6C-E4FE05F7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C6C2-141B-4CD8-B7D8-EBDE92CB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05EA4-80E4-4A34-88AE-C20161D77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6094-9EE2-4BDF-B6A3-AA211D13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7EA3F-F23D-4A2E-A6E8-D57804F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4995-E732-4D45-B875-11A609F3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C58-9195-4941-A01E-9964F51C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8BD37-2449-47DD-958B-DEAB321B8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50007-9D05-41F0-984C-B257966B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E5C0-4902-44F1-AE3D-3595631C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7D95D-D23D-4B8F-8835-7853B2F3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C36E8-7617-432E-94A1-3459853B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F3F93-C1AD-49C6-B347-2D589CE4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DC5F-1BDF-4880-A341-D4AD1FE7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AE36-DDB2-420F-8299-967F42DCF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C7EE-3192-415A-978D-ADB84827B4E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6B59-1235-4890-8299-AAFC820B0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750F-CBBB-4963-9FA1-652232C5D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Machine-Level Programming I: Basics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5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12,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  <p:extLst>
      <p:ext uri="{BB962C8B-B14F-4D97-AF65-F5344CB8AC3E}">
        <p14:creationId xmlns:p14="http://schemas.microsoft.com/office/powerpoint/2010/main" val="23249039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86349"/>
            <a:ext cx="7896225" cy="51149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2590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2263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3114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933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6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543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7848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5791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5791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5791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5791200" y="1295401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5791200" y="1854201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5791200" y="2387601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4191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6896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0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50950"/>
            <a:ext cx="8548687" cy="553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F2FD-4F5A-4BBB-8079-0AA7B701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4142-3CBA-4C0B-A448-913FAB36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way to get into object code</a:t>
            </a:r>
          </a:p>
          <a:p>
            <a:pPr lvl="1"/>
            <a:r>
              <a:rPr lang="en-US" dirty="0"/>
              <a:t>Disassembler using </a:t>
            </a:r>
            <a:r>
              <a:rPr lang="en-US" dirty="0" err="1"/>
              <a:t>objdump</a:t>
            </a:r>
            <a:endParaRPr lang="en-US" dirty="0"/>
          </a:p>
          <a:p>
            <a:pPr lvl="1"/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–S </a:t>
            </a:r>
            <a:r>
              <a:rPr lang="en-US" dirty="0" err="1"/>
              <a:t>sumc</a:t>
            </a:r>
            <a:r>
              <a:rPr lang="en-US" dirty="0"/>
              <a:t>. Using </a:t>
            </a:r>
            <a:r>
              <a:rPr lang="en-US" dirty="0" err="1"/>
              <a:t>gcc</a:t>
            </a:r>
            <a:r>
              <a:rPr lang="en-US" dirty="0"/>
              <a:t> compiler to tell it to generate assembly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71767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6D6D-FE45-4759-BE9C-13201A6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compiled machine code is in binary do </a:t>
            </a:r>
            <a:r>
              <a:rPr lang="en-US" dirty="0" err="1"/>
              <a:t>hexdump</a:t>
            </a:r>
            <a:r>
              <a:rPr lang="en-US" dirty="0"/>
              <a:t> to see its contents.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226EB-C574-4C9A-81B6-7F011180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1825625"/>
            <a:ext cx="8613914" cy="4667250"/>
          </a:xfrm>
        </p:spPr>
      </p:pic>
    </p:spTree>
    <p:extLst>
      <p:ext uri="{BB962C8B-B14F-4D97-AF65-F5344CB8AC3E}">
        <p14:creationId xmlns:p14="http://schemas.microsoft.com/office/powerpoint/2010/main" val="303867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D706-57D7-4034-8685-8413B5FE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objdump</a:t>
            </a:r>
            <a:r>
              <a:rPr lang="en-US" dirty="0"/>
              <a:t> to see the assembled text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AD20E-EB32-4313-9C7D-C40F3D45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3" y="1592214"/>
            <a:ext cx="3965350" cy="2177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D69F5-865D-4E64-A145-09B816CD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32" y="1327821"/>
            <a:ext cx="7121468" cy="55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EC29-6F1E-4137-8575-48E1BBD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–S </a:t>
            </a:r>
            <a:r>
              <a:rPr lang="en-US" dirty="0" err="1"/>
              <a:t>sum.c</a:t>
            </a:r>
            <a:r>
              <a:rPr lang="en-US" dirty="0"/>
              <a:t> which creates </a:t>
            </a:r>
            <a:r>
              <a:rPr lang="en-US" dirty="0" err="1"/>
              <a:t>sum.s</a:t>
            </a:r>
            <a:r>
              <a:rPr lang="en-US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F1031-CAF4-4440-AF25-B1EEED37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1434904"/>
            <a:ext cx="7821637" cy="5219113"/>
          </a:xfrm>
        </p:spPr>
      </p:pic>
    </p:spTree>
    <p:extLst>
      <p:ext uri="{BB962C8B-B14F-4D97-AF65-F5344CB8AC3E}">
        <p14:creationId xmlns:p14="http://schemas.microsoft.com/office/powerpoint/2010/main" val="101739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E496-1DB2-414D-B0EA-C46201E7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gdb</a:t>
            </a:r>
            <a:r>
              <a:rPr lang="en-US" dirty="0"/>
              <a:t> to see dissembled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1F92A-9F69-4870-8317-93C2D168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3040"/>
            <a:ext cx="8468751" cy="5029835"/>
          </a:xfrm>
        </p:spPr>
      </p:pic>
    </p:spTree>
    <p:extLst>
      <p:ext uri="{BB962C8B-B14F-4D97-AF65-F5344CB8AC3E}">
        <p14:creationId xmlns:p14="http://schemas.microsoft.com/office/powerpoint/2010/main" val="31066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  <p:extLst>
      <p:ext uri="{BB962C8B-B14F-4D97-AF65-F5344CB8AC3E}">
        <p14:creationId xmlns:p14="http://schemas.microsoft.com/office/powerpoint/2010/main" val="213447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2286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42683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42683" y="5902848"/>
            <a:ext cx="7329487" cy="838200"/>
          </a:xfrm>
          <a:ln/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4076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4076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4076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4076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4076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4076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4076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4076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8039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8039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8039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8039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8039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8039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8039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8039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6248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6248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6248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6248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6248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6248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6248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6248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2286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2286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2286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2286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2286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2286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2286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8709298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19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8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708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5708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5708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5708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08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08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708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05401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05401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5401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5401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1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5401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05401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05401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001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001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96001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96001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67601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1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67601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67601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6975983" y="4671258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1200" y="6172201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2438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1302264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079159" y="139162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79160" y="197543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079160" y="254129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079160" y="313178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079160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79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79159" y="470131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79159" y="531352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817942" y="649070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Origin</a:t>
            </a:r>
          </a:p>
          <a:p>
            <a:pPr algn="ctr"/>
            <a:r>
              <a:rPr lang="en-US" dirty="0">
                <a:latin typeface="Calibri" pitchFamily="34" charset="0"/>
              </a:rPr>
              <a:t>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6525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55372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100138"/>
            <a:ext cx="8396287" cy="5224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91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6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475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  <p:extLst>
      <p:ext uri="{BB962C8B-B14F-4D97-AF65-F5344CB8AC3E}">
        <p14:creationId xmlns:p14="http://schemas.microsoft.com/office/powerpoint/2010/main" val="13654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685800"/>
            <a:ext cx="7165975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943600"/>
            <a:ext cx="8140700" cy="533400"/>
          </a:xfrm>
          <a:noFill/>
        </p:spPr>
        <p:txBody>
          <a:bodyPr vert="horz" lIns="0" tIns="0" rIns="0" bIns="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52600" y="3771901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124200" y="2705101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124200" y="37719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124201" y="4914901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343400" y="24765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343401" y="2933701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4343400" y="36195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4343401" y="4065589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343400" y="49149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971801" y="1752601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343401" y="1752601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2819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4038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4038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8382000" y="1752601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5257801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8197850" y="2506664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257801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8197850" y="2963864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257801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8197850" y="3649664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5257801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8197850" y="4095751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5257801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8197850" y="4945064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6096001" y="1752601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0358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Aha! Pointer dereferencing in C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(%</a:t>
            </a:r>
            <a:r>
              <a:rPr lang="en-US" b="1" dirty="0" err="1">
                <a:latin typeface="Courier New" pitchFamily="49" charset="0"/>
              </a:rPr>
              <a:t>rcx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Constant displacement D specifies offset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rbp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9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6581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19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 err="1">
                <a:latin typeface="Courier New" pitchFamily="49" charset="0"/>
              </a:rPr>
              <a:t>whatAmI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350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90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0043" y="1839076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6581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676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swap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(long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, long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t0 =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t1 =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19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8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55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828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swap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(long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, long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t0 =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t1 =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8614371" y="833736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057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alibri" pitchFamily="34" charset="0"/>
              </a:rPr>
              <a:t>Register	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xp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yp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572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040400" y="1219201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7239000" y="1647176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239001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05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66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93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362075"/>
            <a:ext cx="7896225" cy="4972050"/>
          </a:xfrm>
          <a:noFill/>
          <a:ln/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  <p:extLst>
      <p:ext uri="{BB962C8B-B14F-4D97-AF65-F5344CB8AC3E}">
        <p14:creationId xmlns:p14="http://schemas.microsoft.com/office/powerpoint/2010/main" val="2927783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4387424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4387424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4387424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4387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0358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Aha! Pointer dereferencing in C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(%</a:t>
            </a:r>
            <a:r>
              <a:rPr lang="en-US" b="1" dirty="0" err="1">
                <a:latin typeface="Courier New" pitchFamily="49" charset="0"/>
              </a:rPr>
              <a:t>rcx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Constant displacement D specifies offset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rbp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0772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2574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2574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293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93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93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93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46721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046721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46721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046721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5227443" y="1431308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2574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2574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2557670" y="5383696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382855" y="5834063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(%rdi,%rdi,2), %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 # t = x+2*x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            # 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4821239" y="5295900"/>
            <a:ext cx="444583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       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9912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924800" cy="5105400"/>
          </a:xfrm>
        </p:spPr>
        <p:txBody>
          <a:bodyPr>
            <a:normAutofit fontScale="92500" lnSpcReduction="10000"/>
          </a:bodyPr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  <p:extLst>
      <p:ext uri="{BB962C8B-B14F-4D97-AF65-F5344CB8AC3E}">
        <p14:creationId xmlns:p14="http://schemas.microsoft.com/office/powerpoint/2010/main" val="1185077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0200" y="3505200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676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5773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676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5334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172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40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625726" y="2514601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2625726" y="3655701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2352676" y="4724401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352676" y="5867401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5513388" y="2977234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5819775" y="3124201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5803900" y="4191001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5819776" y="5334001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897313" y="2579689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783013" y="3657601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668713" y="4800601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3655219" y="5943601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5513388" y="4055146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5513388" y="5198146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8382000" y="4800601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7389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1905000" y="341312"/>
            <a:ext cx="6997700" cy="573088"/>
          </a:xfrm>
        </p:spPr>
        <p:txBody>
          <a:bodyPr>
            <a:normAutofit fontScale="90000"/>
          </a:bodyPr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14514" y="990601"/>
            <a:ext cx="8307387" cy="1463675"/>
          </a:xfrm>
        </p:spPr>
        <p:txBody>
          <a:bodyPr>
            <a:normAutofit lnSpcReduction="10000"/>
          </a:bodyPr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188453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34976"/>
            <a:ext cx="6845300" cy="555625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46150"/>
            <a:ext cx="2438400" cy="363538"/>
          </a:xfrm>
          <a:noFill/>
          <a:ln/>
        </p:spPr>
        <p:txBody>
          <a:bodyPr vert="horz" lIns="90487" tIns="44450" rIns="90487" bIns="44450" rtlCol="0"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600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943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6019801" y="1395414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978025" y="3638099"/>
            <a:ext cx="7467600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</a:t>
            </a:r>
            <a:r>
              <a:rPr lang="en-US" err="1"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gcc and different compiler settings.</a:t>
            </a:r>
            <a:endParaRPr lang="en-US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1172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197679"/>
            <a:ext cx="7896225" cy="5136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197679"/>
            <a:ext cx="7896225" cy="5136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543" y="945222"/>
            <a:ext cx="352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83814" y="286474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50950"/>
            <a:ext cx="8548687" cy="553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1" y="998757"/>
            <a:ext cx="7896225" cy="4972050"/>
          </a:xfrm>
        </p:spPr>
        <p:txBody>
          <a:bodyPr>
            <a:normAutofit fontScale="92500" lnSpcReduction="20000"/>
          </a:bodyPr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endParaRPr lang="en-US" sz="1600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5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6434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3496867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866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1868489" y="1447801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5524500" cy="573088"/>
          </a:xfrm>
        </p:spPr>
        <p:txBody>
          <a:bodyPr>
            <a:normAutofit fontScale="90000"/>
          </a:bodyPr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29200" y="1143000"/>
            <a:ext cx="5486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  <p:extLst>
      <p:ext uri="{BB962C8B-B14F-4D97-AF65-F5344CB8AC3E}">
        <p14:creationId xmlns:p14="http://schemas.microsoft.com/office/powerpoint/2010/main" val="178025611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264400" cy="573088"/>
          </a:xfrm>
        </p:spPr>
        <p:txBody>
          <a:bodyPr>
            <a:normAutofit fontScale="90000"/>
          </a:bodyPr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057401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057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5494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054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292100" algn="l"/>
              </a:tabLst>
            </a:pPr>
            <a:r>
              <a:rPr lang="en-US" dirty="0">
                <a:latin typeface="Courier New" pitchFamily="49" charset="0"/>
              </a:rPr>
              <a:t>0x40059e:  48 89 03</a:t>
            </a:r>
          </a:p>
        </p:txBody>
      </p:sp>
    </p:spTree>
    <p:extLst>
      <p:ext uri="{BB962C8B-B14F-4D97-AF65-F5344CB8AC3E}">
        <p14:creationId xmlns:p14="http://schemas.microsoft.com/office/powerpoint/2010/main" val="659949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425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819900" cy="573088"/>
          </a:xfrm>
        </p:spPr>
        <p:txBody>
          <a:bodyPr>
            <a:normAutofit fontScale="90000"/>
          </a:bodyPr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4114800"/>
            <a:ext cx="8140700" cy="22494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8900" y="1628840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</a:t>
            </a: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8399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21114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/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Dump of assembler code for function </a:t>
              </a:r>
              <a:r>
                <a:rPr lang="en-US" dirty="0" err="1">
                  <a:latin typeface="Courier New" pitchFamily="49" charset="0"/>
                </a:rPr>
                <a:t>sumstore</a:t>
              </a:r>
              <a:r>
                <a:rPr lang="en-US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0x0000000000400595 &lt;+0&gt;: push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0x0000000000400596 &lt;+1&gt;: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rdx</a:t>
              </a:r>
              <a:r>
                <a:rPr lang="en-US" dirty="0">
                  <a:latin typeface="Courier New" pitchFamily="49" charset="0"/>
                </a:rPr>
                <a:t>,%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0x0000000000400599 &lt;+4&gt;: </a:t>
              </a:r>
              <a:r>
                <a:rPr lang="en-US" dirty="0" err="1">
                  <a:latin typeface="Courier New" pitchFamily="49" charset="0"/>
                </a:rPr>
                <a:t>callq</a:t>
              </a:r>
              <a:r>
                <a:rPr lang="en-US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0x000000000040059e &lt;+9&gt;: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rax</a:t>
              </a:r>
              <a:r>
                <a:rPr lang="en-US" dirty="0">
                  <a:latin typeface="Courier New" pitchFamily="49" charset="0"/>
                </a:rPr>
                <a:t>,(%</a:t>
              </a:r>
              <a:r>
                <a:rPr lang="en-US" dirty="0" err="1">
                  <a:latin typeface="Courier New" pitchFamily="49" charset="0"/>
                </a:rPr>
                <a:t>rbx</a:t>
              </a:r>
              <a:r>
                <a:rPr lang="en-US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0x00000000004005a1 &lt;+12&gt;:pop 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0x00000000004005a2 &lt;+13&gt;:</a:t>
              </a:r>
              <a:r>
                <a:rPr lang="en-US" dirty="0" err="1">
                  <a:latin typeface="Courier New" pitchFamily="49" charset="0"/>
                </a:rPr>
                <a:t>retq</a:t>
              </a:r>
              <a:r>
                <a:rPr lang="en-US" dirty="0">
                  <a:latin typeface="Courier New" pitchFamily="49" charset="0"/>
                </a:rPr>
                <a:t> </a:t>
              </a:r>
              <a:endParaRPr lang="en-US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17512"/>
            <a:ext cx="6248400" cy="573088"/>
          </a:xfrm>
        </p:spPr>
        <p:txBody>
          <a:bodyPr>
            <a:normAutofit fontScale="90000"/>
          </a:bodyPr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1114" y="4195764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21114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/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Dump of assembler code for function </a:t>
              </a:r>
              <a:r>
                <a:rPr lang="en-US" dirty="0" err="1">
                  <a:latin typeface="Courier New" pitchFamily="49" charset="0"/>
                </a:rPr>
                <a:t>sumstore</a:t>
              </a:r>
              <a:r>
                <a:rPr lang="en-US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0x0000000000400595 &lt;+0&gt;: push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0x0000000000400596 &lt;+1&gt;: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rdx</a:t>
              </a:r>
              <a:r>
                <a:rPr lang="en-US" dirty="0">
                  <a:latin typeface="Courier New" pitchFamily="49" charset="0"/>
                </a:rPr>
                <a:t>,%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0x0000000000400599 &lt;+4&gt;: </a:t>
              </a:r>
              <a:r>
                <a:rPr lang="en-US" dirty="0" err="1">
                  <a:latin typeface="Courier New" pitchFamily="49" charset="0"/>
                </a:rPr>
                <a:t>callq</a:t>
              </a:r>
              <a:r>
                <a:rPr lang="en-US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0x000000000040059e &lt;+9&gt;: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rax</a:t>
              </a:r>
              <a:r>
                <a:rPr lang="en-US" dirty="0">
                  <a:latin typeface="Courier New" pitchFamily="49" charset="0"/>
                </a:rPr>
                <a:t>,(%</a:t>
              </a:r>
              <a:r>
                <a:rPr lang="en-US" dirty="0" err="1">
                  <a:latin typeface="Courier New" pitchFamily="49" charset="0"/>
                </a:rPr>
                <a:t>rbx</a:t>
              </a:r>
              <a:r>
                <a:rPr lang="en-US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0x00000000004005a1 &lt;+12&gt;:pop 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0x00000000004005a2 &lt;+13&gt;:</a:t>
              </a:r>
              <a:r>
                <a:rPr lang="en-US" dirty="0" err="1">
                  <a:latin typeface="Courier New" pitchFamily="49" charset="0"/>
                </a:rPr>
                <a:t>retq</a:t>
              </a:r>
              <a:r>
                <a:rPr lang="en-US" dirty="0">
                  <a:latin typeface="Courier New" pitchFamily="49" charset="0"/>
                </a:rPr>
                <a:t> </a:t>
              </a:r>
              <a:endParaRPr lang="en-US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17512"/>
            <a:ext cx="6248400" cy="573088"/>
          </a:xfrm>
        </p:spPr>
        <p:txBody>
          <a:bodyPr>
            <a:normAutofit fontScale="90000"/>
          </a:bodyPr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1114" y="4195764"/>
            <a:ext cx="6300787" cy="224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28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/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0x0400595: 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0x53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0x48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0x89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0xd3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0xe8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0xf2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0xff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0xff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0xff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0x48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0x89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0x03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0x5b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0xc3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37163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9912"/>
            <a:ext cx="7150100" cy="573088"/>
          </a:xfrm>
        </p:spPr>
        <p:txBody>
          <a:bodyPr>
            <a:normAutofit fontScale="90000"/>
          </a:bodyPr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5551488"/>
            <a:ext cx="8624887" cy="1306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2057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%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</a:rPr>
              <a:t>d</a:t>
            </a:r>
            <a:r>
              <a:rPr lang="en-US" dirty="0">
                <a:latin typeface="Courier New" pitchFamily="49" charset="0"/>
              </a:rPr>
              <a:t> WINWORD.EXE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WINWORD.EXE:   file format pei-i386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No symbols in "WINWORD.EXE".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Disassembly of section .text: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30001000 &lt;.text&gt;: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30001000:  55             push   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30001001:  8b </a:t>
            </a:r>
            <a:r>
              <a:rPr lang="en-US" dirty="0" err="1">
                <a:latin typeface="Courier New" pitchFamily="49" charset="0"/>
              </a:rPr>
              <a:t>ec</a:t>
            </a:r>
            <a:r>
              <a:rPr lang="en-US" dirty="0">
                <a:latin typeface="Courier New" pitchFamily="49" charset="0"/>
              </a:rPr>
              <a:t> 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esp,%ebp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30001003:  6a ff          push   $0xffffffff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30001005:  68 90 10 00 30 push   $0x30001090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57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  <p:extLst>
      <p:ext uri="{BB962C8B-B14F-4D97-AF65-F5344CB8AC3E}">
        <p14:creationId xmlns:p14="http://schemas.microsoft.com/office/powerpoint/2010/main" val="152807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1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1" y="877888"/>
            <a:ext cx="7896225" cy="4972050"/>
          </a:xfrm>
        </p:spPr>
        <p:txBody>
          <a:bodyPr>
            <a:normAutofit fontScale="92500" lnSpcReduction="20000"/>
          </a:bodyPr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/>
              <a:t>Coffee Lake	2017?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 err="1"/>
              <a:t>Cannonlake</a:t>
            </a:r>
            <a:r>
              <a:rPr lang="en-US" dirty="0"/>
              <a:t>	2018?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8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9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Process technology dimension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27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2017 State of the Art: Skylake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1" y="1135392"/>
            <a:ext cx="7896225" cy="4972050"/>
          </a:xfrm>
        </p:spPr>
        <p:txBody>
          <a:bodyPr>
            <a:normAutofit fontScale="92500" lnSpcReduction="10000"/>
          </a:bodyPr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2.6-2.9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2.8-4.0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35-91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Server Model: Xeon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2-3.7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25-80 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08" y="1707552"/>
            <a:ext cx="5282379" cy="37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59779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  <p:extLst>
      <p:ext uri="{BB962C8B-B14F-4D97-AF65-F5344CB8AC3E}">
        <p14:creationId xmlns:p14="http://schemas.microsoft.com/office/powerpoint/2010/main" val="22334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00150"/>
            <a:ext cx="78962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  <p:extLst>
      <p:ext uri="{BB962C8B-B14F-4D97-AF65-F5344CB8AC3E}">
        <p14:creationId xmlns:p14="http://schemas.microsoft.com/office/powerpoint/2010/main" val="41797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3556</Words>
  <Application>Microsoft Office PowerPoint</Application>
  <PresentationFormat>Widescreen</PresentationFormat>
  <Paragraphs>959</Paragraphs>
  <Slides>57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5" baseType="lpstr">
      <vt:lpstr>Arial</vt:lpstr>
      <vt:lpstr>Arial Narrow</vt:lpstr>
      <vt:lpstr>Calibri</vt:lpstr>
      <vt:lpstr>Calibri Bold</vt:lpstr>
      <vt:lpstr>Calibri Bold Italic</vt:lpstr>
      <vt:lpstr>Calibri Italic</vt:lpstr>
      <vt:lpstr>Calibri Light</vt:lpstr>
      <vt:lpstr>Courier</vt:lpstr>
      <vt:lpstr>Courier New</vt:lpstr>
      <vt:lpstr>Courier New Bold</vt:lpstr>
      <vt:lpstr>Lucida Grande</vt:lpstr>
      <vt:lpstr>Monaco</vt:lpstr>
      <vt:lpstr>Symbol</vt:lpstr>
      <vt:lpstr>Wingdings</vt:lpstr>
      <vt:lpstr>Wingdings 2</vt:lpstr>
      <vt:lpstr>ヒラギノ角ゴ ProN W3</vt:lpstr>
      <vt:lpstr>ヒラギノ角ゴ ProN W6</vt:lpstr>
      <vt:lpstr>Office Theme</vt:lpstr>
      <vt:lpstr>PowerPoint Presentation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2017 State of the Art: Skylake</vt:lpstr>
      <vt:lpstr>x86 Clones: Advanced Micro Devices (AMD)</vt:lpstr>
      <vt:lpstr>Intel’s 64-Bit History</vt:lpstr>
      <vt:lpstr>Our Coverage</vt:lpstr>
      <vt:lpstr>Today: Machine Programming I: Basics</vt:lpstr>
      <vt:lpstr>Definitions</vt:lpstr>
      <vt:lpstr>Assembly/Machine Code View</vt:lpstr>
      <vt:lpstr>Assembly Characteristics: Data Types</vt:lpstr>
      <vt:lpstr>Assembler</vt:lpstr>
      <vt:lpstr>gcc compiled machine code is in binary do hexdump to see its contents.</vt:lpstr>
      <vt:lpstr>Use objdump to see the assembled text code</vt:lpstr>
      <vt:lpstr>Use gcc –Og –S sum.c which creates sum.s file</vt:lpstr>
      <vt:lpstr>Use gdb to see dissembled code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20</cp:revision>
  <dcterms:created xsi:type="dcterms:W3CDTF">2018-05-19T15:36:34Z</dcterms:created>
  <dcterms:modified xsi:type="dcterms:W3CDTF">2018-05-19T18:14:09Z</dcterms:modified>
</cp:coreProperties>
</file>