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33" r:id="rId2"/>
    <p:sldId id="344" r:id="rId3"/>
    <p:sldId id="390" r:id="rId4"/>
    <p:sldId id="387" r:id="rId5"/>
    <p:sldId id="391" r:id="rId6"/>
    <p:sldId id="386" r:id="rId7"/>
    <p:sldId id="284" r:id="rId8"/>
    <p:sldId id="285" r:id="rId9"/>
    <p:sldId id="373" r:id="rId10"/>
    <p:sldId id="375" r:id="rId11"/>
    <p:sldId id="376" r:id="rId12"/>
    <p:sldId id="374" r:id="rId13"/>
    <p:sldId id="286" r:id="rId14"/>
    <p:sldId id="287" r:id="rId15"/>
    <p:sldId id="288" r:id="rId16"/>
    <p:sldId id="364" r:id="rId17"/>
    <p:sldId id="289" r:id="rId18"/>
    <p:sldId id="377" r:id="rId19"/>
    <p:sldId id="350" r:id="rId20"/>
    <p:sldId id="293" r:id="rId21"/>
    <p:sldId id="295" r:id="rId22"/>
    <p:sldId id="366" r:id="rId23"/>
    <p:sldId id="301" r:id="rId24"/>
    <p:sldId id="332" r:id="rId25"/>
    <p:sldId id="302" r:id="rId26"/>
    <p:sldId id="304" r:id="rId27"/>
    <p:sldId id="351" r:id="rId28"/>
    <p:sldId id="306" r:id="rId29"/>
    <p:sldId id="307" r:id="rId30"/>
    <p:sldId id="309" r:id="rId31"/>
    <p:sldId id="392" r:id="rId32"/>
    <p:sldId id="312" r:id="rId33"/>
    <p:sldId id="368" r:id="rId34"/>
    <p:sldId id="367" r:id="rId35"/>
    <p:sldId id="369" r:id="rId36"/>
    <p:sldId id="394" r:id="rId37"/>
    <p:sldId id="336" r:id="rId38"/>
    <p:sldId id="338" r:id="rId39"/>
    <p:sldId id="370" r:id="rId40"/>
    <p:sldId id="339" r:id="rId41"/>
    <p:sldId id="393" r:id="rId42"/>
    <p:sldId id="365" r:id="rId43"/>
    <p:sldId id="352" r:id="rId44"/>
    <p:sldId id="353" r:id="rId45"/>
    <p:sldId id="354" r:id="rId46"/>
    <p:sldId id="355" r:id="rId47"/>
    <p:sldId id="356" r:id="rId48"/>
    <p:sldId id="357" r:id="rId49"/>
    <p:sldId id="358" r:id="rId50"/>
    <p:sldId id="359" r:id="rId51"/>
    <p:sldId id="360" r:id="rId52"/>
    <p:sldId id="361" r:id="rId53"/>
    <p:sldId id="371" r:id="rId54"/>
    <p:sldId id="324" r:id="rId55"/>
    <p:sldId id="380" r:id="rId56"/>
    <p:sldId id="381" r:id="rId57"/>
    <p:sldId id="38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esh Dhawaskar Sathyanarayana" initials="SDS" lastIdx="1" clrIdx="0">
    <p:extLst>
      <p:ext uri="{19B8F6BF-5375-455C-9EA6-DF929625EA0E}">
        <p15:presenceInfo xmlns:p15="http://schemas.microsoft.com/office/powerpoint/2012/main" userId="Sandesh Dhawaskar Sathyanaraya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21T11:38:10.055" idx="1">
    <p:pos x="5328" y="3408"/>
    <p:text>Byte level operations only effect byte and in 32 bit operations by default 32 MSB bits set to zero and hence we just used extension to copy zero to LSB bytes after al byte value is moved</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9A76D-61B7-4C07-B8D7-C778370E44EC}" type="datetimeFigureOut">
              <a:rPr lang="en-US" smtClean="0"/>
              <a:t>5/19/2018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454E5-8658-4716-AB08-2CCB1FE3C1BB}" type="slidenum">
              <a:rPr lang="en-US" smtClean="0"/>
              <a:t>‹#›</a:t>
            </a:fld>
            <a:endParaRPr lang="en-US"/>
          </a:p>
        </p:txBody>
      </p:sp>
    </p:spTree>
    <p:extLst>
      <p:ext uri="{BB962C8B-B14F-4D97-AF65-F5344CB8AC3E}">
        <p14:creationId xmlns:p14="http://schemas.microsoft.com/office/powerpoint/2010/main" val="175880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2858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4855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2871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FF37-5E63-4FF2-8FA2-7FCF0D95B8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7C5206-8F35-458B-9DDD-6FCF2184C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C8EA2D-3D9B-45BA-9651-901336144951}"/>
              </a:ext>
            </a:extLst>
          </p:cNvPr>
          <p:cNvSpPr>
            <a:spLocks noGrp="1"/>
          </p:cNvSpPr>
          <p:nvPr>
            <p:ph type="dt" sz="half" idx="10"/>
          </p:nvPr>
        </p:nvSpPr>
        <p:spPr/>
        <p:txBody>
          <a:bodyPr/>
          <a:lstStyle/>
          <a:p>
            <a:fld id="{B05E4E1C-A684-409C-A983-C4EB4A325A04}" type="datetimeFigureOut">
              <a:rPr lang="en-US" smtClean="0"/>
              <a:t>5/19/2018</a:t>
            </a:fld>
            <a:endParaRPr lang="en-US"/>
          </a:p>
        </p:txBody>
      </p:sp>
      <p:sp>
        <p:nvSpPr>
          <p:cNvPr id="5" name="Footer Placeholder 4">
            <a:extLst>
              <a:ext uri="{FF2B5EF4-FFF2-40B4-BE49-F238E27FC236}">
                <a16:creationId xmlns:a16="http://schemas.microsoft.com/office/drawing/2014/main" id="{0B91CE8F-AF5F-4CA2-85F4-B58C4B274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401E3-0A6D-4A17-B983-BC7956D60336}"/>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1076869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411D-277C-44BF-85CE-3ACF0FE39C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DE85C1-ED3B-4CFB-B99C-1AC78B5A10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1FCF5-0FDA-4DC0-B7C8-2FCEAB033B82}"/>
              </a:ext>
            </a:extLst>
          </p:cNvPr>
          <p:cNvSpPr>
            <a:spLocks noGrp="1"/>
          </p:cNvSpPr>
          <p:nvPr>
            <p:ph type="dt" sz="half" idx="10"/>
          </p:nvPr>
        </p:nvSpPr>
        <p:spPr/>
        <p:txBody>
          <a:bodyPr/>
          <a:lstStyle/>
          <a:p>
            <a:fld id="{B05E4E1C-A684-409C-A983-C4EB4A325A04}" type="datetimeFigureOut">
              <a:rPr lang="en-US" smtClean="0"/>
              <a:t>5/19/2018</a:t>
            </a:fld>
            <a:endParaRPr lang="en-US"/>
          </a:p>
        </p:txBody>
      </p:sp>
      <p:sp>
        <p:nvSpPr>
          <p:cNvPr id="5" name="Footer Placeholder 4">
            <a:extLst>
              <a:ext uri="{FF2B5EF4-FFF2-40B4-BE49-F238E27FC236}">
                <a16:creationId xmlns:a16="http://schemas.microsoft.com/office/drawing/2014/main" id="{F8FBA41E-7D56-49B0-901D-975DEA461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33249-188F-4804-9FA1-C010080B9846}"/>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126602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2870AC-181A-4B3A-864B-18516CDE8B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EE6F1-1ED9-4123-9296-BB8381D78E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613EFF-5E61-479A-A2DA-D8EA925FAF9F}"/>
              </a:ext>
            </a:extLst>
          </p:cNvPr>
          <p:cNvSpPr>
            <a:spLocks noGrp="1"/>
          </p:cNvSpPr>
          <p:nvPr>
            <p:ph type="dt" sz="half" idx="10"/>
          </p:nvPr>
        </p:nvSpPr>
        <p:spPr/>
        <p:txBody>
          <a:bodyPr/>
          <a:lstStyle/>
          <a:p>
            <a:fld id="{B05E4E1C-A684-409C-A983-C4EB4A325A04}" type="datetimeFigureOut">
              <a:rPr lang="en-US" smtClean="0"/>
              <a:t>5/19/2018</a:t>
            </a:fld>
            <a:endParaRPr lang="en-US"/>
          </a:p>
        </p:txBody>
      </p:sp>
      <p:sp>
        <p:nvSpPr>
          <p:cNvPr id="5" name="Footer Placeholder 4">
            <a:extLst>
              <a:ext uri="{FF2B5EF4-FFF2-40B4-BE49-F238E27FC236}">
                <a16:creationId xmlns:a16="http://schemas.microsoft.com/office/drawing/2014/main" id="{EF9CD1C6-8523-4EE1-A01E-1F1F519AC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6CC33-7121-425A-AA05-D93BA59D576B}"/>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68130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4CBB-B524-4512-82FD-81E929F183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6180B6-8A0B-474B-836E-C5DEE696C4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1A3EC-4F59-4E1C-B41A-2D8977CA8AE2}"/>
              </a:ext>
            </a:extLst>
          </p:cNvPr>
          <p:cNvSpPr>
            <a:spLocks noGrp="1"/>
          </p:cNvSpPr>
          <p:nvPr>
            <p:ph type="dt" sz="half" idx="10"/>
          </p:nvPr>
        </p:nvSpPr>
        <p:spPr/>
        <p:txBody>
          <a:bodyPr/>
          <a:lstStyle/>
          <a:p>
            <a:fld id="{B05E4E1C-A684-409C-A983-C4EB4A325A04}" type="datetimeFigureOut">
              <a:rPr lang="en-US" smtClean="0"/>
              <a:t>5/19/2018</a:t>
            </a:fld>
            <a:endParaRPr lang="en-US"/>
          </a:p>
        </p:txBody>
      </p:sp>
      <p:sp>
        <p:nvSpPr>
          <p:cNvPr id="5" name="Footer Placeholder 4">
            <a:extLst>
              <a:ext uri="{FF2B5EF4-FFF2-40B4-BE49-F238E27FC236}">
                <a16:creationId xmlns:a16="http://schemas.microsoft.com/office/drawing/2014/main" id="{305E7858-F046-4770-B620-04D60137C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169CF-4F54-4223-9655-E632F1E8FBE0}"/>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360004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4848-4574-43C9-9E73-338AED4C33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FEBA94-A061-4679-9874-8D20843F1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89CBC7-993E-417F-90EB-EF9852E51661}"/>
              </a:ext>
            </a:extLst>
          </p:cNvPr>
          <p:cNvSpPr>
            <a:spLocks noGrp="1"/>
          </p:cNvSpPr>
          <p:nvPr>
            <p:ph type="dt" sz="half" idx="10"/>
          </p:nvPr>
        </p:nvSpPr>
        <p:spPr/>
        <p:txBody>
          <a:bodyPr/>
          <a:lstStyle/>
          <a:p>
            <a:fld id="{B05E4E1C-A684-409C-A983-C4EB4A325A04}" type="datetimeFigureOut">
              <a:rPr lang="en-US" smtClean="0"/>
              <a:t>5/19/2018</a:t>
            </a:fld>
            <a:endParaRPr lang="en-US"/>
          </a:p>
        </p:txBody>
      </p:sp>
      <p:sp>
        <p:nvSpPr>
          <p:cNvPr id="5" name="Footer Placeholder 4">
            <a:extLst>
              <a:ext uri="{FF2B5EF4-FFF2-40B4-BE49-F238E27FC236}">
                <a16:creationId xmlns:a16="http://schemas.microsoft.com/office/drawing/2014/main" id="{47B82538-43F2-4832-AB35-2EE45163E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8D65E-5023-49E9-B326-A8D20D000DA3}"/>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369991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63282-C31F-4CD9-AD19-669841618B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CA21AC-C995-4CAB-98B4-06AF67017E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687A6B-C7A3-44E8-88F1-EBAC31817C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6D42A-43C4-4288-B53C-CF95AA298A2D}"/>
              </a:ext>
            </a:extLst>
          </p:cNvPr>
          <p:cNvSpPr>
            <a:spLocks noGrp="1"/>
          </p:cNvSpPr>
          <p:nvPr>
            <p:ph type="dt" sz="half" idx="10"/>
          </p:nvPr>
        </p:nvSpPr>
        <p:spPr/>
        <p:txBody>
          <a:bodyPr/>
          <a:lstStyle/>
          <a:p>
            <a:fld id="{B05E4E1C-A684-409C-A983-C4EB4A325A04}" type="datetimeFigureOut">
              <a:rPr lang="en-US" smtClean="0"/>
              <a:t>5/19/2018</a:t>
            </a:fld>
            <a:endParaRPr lang="en-US"/>
          </a:p>
        </p:txBody>
      </p:sp>
      <p:sp>
        <p:nvSpPr>
          <p:cNvPr id="6" name="Footer Placeholder 5">
            <a:extLst>
              <a:ext uri="{FF2B5EF4-FFF2-40B4-BE49-F238E27FC236}">
                <a16:creationId xmlns:a16="http://schemas.microsoft.com/office/drawing/2014/main" id="{1304DFAC-4323-4AC6-906C-F44DB3C65F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56A5EA-96B7-47AD-9114-850FC7588F89}"/>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2125072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CCE4-3101-4776-A401-847C2AB4FF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F137E6-2786-48CB-91A1-CCBD10912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8D1F2C2-5629-493A-811F-BF1F01BBB3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7B4E69-1683-4127-9C8D-7D6C6E0385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B7BC9E3-B710-42B7-AA2E-6EAE7488DE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FE85C4-AC2A-497A-A84F-68E56DB8AC31}"/>
              </a:ext>
            </a:extLst>
          </p:cNvPr>
          <p:cNvSpPr>
            <a:spLocks noGrp="1"/>
          </p:cNvSpPr>
          <p:nvPr>
            <p:ph type="dt" sz="half" idx="10"/>
          </p:nvPr>
        </p:nvSpPr>
        <p:spPr/>
        <p:txBody>
          <a:bodyPr/>
          <a:lstStyle/>
          <a:p>
            <a:fld id="{B05E4E1C-A684-409C-A983-C4EB4A325A04}" type="datetimeFigureOut">
              <a:rPr lang="en-US" smtClean="0"/>
              <a:t>5/19/2018</a:t>
            </a:fld>
            <a:endParaRPr lang="en-US"/>
          </a:p>
        </p:txBody>
      </p:sp>
      <p:sp>
        <p:nvSpPr>
          <p:cNvPr id="8" name="Footer Placeholder 7">
            <a:extLst>
              <a:ext uri="{FF2B5EF4-FFF2-40B4-BE49-F238E27FC236}">
                <a16:creationId xmlns:a16="http://schemas.microsoft.com/office/drawing/2014/main" id="{8EE391E3-A260-49CB-A202-FA6D4901F7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1B6F5E-9A8D-46B2-BB25-1E46F94A1CFF}"/>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299965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F2CC0-5F17-4347-B36E-29D7636BC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122F71-4BB8-445E-964B-573114682447}"/>
              </a:ext>
            </a:extLst>
          </p:cNvPr>
          <p:cNvSpPr>
            <a:spLocks noGrp="1"/>
          </p:cNvSpPr>
          <p:nvPr>
            <p:ph type="dt" sz="half" idx="10"/>
          </p:nvPr>
        </p:nvSpPr>
        <p:spPr/>
        <p:txBody>
          <a:bodyPr/>
          <a:lstStyle/>
          <a:p>
            <a:fld id="{B05E4E1C-A684-409C-A983-C4EB4A325A04}" type="datetimeFigureOut">
              <a:rPr lang="en-US" smtClean="0"/>
              <a:t>5/19/2018</a:t>
            </a:fld>
            <a:endParaRPr lang="en-US"/>
          </a:p>
        </p:txBody>
      </p:sp>
      <p:sp>
        <p:nvSpPr>
          <p:cNvPr id="4" name="Footer Placeholder 3">
            <a:extLst>
              <a:ext uri="{FF2B5EF4-FFF2-40B4-BE49-F238E27FC236}">
                <a16:creationId xmlns:a16="http://schemas.microsoft.com/office/drawing/2014/main" id="{F1801F1C-AF9E-4A33-B3D7-EF017A7C26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954FA8-34FD-4093-A790-5D4D51CC0585}"/>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1809124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636685-B397-4B80-A2A3-2F91ED0D41BE}"/>
              </a:ext>
            </a:extLst>
          </p:cNvPr>
          <p:cNvSpPr>
            <a:spLocks noGrp="1"/>
          </p:cNvSpPr>
          <p:nvPr>
            <p:ph type="dt" sz="half" idx="10"/>
          </p:nvPr>
        </p:nvSpPr>
        <p:spPr/>
        <p:txBody>
          <a:bodyPr/>
          <a:lstStyle/>
          <a:p>
            <a:fld id="{B05E4E1C-A684-409C-A983-C4EB4A325A04}" type="datetimeFigureOut">
              <a:rPr lang="en-US" smtClean="0"/>
              <a:t>5/19/2018</a:t>
            </a:fld>
            <a:endParaRPr lang="en-US"/>
          </a:p>
        </p:txBody>
      </p:sp>
      <p:sp>
        <p:nvSpPr>
          <p:cNvPr id="3" name="Footer Placeholder 2">
            <a:extLst>
              <a:ext uri="{FF2B5EF4-FFF2-40B4-BE49-F238E27FC236}">
                <a16:creationId xmlns:a16="http://schemas.microsoft.com/office/drawing/2014/main" id="{4BE606CF-1599-49E8-9414-D49A0C249C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A21109-2E37-47F5-A1DC-85D8D51C2E62}"/>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33627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0D08-B95D-43AE-A80F-8FBEF451C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210596-FEFA-4178-B503-37C53475F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12D556-3B77-4B15-BFA1-04A264707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9F3BC8-150F-403B-8993-F921DCF1B232}"/>
              </a:ext>
            </a:extLst>
          </p:cNvPr>
          <p:cNvSpPr>
            <a:spLocks noGrp="1"/>
          </p:cNvSpPr>
          <p:nvPr>
            <p:ph type="dt" sz="half" idx="10"/>
          </p:nvPr>
        </p:nvSpPr>
        <p:spPr/>
        <p:txBody>
          <a:bodyPr/>
          <a:lstStyle/>
          <a:p>
            <a:fld id="{B05E4E1C-A684-409C-A983-C4EB4A325A04}" type="datetimeFigureOut">
              <a:rPr lang="en-US" smtClean="0"/>
              <a:t>5/19/2018</a:t>
            </a:fld>
            <a:endParaRPr lang="en-US"/>
          </a:p>
        </p:txBody>
      </p:sp>
      <p:sp>
        <p:nvSpPr>
          <p:cNvPr id="6" name="Footer Placeholder 5">
            <a:extLst>
              <a:ext uri="{FF2B5EF4-FFF2-40B4-BE49-F238E27FC236}">
                <a16:creationId xmlns:a16="http://schemas.microsoft.com/office/drawing/2014/main" id="{D488BD3E-86DC-41CF-8A66-889FA24770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4F125-B368-456F-A187-2C3123340283}"/>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309167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739C-CFD7-4496-9102-B45B43296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501D78-4FC7-4134-93BE-B5CD2DAC67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D8221E-E5E8-45F2-BA06-D56BFDD73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AAAA12-A914-4260-976B-222EF6B153D1}"/>
              </a:ext>
            </a:extLst>
          </p:cNvPr>
          <p:cNvSpPr>
            <a:spLocks noGrp="1"/>
          </p:cNvSpPr>
          <p:nvPr>
            <p:ph type="dt" sz="half" idx="10"/>
          </p:nvPr>
        </p:nvSpPr>
        <p:spPr/>
        <p:txBody>
          <a:bodyPr/>
          <a:lstStyle/>
          <a:p>
            <a:fld id="{B05E4E1C-A684-409C-A983-C4EB4A325A04}" type="datetimeFigureOut">
              <a:rPr lang="en-US" smtClean="0"/>
              <a:t>5/19/2018</a:t>
            </a:fld>
            <a:endParaRPr lang="en-US"/>
          </a:p>
        </p:txBody>
      </p:sp>
      <p:sp>
        <p:nvSpPr>
          <p:cNvPr id="6" name="Footer Placeholder 5">
            <a:extLst>
              <a:ext uri="{FF2B5EF4-FFF2-40B4-BE49-F238E27FC236}">
                <a16:creationId xmlns:a16="http://schemas.microsoft.com/office/drawing/2014/main" id="{F0072D10-8A8F-4E3E-8AFF-CC8E1BCC6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F98C6-49F6-4C44-9670-7FB54433E2A7}"/>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138103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DBE0D0-AECA-4345-8652-A2BA69403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E4F85A-3C67-4CD7-B65F-092B08B58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9854B6-F15E-4C04-B54C-98B47BA967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E4E1C-A684-409C-A983-C4EB4A325A04}" type="datetimeFigureOut">
              <a:rPr lang="en-US" smtClean="0"/>
              <a:t>5/19/2018</a:t>
            </a:fld>
            <a:endParaRPr lang="en-US"/>
          </a:p>
        </p:txBody>
      </p:sp>
      <p:sp>
        <p:nvSpPr>
          <p:cNvPr id="5" name="Footer Placeholder 4">
            <a:extLst>
              <a:ext uri="{FF2B5EF4-FFF2-40B4-BE49-F238E27FC236}">
                <a16:creationId xmlns:a16="http://schemas.microsoft.com/office/drawing/2014/main" id="{CBE29FEA-95AD-4940-B535-223493CEA7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048C9-1394-48AF-9BF2-798AB3591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9D514-6A27-4D38-8077-BD109E5CCED8}" type="slidenum">
              <a:rPr lang="en-US" smtClean="0"/>
              <a:t>‹#›</a:t>
            </a:fld>
            <a:endParaRPr lang="en-US"/>
          </a:p>
        </p:txBody>
      </p:sp>
    </p:spTree>
    <p:extLst>
      <p:ext uri="{BB962C8B-B14F-4D97-AF65-F5344CB8AC3E}">
        <p14:creationId xmlns:p14="http://schemas.microsoft.com/office/powerpoint/2010/main" val="2175080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dh0344@Colorado.edu"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209800" y="1035050"/>
            <a:ext cx="7772400" cy="2133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sz="3600" dirty="0"/>
              <a:t>Machine-Level Programming II: Control</a:t>
            </a:r>
            <a:br>
              <a:rPr lang="en-US" sz="3600" b="1" kern="0" dirty="0">
                <a:latin typeface="Calibri" pitchFamily="34" charset="0"/>
                <a:ea typeface="+mj-ea"/>
                <a:cs typeface="+mj-cs"/>
              </a:rPr>
            </a:br>
            <a:r>
              <a:rPr lang="en-US" sz="2000" kern="0" dirty="0">
                <a:latin typeface="Calibri" pitchFamily="34" charset="0"/>
                <a:ea typeface="+mj-ea"/>
                <a:cs typeface="+mj-cs"/>
              </a:rPr>
              <a:t>CSCI 2400: Introduction to Computer Systems</a:t>
            </a:r>
            <a:br>
              <a:rPr lang="en-US" sz="3600" kern="0" dirty="0">
                <a:latin typeface="Calibri" pitchFamily="34" charset="0"/>
                <a:ea typeface="+mj-ea"/>
                <a:cs typeface="+mj-cs"/>
              </a:rPr>
            </a:br>
            <a:r>
              <a:rPr lang="en-US" sz="2000" kern="0" dirty="0">
                <a:latin typeface="Calibri" pitchFamily="34" charset="0"/>
                <a:ea typeface="+mj-ea"/>
                <a:cs typeface="+mj-cs"/>
              </a:rPr>
              <a:t>6</a:t>
            </a:r>
            <a:r>
              <a:rPr lang="en-US" sz="2000" kern="0" baseline="30000" dirty="0">
                <a:latin typeface="Calibri" pitchFamily="34" charset="0"/>
                <a:ea typeface="+mj-ea"/>
                <a:cs typeface="+mj-cs"/>
              </a:rPr>
              <a:t>th</a:t>
            </a:r>
            <a:r>
              <a:rPr lang="en-US" sz="2000" kern="0" dirty="0">
                <a:latin typeface="Calibri" pitchFamily="34" charset="0"/>
                <a:ea typeface="+mj-ea"/>
                <a:cs typeface="+mj-cs"/>
              </a:rPr>
              <a:t> Lecture, June 13, 2018</a:t>
            </a:r>
          </a:p>
          <a:p>
            <a:pPr fontAlgn="base">
              <a:spcBef>
                <a:spcPct val="0"/>
              </a:spcBef>
              <a:spcAft>
                <a:spcPct val="0"/>
              </a:spcAft>
              <a:defRPr/>
            </a:pPr>
            <a:r>
              <a:rPr lang="en-US" sz="2000" kern="0" dirty="0">
                <a:latin typeface="Calibri" pitchFamily="34" charset="0"/>
                <a:ea typeface="+mj-ea"/>
                <a:cs typeface="+mj-cs"/>
              </a:rPr>
              <a:t>Summer 2018</a:t>
            </a:r>
          </a:p>
        </p:txBody>
      </p:sp>
      <p:sp>
        <p:nvSpPr>
          <p:cNvPr id="10" name="Subtitle 2"/>
          <p:cNvSpPr txBox="1">
            <a:spLocks/>
          </p:cNvSpPr>
          <p:nvPr/>
        </p:nvSpPr>
        <p:spPr bwMode="auto">
          <a:xfrm>
            <a:off x="2209800" y="3334302"/>
            <a:ext cx="7678738"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buClr>
                <a:srgbClr val="990000"/>
              </a:buClr>
              <a:buSzPct val="60000"/>
              <a:defRPr/>
            </a:pPr>
            <a:r>
              <a:rPr lang="en-US" sz="2000" b="1" kern="0" dirty="0">
                <a:latin typeface="Calibri" pitchFamily="34" charset="0"/>
              </a:rPr>
              <a:t>Instructor: SANDESH DHAWASKAR SATHYANARAYANA</a:t>
            </a:r>
            <a:r>
              <a:rPr lang="en-US" sz="2000" kern="0" dirty="0">
                <a:latin typeface="Calibri" pitchFamily="34" charset="0"/>
              </a:rPr>
              <a:t> </a:t>
            </a:r>
          </a:p>
          <a:p>
            <a:pPr fontAlgn="base">
              <a:spcBef>
                <a:spcPct val="20000"/>
              </a:spcBef>
              <a:spcAft>
                <a:spcPct val="0"/>
              </a:spcAft>
              <a:buClr>
                <a:srgbClr val="990000"/>
              </a:buClr>
              <a:buSzPct val="60000"/>
              <a:defRPr/>
            </a:pPr>
            <a:endParaRPr lang="en-US" sz="2000" kern="0" dirty="0">
              <a:latin typeface="Calibri" pitchFamily="34" charset="0"/>
            </a:endParaRPr>
          </a:p>
          <a:p>
            <a:pPr fontAlgn="base">
              <a:spcBef>
                <a:spcPct val="20000"/>
              </a:spcBef>
              <a:spcAft>
                <a:spcPct val="0"/>
              </a:spcAft>
              <a:buClr>
                <a:srgbClr val="990000"/>
              </a:buClr>
              <a:buSzPct val="60000"/>
              <a:defRPr/>
            </a:pPr>
            <a:r>
              <a:rPr lang="en-US" sz="2000" kern="0" dirty="0">
                <a:latin typeface="Calibri" pitchFamily="34" charset="0"/>
              </a:rPr>
              <a:t>Email ID: </a:t>
            </a:r>
            <a:r>
              <a:rPr lang="en-US" sz="2000" kern="0" dirty="0">
                <a:latin typeface="Calibri" pitchFamily="34" charset="0"/>
                <a:hlinkClick r:id="rId2"/>
              </a:rPr>
              <a:t>sadh0344@Colorado.edu</a:t>
            </a:r>
            <a:endParaRPr lang="en-US" sz="2000" kern="0" dirty="0">
              <a:latin typeface="Calibri" pitchFamily="34" charset="0"/>
            </a:endParaRPr>
          </a:p>
          <a:p>
            <a:pPr fontAlgn="base">
              <a:spcBef>
                <a:spcPct val="20000"/>
              </a:spcBef>
              <a:spcAft>
                <a:spcPct val="0"/>
              </a:spcAft>
              <a:buClr>
                <a:srgbClr val="990000"/>
              </a:buClr>
              <a:buSzPct val="60000"/>
              <a:defRPr/>
            </a:pPr>
            <a:endParaRPr lang="en-US" sz="2000" kern="0" dirty="0">
              <a:latin typeface="Calibri" pitchFamily="34" charset="0"/>
            </a:endParaRPr>
          </a:p>
          <a:p>
            <a:pPr fontAlgn="base">
              <a:spcBef>
                <a:spcPct val="20000"/>
              </a:spcBef>
              <a:spcAft>
                <a:spcPct val="0"/>
              </a:spcAft>
              <a:buClr>
                <a:srgbClr val="990000"/>
              </a:buClr>
              <a:buSzPct val="60000"/>
              <a:defRPr/>
            </a:pPr>
            <a:r>
              <a:rPr lang="en-US" sz="2000" kern="0" dirty="0">
                <a:latin typeface="Calibri" pitchFamily="34" charset="0"/>
              </a:rPr>
              <a:t>Slides are adopted from CMU text book slides</a:t>
            </a:r>
          </a:p>
        </p:txBody>
      </p:sp>
    </p:spTree>
    <p:extLst>
      <p:ext uri="{BB962C8B-B14F-4D97-AF65-F5344CB8AC3E}">
        <p14:creationId xmlns:p14="http://schemas.microsoft.com/office/powerpoint/2010/main" val="115222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SF set </a:t>
            </a:r>
            <a:r>
              <a:rPr lang="en-US" dirty="0"/>
              <a:t>when</a:t>
            </a:r>
          </a:p>
        </p:txBody>
      </p:sp>
      <p:sp>
        <p:nvSpPr>
          <p:cNvPr id="4" name="Rectangle 3"/>
          <p:cNvSpPr/>
          <p:nvPr/>
        </p:nvSpPr>
        <p:spPr bwMode="auto">
          <a:xfrm>
            <a:off x="4231342" y="1604682"/>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err="1">
                <a:latin typeface="Courier New" panose="02070309020205020404" pitchFamily="49" charset="0"/>
                <a:cs typeface="Courier New" panose="02070309020205020404" pitchFamily="49" charset="0"/>
              </a:rPr>
              <a:t>yxxxxxxxxxxxx</a:t>
            </a:r>
            <a:r>
              <a:rPr lang="en-US" sz="2000" b="1" dirty="0">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5" name="Rectangle 4"/>
          <p:cNvSpPr/>
          <p:nvPr/>
        </p:nvSpPr>
        <p:spPr bwMode="auto">
          <a:xfrm>
            <a:off x="4231342" y="2106706"/>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err="1">
                <a:latin typeface="Courier New" panose="02070309020205020404" pitchFamily="49" charset="0"/>
                <a:cs typeface="Courier New" panose="02070309020205020404" pitchFamily="49" charset="0"/>
              </a:rPr>
              <a:t>yxxxxxxxxxxxx</a:t>
            </a:r>
            <a:r>
              <a:rPr lang="en-US" sz="2000" b="1" dirty="0">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cxnSp>
        <p:nvCxnSpPr>
          <p:cNvPr id="7" name="Straight Connector 6"/>
          <p:cNvCxnSpPr/>
          <p:nvPr/>
        </p:nvCxnSpPr>
        <p:spPr bwMode="auto">
          <a:xfrm>
            <a:off x="3514165" y="2770094"/>
            <a:ext cx="5262282"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9" name="TextBox 8"/>
          <p:cNvSpPr txBox="1"/>
          <p:nvPr/>
        </p:nvSpPr>
        <p:spPr>
          <a:xfrm>
            <a:off x="3666565" y="1988386"/>
            <a:ext cx="457200" cy="369332"/>
          </a:xfrm>
          <a:prstGeom prst="rect">
            <a:avLst/>
          </a:prstGeom>
          <a:noFill/>
        </p:spPr>
        <p:txBody>
          <a:bodyPr wrap="square" rtlCol="0">
            <a:spAutoFit/>
          </a:bodyPr>
          <a:lstStyle/>
          <a:p>
            <a:r>
              <a:rPr lang="en-US" dirty="0"/>
              <a:t>+</a:t>
            </a:r>
          </a:p>
        </p:txBody>
      </p:sp>
      <p:sp>
        <p:nvSpPr>
          <p:cNvPr id="10" name="Rectangle 9"/>
          <p:cNvSpPr/>
          <p:nvPr/>
        </p:nvSpPr>
        <p:spPr bwMode="auto">
          <a:xfrm>
            <a:off x="4231342" y="2904565"/>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a:solidFill>
                  <a:srgbClr val="FF0000"/>
                </a:solidFill>
                <a:latin typeface="Courier New" panose="02070309020205020404" pitchFamily="49" charset="0"/>
                <a:cs typeface="Courier New" panose="02070309020205020404" pitchFamily="49" charset="0"/>
              </a:rPr>
              <a:t>1</a:t>
            </a:r>
            <a:r>
              <a:rPr lang="en-US" sz="2000" b="1" dirty="0">
                <a:latin typeface="Courier New" panose="02070309020205020404" pitchFamily="49" charset="0"/>
                <a:cs typeface="Courier New" panose="02070309020205020404" pitchFamily="49" charset="0"/>
              </a:rPr>
              <a:t>xxxxxxxxxxxx...</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8" name="TextBox 7">
            <a:extLst>
              <a:ext uri="{FF2B5EF4-FFF2-40B4-BE49-F238E27FC236}">
                <a16:creationId xmlns:a16="http://schemas.microsoft.com/office/drawing/2014/main" id="{0C1DD63C-C39C-4F1C-9C27-013FB1273AD6}"/>
              </a:ext>
            </a:extLst>
          </p:cNvPr>
          <p:cNvSpPr txBox="1"/>
          <p:nvPr/>
        </p:nvSpPr>
        <p:spPr>
          <a:xfrm>
            <a:off x="2678721" y="4413184"/>
            <a:ext cx="7182928"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For signed arithmetic, this reports when result is a negative number</a:t>
            </a:r>
          </a:p>
        </p:txBody>
      </p:sp>
    </p:spTree>
    <p:extLst>
      <p:ext uri="{BB962C8B-B14F-4D97-AF65-F5344CB8AC3E}">
        <p14:creationId xmlns:p14="http://schemas.microsoft.com/office/powerpoint/2010/main" val="176192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OF set </a:t>
            </a:r>
            <a:r>
              <a:rPr lang="en-US" dirty="0"/>
              <a:t>when</a:t>
            </a:r>
          </a:p>
        </p:txBody>
      </p:sp>
      <p:sp>
        <p:nvSpPr>
          <p:cNvPr id="4" name="Rectangle 3"/>
          <p:cNvSpPr/>
          <p:nvPr/>
        </p:nvSpPr>
        <p:spPr bwMode="auto">
          <a:xfrm>
            <a:off x="4231342" y="1604682"/>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err="1">
                <a:solidFill>
                  <a:srgbClr val="7030A0"/>
                </a:solidFill>
                <a:latin typeface="Courier New" panose="02070309020205020404" pitchFamily="49" charset="0"/>
                <a:cs typeface="Courier New" panose="02070309020205020404" pitchFamily="49" charset="0"/>
              </a:rPr>
              <a:t>y</a:t>
            </a:r>
            <a:r>
              <a:rPr lang="en-US" sz="2000" b="1" dirty="0" err="1">
                <a:latin typeface="Courier New" panose="02070309020205020404" pitchFamily="49" charset="0"/>
                <a:cs typeface="Courier New" panose="02070309020205020404" pitchFamily="49" charset="0"/>
              </a:rPr>
              <a:t>xxxxxxxxxxxx</a:t>
            </a:r>
            <a:r>
              <a:rPr lang="en-US" sz="2000" b="1" dirty="0">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5" name="Rectangle 4"/>
          <p:cNvSpPr/>
          <p:nvPr/>
        </p:nvSpPr>
        <p:spPr bwMode="auto">
          <a:xfrm>
            <a:off x="4231342" y="2106706"/>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err="1">
                <a:solidFill>
                  <a:srgbClr val="7030A0"/>
                </a:solidFill>
                <a:latin typeface="Courier New" panose="02070309020205020404" pitchFamily="49" charset="0"/>
                <a:cs typeface="Courier New" panose="02070309020205020404" pitchFamily="49" charset="0"/>
              </a:rPr>
              <a:t>y</a:t>
            </a:r>
            <a:r>
              <a:rPr lang="en-US" sz="2000" b="1" dirty="0" err="1">
                <a:latin typeface="Courier New" panose="02070309020205020404" pitchFamily="49" charset="0"/>
                <a:cs typeface="Courier New" panose="02070309020205020404" pitchFamily="49" charset="0"/>
              </a:rPr>
              <a:t>xxxxxxxxxxxx</a:t>
            </a:r>
            <a:r>
              <a:rPr lang="en-US" sz="2000" b="1" dirty="0">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cxnSp>
        <p:nvCxnSpPr>
          <p:cNvPr id="7" name="Straight Connector 6"/>
          <p:cNvCxnSpPr/>
          <p:nvPr/>
        </p:nvCxnSpPr>
        <p:spPr bwMode="auto">
          <a:xfrm>
            <a:off x="3514165" y="2770094"/>
            <a:ext cx="5262282"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9" name="TextBox 8"/>
          <p:cNvSpPr txBox="1"/>
          <p:nvPr/>
        </p:nvSpPr>
        <p:spPr>
          <a:xfrm>
            <a:off x="3666565" y="1988386"/>
            <a:ext cx="457200" cy="369332"/>
          </a:xfrm>
          <a:prstGeom prst="rect">
            <a:avLst/>
          </a:prstGeom>
          <a:noFill/>
        </p:spPr>
        <p:txBody>
          <a:bodyPr wrap="square" rtlCol="0">
            <a:spAutoFit/>
          </a:bodyPr>
          <a:lstStyle/>
          <a:p>
            <a:r>
              <a:rPr lang="en-US" dirty="0"/>
              <a:t>+</a:t>
            </a:r>
          </a:p>
        </p:txBody>
      </p:sp>
      <p:sp>
        <p:nvSpPr>
          <p:cNvPr id="10" name="Rectangle 9"/>
          <p:cNvSpPr/>
          <p:nvPr/>
        </p:nvSpPr>
        <p:spPr bwMode="auto">
          <a:xfrm>
            <a:off x="4231342" y="2904565"/>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err="1">
                <a:solidFill>
                  <a:srgbClr val="FF0000"/>
                </a:solidFill>
                <a:latin typeface="Courier New" panose="02070309020205020404" pitchFamily="49" charset="0"/>
                <a:cs typeface="Courier New" panose="02070309020205020404" pitchFamily="49" charset="0"/>
              </a:rPr>
              <a:t>z</a:t>
            </a:r>
            <a:r>
              <a:rPr lang="en-US" sz="2000" b="1" dirty="0" err="1">
                <a:latin typeface="Courier New" panose="02070309020205020404" pitchFamily="49" charset="0"/>
                <a:cs typeface="Courier New" panose="02070309020205020404" pitchFamily="49" charset="0"/>
              </a:rPr>
              <a:t>xxxxxxxxxxxx</a:t>
            </a:r>
            <a:r>
              <a:rPr lang="en-US" sz="2000" b="1" dirty="0">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3" name="TextBox 2"/>
          <p:cNvSpPr txBox="1"/>
          <p:nvPr/>
        </p:nvSpPr>
        <p:spPr>
          <a:xfrm>
            <a:off x="2659605" y="3788954"/>
            <a:ext cx="716863" cy="369332"/>
          </a:xfrm>
          <a:prstGeom prst="rect">
            <a:avLst/>
          </a:prstGeom>
          <a:noFill/>
        </p:spPr>
        <p:txBody>
          <a:bodyPr wrap="none" rtlCol="0">
            <a:spAutoFit/>
          </a:bodyPr>
          <a:lstStyle/>
          <a:p>
            <a:r>
              <a:rPr lang="en-US" dirty="0"/>
              <a:t>z = ~y</a:t>
            </a:r>
          </a:p>
        </p:txBody>
      </p:sp>
      <p:sp>
        <p:nvSpPr>
          <p:cNvPr id="11" name="TextBox 10">
            <a:extLst>
              <a:ext uri="{FF2B5EF4-FFF2-40B4-BE49-F238E27FC236}">
                <a16:creationId xmlns:a16="http://schemas.microsoft.com/office/drawing/2014/main" id="{E98C8604-892E-419B-8066-C67DDC2BAC57}"/>
              </a:ext>
            </a:extLst>
          </p:cNvPr>
          <p:cNvSpPr txBox="1"/>
          <p:nvPr/>
        </p:nvSpPr>
        <p:spPr>
          <a:xfrm>
            <a:off x="3902575" y="4909983"/>
            <a:ext cx="4696991"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For signed arithmetic, this reports overflow</a:t>
            </a:r>
          </a:p>
        </p:txBody>
      </p:sp>
    </p:spTree>
    <p:extLst>
      <p:ext uri="{BB962C8B-B14F-4D97-AF65-F5344CB8AC3E}">
        <p14:creationId xmlns:p14="http://schemas.microsoft.com/office/powerpoint/2010/main" val="2169896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ZF set </a:t>
            </a:r>
            <a:r>
              <a:rPr lang="en-US" dirty="0"/>
              <a:t>when</a:t>
            </a:r>
          </a:p>
        </p:txBody>
      </p:sp>
      <p:sp>
        <p:nvSpPr>
          <p:cNvPr id="4" name="Rectangle 3"/>
          <p:cNvSpPr/>
          <p:nvPr/>
        </p:nvSpPr>
        <p:spPr bwMode="auto">
          <a:xfrm>
            <a:off x="4231342" y="1604682"/>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a:latin typeface="Courier New" panose="02070309020205020404" pitchFamily="49" charset="0"/>
                <a:cs typeface="Courier New" panose="02070309020205020404" pitchFamily="49" charset="0"/>
              </a:rPr>
              <a:t>000000000000…00000000000</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Tree>
    <p:extLst>
      <p:ext uri="{BB962C8B-B14F-4D97-AF65-F5344CB8AC3E}">
        <p14:creationId xmlns:p14="http://schemas.microsoft.com/office/powerpoint/2010/main" val="261767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ln/>
        </p:spPr>
        <p:txBody>
          <a:bodyPr/>
          <a:lstStyle/>
          <a:p>
            <a:pPr marL="119063" indent="-119063"/>
            <a:r>
              <a:rPr lang="en-US"/>
              <a:t>Condition Codes (Explicit Setting: Compare)</a:t>
            </a:r>
          </a:p>
        </p:txBody>
      </p:sp>
      <p:sp>
        <p:nvSpPr>
          <p:cNvPr id="35844" name="Rectangle 4"/>
          <p:cNvSpPr>
            <a:spLocks noGrp="1" noChangeArrowheads="1"/>
          </p:cNvSpPr>
          <p:nvPr>
            <p:ph type="body" idx="1"/>
          </p:nvPr>
        </p:nvSpPr>
        <p:spPr>
          <a:xfrm>
            <a:off x="1905000" y="1397000"/>
            <a:ext cx="8604183" cy="3575050"/>
          </a:xfrm>
          <a:ln/>
        </p:spPr>
        <p:txBody>
          <a:bodyPr>
            <a:normAutofit fontScale="92500" lnSpcReduction="10000"/>
          </a:bodyPr>
          <a:lstStyle/>
          <a:p>
            <a:r>
              <a:rPr lang="en-US" dirty="0"/>
              <a:t>Explicit Setting by Compare Instruction</a:t>
            </a:r>
          </a:p>
          <a:p>
            <a:pPr marL="317500" lvl="1" indent="0"/>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cmpq</a:t>
            </a:r>
            <a:r>
              <a:rPr lang="en-US" dirty="0"/>
              <a:t> </a:t>
            </a:r>
            <a:r>
              <a:rPr lang="en-US" dirty="0">
                <a:latin typeface="Calibri Italic" charset="0"/>
                <a:ea typeface="Calibri Italic" charset="0"/>
                <a:cs typeface="Calibri Italic" charset="0"/>
                <a:sym typeface="Calibri Italic" charset="0"/>
              </a:rPr>
              <a:t>Src2</a:t>
            </a:r>
            <a:r>
              <a:rPr lang="en-US" dirty="0"/>
              <a:t>, </a:t>
            </a:r>
            <a:r>
              <a:rPr lang="en-US" dirty="0">
                <a:latin typeface="Calibri Italic" charset="0"/>
                <a:ea typeface="Calibri Italic" charset="0"/>
                <a:cs typeface="Calibri Italic" charset="0"/>
                <a:sym typeface="Calibri Italic" charset="0"/>
              </a:rPr>
              <a:t>Src1</a:t>
            </a:r>
            <a:endParaRPr lang="en-US" dirty="0"/>
          </a:p>
          <a:p>
            <a:pPr marL="317500" lvl="1" indent="0"/>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cmpq</a:t>
            </a:r>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b,a</a:t>
            </a:r>
            <a:r>
              <a:rPr lang="en-US" dirty="0"/>
              <a:t> like computing </a:t>
            </a:r>
            <a:r>
              <a:rPr lang="en-US" dirty="0">
                <a:latin typeface="Courier New Bold" charset="0"/>
                <a:cs typeface="Courier New Bold" charset="0"/>
                <a:sym typeface="Courier New Bold" charset="0"/>
              </a:rPr>
              <a:t>a-b</a:t>
            </a:r>
            <a:r>
              <a:rPr lang="en-US" dirty="0"/>
              <a:t> without setting destination</a:t>
            </a:r>
          </a:p>
          <a:p>
            <a:pPr marL="317500" lvl="1" indent="0"/>
            <a:endParaRPr lang="en-US" dirty="0"/>
          </a:p>
          <a:p>
            <a:pPr marL="660400" lvl="1" indent="-342900"/>
            <a:r>
              <a:rPr lang="en-US" dirty="0">
                <a:solidFill>
                  <a:srgbClr val="980002"/>
                </a:solidFill>
                <a:latin typeface="Calibri Bold" charset="0"/>
                <a:ea typeface="Calibri Bold" charset="0"/>
                <a:cs typeface="Calibri Bold" charset="0"/>
                <a:sym typeface="Calibri Bold" charset="0"/>
              </a:rPr>
              <a:t>CF set</a:t>
            </a:r>
            <a:r>
              <a:rPr lang="en-US" dirty="0"/>
              <a:t>   if carry/borrow out from most significant bit</a:t>
            </a:r>
            <a:br>
              <a:rPr lang="en-US" dirty="0"/>
            </a:br>
            <a:r>
              <a:rPr lang="en-US" dirty="0"/>
              <a:t>                 (used for unsigned comparisons)</a:t>
            </a:r>
          </a:p>
          <a:p>
            <a:pPr marL="660400" lvl="1" indent="-342900"/>
            <a:r>
              <a:rPr lang="en-US" dirty="0">
                <a:solidFill>
                  <a:srgbClr val="980002"/>
                </a:solidFill>
                <a:latin typeface="Calibri Bold" charset="0"/>
                <a:ea typeface="Calibri Bold" charset="0"/>
                <a:cs typeface="Calibri Bold" charset="0"/>
                <a:sym typeface="Calibri Bold" charset="0"/>
              </a:rPr>
              <a:t>ZF set</a:t>
            </a:r>
            <a:r>
              <a:rPr lang="en-US" dirty="0"/>
              <a:t>   if </a:t>
            </a:r>
            <a:r>
              <a:rPr lang="en-US" dirty="0">
                <a:latin typeface="Courier New Bold" charset="0"/>
                <a:cs typeface="Courier New Bold" charset="0"/>
                <a:sym typeface="Courier New Bold" charset="0"/>
              </a:rPr>
              <a:t>a == b</a:t>
            </a:r>
            <a:endParaRPr lang="en-US" dirty="0"/>
          </a:p>
          <a:p>
            <a:pPr marL="660400" lvl="1" indent="-342900"/>
            <a:r>
              <a:rPr lang="en-US" dirty="0">
                <a:solidFill>
                  <a:srgbClr val="980002"/>
                </a:solidFill>
                <a:latin typeface="Calibri Bold" charset="0"/>
                <a:ea typeface="Calibri Bold" charset="0"/>
                <a:cs typeface="Calibri Bold" charset="0"/>
                <a:sym typeface="Calibri Bold" charset="0"/>
              </a:rPr>
              <a:t>SF set</a:t>
            </a:r>
            <a:r>
              <a:rPr lang="en-US" dirty="0"/>
              <a:t>   if </a:t>
            </a:r>
            <a:r>
              <a:rPr lang="en-US" dirty="0">
                <a:latin typeface="Courier New Bold" charset="0"/>
                <a:cs typeface="Courier New Bold" charset="0"/>
                <a:sym typeface="Courier New Bold" charset="0"/>
              </a:rPr>
              <a:t>(a-b) &lt; 0</a:t>
            </a:r>
            <a:r>
              <a:rPr lang="en-US" dirty="0"/>
              <a:t> (as signed)</a:t>
            </a:r>
          </a:p>
          <a:p>
            <a:pPr marL="660400" lvl="1" indent="-342900"/>
            <a:r>
              <a:rPr lang="en-US" dirty="0">
                <a:solidFill>
                  <a:srgbClr val="980002"/>
                </a:solidFill>
                <a:latin typeface="Calibri Bold" charset="0"/>
                <a:ea typeface="Calibri Bold" charset="0"/>
                <a:cs typeface="Calibri Bold" charset="0"/>
                <a:sym typeface="Calibri Bold" charset="0"/>
              </a:rPr>
              <a:t>OF set</a:t>
            </a:r>
            <a:r>
              <a:rPr lang="en-US" dirty="0"/>
              <a:t>  if two’s-complement (signed) overflow</a:t>
            </a:r>
            <a:br>
              <a:rPr lang="en-US" dirty="0"/>
            </a:br>
            <a:r>
              <a:rPr lang="en-US" dirty="0"/>
              <a:t>    </a:t>
            </a:r>
            <a:r>
              <a:rPr lang="en-US" dirty="0">
                <a:latin typeface="Courier New Bold" charset="0"/>
                <a:cs typeface="Courier New Bold" charset="0"/>
                <a:sym typeface="Courier New Bold" charset="0"/>
              </a:rPr>
              <a:t>(a&gt;0 &amp;&amp; b&lt;0 &amp;&amp; (a-b)&lt;0) || (a&lt;0 &amp;&amp; b&gt;0 &amp;&amp; (a-b)&gt;0)</a:t>
            </a:r>
            <a:endParaRPr lang="en-US" dirty="0">
              <a:latin typeface="Courier New Bold" charset="0"/>
              <a:ea typeface="ヒラギノ角ゴ ProN W6" charset="0"/>
              <a:cs typeface="ヒラギノ角ゴ ProN W6" charset="0"/>
              <a:sym typeface="Courier New Bold" charset="0"/>
            </a:endParaRPr>
          </a:p>
        </p:txBody>
      </p:sp>
    </p:spTree>
    <p:extLst>
      <p:ext uri="{BB962C8B-B14F-4D97-AF65-F5344CB8AC3E}">
        <p14:creationId xmlns:p14="http://schemas.microsoft.com/office/powerpoint/2010/main" val="968484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ln/>
        </p:spPr>
        <p:txBody>
          <a:bodyPr/>
          <a:lstStyle/>
          <a:p>
            <a:pPr marL="119063" indent="-119063"/>
            <a:r>
              <a:rPr lang="en-US"/>
              <a:t>Condition Codes (Explicit Setting: Test)</a:t>
            </a:r>
          </a:p>
        </p:txBody>
      </p:sp>
      <p:sp>
        <p:nvSpPr>
          <p:cNvPr id="36868" name="Rectangle 4"/>
          <p:cNvSpPr>
            <a:spLocks noGrp="1" noChangeArrowheads="1"/>
          </p:cNvSpPr>
          <p:nvPr>
            <p:ph type="body" idx="1"/>
          </p:nvPr>
        </p:nvSpPr>
        <p:spPr>
          <a:ln/>
        </p:spPr>
        <p:txBody>
          <a:bodyPr/>
          <a:lstStyle/>
          <a:p>
            <a:r>
              <a:rPr lang="en-US" dirty="0"/>
              <a:t>Explicit Setting by Test instruction</a:t>
            </a:r>
          </a:p>
          <a:p>
            <a:pPr marL="317500" lvl="1" indent="0"/>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testq</a:t>
            </a:r>
            <a:r>
              <a:rPr lang="en-US" dirty="0"/>
              <a:t> </a:t>
            </a:r>
            <a:r>
              <a:rPr lang="en-US" dirty="0">
                <a:latin typeface="Calibri Italic" charset="0"/>
                <a:ea typeface="Calibri Italic" charset="0"/>
                <a:cs typeface="Calibri Italic" charset="0"/>
                <a:sym typeface="Calibri Italic" charset="0"/>
              </a:rPr>
              <a:t>Src2</a:t>
            </a:r>
            <a:r>
              <a:rPr lang="en-US" dirty="0"/>
              <a:t>, </a:t>
            </a:r>
            <a:r>
              <a:rPr lang="en-US" dirty="0">
                <a:latin typeface="Calibri Italic" charset="0"/>
                <a:ea typeface="Calibri Italic" charset="0"/>
                <a:cs typeface="Calibri Italic" charset="0"/>
                <a:sym typeface="Calibri Italic" charset="0"/>
              </a:rPr>
              <a:t>Src1</a:t>
            </a:r>
            <a:endParaRPr lang="en-US" dirty="0"/>
          </a:p>
          <a:p>
            <a:pPr marL="603250" lvl="2" indent="0"/>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testq</a:t>
            </a:r>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b,a</a:t>
            </a:r>
            <a:r>
              <a:rPr lang="en-US" dirty="0"/>
              <a:t> like computing </a:t>
            </a:r>
            <a:r>
              <a:rPr lang="en-US" dirty="0" err="1">
                <a:latin typeface="Courier New Bold" charset="0"/>
                <a:cs typeface="Courier New Bold" charset="0"/>
                <a:sym typeface="Courier New Bold" charset="0"/>
              </a:rPr>
              <a:t>a&amp;b</a:t>
            </a:r>
            <a:r>
              <a:rPr lang="en-US" dirty="0"/>
              <a:t> without setting destination </a:t>
            </a:r>
          </a:p>
          <a:p>
            <a:pPr marL="317500" lvl="1" indent="0"/>
            <a:endParaRPr lang="en-US" dirty="0"/>
          </a:p>
          <a:p>
            <a:pPr marL="317500" lvl="1" indent="0"/>
            <a:r>
              <a:rPr lang="en-US" dirty="0"/>
              <a:t> Sets condition codes based on value of </a:t>
            </a:r>
            <a:r>
              <a:rPr lang="en-US" dirty="0">
                <a:latin typeface="Calibri Italic" charset="0"/>
                <a:ea typeface="Calibri Italic" charset="0"/>
                <a:cs typeface="Calibri Italic" charset="0"/>
                <a:sym typeface="Calibri Italic" charset="0"/>
              </a:rPr>
              <a:t>Src1</a:t>
            </a:r>
            <a:r>
              <a:rPr lang="en-US" dirty="0"/>
              <a:t> &amp; </a:t>
            </a:r>
            <a:r>
              <a:rPr lang="en-US" dirty="0">
                <a:latin typeface="Calibri Italic" charset="0"/>
                <a:ea typeface="Calibri Italic" charset="0"/>
                <a:cs typeface="Calibri Italic" charset="0"/>
                <a:sym typeface="Calibri Italic" charset="0"/>
              </a:rPr>
              <a:t>Src2</a:t>
            </a:r>
            <a:endParaRPr lang="en-US" dirty="0"/>
          </a:p>
          <a:p>
            <a:pPr marL="317500" lvl="1" indent="0"/>
            <a:r>
              <a:rPr lang="en-US" dirty="0"/>
              <a:t> Useful to have one of the operands be a mask</a:t>
            </a:r>
          </a:p>
          <a:p>
            <a:pPr marL="317500" lvl="1" indent="0"/>
            <a:endParaRPr lang="en-US" dirty="0"/>
          </a:p>
          <a:p>
            <a:pPr marL="317500" lvl="1" indent="0"/>
            <a:r>
              <a:rPr lang="en-US" dirty="0">
                <a:solidFill>
                  <a:srgbClr val="980002"/>
                </a:solidFill>
                <a:latin typeface="Calibri Bold" charset="0"/>
                <a:ea typeface="Calibri Bold" charset="0"/>
                <a:cs typeface="Calibri Bold" charset="0"/>
                <a:sym typeface="Calibri Bold" charset="0"/>
              </a:rPr>
              <a:t> ZF set</a:t>
            </a:r>
            <a:r>
              <a:rPr lang="en-US" dirty="0"/>
              <a:t> when </a:t>
            </a:r>
            <a:r>
              <a:rPr lang="en-US" dirty="0" err="1">
                <a:latin typeface="Courier New Bold" charset="0"/>
                <a:cs typeface="Courier New Bold" charset="0"/>
                <a:sym typeface="Courier New Bold" charset="0"/>
              </a:rPr>
              <a:t>a&amp;b</a:t>
            </a:r>
            <a:r>
              <a:rPr lang="en-US" dirty="0">
                <a:latin typeface="Courier New Bold" charset="0"/>
                <a:cs typeface="Courier New Bold" charset="0"/>
                <a:sym typeface="Courier New Bold" charset="0"/>
              </a:rPr>
              <a:t> == 0</a:t>
            </a:r>
            <a:endParaRPr lang="en-US" dirty="0"/>
          </a:p>
          <a:p>
            <a:pPr marL="317500" lvl="1" indent="0"/>
            <a:r>
              <a:rPr lang="en-US" dirty="0">
                <a:solidFill>
                  <a:srgbClr val="980002"/>
                </a:solidFill>
                <a:latin typeface="Calibri Bold" charset="0"/>
                <a:ea typeface="Calibri Bold" charset="0"/>
                <a:cs typeface="Calibri Bold" charset="0"/>
                <a:sym typeface="Calibri Bold" charset="0"/>
              </a:rPr>
              <a:t> SF set</a:t>
            </a:r>
            <a:r>
              <a:rPr lang="en-US" dirty="0"/>
              <a:t> when </a:t>
            </a:r>
            <a:r>
              <a:rPr lang="en-US" dirty="0" err="1">
                <a:latin typeface="Courier New Bold" charset="0"/>
                <a:cs typeface="Courier New Bold" charset="0"/>
                <a:sym typeface="Courier New Bold" charset="0"/>
              </a:rPr>
              <a:t>a&amp;b</a:t>
            </a:r>
            <a:r>
              <a:rPr lang="en-US" dirty="0">
                <a:latin typeface="Courier New Bold" charset="0"/>
                <a:cs typeface="Courier New Bold" charset="0"/>
                <a:sym typeface="Courier New Bold" charset="0"/>
              </a:rPr>
              <a:t> &lt; 0</a:t>
            </a:r>
            <a:endParaRPr lang="en-US" dirty="0">
              <a:latin typeface="Courier New Bold" charset="0"/>
              <a:ea typeface="ヒラギノ角ゴ ProN W6" charset="0"/>
              <a:cs typeface="ヒラギノ角ゴ ProN W6" charset="0"/>
              <a:sym typeface="Courier New Bold" charset="0"/>
            </a:endParaRPr>
          </a:p>
        </p:txBody>
      </p:sp>
      <p:sp>
        <p:nvSpPr>
          <p:cNvPr id="2" name="TextBox 1"/>
          <p:cNvSpPr txBox="1"/>
          <p:nvPr/>
        </p:nvSpPr>
        <p:spPr>
          <a:xfrm>
            <a:off x="6779636" y="5174416"/>
            <a:ext cx="3481843" cy="830997"/>
          </a:xfrm>
          <a:prstGeom prst="rect">
            <a:avLst/>
          </a:prstGeom>
          <a:noFill/>
        </p:spPr>
        <p:txBody>
          <a:bodyPr wrap="none" rtlCol="0">
            <a:spAutoFit/>
          </a:bodyPr>
          <a:lstStyle/>
          <a:p>
            <a:pPr algn="l"/>
            <a:r>
              <a:rPr lang="en-US" sz="2400" dirty="0">
                <a:latin typeface="Calibri" panose="020F0502020204030204" pitchFamily="34" charset="0"/>
                <a:cs typeface="Calibri" panose="020F0502020204030204" pitchFamily="34" charset="0"/>
              </a:rPr>
              <a:t>Very often:</a:t>
            </a:r>
          </a:p>
          <a:p>
            <a:pPr algn="l"/>
            <a:r>
              <a:rPr lang="en-US" sz="2400" dirty="0"/>
              <a:t>    </a:t>
            </a:r>
            <a:r>
              <a:rPr lang="en-US" sz="2400" b="1" dirty="0" err="1">
                <a:latin typeface="Courier New" panose="02070309020205020404" pitchFamily="49" charset="0"/>
                <a:cs typeface="Courier New" panose="02070309020205020404" pitchFamily="49" charset="0"/>
              </a:rPr>
              <a:t>testq</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rax</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rax</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59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ln/>
        </p:spPr>
        <p:txBody>
          <a:bodyPr/>
          <a:lstStyle/>
          <a:p>
            <a:pPr marL="119063" indent="-119063"/>
            <a:r>
              <a:rPr lang="en-US"/>
              <a:t>Reading Condition Codes</a:t>
            </a:r>
          </a:p>
        </p:txBody>
      </p:sp>
      <p:sp>
        <p:nvSpPr>
          <p:cNvPr id="37892" name="Rectangle 4"/>
          <p:cNvSpPr>
            <a:spLocks noGrp="1" noChangeArrowheads="1"/>
          </p:cNvSpPr>
          <p:nvPr>
            <p:ph type="body" idx="1"/>
          </p:nvPr>
        </p:nvSpPr>
        <p:spPr>
          <a:ln/>
        </p:spPr>
        <p:txBody>
          <a:bodyPr/>
          <a:lstStyle/>
          <a:p>
            <a:r>
              <a:rPr lang="en-US" dirty="0" err="1"/>
              <a:t>SetX</a:t>
            </a:r>
            <a:r>
              <a:rPr lang="en-US" dirty="0"/>
              <a:t> Instructions</a:t>
            </a:r>
          </a:p>
          <a:p>
            <a:pPr marL="552450" lvl="1"/>
            <a:r>
              <a:rPr lang="en-US" dirty="0"/>
              <a:t>Set low-order byte of destination to 0 or 1 based on combinations of condition codes</a:t>
            </a:r>
          </a:p>
          <a:p>
            <a:pPr marL="552450" lvl="1"/>
            <a:r>
              <a:rPr lang="en-US" dirty="0"/>
              <a:t>Does not alter remaining 7 bytes</a:t>
            </a:r>
          </a:p>
          <a:p>
            <a:pPr marL="552450" lvl="1"/>
            <a:endParaRPr lang="en-US" dirty="0"/>
          </a:p>
        </p:txBody>
      </p:sp>
      <p:graphicFrame>
        <p:nvGraphicFramePr>
          <p:cNvPr id="37893" name="Group 5"/>
          <p:cNvGraphicFramePr>
            <a:graphicFrameLocks noGrp="1"/>
          </p:cNvGraphicFramePr>
          <p:nvPr>
            <p:extLst>
              <p:ext uri="{D42A27DB-BD31-4B8C-83A1-F6EECF244321}">
                <p14:modId xmlns:p14="http://schemas.microsoft.com/office/powerpoint/2010/main" val="3241149692"/>
              </p:ext>
            </p:extLst>
          </p:nvPr>
        </p:nvGraphicFramePr>
        <p:xfrm>
          <a:off x="5801140" y="2916555"/>
          <a:ext cx="6096000" cy="3576320"/>
        </p:xfrm>
        <a:graphic>
          <a:graphicData uri="http://schemas.openxmlformats.org/drawingml/2006/table">
            <a:tbl>
              <a:tblPr/>
              <a:tblGrid>
                <a:gridCol w="1109663">
                  <a:extLst>
                    <a:ext uri="{9D8B030D-6E8A-4147-A177-3AD203B41FA5}">
                      <a16:colId xmlns:a16="http://schemas.microsoft.com/office/drawing/2014/main" val="20000"/>
                    </a:ext>
                  </a:extLst>
                </a:gridCol>
                <a:gridCol w="2216150">
                  <a:extLst>
                    <a:ext uri="{9D8B030D-6E8A-4147-A177-3AD203B41FA5}">
                      <a16:colId xmlns:a16="http://schemas.microsoft.com/office/drawing/2014/main" val="20001"/>
                    </a:ext>
                  </a:extLst>
                </a:gridCol>
                <a:gridCol w="2770187">
                  <a:extLst>
                    <a:ext uri="{9D8B030D-6E8A-4147-A177-3AD203B41FA5}">
                      <a16:colId xmlns:a16="http://schemas.microsoft.com/office/drawing/2014/main" val="20002"/>
                    </a:ext>
                  </a:extLst>
                </a:gridCol>
              </a:tblGrid>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SetX</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dirty="0">
                          <a:ln>
                            <a:noFill/>
                          </a:ln>
                          <a:solidFill>
                            <a:schemeClr val="tx1"/>
                          </a:solidFill>
                          <a:effectLst/>
                          <a:latin typeface="Calibri Bold" charset="0"/>
                          <a:ea typeface="ヒラギノ角ゴ ProN W6" charset="0"/>
                          <a:cs typeface="ヒラギノ角ゴ ProN W6" charset="0"/>
                          <a:sym typeface="Calibri Bold" charset="0"/>
                        </a:rPr>
                        <a:t>Condition</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Description</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Equal / Zero</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setne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Not Equal / Not Zero</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sets</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Negative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setns</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Nonnegative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setg</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~(SF^OF)&amp;~ZF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Greater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setge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~(SF^OF)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Greater or Equal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setl</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(SF^OF)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Less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setle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(SF^OF)|ZF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Less or Equal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seta</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~CF&amp;~ZF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Above (unsigned)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setb</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CF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dirty="0">
                          <a:ln>
                            <a:noFill/>
                          </a:ln>
                          <a:solidFill>
                            <a:schemeClr val="tx1"/>
                          </a:solidFill>
                          <a:effectLst/>
                          <a:latin typeface="Calibri Bold" charset="0"/>
                          <a:ea typeface="ヒラギノ角ゴ ProN W6" charset="0"/>
                          <a:cs typeface="ヒラギノ角ゴ ProN W6" charset="0"/>
                          <a:sym typeface="Calibri Bold" charset="0"/>
                        </a:rPr>
                        <a:t>Below (unsigned)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997369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p:cNvSpPr>
          <p:nvPr/>
        </p:nvSpPr>
        <p:spPr bwMode="auto">
          <a:xfrm>
            <a:off x="2286000" y="4800600"/>
            <a:ext cx="3556000" cy="533400"/>
          </a:xfrm>
          <a:prstGeom prst="rect">
            <a:avLst/>
          </a:prstGeom>
          <a:solidFill>
            <a:srgbClr val="EFBFB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%rsp</a:t>
            </a:r>
          </a:p>
        </p:txBody>
      </p:sp>
      <p:sp>
        <p:nvSpPr>
          <p:cNvPr id="27652" name="Rectangle 4"/>
          <p:cNvSpPr>
            <a:spLocks noGrp="1" noChangeArrowheads="1"/>
          </p:cNvSpPr>
          <p:nvPr>
            <p:ph type="title"/>
          </p:nvPr>
        </p:nvSpPr>
        <p:spPr>
          <a:ln/>
        </p:spPr>
        <p:txBody>
          <a:bodyPr/>
          <a:lstStyle/>
          <a:p>
            <a:pPr marL="119063" indent="-119063"/>
            <a:r>
              <a:rPr lang="en-US"/>
              <a:t>x86-64 Integer Registers</a:t>
            </a:r>
          </a:p>
        </p:txBody>
      </p:sp>
      <p:sp>
        <p:nvSpPr>
          <p:cNvPr id="27653" name="Rectangle 5"/>
          <p:cNvSpPr>
            <a:spLocks noGrp="1" noChangeArrowheads="1"/>
          </p:cNvSpPr>
          <p:nvPr>
            <p:ph type="body" idx="1"/>
          </p:nvPr>
        </p:nvSpPr>
        <p:spPr>
          <a:xfrm>
            <a:off x="1842683" y="6019800"/>
            <a:ext cx="7329487" cy="838200"/>
          </a:xfrm>
          <a:ln/>
        </p:spPr>
        <p:txBody>
          <a:bodyPr/>
          <a:lstStyle/>
          <a:p>
            <a:pPr lvl="1"/>
            <a:r>
              <a:rPr lang="en-US" dirty="0"/>
              <a:t>Can reference low-order byte</a:t>
            </a:r>
          </a:p>
        </p:txBody>
      </p:sp>
      <p:sp>
        <p:nvSpPr>
          <p:cNvPr id="27654" name="Rectangle 6"/>
          <p:cNvSpPr>
            <a:spLocks/>
          </p:cNvSpPr>
          <p:nvPr/>
        </p:nvSpPr>
        <p:spPr bwMode="auto">
          <a:xfrm>
            <a:off x="5181600" y="1181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%al</a:t>
            </a:r>
          </a:p>
        </p:txBody>
      </p:sp>
      <p:sp>
        <p:nvSpPr>
          <p:cNvPr id="27655" name="Rectangle 7"/>
          <p:cNvSpPr>
            <a:spLocks/>
          </p:cNvSpPr>
          <p:nvPr/>
        </p:nvSpPr>
        <p:spPr bwMode="auto">
          <a:xfrm>
            <a:off x="5181600" y="17907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t>
            </a:r>
            <a:r>
              <a:rPr lang="en-US" sz="1400" dirty="0" err="1">
                <a:latin typeface="Courier New Bold" charset="0"/>
                <a:cs typeface="Courier New Bold" charset="0"/>
                <a:sym typeface="Courier New Bold" charset="0"/>
              </a:rPr>
              <a:t>bl</a:t>
            </a:r>
            <a:endParaRPr lang="en-US" sz="1400" dirty="0">
              <a:latin typeface="Courier New Bold" charset="0"/>
              <a:cs typeface="Courier New Bold" charset="0"/>
              <a:sym typeface="Courier New Bold" charset="0"/>
            </a:endParaRPr>
          </a:p>
        </p:txBody>
      </p:sp>
      <p:sp>
        <p:nvSpPr>
          <p:cNvPr id="27656" name="Rectangle 8"/>
          <p:cNvSpPr>
            <a:spLocks/>
          </p:cNvSpPr>
          <p:nvPr/>
        </p:nvSpPr>
        <p:spPr bwMode="auto">
          <a:xfrm>
            <a:off x="5181600" y="24003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%cl</a:t>
            </a:r>
          </a:p>
        </p:txBody>
      </p:sp>
      <p:sp>
        <p:nvSpPr>
          <p:cNvPr id="27657" name="Rectangle 9"/>
          <p:cNvSpPr>
            <a:spLocks/>
          </p:cNvSpPr>
          <p:nvPr/>
        </p:nvSpPr>
        <p:spPr bwMode="auto">
          <a:xfrm>
            <a:off x="5181600" y="30099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%dl</a:t>
            </a:r>
          </a:p>
        </p:txBody>
      </p:sp>
      <p:sp>
        <p:nvSpPr>
          <p:cNvPr id="27658" name="Rectangle 10"/>
          <p:cNvSpPr>
            <a:spLocks/>
          </p:cNvSpPr>
          <p:nvPr/>
        </p:nvSpPr>
        <p:spPr bwMode="auto">
          <a:xfrm>
            <a:off x="5181600" y="36195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t>
            </a:r>
            <a:r>
              <a:rPr lang="en-US" sz="1400" dirty="0" err="1">
                <a:latin typeface="Courier New Bold" charset="0"/>
                <a:cs typeface="Courier New Bold" charset="0"/>
                <a:sym typeface="Courier New Bold" charset="0"/>
              </a:rPr>
              <a:t>sil</a:t>
            </a:r>
            <a:endParaRPr lang="en-US" sz="1400" dirty="0">
              <a:latin typeface="Courier New Bold" charset="0"/>
              <a:cs typeface="Courier New Bold" charset="0"/>
              <a:sym typeface="Courier New Bold" charset="0"/>
            </a:endParaRPr>
          </a:p>
        </p:txBody>
      </p:sp>
      <p:sp>
        <p:nvSpPr>
          <p:cNvPr id="27659" name="Rectangle 11"/>
          <p:cNvSpPr>
            <a:spLocks/>
          </p:cNvSpPr>
          <p:nvPr/>
        </p:nvSpPr>
        <p:spPr bwMode="auto">
          <a:xfrm>
            <a:off x="5181600" y="4229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t>
            </a:r>
            <a:r>
              <a:rPr lang="en-US" sz="1400" dirty="0" err="1">
                <a:latin typeface="Courier New Bold" charset="0"/>
                <a:cs typeface="Courier New Bold" charset="0"/>
                <a:sym typeface="Courier New Bold" charset="0"/>
              </a:rPr>
              <a:t>dil</a:t>
            </a:r>
            <a:endParaRPr lang="en-US" sz="1400" dirty="0">
              <a:latin typeface="Courier New Bold" charset="0"/>
              <a:cs typeface="Courier New Bold" charset="0"/>
              <a:sym typeface="Courier New Bold" charset="0"/>
            </a:endParaRPr>
          </a:p>
        </p:txBody>
      </p:sp>
      <p:sp>
        <p:nvSpPr>
          <p:cNvPr id="27660" name="Rectangle 12"/>
          <p:cNvSpPr>
            <a:spLocks/>
          </p:cNvSpPr>
          <p:nvPr/>
        </p:nvSpPr>
        <p:spPr bwMode="auto">
          <a:xfrm>
            <a:off x="5173651" y="4838700"/>
            <a:ext cx="655649" cy="444500"/>
          </a:xfrm>
          <a:prstGeom prst="rect">
            <a:avLst/>
          </a:prstGeom>
          <a:solidFill>
            <a:srgbClr val="FF9999"/>
          </a:solidFill>
          <a:ln w="12700"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t>
            </a:r>
            <a:r>
              <a:rPr lang="en-US" sz="1400" dirty="0" err="1">
                <a:latin typeface="Courier New Bold" charset="0"/>
                <a:cs typeface="Courier New Bold" charset="0"/>
                <a:sym typeface="Courier New Bold" charset="0"/>
              </a:rPr>
              <a:t>spl</a:t>
            </a:r>
            <a:endParaRPr lang="en-US" sz="1400" dirty="0">
              <a:latin typeface="Courier New Bold" charset="0"/>
              <a:cs typeface="Courier New Bold" charset="0"/>
              <a:sym typeface="Courier New Bold" charset="0"/>
            </a:endParaRPr>
          </a:p>
        </p:txBody>
      </p:sp>
      <p:sp>
        <p:nvSpPr>
          <p:cNvPr id="27661" name="Rectangle 13"/>
          <p:cNvSpPr>
            <a:spLocks/>
          </p:cNvSpPr>
          <p:nvPr/>
        </p:nvSpPr>
        <p:spPr bwMode="auto">
          <a:xfrm>
            <a:off x="5181600" y="54356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t>
            </a:r>
            <a:r>
              <a:rPr lang="en-US" sz="1400" dirty="0" err="1">
                <a:latin typeface="Courier New Bold" charset="0"/>
                <a:cs typeface="Courier New Bold" charset="0"/>
                <a:sym typeface="Courier New Bold" charset="0"/>
              </a:rPr>
              <a:t>bpl</a:t>
            </a:r>
            <a:endParaRPr lang="en-US" sz="1400" dirty="0">
              <a:latin typeface="Courier New Bold" charset="0"/>
              <a:cs typeface="Courier New Bold" charset="0"/>
              <a:sym typeface="Courier New Bold" charset="0"/>
            </a:endParaRPr>
          </a:p>
        </p:txBody>
      </p:sp>
      <p:sp>
        <p:nvSpPr>
          <p:cNvPr id="27662" name="Rectangle 14"/>
          <p:cNvSpPr>
            <a:spLocks/>
          </p:cNvSpPr>
          <p:nvPr/>
        </p:nvSpPr>
        <p:spPr bwMode="auto">
          <a:xfrm>
            <a:off x="9144000" y="1181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%r8b</a:t>
            </a:r>
          </a:p>
        </p:txBody>
      </p:sp>
      <p:sp>
        <p:nvSpPr>
          <p:cNvPr id="27663" name="Rectangle 15"/>
          <p:cNvSpPr>
            <a:spLocks/>
          </p:cNvSpPr>
          <p:nvPr/>
        </p:nvSpPr>
        <p:spPr bwMode="auto">
          <a:xfrm>
            <a:off x="9144000" y="17907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%r9b</a:t>
            </a:r>
          </a:p>
        </p:txBody>
      </p:sp>
      <p:sp>
        <p:nvSpPr>
          <p:cNvPr id="27664" name="Rectangle 16"/>
          <p:cNvSpPr>
            <a:spLocks/>
          </p:cNvSpPr>
          <p:nvPr/>
        </p:nvSpPr>
        <p:spPr bwMode="auto">
          <a:xfrm>
            <a:off x="9144000" y="24003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%r10b</a:t>
            </a:r>
          </a:p>
        </p:txBody>
      </p:sp>
      <p:sp>
        <p:nvSpPr>
          <p:cNvPr id="27665" name="Rectangle 17"/>
          <p:cNvSpPr>
            <a:spLocks/>
          </p:cNvSpPr>
          <p:nvPr/>
        </p:nvSpPr>
        <p:spPr bwMode="auto">
          <a:xfrm>
            <a:off x="9144000" y="30099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%r11b</a:t>
            </a:r>
          </a:p>
        </p:txBody>
      </p:sp>
      <p:sp>
        <p:nvSpPr>
          <p:cNvPr id="27666" name="Rectangle 18"/>
          <p:cNvSpPr>
            <a:spLocks/>
          </p:cNvSpPr>
          <p:nvPr/>
        </p:nvSpPr>
        <p:spPr bwMode="auto">
          <a:xfrm>
            <a:off x="9144000" y="36195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%r12b</a:t>
            </a:r>
          </a:p>
        </p:txBody>
      </p:sp>
      <p:sp>
        <p:nvSpPr>
          <p:cNvPr id="27667" name="Rectangle 19"/>
          <p:cNvSpPr>
            <a:spLocks/>
          </p:cNvSpPr>
          <p:nvPr/>
        </p:nvSpPr>
        <p:spPr bwMode="auto">
          <a:xfrm>
            <a:off x="9144000" y="4229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%r13b</a:t>
            </a:r>
          </a:p>
        </p:txBody>
      </p:sp>
      <p:sp>
        <p:nvSpPr>
          <p:cNvPr id="27668" name="Rectangle 20"/>
          <p:cNvSpPr>
            <a:spLocks/>
          </p:cNvSpPr>
          <p:nvPr/>
        </p:nvSpPr>
        <p:spPr bwMode="auto">
          <a:xfrm>
            <a:off x="9144000" y="48387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%r14b</a:t>
            </a:r>
          </a:p>
        </p:txBody>
      </p:sp>
      <p:sp>
        <p:nvSpPr>
          <p:cNvPr id="27669" name="Rectangle 21"/>
          <p:cNvSpPr>
            <a:spLocks/>
          </p:cNvSpPr>
          <p:nvPr/>
        </p:nvSpPr>
        <p:spPr bwMode="auto">
          <a:xfrm>
            <a:off x="9144000" y="54483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%r15b</a:t>
            </a:r>
          </a:p>
        </p:txBody>
      </p:sp>
      <p:sp>
        <p:nvSpPr>
          <p:cNvPr id="27670" name="Rectangle 22"/>
          <p:cNvSpPr>
            <a:spLocks/>
          </p:cNvSpPr>
          <p:nvPr/>
        </p:nvSpPr>
        <p:spPr bwMode="auto">
          <a:xfrm>
            <a:off x="62484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%r8</a:t>
            </a:r>
          </a:p>
        </p:txBody>
      </p:sp>
      <p:sp>
        <p:nvSpPr>
          <p:cNvPr id="27671" name="Rectangle 23"/>
          <p:cNvSpPr>
            <a:spLocks/>
          </p:cNvSpPr>
          <p:nvPr/>
        </p:nvSpPr>
        <p:spPr bwMode="auto">
          <a:xfrm>
            <a:off x="62484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%r9</a:t>
            </a:r>
          </a:p>
        </p:txBody>
      </p:sp>
      <p:sp>
        <p:nvSpPr>
          <p:cNvPr id="27672" name="Rectangle 24"/>
          <p:cNvSpPr>
            <a:spLocks/>
          </p:cNvSpPr>
          <p:nvPr/>
        </p:nvSpPr>
        <p:spPr bwMode="auto">
          <a:xfrm>
            <a:off x="62484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%r10</a:t>
            </a:r>
          </a:p>
        </p:txBody>
      </p:sp>
      <p:sp>
        <p:nvSpPr>
          <p:cNvPr id="27673" name="Rectangle 25"/>
          <p:cNvSpPr>
            <a:spLocks/>
          </p:cNvSpPr>
          <p:nvPr/>
        </p:nvSpPr>
        <p:spPr bwMode="auto">
          <a:xfrm>
            <a:off x="62484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%r11</a:t>
            </a:r>
          </a:p>
        </p:txBody>
      </p:sp>
      <p:sp>
        <p:nvSpPr>
          <p:cNvPr id="27674" name="Rectangle 26"/>
          <p:cNvSpPr>
            <a:spLocks/>
          </p:cNvSpPr>
          <p:nvPr/>
        </p:nvSpPr>
        <p:spPr bwMode="auto">
          <a:xfrm>
            <a:off x="62484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%r12</a:t>
            </a:r>
          </a:p>
        </p:txBody>
      </p:sp>
      <p:sp>
        <p:nvSpPr>
          <p:cNvPr id="27675" name="Rectangle 27"/>
          <p:cNvSpPr>
            <a:spLocks/>
          </p:cNvSpPr>
          <p:nvPr/>
        </p:nvSpPr>
        <p:spPr bwMode="auto">
          <a:xfrm>
            <a:off x="62484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%r13</a:t>
            </a:r>
          </a:p>
        </p:txBody>
      </p:sp>
      <p:sp>
        <p:nvSpPr>
          <p:cNvPr id="27676" name="Rectangle 28"/>
          <p:cNvSpPr>
            <a:spLocks/>
          </p:cNvSpPr>
          <p:nvPr/>
        </p:nvSpPr>
        <p:spPr bwMode="auto">
          <a:xfrm>
            <a:off x="6248400" y="4800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%r14</a:t>
            </a:r>
          </a:p>
        </p:txBody>
      </p:sp>
      <p:sp>
        <p:nvSpPr>
          <p:cNvPr id="27677" name="Rectangle 29"/>
          <p:cNvSpPr>
            <a:spLocks/>
          </p:cNvSpPr>
          <p:nvPr/>
        </p:nvSpPr>
        <p:spPr bwMode="auto">
          <a:xfrm>
            <a:off x="62484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%r15</a:t>
            </a:r>
          </a:p>
        </p:txBody>
      </p:sp>
      <p:sp>
        <p:nvSpPr>
          <p:cNvPr id="27678" name="Rectangle 30"/>
          <p:cNvSpPr>
            <a:spLocks/>
          </p:cNvSpPr>
          <p:nvPr/>
        </p:nvSpPr>
        <p:spPr bwMode="auto">
          <a:xfrm>
            <a:off x="22860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rax</a:t>
            </a:r>
            <a:endParaRPr lang="en-US" sz="2400" dirty="0">
              <a:latin typeface="Courier New Bold" charset="0"/>
              <a:cs typeface="Courier New Bold" charset="0"/>
              <a:sym typeface="Courier New Bold" charset="0"/>
            </a:endParaRPr>
          </a:p>
        </p:txBody>
      </p:sp>
      <p:sp>
        <p:nvSpPr>
          <p:cNvPr id="27679" name="Rectangle 31"/>
          <p:cNvSpPr>
            <a:spLocks/>
          </p:cNvSpPr>
          <p:nvPr/>
        </p:nvSpPr>
        <p:spPr bwMode="auto">
          <a:xfrm>
            <a:off x="22860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rbx</a:t>
            </a:r>
            <a:endParaRPr lang="en-US" sz="2400" dirty="0">
              <a:latin typeface="Courier New Bold" charset="0"/>
              <a:cs typeface="Courier New Bold" charset="0"/>
              <a:sym typeface="Courier New Bold" charset="0"/>
            </a:endParaRPr>
          </a:p>
        </p:txBody>
      </p:sp>
      <p:sp>
        <p:nvSpPr>
          <p:cNvPr id="27680" name="Rectangle 32"/>
          <p:cNvSpPr>
            <a:spLocks/>
          </p:cNvSpPr>
          <p:nvPr/>
        </p:nvSpPr>
        <p:spPr bwMode="auto">
          <a:xfrm>
            <a:off x="22860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%rcx</a:t>
            </a:r>
          </a:p>
        </p:txBody>
      </p:sp>
      <p:sp>
        <p:nvSpPr>
          <p:cNvPr id="27681" name="Rectangle 33"/>
          <p:cNvSpPr>
            <a:spLocks/>
          </p:cNvSpPr>
          <p:nvPr/>
        </p:nvSpPr>
        <p:spPr bwMode="auto">
          <a:xfrm>
            <a:off x="22860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%rdx</a:t>
            </a:r>
          </a:p>
        </p:txBody>
      </p:sp>
      <p:sp>
        <p:nvSpPr>
          <p:cNvPr id="27682" name="Rectangle 34"/>
          <p:cNvSpPr>
            <a:spLocks/>
          </p:cNvSpPr>
          <p:nvPr/>
        </p:nvSpPr>
        <p:spPr bwMode="auto">
          <a:xfrm>
            <a:off x="22860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%rsi</a:t>
            </a:r>
          </a:p>
        </p:txBody>
      </p:sp>
      <p:sp>
        <p:nvSpPr>
          <p:cNvPr id="27683" name="Rectangle 35"/>
          <p:cNvSpPr>
            <a:spLocks/>
          </p:cNvSpPr>
          <p:nvPr/>
        </p:nvSpPr>
        <p:spPr bwMode="auto">
          <a:xfrm>
            <a:off x="22860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%rdi</a:t>
            </a:r>
          </a:p>
        </p:txBody>
      </p:sp>
      <p:sp>
        <p:nvSpPr>
          <p:cNvPr id="27684" name="Rectangle 36"/>
          <p:cNvSpPr>
            <a:spLocks/>
          </p:cNvSpPr>
          <p:nvPr/>
        </p:nvSpPr>
        <p:spPr bwMode="auto">
          <a:xfrm>
            <a:off x="22860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%rbp</a:t>
            </a:r>
          </a:p>
        </p:txBody>
      </p:sp>
    </p:spTree>
    <p:extLst>
      <p:ext uri="{BB962C8B-B14F-4D97-AF65-F5344CB8AC3E}">
        <p14:creationId xmlns:p14="http://schemas.microsoft.com/office/powerpoint/2010/main" val="3343952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p:cNvSpPr>
          <p:nvPr/>
        </p:nvSpPr>
        <p:spPr bwMode="auto">
          <a:xfrm>
            <a:off x="1828800" y="5410200"/>
            <a:ext cx="6629400" cy="1117600"/>
          </a:xfrm>
          <a:prstGeom prst="rect">
            <a:avLst/>
          </a:prstGeom>
          <a:solidFill>
            <a:srgbClr val="FFFFFF"/>
          </a:solidFill>
          <a:ln w="12700" cap="flat">
            <a:solidFill>
              <a:schemeClr val="tx1"/>
            </a:solidFill>
            <a:prstDash val="solid"/>
            <a:miter lim="800000"/>
            <a:headEnd type="none" w="med" len="med"/>
            <a:tailEnd type="none" w="med" len="med"/>
          </a:ln>
        </p:spPr>
        <p:txBody>
          <a:bodyPr lIns="38100" tIns="38100" rIns="38100" bIns="38100"/>
          <a:lstStyle/>
          <a:p>
            <a:pPr>
              <a:tabLst>
                <a:tab pos="514350" algn="l"/>
                <a:tab pos="2801938" algn="l"/>
                <a:tab pos="3086100" algn="l"/>
                <a:tab pos="3086100" algn="l"/>
                <a:tab pos="3086100" algn="l"/>
                <a:tab pos="30861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cmpq</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rsi</a:t>
            </a:r>
            <a:r>
              <a:rPr lang="cs-CZ" b="1" dirty="0">
                <a:latin typeface="Courier New" pitchFamily="49" charset="0"/>
                <a:cs typeface="Courier New" pitchFamily="49" charset="0"/>
                <a:sym typeface="Courier New Bold" charset="0"/>
              </a:rPr>
              <a:t>, %rdi   # </a:t>
            </a:r>
            <a:r>
              <a:rPr lang="cs-CZ" b="1" dirty="0" err="1">
                <a:latin typeface="Courier New" pitchFamily="49" charset="0"/>
                <a:cs typeface="Courier New" pitchFamily="49" charset="0"/>
                <a:sym typeface="Courier New Bold" charset="0"/>
              </a:rPr>
              <a:t>Compare</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x:y</a:t>
            </a:r>
            <a:endParaRPr lang="cs-CZ" b="1" dirty="0">
              <a:latin typeface="Courier New" pitchFamily="49" charset="0"/>
              <a:cs typeface="Courier New" pitchFamily="49" charset="0"/>
              <a:sym typeface="Courier New Bold" charset="0"/>
            </a:endParaRPr>
          </a:p>
          <a:p>
            <a:pPr lvl="1">
              <a:tabLst>
                <a:tab pos="514350" algn="l"/>
                <a:tab pos="2801938" algn="l"/>
                <a:tab pos="3086100" algn="l"/>
                <a:tab pos="3086100" algn="l"/>
                <a:tab pos="3086100" algn="l"/>
                <a:tab pos="30861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setg</a:t>
            </a:r>
            <a:r>
              <a:rPr lang="cs-CZ" b="1" dirty="0">
                <a:latin typeface="Courier New" pitchFamily="49" charset="0"/>
                <a:cs typeface="Courier New" pitchFamily="49" charset="0"/>
                <a:sym typeface="Courier New Bold" charset="0"/>
              </a:rPr>
              <a:t>   %al          # Set </a:t>
            </a:r>
            <a:r>
              <a:rPr lang="cs-CZ" b="1" dirty="0" err="1">
                <a:latin typeface="Courier New" pitchFamily="49" charset="0"/>
                <a:cs typeface="Courier New" pitchFamily="49" charset="0"/>
                <a:sym typeface="Courier New Bold" charset="0"/>
              </a:rPr>
              <a:t>when</a:t>
            </a:r>
            <a:r>
              <a:rPr lang="cs-CZ" b="1" dirty="0">
                <a:latin typeface="Courier New" pitchFamily="49" charset="0"/>
                <a:cs typeface="Courier New" pitchFamily="49" charset="0"/>
                <a:sym typeface="Courier New Bold" charset="0"/>
              </a:rPr>
              <a:t> &gt;</a:t>
            </a:r>
          </a:p>
          <a:p>
            <a:pPr lvl="1">
              <a:tabLst>
                <a:tab pos="514350" algn="l"/>
                <a:tab pos="2801938" algn="l"/>
                <a:tab pos="3086100" algn="l"/>
                <a:tab pos="3086100" algn="l"/>
                <a:tab pos="3086100" algn="l"/>
                <a:tab pos="30861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movzbl</a:t>
            </a:r>
            <a:r>
              <a:rPr lang="cs-CZ" b="1" dirty="0">
                <a:latin typeface="Courier New" pitchFamily="49" charset="0"/>
                <a:cs typeface="Courier New" pitchFamily="49" charset="0"/>
                <a:sym typeface="Courier New Bold" charset="0"/>
              </a:rPr>
              <a:t> %al, %</a:t>
            </a:r>
            <a:r>
              <a:rPr lang="cs-CZ" b="1" dirty="0" err="1">
                <a:latin typeface="Courier New" pitchFamily="49" charset="0"/>
                <a:cs typeface="Courier New" pitchFamily="49" charset="0"/>
                <a:sym typeface="Courier New Bold" charset="0"/>
              </a:rPr>
              <a:t>eax</a:t>
            </a:r>
            <a:r>
              <a:rPr lang="cs-CZ" b="1" dirty="0">
                <a:latin typeface="Courier New" pitchFamily="49" charset="0"/>
                <a:cs typeface="Courier New" pitchFamily="49" charset="0"/>
                <a:sym typeface="Courier New Bold" charset="0"/>
              </a:rPr>
              <a:t>    # </a:t>
            </a:r>
            <a:r>
              <a:rPr lang="cs-CZ" b="1" dirty="0" err="1">
                <a:latin typeface="Courier New" pitchFamily="49" charset="0"/>
                <a:cs typeface="Courier New" pitchFamily="49" charset="0"/>
                <a:sym typeface="Courier New Bold" charset="0"/>
              </a:rPr>
              <a:t>Zero</a:t>
            </a:r>
            <a:r>
              <a:rPr lang="cs-CZ" b="1" dirty="0">
                <a:latin typeface="Courier New" pitchFamily="49" charset="0"/>
                <a:cs typeface="Courier New" pitchFamily="49" charset="0"/>
                <a:sym typeface="Courier New Bold" charset="0"/>
              </a:rPr>
              <a:t> rest </a:t>
            </a:r>
            <a:r>
              <a:rPr lang="cs-CZ" b="1" dirty="0" err="1">
                <a:latin typeface="Courier New" pitchFamily="49" charset="0"/>
                <a:cs typeface="Courier New" pitchFamily="49" charset="0"/>
                <a:sym typeface="Courier New Bold" charset="0"/>
              </a:rPr>
              <a:t>of</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rax</a:t>
            </a:r>
            <a:endParaRPr lang="cs-CZ" b="1" dirty="0">
              <a:latin typeface="Courier New" pitchFamily="49" charset="0"/>
              <a:cs typeface="Courier New" pitchFamily="49" charset="0"/>
              <a:sym typeface="Courier New Bold" charset="0"/>
            </a:endParaRPr>
          </a:p>
          <a:p>
            <a:pPr>
              <a:tabLst>
                <a:tab pos="514350" algn="l"/>
                <a:tab pos="2801938" algn="l"/>
                <a:tab pos="3086100" algn="l"/>
                <a:tab pos="3086100" algn="l"/>
                <a:tab pos="3086100" algn="l"/>
                <a:tab pos="3086100" algn="l"/>
              </a:tabLst>
            </a:pPr>
            <a:r>
              <a:rPr lang="cs-CZ" b="1" dirty="0">
                <a:latin typeface="Courier New" pitchFamily="49" charset="0"/>
                <a:cs typeface="Courier New" pitchFamily="49" charset="0"/>
                <a:sym typeface="Courier New Bold" charset="0"/>
              </a:rPr>
              <a:t>	ret</a:t>
            </a:r>
            <a:endParaRPr lang="en-US" b="1" dirty="0">
              <a:latin typeface="Courier New" pitchFamily="49" charset="0"/>
              <a:cs typeface="Courier New" pitchFamily="49" charset="0"/>
              <a:sym typeface="Courier New Bold" charset="0"/>
            </a:endParaRPr>
          </a:p>
        </p:txBody>
      </p:sp>
      <p:sp>
        <p:nvSpPr>
          <p:cNvPr id="38920" name="Rectangle 8"/>
          <p:cNvSpPr>
            <a:spLocks noGrp="1" noChangeArrowheads="1"/>
          </p:cNvSpPr>
          <p:nvPr>
            <p:ph type="title"/>
          </p:nvPr>
        </p:nvSpPr>
        <p:spPr>
          <a:xfrm>
            <a:off x="1905000" y="228600"/>
            <a:ext cx="8382000" cy="1143000"/>
          </a:xfrm>
          <a:ln/>
        </p:spPr>
        <p:txBody>
          <a:bodyPr/>
          <a:lstStyle/>
          <a:p>
            <a:pPr marL="119063" indent="-119063"/>
            <a:r>
              <a:rPr lang="en-US" dirty="0"/>
              <a:t>Reading Condition Codes (Cont.)</a:t>
            </a:r>
          </a:p>
        </p:txBody>
      </p:sp>
      <p:sp>
        <p:nvSpPr>
          <p:cNvPr id="38921" name="Rectangle 9"/>
          <p:cNvSpPr>
            <a:spLocks noGrp="1" noChangeArrowheads="1"/>
          </p:cNvSpPr>
          <p:nvPr>
            <p:ph type="body" idx="1"/>
          </p:nvPr>
        </p:nvSpPr>
        <p:spPr>
          <a:xfrm>
            <a:off x="1905000" y="1155700"/>
            <a:ext cx="6602128" cy="3327400"/>
          </a:xfrm>
          <a:ln/>
        </p:spPr>
        <p:txBody>
          <a:bodyPr/>
          <a:lstStyle/>
          <a:p>
            <a:r>
              <a:rPr lang="en-US" dirty="0" err="1"/>
              <a:t>SetX</a:t>
            </a:r>
            <a:r>
              <a:rPr lang="en-US" dirty="0"/>
              <a:t> Instructions: </a:t>
            </a:r>
          </a:p>
          <a:p>
            <a:pPr marL="552450" lvl="1"/>
            <a:r>
              <a:rPr lang="en-US" dirty="0"/>
              <a:t>Set single byte based on combination of condition codes</a:t>
            </a:r>
          </a:p>
          <a:p>
            <a:r>
              <a:rPr lang="en-US" dirty="0"/>
              <a:t>One of addressable byte registers</a:t>
            </a:r>
          </a:p>
          <a:p>
            <a:pPr marL="552450" lvl="1"/>
            <a:r>
              <a:rPr lang="en-US" dirty="0"/>
              <a:t>Does not alter remaining bytes</a:t>
            </a:r>
          </a:p>
          <a:p>
            <a:pPr marL="552450" lvl="1"/>
            <a:r>
              <a:rPr lang="en-US" dirty="0"/>
              <a:t>Typically use </a:t>
            </a:r>
            <a:r>
              <a:rPr lang="en-US" dirty="0" err="1">
                <a:latin typeface="Courier New Bold" charset="0"/>
                <a:cs typeface="Courier New Bold" charset="0"/>
                <a:sym typeface="Courier New Bold" charset="0"/>
              </a:rPr>
              <a:t>movzbl</a:t>
            </a:r>
            <a:r>
              <a:rPr lang="en-US" dirty="0"/>
              <a:t> to finish job</a:t>
            </a:r>
          </a:p>
          <a:p>
            <a:pPr marL="838200" lvl="2"/>
            <a:r>
              <a:rPr lang="en-US" dirty="0"/>
              <a:t>32-bit instructions also set upper 32 bits to 0</a:t>
            </a:r>
          </a:p>
        </p:txBody>
      </p:sp>
      <p:sp>
        <p:nvSpPr>
          <p:cNvPr id="38922" name="Rectangle 10"/>
          <p:cNvSpPr>
            <a:spLocks/>
          </p:cNvSpPr>
          <p:nvPr/>
        </p:nvSpPr>
        <p:spPr bwMode="auto">
          <a:xfrm>
            <a:off x="2667000" y="4038600"/>
            <a:ext cx="3429000" cy="1295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latin typeface="Courier New" pitchFamily="49" charset="0"/>
                <a:cs typeface="Courier New" pitchFamily="49" charset="0"/>
                <a:sym typeface="Courier New Bold" charset="0"/>
              </a:rPr>
              <a:t>int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gt</a:t>
            </a:r>
            <a:r>
              <a:rPr lang="en-US" b="1" dirty="0">
                <a:latin typeface="Courier New" pitchFamily="49" charset="0"/>
                <a:cs typeface="Courier New" pitchFamily="49" charset="0"/>
                <a:sym typeface="Courier New Bold" charset="0"/>
              </a:rPr>
              <a:t> (long x, long y)</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return x &gt; y;</a:t>
            </a:r>
          </a:p>
          <a:p>
            <a:pPr algn="l"/>
            <a:r>
              <a:rPr lang="en-US" b="1" dirty="0">
                <a:latin typeface="Courier New" pitchFamily="49" charset="0"/>
                <a:cs typeface="Courier New" pitchFamily="49" charset="0"/>
                <a:sym typeface="Courier New Bold"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3561960292"/>
              </p:ext>
            </p:extLst>
          </p:nvPr>
        </p:nvGraphicFramePr>
        <p:xfrm>
          <a:off x="8231464" y="338455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3"/>
                  </a:ext>
                </a:extLst>
              </a:tr>
            </a:tbl>
          </a:graphicData>
        </a:graphic>
      </p:graphicFrame>
      <p:grpSp>
        <p:nvGrpSpPr>
          <p:cNvPr id="6" name="Group 5"/>
          <p:cNvGrpSpPr/>
          <p:nvPr/>
        </p:nvGrpSpPr>
        <p:grpSpPr>
          <a:xfrm>
            <a:off x="3648635" y="4204448"/>
            <a:ext cx="2008094" cy="1308847"/>
            <a:chOff x="2124635" y="4204447"/>
            <a:chExt cx="2008094" cy="1308847"/>
          </a:xfrm>
        </p:grpSpPr>
        <p:cxnSp>
          <p:nvCxnSpPr>
            <p:cNvPr id="3" name="Straight Arrow Connector 2"/>
            <p:cNvCxnSpPr/>
            <p:nvPr/>
          </p:nvCxnSpPr>
          <p:spPr bwMode="auto">
            <a:xfrm flipH="1">
              <a:off x="2994212" y="4204447"/>
              <a:ext cx="53788" cy="1308847"/>
            </a:xfrm>
            <a:prstGeom prst="straightConnector1">
              <a:avLst/>
            </a:prstGeom>
            <a:solidFill>
              <a:schemeClr val="accent1"/>
            </a:solidFill>
            <a:ln w="38100" cap="flat" cmpd="sng" algn="ctr">
              <a:solidFill>
                <a:schemeClr val="accent1">
                  <a:lumMod val="60000"/>
                  <a:lumOff val="40000"/>
                </a:schemeClr>
              </a:solidFill>
              <a:prstDash val="solid"/>
              <a:round/>
              <a:headEnd type="none" w="med" len="med"/>
              <a:tailEnd type="arrow"/>
            </a:ln>
            <a:effectLst/>
          </p:spPr>
        </p:cxnSp>
        <p:cxnSp>
          <p:nvCxnSpPr>
            <p:cNvPr id="5" name="Straight Arrow Connector 4"/>
            <p:cNvCxnSpPr/>
            <p:nvPr/>
          </p:nvCxnSpPr>
          <p:spPr bwMode="auto">
            <a:xfrm flipH="1">
              <a:off x="2124635" y="4204447"/>
              <a:ext cx="2008094" cy="1308847"/>
            </a:xfrm>
            <a:prstGeom prst="straightConnector1">
              <a:avLst/>
            </a:prstGeom>
            <a:solidFill>
              <a:schemeClr val="accent1"/>
            </a:solidFill>
            <a:ln w="38100" cap="flat" cmpd="sng" algn="ctr">
              <a:solidFill>
                <a:srgbClr val="7030A0"/>
              </a:solidFill>
              <a:prstDash val="solid"/>
              <a:round/>
              <a:headEnd type="none" w="med" len="med"/>
              <a:tailEnd type="arrow"/>
            </a:ln>
            <a:effectLst/>
          </p:spPr>
        </p:cxnSp>
      </p:grpSp>
    </p:spTree>
    <p:extLst>
      <p:ext uri="{BB962C8B-B14F-4D97-AF65-F5344CB8AC3E}">
        <p14:creationId xmlns:p14="http://schemas.microsoft.com/office/powerpoint/2010/main" val="354341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p:cNvSpPr>
          <p:nvPr/>
        </p:nvSpPr>
        <p:spPr bwMode="auto">
          <a:xfrm>
            <a:off x="1752598" y="5579555"/>
            <a:ext cx="6629400" cy="1117600"/>
          </a:xfrm>
          <a:prstGeom prst="rect">
            <a:avLst/>
          </a:prstGeom>
          <a:solidFill>
            <a:srgbClr val="FFFFFF"/>
          </a:solidFill>
          <a:ln w="12700" cap="flat">
            <a:solidFill>
              <a:schemeClr val="tx1"/>
            </a:solidFill>
            <a:prstDash val="solid"/>
            <a:miter lim="800000"/>
            <a:headEnd type="none" w="med" len="med"/>
            <a:tailEnd type="none" w="med" len="med"/>
          </a:ln>
        </p:spPr>
        <p:txBody>
          <a:bodyPr lIns="38100" tIns="38100" rIns="38100" bIns="38100"/>
          <a:lstStyle/>
          <a:p>
            <a:pPr>
              <a:tabLst>
                <a:tab pos="514350" algn="l"/>
                <a:tab pos="2801938" algn="l"/>
                <a:tab pos="3086100" algn="l"/>
                <a:tab pos="3086100" algn="l"/>
                <a:tab pos="3086100" algn="l"/>
                <a:tab pos="30861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cmpq</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rsi</a:t>
            </a:r>
            <a:r>
              <a:rPr lang="cs-CZ" b="1" dirty="0">
                <a:latin typeface="Courier New" pitchFamily="49" charset="0"/>
                <a:cs typeface="Courier New" pitchFamily="49" charset="0"/>
                <a:sym typeface="Courier New Bold" charset="0"/>
              </a:rPr>
              <a:t>, %rdi   # </a:t>
            </a:r>
            <a:r>
              <a:rPr lang="cs-CZ" b="1" dirty="0" err="1">
                <a:latin typeface="Courier New" pitchFamily="49" charset="0"/>
                <a:cs typeface="Courier New" pitchFamily="49" charset="0"/>
                <a:sym typeface="Courier New Bold" charset="0"/>
              </a:rPr>
              <a:t>Compare</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x:y</a:t>
            </a:r>
            <a:endParaRPr lang="cs-CZ" b="1" dirty="0">
              <a:latin typeface="Courier New" pitchFamily="49" charset="0"/>
              <a:cs typeface="Courier New" pitchFamily="49" charset="0"/>
              <a:sym typeface="Courier New Bold" charset="0"/>
            </a:endParaRPr>
          </a:p>
          <a:p>
            <a:pPr lvl="1">
              <a:tabLst>
                <a:tab pos="514350" algn="l"/>
                <a:tab pos="2801938" algn="l"/>
                <a:tab pos="3086100" algn="l"/>
                <a:tab pos="3086100" algn="l"/>
                <a:tab pos="3086100" algn="l"/>
                <a:tab pos="30861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setg</a:t>
            </a:r>
            <a:r>
              <a:rPr lang="cs-CZ" b="1" dirty="0">
                <a:latin typeface="Courier New" pitchFamily="49" charset="0"/>
                <a:cs typeface="Courier New" pitchFamily="49" charset="0"/>
                <a:sym typeface="Courier New Bold" charset="0"/>
              </a:rPr>
              <a:t>   %al          # Set </a:t>
            </a:r>
            <a:r>
              <a:rPr lang="cs-CZ" b="1" dirty="0" err="1">
                <a:latin typeface="Courier New" pitchFamily="49" charset="0"/>
                <a:cs typeface="Courier New" pitchFamily="49" charset="0"/>
                <a:sym typeface="Courier New Bold" charset="0"/>
              </a:rPr>
              <a:t>when</a:t>
            </a:r>
            <a:r>
              <a:rPr lang="cs-CZ" b="1" dirty="0">
                <a:latin typeface="Courier New" pitchFamily="49" charset="0"/>
                <a:cs typeface="Courier New" pitchFamily="49" charset="0"/>
                <a:sym typeface="Courier New Bold" charset="0"/>
              </a:rPr>
              <a:t> &gt;</a:t>
            </a:r>
          </a:p>
          <a:p>
            <a:pPr lvl="1">
              <a:tabLst>
                <a:tab pos="514350" algn="l"/>
                <a:tab pos="2801938" algn="l"/>
                <a:tab pos="3086100" algn="l"/>
                <a:tab pos="3086100" algn="l"/>
                <a:tab pos="3086100" algn="l"/>
                <a:tab pos="30861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movzbl</a:t>
            </a:r>
            <a:r>
              <a:rPr lang="cs-CZ" b="1" dirty="0">
                <a:latin typeface="Courier New" pitchFamily="49" charset="0"/>
                <a:cs typeface="Courier New" pitchFamily="49" charset="0"/>
                <a:sym typeface="Courier New Bold" charset="0"/>
              </a:rPr>
              <a:t> %al, %</a:t>
            </a:r>
            <a:r>
              <a:rPr lang="cs-CZ" b="1" dirty="0" err="1">
                <a:latin typeface="Courier New" pitchFamily="49" charset="0"/>
                <a:cs typeface="Courier New" pitchFamily="49" charset="0"/>
                <a:sym typeface="Courier New Bold" charset="0"/>
              </a:rPr>
              <a:t>eax</a:t>
            </a:r>
            <a:r>
              <a:rPr lang="cs-CZ" b="1" dirty="0">
                <a:latin typeface="Courier New" pitchFamily="49" charset="0"/>
                <a:cs typeface="Courier New" pitchFamily="49" charset="0"/>
                <a:sym typeface="Courier New Bold" charset="0"/>
              </a:rPr>
              <a:t>    # </a:t>
            </a:r>
            <a:r>
              <a:rPr lang="cs-CZ" b="1" dirty="0" err="1">
                <a:latin typeface="Courier New" pitchFamily="49" charset="0"/>
                <a:cs typeface="Courier New" pitchFamily="49" charset="0"/>
                <a:sym typeface="Courier New Bold" charset="0"/>
              </a:rPr>
              <a:t>Zero</a:t>
            </a:r>
            <a:r>
              <a:rPr lang="cs-CZ" b="1" dirty="0">
                <a:latin typeface="Courier New" pitchFamily="49" charset="0"/>
                <a:cs typeface="Courier New" pitchFamily="49" charset="0"/>
                <a:sym typeface="Courier New Bold" charset="0"/>
              </a:rPr>
              <a:t> rest </a:t>
            </a:r>
            <a:r>
              <a:rPr lang="cs-CZ" b="1" dirty="0" err="1">
                <a:latin typeface="Courier New" pitchFamily="49" charset="0"/>
                <a:cs typeface="Courier New" pitchFamily="49" charset="0"/>
                <a:sym typeface="Courier New Bold" charset="0"/>
              </a:rPr>
              <a:t>of</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rax</a:t>
            </a:r>
            <a:endParaRPr lang="cs-CZ" b="1" dirty="0">
              <a:latin typeface="Courier New" pitchFamily="49" charset="0"/>
              <a:cs typeface="Courier New" pitchFamily="49" charset="0"/>
              <a:sym typeface="Courier New Bold" charset="0"/>
            </a:endParaRPr>
          </a:p>
          <a:p>
            <a:pPr>
              <a:tabLst>
                <a:tab pos="514350" algn="l"/>
                <a:tab pos="2801938" algn="l"/>
                <a:tab pos="3086100" algn="l"/>
                <a:tab pos="3086100" algn="l"/>
                <a:tab pos="3086100" algn="l"/>
                <a:tab pos="3086100" algn="l"/>
              </a:tabLst>
            </a:pPr>
            <a:r>
              <a:rPr lang="cs-CZ" b="1" dirty="0">
                <a:latin typeface="Courier New" pitchFamily="49" charset="0"/>
                <a:cs typeface="Courier New" pitchFamily="49" charset="0"/>
                <a:sym typeface="Courier New Bold" charset="0"/>
              </a:rPr>
              <a:t>	ret</a:t>
            </a:r>
            <a:endParaRPr lang="en-US" b="1" dirty="0">
              <a:latin typeface="Courier New" pitchFamily="49" charset="0"/>
              <a:cs typeface="Courier New" pitchFamily="49" charset="0"/>
              <a:sym typeface="Courier New Bold" charset="0"/>
            </a:endParaRPr>
          </a:p>
        </p:txBody>
      </p:sp>
      <p:sp>
        <p:nvSpPr>
          <p:cNvPr id="38920" name="Rectangle 8"/>
          <p:cNvSpPr>
            <a:spLocks noGrp="1" noChangeArrowheads="1"/>
          </p:cNvSpPr>
          <p:nvPr>
            <p:ph type="title"/>
          </p:nvPr>
        </p:nvSpPr>
        <p:spPr>
          <a:xfrm>
            <a:off x="1905000" y="228600"/>
            <a:ext cx="8382000" cy="1143000"/>
          </a:xfrm>
          <a:ln/>
        </p:spPr>
        <p:txBody>
          <a:bodyPr/>
          <a:lstStyle/>
          <a:p>
            <a:pPr marL="119063" indent="-119063"/>
            <a:r>
              <a:rPr lang="en-US" dirty="0"/>
              <a:t>Reading Condition Codes (Cont.)</a:t>
            </a:r>
          </a:p>
        </p:txBody>
      </p:sp>
      <p:sp>
        <p:nvSpPr>
          <p:cNvPr id="38921" name="Rectangle 9"/>
          <p:cNvSpPr>
            <a:spLocks noGrp="1" noChangeArrowheads="1"/>
          </p:cNvSpPr>
          <p:nvPr>
            <p:ph type="body" idx="1"/>
          </p:nvPr>
        </p:nvSpPr>
        <p:spPr>
          <a:xfrm>
            <a:off x="1904999" y="1155700"/>
            <a:ext cx="6683944" cy="3327400"/>
          </a:xfrm>
          <a:ln/>
        </p:spPr>
        <p:txBody>
          <a:bodyPr/>
          <a:lstStyle/>
          <a:p>
            <a:r>
              <a:rPr lang="en-US" dirty="0" err="1"/>
              <a:t>SetX</a:t>
            </a:r>
            <a:r>
              <a:rPr lang="en-US" dirty="0"/>
              <a:t> Instructions: </a:t>
            </a:r>
          </a:p>
          <a:p>
            <a:pPr marL="552450" lvl="1"/>
            <a:r>
              <a:rPr lang="en-US" dirty="0"/>
              <a:t>Set single byte based on combination of condition codes</a:t>
            </a:r>
          </a:p>
          <a:p>
            <a:r>
              <a:rPr lang="en-US" dirty="0"/>
              <a:t>One of addressable byte registers</a:t>
            </a:r>
          </a:p>
          <a:p>
            <a:pPr marL="552450" lvl="1"/>
            <a:r>
              <a:rPr lang="en-US" dirty="0"/>
              <a:t>Does not alter remaining bytes</a:t>
            </a:r>
          </a:p>
          <a:p>
            <a:pPr marL="552450" lvl="1"/>
            <a:r>
              <a:rPr lang="en-US" dirty="0"/>
              <a:t>Typically use </a:t>
            </a:r>
            <a:r>
              <a:rPr lang="en-US" dirty="0" err="1">
                <a:latin typeface="Courier New Bold" charset="0"/>
                <a:cs typeface="Courier New Bold" charset="0"/>
                <a:sym typeface="Courier New Bold" charset="0"/>
              </a:rPr>
              <a:t>movzbl</a:t>
            </a:r>
            <a:r>
              <a:rPr lang="en-US" dirty="0"/>
              <a:t> to finish job</a:t>
            </a:r>
          </a:p>
          <a:p>
            <a:pPr marL="838200" lvl="2"/>
            <a:r>
              <a:rPr lang="en-US" dirty="0"/>
              <a:t>32-bit instructions also set upper 32 bits to 0</a:t>
            </a:r>
          </a:p>
        </p:txBody>
      </p:sp>
      <p:sp>
        <p:nvSpPr>
          <p:cNvPr id="38922" name="Rectangle 10"/>
          <p:cNvSpPr>
            <a:spLocks/>
          </p:cNvSpPr>
          <p:nvPr/>
        </p:nvSpPr>
        <p:spPr bwMode="auto">
          <a:xfrm>
            <a:off x="2667000" y="3886200"/>
            <a:ext cx="3429000" cy="1295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latin typeface="Courier New" pitchFamily="49" charset="0"/>
                <a:cs typeface="Courier New" pitchFamily="49" charset="0"/>
                <a:sym typeface="Courier New Bold" charset="0"/>
              </a:rPr>
              <a:t>int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gt</a:t>
            </a:r>
            <a:r>
              <a:rPr lang="en-US" b="1" dirty="0">
                <a:latin typeface="Courier New" pitchFamily="49" charset="0"/>
                <a:cs typeface="Courier New" pitchFamily="49" charset="0"/>
                <a:sym typeface="Courier New Bold" charset="0"/>
              </a:rPr>
              <a:t> (long x, long y)</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return x &gt; y;</a:t>
            </a:r>
          </a:p>
          <a:p>
            <a:pPr algn="l"/>
            <a:r>
              <a:rPr lang="en-US" b="1" dirty="0">
                <a:latin typeface="Courier New" pitchFamily="49" charset="0"/>
                <a:cs typeface="Courier New" pitchFamily="49" charset="0"/>
                <a:sym typeface="Courier New Bold"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2400141673"/>
              </p:ext>
            </p:extLst>
          </p:nvPr>
        </p:nvGraphicFramePr>
        <p:xfrm>
          <a:off x="8806301" y="533400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3"/>
                  </a:ext>
                </a:extLst>
              </a:tr>
            </a:tbl>
          </a:graphicData>
        </a:graphic>
      </p:graphicFrame>
      <p:grpSp>
        <p:nvGrpSpPr>
          <p:cNvPr id="15" name="Group 14"/>
          <p:cNvGrpSpPr/>
          <p:nvPr/>
        </p:nvGrpSpPr>
        <p:grpSpPr>
          <a:xfrm>
            <a:off x="1741066" y="1257452"/>
            <a:ext cx="7160468" cy="4031873"/>
            <a:chOff x="219756" y="1267320"/>
            <a:chExt cx="7160468" cy="4031873"/>
          </a:xfrm>
        </p:grpSpPr>
        <p:sp>
          <p:nvSpPr>
            <p:cNvPr id="2" name="TextBox 1"/>
            <p:cNvSpPr txBox="1"/>
            <p:nvPr/>
          </p:nvSpPr>
          <p:spPr>
            <a:xfrm>
              <a:off x="219756" y="1267320"/>
              <a:ext cx="7160468" cy="4031873"/>
            </a:xfrm>
            <a:prstGeom prst="rect">
              <a:avLst/>
            </a:prstGeom>
            <a:solidFill>
              <a:schemeClr val="bg1"/>
            </a:solidFill>
            <a:ln w="38100">
              <a:solidFill>
                <a:schemeClr val="tx1"/>
              </a:solidFill>
            </a:ln>
          </p:spPr>
          <p:txBody>
            <a:bodyPr wrap="square" rtlCol="0">
              <a:spAutoFit/>
            </a:bodyPr>
            <a:lstStyle/>
            <a:p>
              <a:r>
                <a:rPr lang="en-US" sz="3200" dirty="0">
                  <a:latin typeface="Calibri" panose="020F0502020204030204" pitchFamily="34" charset="0"/>
                  <a:cs typeface="Calibri" panose="020F0502020204030204" pitchFamily="34" charset="0"/>
                </a:rPr>
                <a:t>Beware weirdness </a:t>
              </a:r>
              <a:r>
                <a:rPr lang="en-US" sz="3200" b="1" dirty="0" err="1">
                  <a:latin typeface="Courier New" panose="02070309020205020404" pitchFamily="49" charset="0"/>
                  <a:cs typeface="Courier New" panose="02070309020205020404" pitchFamily="49" charset="0"/>
                </a:rPr>
                <a:t>movzbl</a:t>
              </a:r>
              <a:r>
                <a:rPr lang="en-US" sz="3200" dirty="0">
                  <a:latin typeface="Calibri" panose="020F0502020204030204" pitchFamily="34" charset="0"/>
                  <a:cs typeface="Calibri" panose="020F0502020204030204" pitchFamily="34" charset="0"/>
                </a:rPr>
                <a:t> (and others)</a:t>
              </a:r>
            </a:p>
            <a:p>
              <a:endParaRPr lang="en-US" sz="3200" dirty="0">
                <a:latin typeface="Calibri" panose="020F0502020204030204" pitchFamily="34" charset="0"/>
                <a:cs typeface="Calibri" panose="020F0502020204030204" pitchFamily="34" charset="0"/>
              </a:endParaRPr>
            </a:p>
            <a:p>
              <a:r>
                <a:rPr lang="cs-CZ" sz="3200" b="1" dirty="0">
                  <a:latin typeface="Courier New" pitchFamily="49" charset="0"/>
                  <a:cs typeface="Courier New" pitchFamily="49" charset="0"/>
                  <a:sym typeface="Courier New Bold" charset="0"/>
                </a:rPr>
                <a:t>movzbl %al, %eax</a:t>
              </a:r>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p:txBody>
        </p:sp>
        <p:grpSp>
          <p:nvGrpSpPr>
            <p:cNvPr id="6" name="Group 5"/>
            <p:cNvGrpSpPr/>
            <p:nvPr/>
          </p:nvGrpSpPr>
          <p:grpSpPr>
            <a:xfrm>
              <a:off x="1582768" y="3207960"/>
              <a:ext cx="3556000" cy="533400"/>
              <a:chOff x="1582768" y="3207960"/>
              <a:chExt cx="3556000" cy="533400"/>
            </a:xfrm>
          </p:grpSpPr>
          <p:sp>
            <p:nvSpPr>
              <p:cNvPr id="3" name="Rectangle 2"/>
              <p:cNvSpPr/>
              <p:nvPr/>
            </p:nvSpPr>
            <p:spPr bwMode="auto">
              <a:xfrm>
                <a:off x="3418302" y="3253049"/>
                <a:ext cx="1709270" cy="444500"/>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dirty="0">
                    <a:solidFill>
                      <a:srgbClr val="000000"/>
                    </a:solidFill>
                    <a:latin typeface="Courier New" panose="02070309020205020404" pitchFamily="49" charset="0"/>
                    <a:cs typeface="Courier New" panose="02070309020205020404" pitchFamily="49" charset="0"/>
                    <a:sym typeface="Gill Sans" charset="0"/>
                  </a:rPr>
                  <a:t>%</a:t>
                </a:r>
                <a:r>
                  <a:rPr lang="en-US" dirty="0" err="1">
                    <a:solidFill>
                      <a:srgbClr val="000000"/>
                    </a:solidFill>
                    <a:latin typeface="Courier New" panose="02070309020205020404" pitchFamily="49" charset="0"/>
                    <a:cs typeface="Courier New" panose="02070309020205020404" pitchFamily="49" charset="0"/>
                    <a:sym typeface="Gill Sans" charset="0"/>
                  </a:rPr>
                  <a:t>eax</a:t>
                </a:r>
                <a:endParaRPr lang="en-US"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20" name="Rectangle 6"/>
              <p:cNvSpPr>
                <a:spLocks/>
              </p:cNvSpPr>
              <p:nvPr/>
            </p:nvSpPr>
            <p:spPr bwMode="auto">
              <a:xfrm>
                <a:off x="4478368" y="324606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%al</a:t>
                </a:r>
              </a:p>
            </p:txBody>
          </p:sp>
          <p:sp>
            <p:nvSpPr>
              <p:cNvPr id="21" name="Rectangle 30"/>
              <p:cNvSpPr>
                <a:spLocks/>
              </p:cNvSpPr>
              <p:nvPr/>
            </p:nvSpPr>
            <p:spPr bwMode="auto">
              <a:xfrm>
                <a:off x="1582768" y="320796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rax</a:t>
                </a:r>
                <a:endParaRPr lang="en-US" sz="2400" dirty="0">
                  <a:latin typeface="Courier New Bold" charset="0"/>
                  <a:cs typeface="Courier New Bold" charset="0"/>
                  <a:sym typeface="Courier New Bold" charset="0"/>
                </a:endParaRPr>
              </a:p>
            </p:txBody>
          </p:sp>
        </p:grpSp>
      </p:grpSp>
      <p:grpSp>
        <p:nvGrpSpPr>
          <p:cNvPr id="9" name="Group 8"/>
          <p:cNvGrpSpPr/>
          <p:nvPr/>
        </p:nvGrpSpPr>
        <p:grpSpPr>
          <a:xfrm>
            <a:off x="3104078" y="3191102"/>
            <a:ext cx="3556000" cy="533400"/>
            <a:chOff x="5510699" y="5684520"/>
            <a:chExt cx="3556000" cy="533400"/>
          </a:xfrm>
        </p:grpSpPr>
        <p:sp>
          <p:nvSpPr>
            <p:cNvPr id="24" name="Rectangle 23"/>
            <p:cNvSpPr/>
            <p:nvPr/>
          </p:nvSpPr>
          <p:spPr bwMode="auto">
            <a:xfrm>
              <a:off x="7346233" y="5729609"/>
              <a:ext cx="1709270" cy="444500"/>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1600" dirty="0">
                  <a:solidFill>
                    <a:srgbClr val="000000"/>
                  </a:solidFill>
                  <a:latin typeface="Courier New" panose="02070309020205020404" pitchFamily="49" charset="0"/>
                  <a:cs typeface="Courier New" panose="02070309020205020404" pitchFamily="49" charset="0"/>
                  <a:sym typeface="Gill Sans" charset="0"/>
                </a:rPr>
                <a:t>0x000000</a:t>
              </a:r>
            </a:p>
          </p:txBody>
        </p:sp>
        <p:sp>
          <p:nvSpPr>
            <p:cNvPr id="25" name="Rectangle 6"/>
            <p:cNvSpPr>
              <a:spLocks/>
            </p:cNvSpPr>
            <p:nvPr/>
          </p:nvSpPr>
          <p:spPr bwMode="auto">
            <a:xfrm>
              <a:off x="8406299" y="572262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%al</a:t>
              </a:r>
            </a:p>
          </p:txBody>
        </p:sp>
        <p:sp>
          <p:nvSpPr>
            <p:cNvPr id="26" name="Rectangle 30"/>
            <p:cNvSpPr>
              <a:spLocks/>
            </p:cNvSpPr>
            <p:nvPr/>
          </p:nvSpPr>
          <p:spPr bwMode="auto">
            <a:xfrm>
              <a:off x="5510699" y="568452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rax</a:t>
              </a:r>
              <a:endParaRPr lang="en-US" sz="2400" dirty="0">
                <a:latin typeface="Courier New Bold" charset="0"/>
                <a:cs typeface="Courier New Bold" charset="0"/>
                <a:sym typeface="Courier New Bold" charset="0"/>
              </a:endParaRPr>
            </a:p>
          </p:txBody>
        </p:sp>
      </p:grpSp>
      <p:grpSp>
        <p:nvGrpSpPr>
          <p:cNvPr id="4" name="Group 3">
            <a:extLst>
              <a:ext uri="{FF2B5EF4-FFF2-40B4-BE49-F238E27FC236}">
                <a16:creationId xmlns:a16="http://schemas.microsoft.com/office/drawing/2014/main" id="{968E13AC-288D-415E-940E-A767CC1E04B8}"/>
              </a:ext>
            </a:extLst>
          </p:cNvPr>
          <p:cNvGrpSpPr/>
          <p:nvPr/>
        </p:nvGrpSpPr>
        <p:grpSpPr>
          <a:xfrm>
            <a:off x="3092882" y="3184752"/>
            <a:ext cx="3556000" cy="533400"/>
            <a:chOff x="1585180" y="3201720"/>
            <a:chExt cx="3556000" cy="533400"/>
          </a:xfrm>
        </p:grpSpPr>
        <p:sp>
          <p:nvSpPr>
            <p:cNvPr id="32" name="Rectangle 30"/>
            <p:cNvSpPr>
              <a:spLocks/>
            </p:cNvSpPr>
            <p:nvPr/>
          </p:nvSpPr>
          <p:spPr bwMode="auto">
            <a:xfrm>
              <a:off x="1585180" y="3201720"/>
              <a:ext cx="3556000" cy="533400"/>
            </a:xfrm>
            <a:prstGeom prst="rect">
              <a:avLst/>
            </a:prstGeom>
            <a:solidFill>
              <a:schemeClr val="bg1"/>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000" dirty="0">
                  <a:latin typeface="Courier New Bold" charset="0"/>
                  <a:cs typeface="Courier New Bold" charset="0"/>
                  <a:sym typeface="Courier New Bold" charset="0"/>
                </a:rPr>
                <a:t>0x00000000</a:t>
              </a:r>
            </a:p>
          </p:txBody>
        </p:sp>
        <p:sp>
          <p:nvSpPr>
            <p:cNvPr id="30" name="Rectangle 29"/>
            <p:cNvSpPr/>
            <p:nvPr/>
          </p:nvSpPr>
          <p:spPr bwMode="auto">
            <a:xfrm>
              <a:off x="3403436" y="3229529"/>
              <a:ext cx="1709270" cy="444500"/>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1600" dirty="0">
                  <a:solidFill>
                    <a:srgbClr val="000000"/>
                  </a:solidFill>
                  <a:latin typeface="Courier New" panose="02070309020205020404" pitchFamily="49" charset="0"/>
                  <a:cs typeface="Courier New" panose="02070309020205020404" pitchFamily="49" charset="0"/>
                  <a:sym typeface="Gill Sans" charset="0"/>
                </a:rPr>
                <a:t>0x000000</a:t>
              </a:r>
            </a:p>
          </p:txBody>
        </p:sp>
        <p:sp>
          <p:nvSpPr>
            <p:cNvPr id="31" name="Rectangle 6"/>
            <p:cNvSpPr>
              <a:spLocks/>
            </p:cNvSpPr>
            <p:nvPr/>
          </p:nvSpPr>
          <p:spPr bwMode="auto">
            <a:xfrm>
              <a:off x="4463502" y="3222540"/>
              <a:ext cx="660400" cy="444500"/>
            </a:xfrm>
            <a:prstGeom prst="rect">
              <a:avLst/>
            </a:prstGeom>
            <a:solidFill>
              <a:schemeClr val="bg1"/>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%al</a:t>
              </a:r>
            </a:p>
          </p:txBody>
        </p:sp>
      </p:grpSp>
      <p:cxnSp>
        <p:nvCxnSpPr>
          <p:cNvPr id="7" name="Straight Arrow Connector 6"/>
          <p:cNvCxnSpPr>
            <a:cxnSpLocks/>
            <a:stCxn id="5" idx="3"/>
          </p:cNvCxnSpPr>
          <p:nvPr/>
        </p:nvCxnSpPr>
        <p:spPr bwMode="auto">
          <a:xfrm flipV="1">
            <a:off x="3963081" y="3731957"/>
            <a:ext cx="349412" cy="81054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grpSp>
        <p:nvGrpSpPr>
          <p:cNvPr id="18" name="Group 17">
            <a:extLst>
              <a:ext uri="{FF2B5EF4-FFF2-40B4-BE49-F238E27FC236}">
                <a16:creationId xmlns:a16="http://schemas.microsoft.com/office/drawing/2014/main" id="{672EA0F5-0CCB-42DA-9999-BCD0022B449A}"/>
              </a:ext>
            </a:extLst>
          </p:cNvPr>
          <p:cNvGrpSpPr/>
          <p:nvPr/>
        </p:nvGrpSpPr>
        <p:grpSpPr>
          <a:xfrm>
            <a:off x="1752598" y="3784601"/>
            <a:ext cx="3568702" cy="988729"/>
            <a:chOff x="228598" y="3784600"/>
            <a:chExt cx="3568702" cy="988729"/>
          </a:xfrm>
        </p:grpSpPr>
        <p:sp>
          <p:nvSpPr>
            <p:cNvPr id="5" name="TextBox 4"/>
            <p:cNvSpPr txBox="1"/>
            <p:nvPr/>
          </p:nvSpPr>
          <p:spPr>
            <a:xfrm>
              <a:off x="228598" y="4311664"/>
              <a:ext cx="2210483"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Zapped to all 0’s</a:t>
              </a:r>
            </a:p>
          </p:txBody>
        </p:sp>
        <p:cxnSp>
          <p:nvCxnSpPr>
            <p:cNvPr id="28" name="Straight Arrow Connector 27">
              <a:extLst>
                <a:ext uri="{FF2B5EF4-FFF2-40B4-BE49-F238E27FC236}">
                  <a16:creationId xmlns:a16="http://schemas.microsoft.com/office/drawing/2014/main" id="{E82A80EB-05F2-4CFA-8E03-9966EC00CDFE}"/>
                </a:ext>
              </a:extLst>
            </p:cNvPr>
            <p:cNvCxnSpPr>
              <a:cxnSpLocks/>
            </p:cNvCxnSpPr>
            <p:nvPr/>
          </p:nvCxnSpPr>
          <p:spPr bwMode="auto">
            <a:xfrm flipV="1">
              <a:off x="2439082" y="3784600"/>
              <a:ext cx="1358218" cy="764422"/>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grpSp>
    </p:spTree>
    <p:extLst>
      <p:ext uri="{BB962C8B-B14F-4D97-AF65-F5344CB8AC3E}">
        <p14:creationId xmlns:p14="http://schemas.microsoft.com/office/powerpoint/2010/main" val="210475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dirty="0">
                <a:solidFill>
                  <a:schemeClr val="bg1">
                    <a:lumMod val="50000"/>
                  </a:schemeClr>
                </a:solidFill>
              </a:rPr>
              <a:t>Control: Condition codes</a:t>
            </a:r>
          </a:p>
          <a:p>
            <a:r>
              <a:rPr lang="en-US" dirty="0">
                <a:solidFill>
                  <a:srgbClr val="000000"/>
                </a:solidFill>
              </a:rPr>
              <a:t>Conditional branches</a:t>
            </a:r>
          </a:p>
          <a:p>
            <a:r>
              <a:rPr lang="en-US" dirty="0">
                <a:solidFill>
                  <a:schemeClr val="bg1">
                    <a:lumMod val="50000"/>
                  </a:schemeClr>
                </a:solidFill>
              </a:rPr>
              <a:t>Loops</a:t>
            </a:r>
          </a:p>
          <a:p>
            <a:r>
              <a:rPr lang="en-US" dirty="0">
                <a:solidFill>
                  <a:schemeClr val="bg1">
                    <a:lumMod val="50000"/>
                  </a:schemeClr>
                </a:solidFill>
              </a:rPr>
              <a:t>Switch Statements</a:t>
            </a:r>
          </a:p>
          <a:p>
            <a:endParaRPr lang="en-US" dirty="0">
              <a:solidFill>
                <a:schemeClr val="bg1">
                  <a:lumMod val="50000"/>
                </a:schemeClr>
              </a:solidFill>
            </a:endParaRPr>
          </a:p>
        </p:txBody>
      </p:sp>
    </p:spTree>
    <p:extLst>
      <p:ext uri="{BB962C8B-B14F-4D97-AF65-F5344CB8AC3E}">
        <p14:creationId xmlns:p14="http://schemas.microsoft.com/office/powerpoint/2010/main" val="228012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b="0" dirty="0"/>
              <a:t>Control: Condition codes</a:t>
            </a:r>
          </a:p>
          <a:p>
            <a:r>
              <a:rPr lang="en-US" dirty="0"/>
              <a:t>Conditional branches</a:t>
            </a:r>
          </a:p>
          <a:p>
            <a:r>
              <a:rPr lang="en-US" dirty="0"/>
              <a:t>Loops</a:t>
            </a:r>
          </a:p>
          <a:p>
            <a:r>
              <a:rPr lang="en-US" dirty="0"/>
              <a:t>Switch Statements</a:t>
            </a:r>
          </a:p>
        </p:txBody>
      </p:sp>
    </p:spTree>
    <p:extLst>
      <p:ext uri="{BB962C8B-B14F-4D97-AF65-F5344CB8AC3E}">
        <p14:creationId xmlns:p14="http://schemas.microsoft.com/office/powerpoint/2010/main" val="15393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ln/>
        </p:spPr>
        <p:txBody>
          <a:bodyPr/>
          <a:lstStyle/>
          <a:p>
            <a:pPr marL="119063" indent="-119063"/>
            <a:r>
              <a:rPr lang="en-US"/>
              <a:t>Jumping</a:t>
            </a:r>
          </a:p>
        </p:txBody>
      </p:sp>
      <p:sp>
        <p:nvSpPr>
          <p:cNvPr id="40964" name="Rectangle 4"/>
          <p:cNvSpPr>
            <a:spLocks noGrp="1" noChangeArrowheads="1"/>
          </p:cNvSpPr>
          <p:nvPr>
            <p:ph type="body" idx="1"/>
          </p:nvPr>
        </p:nvSpPr>
        <p:spPr>
          <a:xfrm>
            <a:off x="1905000" y="1397000"/>
            <a:ext cx="8382000" cy="863600"/>
          </a:xfrm>
          <a:ln/>
        </p:spPr>
        <p:txBody>
          <a:bodyPr>
            <a:normAutofit lnSpcReduction="10000"/>
          </a:bodyPr>
          <a:lstStyle/>
          <a:p>
            <a:r>
              <a:rPr lang="en-US"/>
              <a:t>jX Instructions</a:t>
            </a:r>
          </a:p>
          <a:p>
            <a:pPr marL="552450" lvl="1"/>
            <a:r>
              <a:rPr lang="en-US"/>
              <a:t>Jump to different part of code depending on condition codes</a:t>
            </a:r>
          </a:p>
        </p:txBody>
      </p:sp>
      <p:graphicFrame>
        <p:nvGraphicFramePr>
          <p:cNvPr id="40965" name="Group 5"/>
          <p:cNvGraphicFramePr>
            <a:graphicFrameLocks noGrp="1"/>
          </p:cNvGraphicFramePr>
          <p:nvPr/>
        </p:nvGraphicFramePr>
        <p:xfrm>
          <a:off x="3035300" y="2433638"/>
          <a:ext cx="6096000" cy="3901440"/>
        </p:xfrm>
        <a:graphic>
          <a:graphicData uri="http://schemas.openxmlformats.org/drawingml/2006/table">
            <a:tbl>
              <a:tblPr/>
              <a:tblGrid>
                <a:gridCol w="1109663">
                  <a:extLst>
                    <a:ext uri="{9D8B030D-6E8A-4147-A177-3AD203B41FA5}">
                      <a16:colId xmlns:a16="http://schemas.microsoft.com/office/drawing/2014/main" val="20000"/>
                    </a:ext>
                  </a:extLst>
                </a:gridCol>
                <a:gridCol w="2216150">
                  <a:extLst>
                    <a:ext uri="{9D8B030D-6E8A-4147-A177-3AD203B41FA5}">
                      <a16:colId xmlns:a16="http://schemas.microsoft.com/office/drawing/2014/main" val="20001"/>
                    </a:ext>
                  </a:extLst>
                </a:gridCol>
                <a:gridCol w="2770187">
                  <a:extLst>
                    <a:ext uri="{9D8B030D-6E8A-4147-A177-3AD203B41FA5}">
                      <a16:colId xmlns:a16="http://schemas.microsoft.com/office/drawing/2014/main" val="20002"/>
                    </a:ext>
                  </a:extLst>
                </a:gridCol>
              </a:tblGrid>
              <a:tr h="3762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jX</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Condition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Description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jmp</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1</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Unconditional</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Equal / Zero</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jne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Not Equal / Not Zero</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Negative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jns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Nonnegative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jg</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~(SF^OF)&amp;~ZF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Greater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jge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~(SF^OF)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Greater or Equal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jl</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(SF^OF)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Less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jle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(SF^OF)|ZF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Less or Equal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ja</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~CF&amp;~ZF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Above (unsigned)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jb</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CF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Below (unsigned)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16442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ln/>
        </p:spPr>
        <p:txBody>
          <a:bodyPr/>
          <a:lstStyle/>
          <a:p>
            <a:pPr marL="119063" indent="-119063"/>
            <a:r>
              <a:rPr lang="en-US" dirty="0"/>
              <a:t>Conditional Branch Example (Old Style)</a:t>
            </a:r>
          </a:p>
        </p:txBody>
      </p:sp>
      <p:sp>
        <p:nvSpPr>
          <p:cNvPr id="43012" name="Rectangle 4"/>
          <p:cNvSpPr>
            <a:spLocks/>
          </p:cNvSpPr>
          <p:nvPr/>
        </p:nvSpPr>
        <p:spPr bwMode="auto">
          <a:xfrm>
            <a:off x="2032000" y="2324100"/>
            <a:ext cx="3670300" cy="2946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absdiff</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(long x, long y)</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result;</a:t>
            </a:r>
          </a:p>
          <a:p>
            <a:pPr algn="l"/>
            <a:r>
              <a:rPr lang="en-US" b="1" dirty="0">
                <a:latin typeface="Courier New" pitchFamily="49" charset="0"/>
                <a:cs typeface="Courier New" pitchFamily="49" charset="0"/>
                <a:sym typeface="Courier New Bold" charset="0"/>
              </a:rPr>
              <a:t>  if (x &gt; y)</a:t>
            </a:r>
          </a:p>
          <a:p>
            <a:pPr algn="l"/>
            <a:r>
              <a:rPr lang="en-US" b="1" dirty="0">
                <a:latin typeface="Courier New" pitchFamily="49" charset="0"/>
                <a:cs typeface="Courier New" pitchFamily="49" charset="0"/>
                <a:sym typeface="Courier New Bold" charset="0"/>
              </a:rPr>
              <a:t>    </a:t>
            </a:r>
            <a:r>
              <a:rPr lang="en-US" b="1" dirty="0">
                <a:solidFill>
                  <a:srgbClr val="0000FF"/>
                </a:solidFill>
                <a:latin typeface="Courier New" pitchFamily="49" charset="0"/>
                <a:cs typeface="Courier New" pitchFamily="49" charset="0"/>
                <a:sym typeface="Courier New Bold" charset="0"/>
              </a:rPr>
              <a:t>result = x-y;</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result = y-x;</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43013" name="Rectangle 5"/>
          <p:cNvSpPr>
            <a:spLocks/>
          </p:cNvSpPr>
          <p:nvPr/>
        </p:nvSpPr>
        <p:spPr bwMode="auto">
          <a:xfrm>
            <a:off x="6005150" y="2129865"/>
            <a:ext cx="4394200" cy="4813300"/>
          </a:xfrm>
          <a:prstGeom prst="rect">
            <a:avLst/>
          </a:prstGeom>
          <a:noFill/>
          <a:ln w="12700" cap="flat">
            <a:noFill/>
            <a:miter lim="800000"/>
            <a:headEnd type="none" w="med" len="med"/>
            <a:tailEnd type="none" w="med" len="med"/>
          </a:ln>
        </p:spPr>
        <p:txBody>
          <a:bodyPr lIns="38100" tIns="38100" rIns="38100" bIns="38100"/>
          <a:lstStyle/>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err="1">
                <a:latin typeface="Courier New" pitchFamily="49" charset="0"/>
                <a:ea typeface="Monaco" charset="0"/>
                <a:cs typeface="Courier New" pitchFamily="49" charset="0"/>
                <a:sym typeface="Monaco" charset="0"/>
              </a:rPr>
              <a:t>absdiff</a:t>
            </a:r>
            <a:r>
              <a:rPr lang="en-US" b="1" dirty="0">
                <a:latin typeface="Courier New" pitchFamily="49" charset="0"/>
                <a:ea typeface="Monaco" charset="0"/>
                <a:cs typeface="Courier New" pitchFamily="49" charset="0"/>
                <a:sym typeface="Monaco" charset="0"/>
              </a:rPr>
              <a:t>:</a:t>
            </a: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latin typeface="Courier New" pitchFamily="49" charset="0"/>
                <a:ea typeface="Monaco" charset="0"/>
                <a:cs typeface="Courier New" pitchFamily="49" charset="0"/>
                <a:sym typeface="Monaco" charset="0"/>
              </a:rPr>
              <a:t>   </a:t>
            </a:r>
            <a:r>
              <a:rPr lang="en-US" b="1" dirty="0" err="1">
                <a:latin typeface="Courier New" pitchFamily="49" charset="0"/>
                <a:ea typeface="Monaco" charset="0"/>
                <a:cs typeface="Courier New" pitchFamily="49" charset="0"/>
                <a:sym typeface="Monaco" charset="0"/>
              </a:rPr>
              <a:t>cmpq</a:t>
            </a:r>
            <a:r>
              <a:rPr lang="en-US" b="1" dirty="0">
                <a:latin typeface="Courier New" pitchFamily="49" charset="0"/>
                <a:ea typeface="Monaco" charset="0"/>
                <a:cs typeface="Courier New" pitchFamily="49" charset="0"/>
                <a:sym typeface="Monaco" charset="0"/>
              </a:rPr>
              <a:t>    %</a:t>
            </a:r>
            <a:r>
              <a:rPr lang="en-US" b="1" dirty="0" err="1">
                <a:latin typeface="Courier New" pitchFamily="49" charset="0"/>
                <a:ea typeface="Monaco" charset="0"/>
                <a:cs typeface="Courier New" pitchFamily="49" charset="0"/>
                <a:sym typeface="Monaco" charset="0"/>
              </a:rPr>
              <a:t>rsi</a:t>
            </a:r>
            <a:r>
              <a:rPr lang="en-US" b="1" dirty="0">
                <a:latin typeface="Courier New" pitchFamily="49" charset="0"/>
                <a:ea typeface="Monaco" charset="0"/>
                <a:cs typeface="Courier New" pitchFamily="49" charset="0"/>
                <a:sym typeface="Monaco" charset="0"/>
              </a:rPr>
              <a:t>, %</a:t>
            </a:r>
            <a:r>
              <a:rPr lang="en-US" b="1" dirty="0" err="1">
                <a:latin typeface="Courier New" pitchFamily="49" charset="0"/>
                <a:ea typeface="Monaco" charset="0"/>
                <a:cs typeface="Courier New" pitchFamily="49" charset="0"/>
                <a:sym typeface="Monaco" charset="0"/>
              </a:rPr>
              <a:t>rdi</a:t>
            </a:r>
            <a:r>
              <a:rPr lang="en-US" b="1" dirty="0">
                <a:latin typeface="Courier New" pitchFamily="49" charset="0"/>
                <a:ea typeface="Monaco" charset="0"/>
                <a:cs typeface="Courier New" pitchFamily="49" charset="0"/>
                <a:sym typeface="Monaco" charset="0"/>
              </a:rPr>
              <a:t>  # </a:t>
            </a:r>
            <a:r>
              <a:rPr lang="en-US" b="1" dirty="0" err="1">
                <a:latin typeface="Courier New" pitchFamily="49" charset="0"/>
                <a:ea typeface="Monaco" charset="0"/>
                <a:cs typeface="Courier New" pitchFamily="49" charset="0"/>
                <a:sym typeface="Monaco" charset="0"/>
              </a:rPr>
              <a:t>x:y</a:t>
            </a:r>
            <a:endParaRPr lang="en-US" b="1" dirty="0">
              <a:latin typeface="Courier New" pitchFamily="49" charset="0"/>
              <a:ea typeface="Monaco" charset="0"/>
              <a:cs typeface="Courier New" pitchFamily="49" charset="0"/>
              <a:sym typeface="Monaco" charset="0"/>
            </a:endParaRP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latin typeface="Courier New" pitchFamily="49" charset="0"/>
                <a:ea typeface="Monaco" charset="0"/>
                <a:cs typeface="Courier New" pitchFamily="49" charset="0"/>
                <a:sym typeface="Monaco" charset="0"/>
              </a:rPr>
              <a:t>   </a:t>
            </a:r>
            <a:r>
              <a:rPr lang="en-US" b="1" dirty="0" err="1">
                <a:latin typeface="Courier New" pitchFamily="49" charset="0"/>
                <a:ea typeface="Monaco" charset="0"/>
                <a:cs typeface="Courier New" pitchFamily="49" charset="0"/>
                <a:sym typeface="Monaco" charset="0"/>
              </a:rPr>
              <a:t>jle</a:t>
            </a:r>
            <a:r>
              <a:rPr lang="en-US" b="1" dirty="0">
                <a:latin typeface="Courier New" pitchFamily="49" charset="0"/>
                <a:ea typeface="Monaco" charset="0"/>
                <a:cs typeface="Courier New" pitchFamily="49" charset="0"/>
                <a:sym typeface="Monaco" charset="0"/>
              </a:rPr>
              <a:t>     .L4</a:t>
            </a: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latin typeface="Courier New" pitchFamily="49" charset="0"/>
                <a:ea typeface="Monaco" charset="0"/>
                <a:cs typeface="Courier New" pitchFamily="49" charset="0"/>
                <a:sym typeface="Monaco" charset="0"/>
              </a:rPr>
              <a:t>   </a:t>
            </a:r>
            <a:r>
              <a:rPr lang="en-US" b="1" dirty="0" err="1">
                <a:solidFill>
                  <a:srgbClr val="0000FF"/>
                </a:solidFill>
                <a:latin typeface="Courier New" pitchFamily="49" charset="0"/>
                <a:ea typeface="Monaco" charset="0"/>
                <a:cs typeface="Courier New" pitchFamily="49" charset="0"/>
                <a:sym typeface="Monaco" charset="0"/>
              </a:rPr>
              <a:t>movq</a:t>
            </a:r>
            <a:r>
              <a:rPr lang="en-US" b="1" dirty="0">
                <a:solidFill>
                  <a:srgbClr val="0000FF"/>
                </a:solidFill>
                <a:latin typeface="Courier New" pitchFamily="49" charset="0"/>
                <a:ea typeface="Monaco" charset="0"/>
                <a:cs typeface="Courier New" pitchFamily="49" charset="0"/>
                <a:sym typeface="Monaco" charset="0"/>
              </a:rPr>
              <a:t>    %</a:t>
            </a:r>
            <a:r>
              <a:rPr lang="en-US" b="1" dirty="0" err="1">
                <a:solidFill>
                  <a:srgbClr val="0000FF"/>
                </a:solidFill>
                <a:latin typeface="Courier New" pitchFamily="49" charset="0"/>
                <a:ea typeface="Monaco" charset="0"/>
                <a:cs typeface="Courier New" pitchFamily="49" charset="0"/>
                <a:sym typeface="Monaco" charset="0"/>
              </a:rPr>
              <a:t>rdi</a:t>
            </a:r>
            <a:r>
              <a:rPr lang="en-US" b="1" dirty="0">
                <a:solidFill>
                  <a:srgbClr val="0000FF"/>
                </a:solidFill>
                <a:latin typeface="Courier New" pitchFamily="49" charset="0"/>
                <a:ea typeface="Monaco" charset="0"/>
                <a:cs typeface="Courier New" pitchFamily="49" charset="0"/>
                <a:sym typeface="Monaco" charset="0"/>
              </a:rPr>
              <a:t>, %</a:t>
            </a:r>
            <a:r>
              <a:rPr lang="en-US" b="1" dirty="0" err="1">
                <a:solidFill>
                  <a:srgbClr val="0000FF"/>
                </a:solidFill>
                <a:latin typeface="Courier New" pitchFamily="49" charset="0"/>
                <a:ea typeface="Monaco" charset="0"/>
                <a:cs typeface="Courier New" pitchFamily="49" charset="0"/>
                <a:sym typeface="Monaco" charset="0"/>
              </a:rPr>
              <a:t>rax</a:t>
            </a:r>
            <a:endParaRPr lang="en-US" b="1" dirty="0">
              <a:solidFill>
                <a:srgbClr val="0000FF"/>
              </a:solidFill>
              <a:latin typeface="Courier New" pitchFamily="49" charset="0"/>
              <a:ea typeface="Monaco" charset="0"/>
              <a:cs typeface="Courier New" pitchFamily="49" charset="0"/>
              <a:sym typeface="Monaco" charset="0"/>
            </a:endParaRP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solidFill>
                  <a:srgbClr val="0000FF"/>
                </a:solidFill>
                <a:latin typeface="Courier New" pitchFamily="49" charset="0"/>
                <a:ea typeface="Monaco" charset="0"/>
                <a:cs typeface="Courier New" pitchFamily="49" charset="0"/>
                <a:sym typeface="Monaco" charset="0"/>
              </a:rPr>
              <a:t>   </a:t>
            </a:r>
            <a:r>
              <a:rPr lang="en-US" b="1" dirty="0" err="1">
                <a:solidFill>
                  <a:srgbClr val="0000FF"/>
                </a:solidFill>
                <a:latin typeface="Courier New" pitchFamily="49" charset="0"/>
                <a:ea typeface="Monaco" charset="0"/>
                <a:cs typeface="Courier New" pitchFamily="49" charset="0"/>
                <a:sym typeface="Monaco" charset="0"/>
              </a:rPr>
              <a:t>subq</a:t>
            </a:r>
            <a:r>
              <a:rPr lang="en-US" b="1" dirty="0">
                <a:solidFill>
                  <a:srgbClr val="0000FF"/>
                </a:solidFill>
                <a:latin typeface="Courier New" pitchFamily="49" charset="0"/>
                <a:ea typeface="Monaco" charset="0"/>
                <a:cs typeface="Courier New" pitchFamily="49" charset="0"/>
                <a:sym typeface="Monaco" charset="0"/>
              </a:rPr>
              <a:t>    %</a:t>
            </a:r>
            <a:r>
              <a:rPr lang="en-US" b="1" dirty="0" err="1">
                <a:solidFill>
                  <a:srgbClr val="0000FF"/>
                </a:solidFill>
                <a:latin typeface="Courier New" pitchFamily="49" charset="0"/>
                <a:ea typeface="Monaco" charset="0"/>
                <a:cs typeface="Courier New" pitchFamily="49" charset="0"/>
                <a:sym typeface="Monaco" charset="0"/>
              </a:rPr>
              <a:t>rsi</a:t>
            </a:r>
            <a:r>
              <a:rPr lang="en-US" b="1" dirty="0">
                <a:solidFill>
                  <a:srgbClr val="0000FF"/>
                </a:solidFill>
                <a:latin typeface="Courier New" pitchFamily="49" charset="0"/>
                <a:ea typeface="Monaco" charset="0"/>
                <a:cs typeface="Courier New" pitchFamily="49" charset="0"/>
                <a:sym typeface="Monaco" charset="0"/>
              </a:rPr>
              <a:t>, %</a:t>
            </a:r>
            <a:r>
              <a:rPr lang="en-US" b="1" dirty="0" err="1">
                <a:solidFill>
                  <a:srgbClr val="0000FF"/>
                </a:solidFill>
                <a:latin typeface="Courier New" pitchFamily="49" charset="0"/>
                <a:ea typeface="Monaco" charset="0"/>
                <a:cs typeface="Courier New" pitchFamily="49" charset="0"/>
                <a:sym typeface="Monaco" charset="0"/>
              </a:rPr>
              <a:t>rax</a:t>
            </a:r>
            <a:endParaRPr lang="en-US" b="1" dirty="0">
              <a:solidFill>
                <a:srgbClr val="0000FF"/>
              </a:solidFill>
              <a:latin typeface="Courier New" pitchFamily="49" charset="0"/>
              <a:ea typeface="Monaco" charset="0"/>
              <a:cs typeface="Courier New" pitchFamily="49" charset="0"/>
              <a:sym typeface="Monaco" charset="0"/>
            </a:endParaRP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latin typeface="Courier New" pitchFamily="49" charset="0"/>
                <a:ea typeface="Monaco" charset="0"/>
                <a:cs typeface="Courier New" pitchFamily="49" charset="0"/>
                <a:sym typeface="Monaco" charset="0"/>
              </a:rPr>
              <a:t>   ret</a:t>
            </a: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latin typeface="Courier New" pitchFamily="49" charset="0"/>
                <a:ea typeface="Monaco" charset="0"/>
                <a:cs typeface="Courier New" pitchFamily="49" charset="0"/>
                <a:sym typeface="Monaco" charset="0"/>
              </a:rPr>
              <a:t>.L4:       # x &lt;= y</a:t>
            </a: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latin typeface="Courier New" pitchFamily="49" charset="0"/>
                <a:ea typeface="Monaco" charset="0"/>
                <a:cs typeface="Courier New" pitchFamily="49" charset="0"/>
                <a:sym typeface="Monaco" charset="0"/>
              </a:rPr>
              <a:t>   </a:t>
            </a:r>
            <a:r>
              <a:rPr lang="en-US" b="1" dirty="0" err="1">
                <a:solidFill>
                  <a:srgbClr val="CC0000"/>
                </a:solidFill>
                <a:latin typeface="Courier New" pitchFamily="49" charset="0"/>
                <a:ea typeface="Monaco" charset="0"/>
                <a:cs typeface="Courier New" pitchFamily="49" charset="0"/>
                <a:sym typeface="Monaco" charset="0"/>
              </a:rPr>
              <a:t>movq</a:t>
            </a:r>
            <a:r>
              <a:rPr lang="en-US" b="1" dirty="0">
                <a:solidFill>
                  <a:srgbClr val="CC0000"/>
                </a:solidFill>
                <a:latin typeface="Courier New" pitchFamily="49" charset="0"/>
                <a:ea typeface="Monaco" charset="0"/>
                <a:cs typeface="Courier New" pitchFamily="49" charset="0"/>
                <a:sym typeface="Monaco" charset="0"/>
              </a:rPr>
              <a:t>    %</a:t>
            </a:r>
            <a:r>
              <a:rPr lang="en-US" b="1" dirty="0" err="1">
                <a:solidFill>
                  <a:srgbClr val="CC0000"/>
                </a:solidFill>
                <a:latin typeface="Courier New" pitchFamily="49" charset="0"/>
                <a:ea typeface="Monaco" charset="0"/>
                <a:cs typeface="Courier New" pitchFamily="49" charset="0"/>
                <a:sym typeface="Monaco" charset="0"/>
              </a:rPr>
              <a:t>rsi</a:t>
            </a:r>
            <a:r>
              <a:rPr lang="en-US" b="1" dirty="0">
                <a:solidFill>
                  <a:srgbClr val="CC0000"/>
                </a:solidFill>
                <a:latin typeface="Courier New" pitchFamily="49" charset="0"/>
                <a:ea typeface="Monaco" charset="0"/>
                <a:cs typeface="Courier New" pitchFamily="49" charset="0"/>
                <a:sym typeface="Monaco" charset="0"/>
              </a:rPr>
              <a:t>, %</a:t>
            </a:r>
            <a:r>
              <a:rPr lang="en-US" b="1" dirty="0" err="1">
                <a:solidFill>
                  <a:srgbClr val="CC0000"/>
                </a:solidFill>
                <a:latin typeface="Courier New" pitchFamily="49" charset="0"/>
                <a:ea typeface="Monaco" charset="0"/>
                <a:cs typeface="Courier New" pitchFamily="49" charset="0"/>
                <a:sym typeface="Monaco" charset="0"/>
              </a:rPr>
              <a:t>rax</a:t>
            </a:r>
            <a:endParaRPr lang="en-US" b="1" dirty="0">
              <a:solidFill>
                <a:srgbClr val="CC0000"/>
              </a:solidFill>
              <a:latin typeface="Courier New" pitchFamily="49" charset="0"/>
              <a:ea typeface="Monaco" charset="0"/>
              <a:cs typeface="Courier New" pitchFamily="49" charset="0"/>
              <a:sym typeface="Monaco" charset="0"/>
            </a:endParaRP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latin typeface="Courier New" pitchFamily="49" charset="0"/>
                <a:ea typeface="Monaco" charset="0"/>
                <a:cs typeface="Courier New" pitchFamily="49" charset="0"/>
                <a:sym typeface="Monaco" charset="0"/>
              </a:rPr>
              <a:t>   </a:t>
            </a:r>
            <a:r>
              <a:rPr lang="en-US" b="1" dirty="0" err="1">
                <a:solidFill>
                  <a:srgbClr val="CC0000"/>
                </a:solidFill>
                <a:latin typeface="Courier New" pitchFamily="49" charset="0"/>
                <a:ea typeface="Monaco" charset="0"/>
                <a:cs typeface="Courier New" pitchFamily="49" charset="0"/>
                <a:sym typeface="Monaco" charset="0"/>
              </a:rPr>
              <a:t>subq</a:t>
            </a:r>
            <a:r>
              <a:rPr lang="en-US" b="1" dirty="0">
                <a:solidFill>
                  <a:srgbClr val="CC0000"/>
                </a:solidFill>
                <a:latin typeface="Courier New" pitchFamily="49" charset="0"/>
                <a:ea typeface="Monaco" charset="0"/>
                <a:cs typeface="Courier New" pitchFamily="49" charset="0"/>
                <a:sym typeface="Monaco" charset="0"/>
              </a:rPr>
              <a:t>    %</a:t>
            </a:r>
            <a:r>
              <a:rPr lang="en-US" b="1" dirty="0" err="1">
                <a:solidFill>
                  <a:srgbClr val="CC0000"/>
                </a:solidFill>
                <a:latin typeface="Courier New" pitchFamily="49" charset="0"/>
                <a:ea typeface="Monaco" charset="0"/>
                <a:cs typeface="Courier New" pitchFamily="49" charset="0"/>
                <a:sym typeface="Monaco" charset="0"/>
              </a:rPr>
              <a:t>rdi</a:t>
            </a:r>
            <a:r>
              <a:rPr lang="en-US" b="1" dirty="0">
                <a:solidFill>
                  <a:srgbClr val="CC0000"/>
                </a:solidFill>
                <a:latin typeface="Courier New" pitchFamily="49" charset="0"/>
                <a:ea typeface="Monaco" charset="0"/>
                <a:cs typeface="Courier New" pitchFamily="49" charset="0"/>
                <a:sym typeface="Monaco" charset="0"/>
              </a:rPr>
              <a:t>, %</a:t>
            </a:r>
            <a:r>
              <a:rPr lang="en-US" b="1" dirty="0" err="1">
                <a:solidFill>
                  <a:srgbClr val="CC0000"/>
                </a:solidFill>
                <a:latin typeface="Courier New" pitchFamily="49" charset="0"/>
                <a:ea typeface="Monaco" charset="0"/>
                <a:cs typeface="Courier New" pitchFamily="49" charset="0"/>
                <a:sym typeface="Monaco" charset="0"/>
              </a:rPr>
              <a:t>rax</a:t>
            </a:r>
            <a:endParaRPr lang="en-US" b="1" dirty="0">
              <a:solidFill>
                <a:srgbClr val="CC0000"/>
              </a:solidFill>
              <a:latin typeface="Courier New" pitchFamily="49" charset="0"/>
              <a:ea typeface="Monaco" charset="0"/>
              <a:cs typeface="Courier New" pitchFamily="49" charset="0"/>
              <a:sym typeface="Monaco" charset="0"/>
            </a:endParaRP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latin typeface="Courier New" pitchFamily="49" charset="0"/>
                <a:ea typeface="Monaco" charset="0"/>
                <a:cs typeface="Courier New" pitchFamily="49" charset="0"/>
                <a:sym typeface="Monaco" charset="0"/>
              </a:rPr>
              <a:t>   ret</a:t>
            </a:r>
          </a:p>
        </p:txBody>
      </p:sp>
      <p:graphicFrame>
        <p:nvGraphicFramePr>
          <p:cNvPr id="18" name="Table 17"/>
          <p:cNvGraphicFramePr>
            <a:graphicFrameLocks noGrp="1"/>
          </p:cNvGraphicFramePr>
          <p:nvPr>
            <p:extLst/>
          </p:nvPr>
        </p:nvGraphicFramePr>
        <p:xfrm>
          <a:off x="6324600" y="502920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3"/>
                  </a:ext>
                </a:extLst>
              </a:tr>
            </a:tbl>
          </a:graphicData>
        </a:graphic>
      </p:graphicFrame>
      <p:sp>
        <p:nvSpPr>
          <p:cNvPr id="7" name="Content Placeholder 6">
            <a:extLst>
              <a:ext uri="{FF2B5EF4-FFF2-40B4-BE49-F238E27FC236}">
                <a16:creationId xmlns:a16="http://schemas.microsoft.com/office/drawing/2014/main" id="{05D45F0D-07BB-4955-BCD1-B5562E012AAE}"/>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371292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ln/>
        </p:spPr>
        <p:txBody>
          <a:bodyPr/>
          <a:lstStyle/>
          <a:p>
            <a:pPr marL="119063" indent="-119063"/>
            <a:r>
              <a:rPr lang="en-US" dirty="0"/>
              <a:t>Expressing with </a:t>
            </a:r>
            <a:r>
              <a:rPr lang="en-US" dirty="0" err="1"/>
              <a:t>Goto</a:t>
            </a:r>
            <a:r>
              <a:rPr lang="en-US" dirty="0"/>
              <a:t> Code</a:t>
            </a:r>
          </a:p>
        </p:txBody>
      </p:sp>
      <p:sp>
        <p:nvSpPr>
          <p:cNvPr id="43012" name="Rectangle 4"/>
          <p:cNvSpPr>
            <a:spLocks/>
          </p:cNvSpPr>
          <p:nvPr/>
        </p:nvSpPr>
        <p:spPr bwMode="auto">
          <a:xfrm>
            <a:off x="2032000" y="2235200"/>
            <a:ext cx="3670300" cy="2946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absdiff</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(long x, long y)</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result;</a:t>
            </a:r>
          </a:p>
          <a:p>
            <a:pPr algn="l"/>
            <a:r>
              <a:rPr lang="en-US" b="1" dirty="0">
                <a:latin typeface="Courier New" pitchFamily="49" charset="0"/>
                <a:cs typeface="Courier New" pitchFamily="49" charset="0"/>
                <a:sym typeface="Courier New Bold" charset="0"/>
              </a:rPr>
              <a:t>    if (x &gt; y)</a:t>
            </a:r>
          </a:p>
          <a:p>
            <a:pPr algn="l"/>
            <a:r>
              <a:rPr lang="en-US" b="1" dirty="0">
                <a:latin typeface="Courier New" pitchFamily="49" charset="0"/>
                <a:cs typeface="Courier New" pitchFamily="49" charset="0"/>
                <a:sym typeface="Courier New Bold" charset="0"/>
              </a:rPr>
              <a:t>        </a:t>
            </a:r>
            <a:r>
              <a:rPr lang="en-US" b="1" dirty="0">
                <a:solidFill>
                  <a:srgbClr val="0000FF"/>
                </a:solidFill>
                <a:latin typeface="Courier New" pitchFamily="49" charset="0"/>
                <a:cs typeface="Courier New" pitchFamily="49" charset="0"/>
                <a:sym typeface="Courier New Bold" charset="0"/>
              </a:rPr>
              <a:t>result = x-y;</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result = y-x;</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17" name="Content Placeholder 1"/>
          <p:cNvSpPr>
            <a:spLocks noGrp="1"/>
          </p:cNvSpPr>
          <p:nvPr>
            <p:ph idx="1"/>
          </p:nvPr>
        </p:nvSpPr>
        <p:spPr>
          <a:xfrm>
            <a:off x="1981200" y="1066800"/>
            <a:ext cx="8153400" cy="1041400"/>
          </a:xfrm>
        </p:spPr>
        <p:txBody>
          <a:bodyPr>
            <a:normAutofit fontScale="70000" lnSpcReduction="20000"/>
          </a:bodyPr>
          <a:lstStyle/>
          <a:p>
            <a:endParaRPr lang="en-US" dirty="0"/>
          </a:p>
          <a:p>
            <a:r>
              <a:rPr lang="en-US" dirty="0"/>
              <a:t>C allows </a:t>
            </a:r>
            <a:r>
              <a:rPr lang="en-US" b="1" dirty="0" err="1">
                <a:latin typeface="Courier New"/>
                <a:cs typeface="Courier New"/>
              </a:rPr>
              <a:t>goto</a:t>
            </a:r>
            <a:r>
              <a:rPr lang="en-US" dirty="0"/>
              <a:t> statement</a:t>
            </a:r>
          </a:p>
          <a:p>
            <a:r>
              <a:rPr lang="en-US" dirty="0"/>
              <a:t>Jump to position designated by label</a:t>
            </a:r>
          </a:p>
          <a:p>
            <a:endParaRPr lang="en-US" dirty="0"/>
          </a:p>
        </p:txBody>
      </p:sp>
      <p:sp>
        <p:nvSpPr>
          <p:cNvPr id="9" name="Rectangle 4"/>
          <p:cNvSpPr>
            <a:spLocks/>
          </p:cNvSpPr>
          <p:nvPr/>
        </p:nvSpPr>
        <p:spPr bwMode="auto">
          <a:xfrm>
            <a:off x="6019800" y="2209800"/>
            <a:ext cx="3657600" cy="37338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absdiff_j</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(long x, long y)</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result;</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int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ntest</a:t>
            </a:r>
            <a:r>
              <a:rPr lang="en-US" b="1" dirty="0">
                <a:latin typeface="Courier New" pitchFamily="49" charset="0"/>
                <a:cs typeface="Courier New" pitchFamily="49" charset="0"/>
                <a:sym typeface="Courier New Bold" charset="0"/>
              </a:rPr>
              <a:t> = x &lt;= y;</a:t>
            </a:r>
          </a:p>
          <a:p>
            <a:pPr algn="l"/>
            <a:r>
              <a:rPr lang="en-US" b="1" dirty="0">
                <a:latin typeface="Courier New" pitchFamily="49" charset="0"/>
                <a:cs typeface="Courier New" pitchFamily="49" charset="0"/>
                <a:sym typeface="Courier New Bold" charset="0"/>
              </a:rPr>
              <a:t>    if (</a:t>
            </a:r>
            <a:r>
              <a:rPr lang="en-US" b="1" dirty="0" err="1">
                <a:latin typeface="Courier New" pitchFamily="49" charset="0"/>
                <a:cs typeface="Courier New" pitchFamily="49" charset="0"/>
                <a:sym typeface="Courier New Bold" charset="0"/>
              </a:rPr>
              <a:t>ntest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a:t>
            </a:r>
            <a:r>
              <a:rPr lang="en-US" b="1" dirty="0">
                <a:solidFill>
                  <a:srgbClr val="0000FF"/>
                </a:solidFill>
                <a:latin typeface="Courier New" pitchFamily="49" charset="0"/>
                <a:cs typeface="Courier New" pitchFamily="49" charset="0"/>
                <a:sym typeface="Courier New Bold" charset="0"/>
              </a:rPr>
              <a:t>result = x-y;</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Done;</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result = y-x;</a:t>
            </a:r>
          </a:p>
          <a:p>
            <a:pPr algn="l"/>
            <a:r>
              <a:rPr lang="en-US" b="1" dirty="0">
                <a:latin typeface="Courier New" pitchFamily="49" charset="0"/>
                <a:cs typeface="Courier New" pitchFamily="49" charset="0"/>
                <a:sym typeface="Courier New Bold" charset="0"/>
              </a:rPr>
              <a:t> Done:</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3262145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p:cNvSpPr>
          <p:nvPr/>
        </p:nvSpPr>
        <p:spPr bwMode="auto">
          <a:xfrm>
            <a:off x="1890713" y="1416050"/>
            <a:ext cx="29337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C Code</a:t>
            </a:r>
          </a:p>
        </p:txBody>
      </p:sp>
      <p:sp>
        <p:nvSpPr>
          <p:cNvPr id="49156" name="Rectangle 4"/>
          <p:cNvSpPr>
            <a:spLocks/>
          </p:cNvSpPr>
          <p:nvPr/>
        </p:nvSpPr>
        <p:spPr bwMode="auto">
          <a:xfrm>
            <a:off x="1981200" y="1887538"/>
            <a:ext cx="5715000" cy="4191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000" b="1" dirty="0" err="1">
                <a:latin typeface="Courier New" pitchFamily="49" charset="0"/>
                <a:cs typeface="Courier New" pitchFamily="49" charset="0"/>
                <a:sym typeface="Courier New Bold" charset="0"/>
              </a:rPr>
              <a:t>val</a:t>
            </a:r>
            <a:r>
              <a:rPr lang="en-US" sz="2000" b="1" dirty="0">
                <a:latin typeface="Courier New" pitchFamily="49" charset="0"/>
                <a:cs typeface="Courier New" pitchFamily="49" charset="0"/>
                <a:sym typeface="Courier New Bold" charset="0"/>
              </a:rPr>
              <a:t> = </a:t>
            </a:r>
            <a:r>
              <a:rPr lang="en-US" sz="2000" b="1" i="1" dirty="0">
                <a:latin typeface="Calibri"/>
                <a:ea typeface="Calibri Bold Italic" charset="0"/>
                <a:cs typeface="Calibri"/>
                <a:sym typeface="Calibri Bold Italic" charset="0"/>
              </a:rPr>
              <a:t>Test</a:t>
            </a:r>
            <a:r>
              <a:rPr lang="en-US" sz="2000" b="1" dirty="0">
                <a:latin typeface="Courier New" pitchFamily="49" charset="0"/>
                <a:cs typeface="Courier New" pitchFamily="49" charset="0"/>
                <a:sym typeface="Courier New Bold" charset="0"/>
              </a:rPr>
              <a:t> ? </a:t>
            </a:r>
            <a:r>
              <a:rPr lang="en-US" sz="2000" b="1" i="1" dirty="0" err="1">
                <a:latin typeface="Calibri"/>
                <a:ea typeface="Calibri Bold Italic" charset="0"/>
                <a:cs typeface="Calibri"/>
                <a:sym typeface="Calibri Bold Italic" charset="0"/>
              </a:rPr>
              <a:t>Then_Expr</a:t>
            </a:r>
            <a:r>
              <a:rPr lang="en-US" sz="2000" b="1" dirty="0">
                <a:latin typeface="Courier New" pitchFamily="49" charset="0"/>
                <a:cs typeface="Courier New" pitchFamily="49" charset="0"/>
                <a:sym typeface="Courier New Bold" charset="0"/>
              </a:rPr>
              <a:t> : </a:t>
            </a:r>
            <a:r>
              <a:rPr lang="en-US" sz="2000" b="1" i="1" dirty="0" err="1">
                <a:latin typeface="Calibri"/>
                <a:ea typeface="Calibri Bold Italic" charset="0"/>
                <a:cs typeface="Calibri"/>
                <a:sym typeface="Calibri Bold Italic" charset="0"/>
              </a:rPr>
              <a:t>Else_Expr</a:t>
            </a:r>
            <a:r>
              <a:rPr lang="en-US" sz="2000" b="1" dirty="0">
                <a:latin typeface="Courier New" pitchFamily="49" charset="0"/>
                <a:cs typeface="Courier New" pitchFamily="49" charset="0"/>
                <a:sym typeface="Courier New Bold" charset="0"/>
              </a:rPr>
              <a:t>;</a:t>
            </a:r>
          </a:p>
        </p:txBody>
      </p:sp>
      <p:sp>
        <p:nvSpPr>
          <p:cNvPr id="49157" name="Rectangle 5"/>
          <p:cNvSpPr>
            <a:spLocks/>
          </p:cNvSpPr>
          <p:nvPr/>
        </p:nvSpPr>
        <p:spPr bwMode="auto">
          <a:xfrm>
            <a:off x="1905000" y="339725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Goto Version</a:t>
            </a:r>
          </a:p>
        </p:txBody>
      </p:sp>
      <p:sp>
        <p:nvSpPr>
          <p:cNvPr id="49158" name="Rectangle 6"/>
          <p:cNvSpPr>
            <a:spLocks/>
          </p:cNvSpPr>
          <p:nvPr/>
        </p:nvSpPr>
        <p:spPr bwMode="auto">
          <a:xfrm>
            <a:off x="1981200" y="3816350"/>
            <a:ext cx="3746500" cy="235585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a:t>
            </a:r>
            <a:r>
              <a:rPr lang="en-US" b="1" dirty="0" err="1">
                <a:latin typeface="Courier New" pitchFamily="49" charset="0"/>
                <a:ea typeface="Monaco" charset="0"/>
                <a:cs typeface="Courier New" pitchFamily="49" charset="0"/>
                <a:sym typeface="Courier New Bold" charset="0"/>
              </a:rPr>
              <a:t>ntest</a:t>
            </a:r>
            <a:r>
              <a:rPr lang="en-US" b="1" dirty="0">
                <a:latin typeface="Courier New" pitchFamily="49" charset="0"/>
                <a:ea typeface="Monaco" charset="0"/>
                <a:cs typeface="Courier New" pitchFamily="49" charset="0"/>
                <a:sym typeface="Courier New Bold" charset="0"/>
              </a:rPr>
              <a:t> = </a:t>
            </a:r>
            <a:r>
              <a:rPr lang="en-US" b="1" dirty="0">
                <a:latin typeface="Courier New" pitchFamily="49" charset="0"/>
                <a:ea typeface="Calibri Bold Italic" charset="0"/>
                <a:cs typeface="Courier New" pitchFamily="49" charset="0"/>
                <a:sym typeface="Calibri Bold Italic" charset="0"/>
              </a:rPr>
              <a:t>!</a:t>
            </a:r>
            <a:r>
              <a:rPr lang="en-US" b="1" i="1" dirty="0">
                <a:latin typeface="Calibri"/>
                <a:ea typeface="Calibri Bold Italic" charset="0"/>
                <a:cs typeface="Calibri"/>
                <a:sym typeface="Calibri Bold Italic" charset="0"/>
              </a:rPr>
              <a:t>Test</a:t>
            </a:r>
            <a:r>
              <a:rPr lang="en-US" b="1" dirty="0">
                <a:latin typeface="Courier New" pitchFamily="49" charset="0"/>
                <a:cs typeface="Courier New" pitchFamily="49" charset="0"/>
                <a:sym typeface="Courier New Bold" charset="0"/>
              </a:rPr>
              <a:t>;</a:t>
            </a:r>
            <a:endParaRPr lang="en-US" sz="2400" b="1" dirty="0">
              <a:latin typeface="Courier New" pitchFamily="49" charset="0"/>
              <a:ea typeface="Lucida Grande" charset="0"/>
              <a:cs typeface="Courier New" pitchFamily="49" charset="0"/>
              <a:sym typeface="Arial Narrow Bold" charset="0"/>
            </a:endParaRP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if (</a:t>
            </a:r>
            <a:r>
              <a:rPr lang="en-US" b="1" dirty="0" err="1">
                <a:latin typeface="Courier New" pitchFamily="49" charset="0"/>
                <a:ea typeface="Monaco" charset="0"/>
                <a:cs typeface="Courier New" pitchFamily="49" charset="0"/>
                <a:sym typeface="Courier New Bold" charset="0"/>
              </a:rPr>
              <a:t>ntest</a:t>
            </a:r>
            <a:r>
              <a:rPr lang="en-US" b="1" dirty="0">
                <a:latin typeface="Courier New" pitchFamily="49" charset="0"/>
                <a:ea typeface="Monaco" charset="0"/>
                <a:cs typeface="Courier New" pitchFamily="49" charset="0"/>
                <a:sym typeface="Courier New Bold" charset="0"/>
              </a:rPr>
              <a:t>) </a:t>
            </a:r>
            <a:r>
              <a:rPr lang="en-US" b="1" dirty="0" err="1">
                <a:latin typeface="Courier New" pitchFamily="49" charset="0"/>
                <a:ea typeface="Monaco" charset="0"/>
                <a:cs typeface="Courier New" pitchFamily="49" charset="0"/>
                <a:sym typeface="Courier New Bold" charset="0"/>
              </a:rPr>
              <a:t>goto</a:t>
            </a:r>
            <a:r>
              <a:rPr lang="en-US" b="1" dirty="0">
                <a:latin typeface="Courier New" pitchFamily="49" charset="0"/>
                <a:ea typeface="Monaco" charset="0"/>
                <a:cs typeface="Courier New" pitchFamily="49" charset="0"/>
                <a:sym typeface="Courier New Bold" charset="0"/>
              </a:rPr>
              <a:t> </a:t>
            </a:r>
            <a:r>
              <a:rPr lang="en-US" b="1" dirty="0">
                <a:latin typeface="Courier New" pitchFamily="49" charset="0"/>
                <a:cs typeface="Courier New" pitchFamily="49" charset="0"/>
                <a:sym typeface="Courier New Bold Italic" charset="0"/>
              </a:rPr>
              <a:t>Else</a:t>
            </a:r>
            <a:r>
              <a:rPr lang="en-US" b="1" dirty="0">
                <a:latin typeface="Courier New" pitchFamily="49" charset="0"/>
                <a:cs typeface="Courier New" pitchFamily="49" charset="0"/>
                <a:sym typeface="Courier New Bold" charset="0"/>
              </a:rPr>
              <a:t>;</a:t>
            </a:r>
            <a:endParaRPr lang="en-US" sz="2400" b="1" dirty="0">
              <a:latin typeface="Courier New" pitchFamily="49" charset="0"/>
              <a:ea typeface="Lucida Grande" charset="0"/>
              <a:cs typeface="Courier New" pitchFamily="49" charset="0"/>
              <a:sym typeface="Arial Narrow Bold" charset="0"/>
            </a:endParaRP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a:t>
            </a:r>
            <a:r>
              <a:rPr lang="en-US" b="1" dirty="0" err="1">
                <a:latin typeface="Courier New" pitchFamily="49" charset="0"/>
                <a:ea typeface="Monaco" charset="0"/>
                <a:cs typeface="Courier New" pitchFamily="49" charset="0"/>
                <a:sym typeface="Courier New Bold" charset="0"/>
              </a:rPr>
              <a:t>val</a:t>
            </a:r>
            <a:r>
              <a:rPr lang="en-US" b="1" dirty="0">
                <a:latin typeface="Courier New" pitchFamily="49" charset="0"/>
                <a:ea typeface="Monaco" charset="0"/>
                <a:cs typeface="Courier New" pitchFamily="49" charset="0"/>
                <a:sym typeface="Courier New Bold" charset="0"/>
              </a:rPr>
              <a:t> = </a:t>
            </a:r>
            <a:r>
              <a:rPr lang="en-US" b="1" i="1" dirty="0" err="1">
                <a:latin typeface="Calibri"/>
                <a:ea typeface="Calibri Bold Italic" charset="0"/>
                <a:cs typeface="Calibri"/>
                <a:sym typeface="Calibri Bold Italic" charset="0"/>
              </a:rPr>
              <a:t>Then_Expr</a:t>
            </a:r>
            <a:r>
              <a:rPr lang="en-US" b="1" dirty="0">
                <a:latin typeface="Courier New" pitchFamily="49" charset="0"/>
                <a:cs typeface="Courier New" pitchFamily="49" charset="0"/>
                <a:sym typeface="Courier New Bold" charset="0"/>
              </a:rPr>
              <a:t>;</a:t>
            </a: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Lucida Grande" charset="0"/>
                <a:cs typeface="Courier New" pitchFamily="49" charset="0"/>
                <a:sym typeface="Courier New Bold" charset="0"/>
              </a:rPr>
              <a:t>  </a:t>
            </a:r>
            <a:r>
              <a:rPr lang="en-US" b="1" dirty="0" err="1">
                <a:latin typeface="Courier New" pitchFamily="49" charset="0"/>
                <a:ea typeface="Lucida Grande" charset="0"/>
                <a:cs typeface="Courier New" pitchFamily="49" charset="0"/>
                <a:sym typeface="Courier New Bold" charset="0"/>
              </a:rPr>
              <a:t>goto</a:t>
            </a:r>
            <a:r>
              <a:rPr lang="en-US" b="1" dirty="0">
                <a:latin typeface="Courier New" pitchFamily="49" charset="0"/>
                <a:ea typeface="Lucida Grande" charset="0"/>
                <a:cs typeface="Courier New" pitchFamily="49" charset="0"/>
                <a:sym typeface="Courier New Bold" charset="0"/>
              </a:rPr>
              <a:t> Done;</a:t>
            </a:r>
            <a:endParaRPr lang="en-US" sz="2400" b="1" dirty="0">
              <a:latin typeface="Courier New" pitchFamily="49" charset="0"/>
              <a:ea typeface="Lucida Grande" charset="0"/>
              <a:cs typeface="Courier New" pitchFamily="49" charset="0"/>
              <a:sym typeface="Arial Narrow Bold" charset="0"/>
            </a:endParaRP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cs typeface="Courier New" pitchFamily="49" charset="0"/>
                <a:sym typeface="Courier New Bold Italic" charset="0"/>
              </a:rPr>
              <a:t>Else:</a:t>
            </a:r>
            <a:endParaRPr lang="en-US" sz="2400" b="1" dirty="0">
              <a:latin typeface="Courier New" pitchFamily="49" charset="0"/>
              <a:ea typeface="Lucida Grande" charset="0"/>
              <a:cs typeface="Courier New" pitchFamily="49" charset="0"/>
              <a:sym typeface="Arial Narrow Bold" charset="0"/>
            </a:endParaRP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val</a:t>
            </a:r>
            <a:r>
              <a:rPr lang="en-US" b="1" dirty="0">
                <a:latin typeface="Courier New" pitchFamily="49" charset="0"/>
                <a:cs typeface="Courier New" pitchFamily="49" charset="0"/>
                <a:sym typeface="Courier New Bold" charset="0"/>
              </a:rPr>
              <a:t> = </a:t>
            </a:r>
            <a:r>
              <a:rPr lang="en-US" b="1" i="1" dirty="0" err="1">
                <a:latin typeface="Calibri"/>
                <a:ea typeface="Calibri Bold Italic" charset="0"/>
                <a:cs typeface="Calibri"/>
                <a:sym typeface="Calibri Bold Italic" charset="0"/>
              </a:rPr>
              <a:t>Else_Expr</a:t>
            </a:r>
            <a:r>
              <a:rPr lang="en-US" b="1" dirty="0">
                <a:latin typeface="Courier New" pitchFamily="49" charset="0"/>
                <a:cs typeface="Courier New" pitchFamily="49" charset="0"/>
                <a:sym typeface="Courier New Bold" charset="0"/>
              </a:rPr>
              <a:t>;</a:t>
            </a:r>
            <a:endParaRPr lang="en-US" sz="2400" b="1" dirty="0">
              <a:latin typeface="Courier New" pitchFamily="49" charset="0"/>
              <a:ea typeface="Lucida Grande" charset="0"/>
              <a:cs typeface="Courier New" pitchFamily="49" charset="0"/>
              <a:sym typeface="Arial Narrow Bold" charset="0"/>
            </a:endParaRP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cs typeface="Courier New" pitchFamily="49" charset="0"/>
                <a:sym typeface="Courier New Bold Italic" charset="0"/>
              </a:rPr>
              <a:t>Done:</a:t>
            </a:r>
            <a:endParaRPr lang="en-US" sz="2400" b="1" dirty="0">
              <a:latin typeface="Courier New" pitchFamily="49" charset="0"/>
              <a:ea typeface="Lucida Grande" charset="0"/>
              <a:cs typeface="Courier New" pitchFamily="49" charset="0"/>
              <a:sym typeface="Arial Narrow Bold" charset="0"/>
            </a:endParaRP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p:txBody>
      </p:sp>
      <p:sp>
        <p:nvSpPr>
          <p:cNvPr id="49159" name="Rectangle 7"/>
          <p:cNvSpPr>
            <a:spLocks noGrp="1" noChangeArrowheads="1"/>
          </p:cNvSpPr>
          <p:nvPr>
            <p:ph type="title"/>
          </p:nvPr>
        </p:nvSpPr>
        <p:spPr>
          <a:ln/>
        </p:spPr>
        <p:txBody>
          <a:bodyPr/>
          <a:lstStyle/>
          <a:p>
            <a:pPr marL="119063" indent="-119063"/>
            <a:r>
              <a:rPr lang="en-US" dirty="0"/>
              <a:t>General Conditional Expression Translation (Using Branches)</a:t>
            </a:r>
          </a:p>
        </p:txBody>
      </p:sp>
      <p:sp>
        <p:nvSpPr>
          <p:cNvPr id="49160" name="Rectangle 8"/>
          <p:cNvSpPr>
            <a:spLocks noGrp="1" noChangeArrowheads="1"/>
          </p:cNvSpPr>
          <p:nvPr>
            <p:ph type="body" idx="1"/>
          </p:nvPr>
        </p:nvSpPr>
        <p:spPr>
          <a:xfrm>
            <a:off x="5854700" y="3886200"/>
            <a:ext cx="4432300" cy="2946400"/>
          </a:xfrm>
          <a:ln/>
        </p:spPr>
        <p:txBody>
          <a:bodyPr/>
          <a:lstStyle/>
          <a:p>
            <a:pPr marL="552450" lvl="1"/>
            <a:r>
              <a:rPr lang="en-US" dirty="0"/>
              <a:t>Create separate code regions for then &amp; else expressions</a:t>
            </a:r>
          </a:p>
          <a:p>
            <a:pPr marL="552450" lvl="1"/>
            <a:r>
              <a:rPr lang="en-US" dirty="0"/>
              <a:t>Execute appropriate one</a:t>
            </a:r>
          </a:p>
        </p:txBody>
      </p:sp>
      <p:sp>
        <p:nvSpPr>
          <p:cNvPr id="49161" name="Rectangle 9"/>
          <p:cNvSpPr>
            <a:spLocks/>
          </p:cNvSpPr>
          <p:nvPr/>
        </p:nvSpPr>
        <p:spPr bwMode="auto">
          <a:xfrm>
            <a:off x="2717800" y="2540000"/>
            <a:ext cx="3149600" cy="355600"/>
          </a:xfrm>
          <a:prstGeom prst="rect">
            <a:avLst/>
          </a:prstGeom>
          <a:solidFill>
            <a:srgbClr val="99CCF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tabLst>
                <a:tab pos="279400" algn="l"/>
              </a:tabLst>
            </a:pPr>
            <a:r>
              <a:rPr lang="en-US" b="1" dirty="0" err="1">
                <a:latin typeface="Courier New" pitchFamily="49" charset="0"/>
                <a:cs typeface="Courier New" pitchFamily="49" charset="0"/>
                <a:sym typeface="Courier New Bold" charset="0"/>
              </a:rPr>
              <a:t>val</a:t>
            </a:r>
            <a:r>
              <a:rPr lang="en-US" b="1" dirty="0">
                <a:latin typeface="Courier New" pitchFamily="49" charset="0"/>
                <a:cs typeface="Courier New" pitchFamily="49" charset="0"/>
                <a:sym typeface="Courier New Bold" charset="0"/>
              </a:rPr>
              <a:t> = x&gt;y ? x-y : y-x;</a:t>
            </a:r>
          </a:p>
        </p:txBody>
      </p:sp>
    </p:spTree>
    <p:extLst>
      <p:ext uri="{BB962C8B-B14F-4D97-AF65-F5344CB8AC3E}">
        <p14:creationId xmlns:p14="http://schemas.microsoft.com/office/powerpoint/2010/main" val="2589207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p:cNvSpPr>
          <p:nvPr/>
        </p:nvSpPr>
        <p:spPr bwMode="auto">
          <a:xfrm>
            <a:off x="6705600" y="2362200"/>
            <a:ext cx="29337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a:latin typeface="Calibri Bold" charset="0"/>
                <a:ea typeface="Calibri Bold" charset="0"/>
                <a:cs typeface="Calibri Bold" charset="0"/>
                <a:sym typeface="Calibri Bold" charset="0"/>
              </a:rPr>
              <a:t>C Code</a:t>
            </a:r>
          </a:p>
        </p:txBody>
      </p:sp>
      <p:sp>
        <p:nvSpPr>
          <p:cNvPr id="49156" name="Rectangle 4"/>
          <p:cNvSpPr>
            <a:spLocks/>
          </p:cNvSpPr>
          <p:nvPr/>
        </p:nvSpPr>
        <p:spPr bwMode="auto">
          <a:xfrm>
            <a:off x="6705600" y="2819400"/>
            <a:ext cx="2514600" cy="1160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000" b="1" dirty="0" err="1">
                <a:latin typeface="Courier New" pitchFamily="49" charset="0"/>
                <a:cs typeface="Courier New" pitchFamily="49" charset="0"/>
                <a:sym typeface="Courier New Bold" charset="0"/>
              </a:rPr>
              <a:t>val</a:t>
            </a:r>
            <a:r>
              <a:rPr lang="en-US" sz="2000" b="1" dirty="0">
                <a:latin typeface="Courier New" pitchFamily="49" charset="0"/>
                <a:cs typeface="Courier New" pitchFamily="49" charset="0"/>
                <a:sym typeface="Courier New Bold" charset="0"/>
              </a:rPr>
              <a:t> = </a:t>
            </a:r>
            <a:r>
              <a:rPr lang="en-US" sz="2000" b="1" i="1" dirty="0">
                <a:latin typeface="Calibri"/>
                <a:ea typeface="Calibri Bold Italic" charset="0"/>
                <a:cs typeface="Calibri"/>
                <a:sym typeface="Calibri Bold Italic" charset="0"/>
              </a:rPr>
              <a:t>Test</a:t>
            </a:r>
            <a:r>
              <a:rPr lang="en-US" sz="2000" b="1" dirty="0">
                <a:latin typeface="Courier New" pitchFamily="49" charset="0"/>
                <a:cs typeface="Courier New" pitchFamily="49" charset="0"/>
                <a:sym typeface="Courier New Bold" charset="0"/>
              </a:rPr>
              <a:t> </a:t>
            </a:r>
          </a:p>
          <a:p>
            <a:pPr algn="l"/>
            <a:r>
              <a:rPr lang="en-US" sz="2000" b="1" dirty="0">
                <a:latin typeface="Courier New" pitchFamily="49" charset="0"/>
                <a:cs typeface="Courier New" pitchFamily="49" charset="0"/>
                <a:sym typeface="Courier New Bold" charset="0"/>
              </a:rPr>
              <a:t>   ? </a:t>
            </a:r>
            <a:r>
              <a:rPr lang="en-US" sz="2000" b="1" i="1" dirty="0" err="1">
                <a:latin typeface="Calibri"/>
                <a:ea typeface="Calibri Bold Italic" charset="0"/>
                <a:cs typeface="Calibri"/>
                <a:sym typeface="Calibri Bold Italic" charset="0"/>
              </a:rPr>
              <a:t>Then_Expr</a:t>
            </a:r>
            <a:r>
              <a:rPr lang="en-US" sz="2000" b="1" dirty="0">
                <a:latin typeface="Courier New" pitchFamily="49" charset="0"/>
                <a:cs typeface="Courier New" pitchFamily="49" charset="0"/>
                <a:sym typeface="Courier New Bold" charset="0"/>
              </a:rPr>
              <a:t> </a:t>
            </a:r>
          </a:p>
          <a:p>
            <a:pPr algn="l"/>
            <a:r>
              <a:rPr lang="en-US" sz="2000" b="1" dirty="0">
                <a:latin typeface="Courier New" pitchFamily="49" charset="0"/>
                <a:cs typeface="Courier New" pitchFamily="49" charset="0"/>
                <a:sym typeface="Courier New Bold" charset="0"/>
              </a:rPr>
              <a:t>   : </a:t>
            </a:r>
            <a:r>
              <a:rPr lang="en-US" sz="2000" b="1" i="1" dirty="0" err="1">
                <a:latin typeface="Calibri"/>
                <a:ea typeface="Calibri Bold Italic" charset="0"/>
                <a:cs typeface="Calibri"/>
                <a:sym typeface="Calibri Bold Italic" charset="0"/>
              </a:rPr>
              <a:t>Else_Expr</a:t>
            </a:r>
            <a:r>
              <a:rPr lang="en-US" sz="2000" b="1" dirty="0">
                <a:latin typeface="Courier New" pitchFamily="49" charset="0"/>
                <a:cs typeface="Courier New" pitchFamily="49" charset="0"/>
                <a:sym typeface="Courier New Bold" charset="0"/>
              </a:rPr>
              <a:t>;</a:t>
            </a:r>
          </a:p>
        </p:txBody>
      </p:sp>
      <p:sp>
        <p:nvSpPr>
          <p:cNvPr id="49157" name="Rectangle 5"/>
          <p:cNvSpPr>
            <a:spLocks/>
          </p:cNvSpPr>
          <p:nvPr/>
        </p:nvSpPr>
        <p:spPr bwMode="auto">
          <a:xfrm>
            <a:off x="6629400" y="40386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err="1">
                <a:latin typeface="Calibri Bold" charset="0"/>
                <a:ea typeface="Calibri Bold" charset="0"/>
                <a:cs typeface="Calibri Bold" charset="0"/>
                <a:sym typeface="Calibri Bold" charset="0"/>
              </a:rPr>
              <a:t>Goto</a:t>
            </a:r>
            <a:r>
              <a:rPr lang="en-US" sz="2400" dirty="0">
                <a:latin typeface="Calibri Bold" charset="0"/>
                <a:ea typeface="Calibri Bold" charset="0"/>
                <a:cs typeface="Calibri Bold" charset="0"/>
                <a:sym typeface="Calibri Bold" charset="0"/>
              </a:rPr>
              <a:t> Version</a:t>
            </a:r>
          </a:p>
        </p:txBody>
      </p:sp>
      <p:sp>
        <p:nvSpPr>
          <p:cNvPr id="49158" name="Rectangle 6"/>
          <p:cNvSpPr>
            <a:spLocks/>
          </p:cNvSpPr>
          <p:nvPr/>
        </p:nvSpPr>
        <p:spPr bwMode="auto">
          <a:xfrm>
            <a:off x="6629400" y="4495800"/>
            <a:ext cx="3746500" cy="159385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result = </a:t>
            </a:r>
            <a:r>
              <a:rPr lang="en-US" b="1" i="1" dirty="0" err="1">
                <a:latin typeface="Calibri"/>
                <a:ea typeface="Monaco" charset="0"/>
                <a:cs typeface="Calibri"/>
                <a:sym typeface="Courier New Bold" charset="0"/>
              </a:rPr>
              <a:t>Then_Expr</a:t>
            </a:r>
            <a:r>
              <a:rPr lang="en-US" sz="2400" b="1" dirty="0">
                <a:latin typeface="Courier New" pitchFamily="49" charset="0"/>
                <a:ea typeface="Monaco" charset="0"/>
                <a:cs typeface="Courier New" pitchFamily="49" charset="0"/>
                <a:sym typeface="Arial Narrow Bold" charset="0"/>
              </a:rPr>
              <a:t>;</a:t>
            </a:r>
            <a:endParaRPr lang="en-US" b="1" dirty="0">
              <a:latin typeface="Courier New" pitchFamily="49" charset="0"/>
              <a:ea typeface="Monaco" charset="0"/>
              <a:cs typeface="Courier New" pitchFamily="49" charset="0"/>
              <a:sym typeface="Courier New Bold" charset="0"/>
            </a:endParaRP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a:t>
            </a:r>
            <a:r>
              <a:rPr lang="en-US" b="1" dirty="0" err="1">
                <a:latin typeface="Courier New" pitchFamily="49" charset="0"/>
                <a:ea typeface="Monaco" charset="0"/>
                <a:cs typeface="Courier New" pitchFamily="49" charset="0"/>
                <a:sym typeface="Courier New Bold" charset="0"/>
              </a:rPr>
              <a:t>eval</a:t>
            </a:r>
            <a:r>
              <a:rPr lang="en-US" b="1" dirty="0">
                <a:latin typeface="Courier New" pitchFamily="49" charset="0"/>
                <a:ea typeface="Monaco" charset="0"/>
                <a:cs typeface="Courier New" pitchFamily="49" charset="0"/>
                <a:sym typeface="Courier New Bold" charset="0"/>
              </a:rPr>
              <a:t> = </a:t>
            </a:r>
            <a:r>
              <a:rPr lang="en-US" b="1" i="1" dirty="0" err="1">
                <a:latin typeface="Calibri"/>
                <a:ea typeface="Monaco" charset="0"/>
                <a:cs typeface="Calibri"/>
                <a:sym typeface="Courier New Bold" charset="0"/>
              </a:rPr>
              <a:t>Else_Expr</a:t>
            </a:r>
            <a:r>
              <a:rPr lang="en-US" b="1" dirty="0">
                <a:latin typeface="Courier New" pitchFamily="49" charset="0"/>
                <a:ea typeface="Monaco" charset="0"/>
                <a:cs typeface="Courier New" pitchFamily="49" charset="0"/>
                <a:sym typeface="Courier New Bold" charset="0"/>
              </a:rPr>
              <a:t>;</a:t>
            </a: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a:t>
            </a:r>
            <a:r>
              <a:rPr lang="en-US" b="1" dirty="0" err="1">
                <a:latin typeface="Courier New" pitchFamily="49" charset="0"/>
                <a:ea typeface="Monaco" charset="0"/>
                <a:cs typeface="Courier New" pitchFamily="49" charset="0"/>
                <a:sym typeface="Courier New Bold" charset="0"/>
              </a:rPr>
              <a:t>nt</a:t>
            </a:r>
            <a:r>
              <a:rPr lang="en-US" b="1" dirty="0">
                <a:latin typeface="Courier New" pitchFamily="49" charset="0"/>
                <a:ea typeface="Monaco" charset="0"/>
                <a:cs typeface="Courier New" pitchFamily="49" charset="0"/>
                <a:sym typeface="Courier New Bold" charset="0"/>
              </a:rPr>
              <a:t> = !</a:t>
            </a:r>
            <a:r>
              <a:rPr lang="en-US" b="1" i="1" dirty="0">
                <a:latin typeface="Calibri"/>
                <a:ea typeface="Monaco" charset="0"/>
                <a:cs typeface="Calibri"/>
                <a:sym typeface="Courier New Bold" charset="0"/>
              </a:rPr>
              <a:t>Test</a:t>
            </a:r>
            <a:r>
              <a:rPr lang="en-US" b="1" dirty="0">
                <a:latin typeface="Courier New" pitchFamily="49" charset="0"/>
                <a:ea typeface="Monaco" charset="0"/>
                <a:cs typeface="Courier New" pitchFamily="49" charset="0"/>
                <a:sym typeface="Courier New Bold" charset="0"/>
              </a:rPr>
              <a:t>;</a:t>
            </a: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a:t>
            </a:r>
            <a:r>
              <a:rPr lang="en-US" b="1" dirty="0">
                <a:solidFill>
                  <a:srgbClr val="C00000"/>
                </a:solidFill>
                <a:latin typeface="Courier New" pitchFamily="49" charset="0"/>
                <a:ea typeface="Monaco" charset="0"/>
                <a:cs typeface="Courier New" pitchFamily="49" charset="0"/>
                <a:sym typeface="Courier New Bold" charset="0"/>
              </a:rPr>
              <a:t>if (</a:t>
            </a:r>
            <a:r>
              <a:rPr lang="en-US" b="1" dirty="0" err="1">
                <a:solidFill>
                  <a:srgbClr val="C00000"/>
                </a:solidFill>
                <a:latin typeface="Courier New" pitchFamily="49" charset="0"/>
                <a:ea typeface="Monaco" charset="0"/>
                <a:cs typeface="Courier New" pitchFamily="49" charset="0"/>
                <a:sym typeface="Courier New Bold" charset="0"/>
              </a:rPr>
              <a:t>nt</a:t>
            </a:r>
            <a:r>
              <a:rPr lang="en-US" b="1" dirty="0">
                <a:solidFill>
                  <a:srgbClr val="C00000"/>
                </a:solidFill>
                <a:latin typeface="Courier New" pitchFamily="49" charset="0"/>
                <a:ea typeface="Monaco" charset="0"/>
                <a:cs typeface="Courier New" pitchFamily="49" charset="0"/>
                <a:sym typeface="Courier New Bold" charset="0"/>
              </a:rPr>
              <a:t>) result = </a:t>
            </a:r>
            <a:r>
              <a:rPr lang="en-US" b="1" dirty="0" err="1">
                <a:solidFill>
                  <a:srgbClr val="C00000"/>
                </a:solidFill>
                <a:latin typeface="Courier New" pitchFamily="49" charset="0"/>
                <a:ea typeface="Monaco" charset="0"/>
                <a:cs typeface="Courier New" pitchFamily="49" charset="0"/>
                <a:sym typeface="Courier New Bold" charset="0"/>
              </a:rPr>
              <a:t>eval</a:t>
            </a:r>
            <a:r>
              <a:rPr lang="en-US" b="1" dirty="0">
                <a:solidFill>
                  <a:srgbClr val="C00000"/>
                </a:solidFill>
                <a:latin typeface="Courier New" pitchFamily="49" charset="0"/>
                <a:ea typeface="Monaco" charset="0"/>
                <a:cs typeface="Courier New" pitchFamily="49" charset="0"/>
                <a:sym typeface="Courier New Bold" charset="0"/>
              </a:rPr>
              <a:t>;</a:t>
            </a: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return result;</a:t>
            </a:r>
            <a:endParaRPr lang="en-US" sz="2400" b="1" dirty="0">
              <a:latin typeface="Courier New" pitchFamily="49" charset="0"/>
              <a:ea typeface="Monaco" charset="0"/>
              <a:cs typeface="Courier New" pitchFamily="49" charset="0"/>
              <a:sym typeface="Arial Narrow Bold" charset="0"/>
            </a:endParaRPr>
          </a:p>
        </p:txBody>
      </p:sp>
      <p:sp>
        <p:nvSpPr>
          <p:cNvPr id="49159" name="Rectangle 7"/>
          <p:cNvSpPr>
            <a:spLocks noGrp="1" noChangeArrowheads="1"/>
          </p:cNvSpPr>
          <p:nvPr>
            <p:ph type="title"/>
          </p:nvPr>
        </p:nvSpPr>
        <p:spPr>
          <a:ln/>
        </p:spPr>
        <p:txBody>
          <a:bodyPr/>
          <a:lstStyle/>
          <a:p>
            <a:pPr marL="119063" indent="-119063"/>
            <a:r>
              <a:rPr lang="en-US" dirty="0"/>
              <a:t>Using Conditional Moves</a:t>
            </a:r>
          </a:p>
        </p:txBody>
      </p:sp>
      <p:sp>
        <p:nvSpPr>
          <p:cNvPr id="49160" name="Rectangle 8"/>
          <p:cNvSpPr>
            <a:spLocks noGrp="1" noChangeArrowheads="1"/>
          </p:cNvSpPr>
          <p:nvPr>
            <p:ph type="body" idx="1"/>
          </p:nvPr>
        </p:nvSpPr>
        <p:spPr>
          <a:xfrm>
            <a:off x="1593850" y="1625600"/>
            <a:ext cx="4889500" cy="4038600"/>
          </a:xfrm>
          <a:ln/>
        </p:spPr>
        <p:txBody>
          <a:bodyPr>
            <a:normAutofit fontScale="92500" lnSpcReduction="10000"/>
          </a:bodyPr>
          <a:lstStyle/>
          <a:p>
            <a:pPr marL="292100"/>
            <a:r>
              <a:rPr lang="en-US" dirty="0"/>
              <a:t>Conditional Move Instructions</a:t>
            </a:r>
          </a:p>
          <a:p>
            <a:pPr marL="552450" lvl="1"/>
            <a:r>
              <a:rPr lang="en-US" dirty="0"/>
              <a:t>Instruction supports:</a:t>
            </a:r>
          </a:p>
          <a:p>
            <a:pPr marL="838200" lvl="2">
              <a:buNone/>
            </a:pPr>
            <a:r>
              <a:rPr lang="en-US" dirty="0"/>
              <a:t>if (Test) </a:t>
            </a:r>
            <a:r>
              <a:rPr lang="en-US" dirty="0" err="1"/>
              <a:t>Dest</a:t>
            </a:r>
            <a:r>
              <a:rPr lang="en-US" dirty="0"/>
              <a:t> </a:t>
            </a:r>
            <a:r>
              <a:rPr lang="en-US" dirty="0">
                <a:sym typeface="Wingdings" pitchFamily="2" charset="2"/>
              </a:rPr>
              <a:t> </a:t>
            </a:r>
            <a:r>
              <a:rPr lang="en-US" dirty="0" err="1">
                <a:sym typeface="Wingdings" pitchFamily="2" charset="2"/>
              </a:rPr>
              <a:t>Src</a:t>
            </a:r>
            <a:endParaRPr lang="en-US" dirty="0"/>
          </a:p>
          <a:p>
            <a:pPr marL="552450" lvl="1"/>
            <a:r>
              <a:rPr lang="en-US" dirty="0"/>
              <a:t>Supported in post-1995 x86 processors</a:t>
            </a:r>
          </a:p>
          <a:p>
            <a:pPr marL="552450" lvl="1"/>
            <a:r>
              <a:rPr lang="en-US" dirty="0"/>
              <a:t>GCC tries to use them</a:t>
            </a:r>
          </a:p>
          <a:p>
            <a:pPr marL="838200" lvl="2"/>
            <a:r>
              <a:rPr lang="en-US" dirty="0"/>
              <a:t>But, only when known to be safe</a:t>
            </a:r>
          </a:p>
          <a:p>
            <a:pPr marL="292100"/>
            <a:r>
              <a:rPr lang="en-US" dirty="0"/>
              <a:t>Why?</a:t>
            </a:r>
          </a:p>
          <a:p>
            <a:pPr marL="552450" lvl="1"/>
            <a:r>
              <a:rPr lang="en-US" dirty="0">
                <a:highlight>
                  <a:srgbClr val="FFFF00"/>
                </a:highlight>
              </a:rPr>
              <a:t>Branches are very disruptive to instruction flow through pipelines</a:t>
            </a:r>
          </a:p>
          <a:p>
            <a:pPr marL="552450" lvl="1"/>
            <a:r>
              <a:rPr lang="en-US" dirty="0">
                <a:highlight>
                  <a:srgbClr val="FFFF00"/>
                </a:highlight>
              </a:rPr>
              <a:t>Conditional moves do not require control transfer</a:t>
            </a:r>
          </a:p>
        </p:txBody>
      </p:sp>
    </p:spTree>
    <p:extLst>
      <p:ext uri="{BB962C8B-B14F-4D97-AF65-F5344CB8AC3E}">
        <p14:creationId xmlns:p14="http://schemas.microsoft.com/office/powerpoint/2010/main" val="1976311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3" name="Rectangle 7"/>
          <p:cNvSpPr>
            <a:spLocks noGrp="1" noChangeArrowheads="1"/>
          </p:cNvSpPr>
          <p:nvPr>
            <p:ph type="title"/>
          </p:nvPr>
        </p:nvSpPr>
        <p:spPr>
          <a:ln/>
        </p:spPr>
        <p:txBody>
          <a:bodyPr/>
          <a:lstStyle/>
          <a:p>
            <a:pPr marL="119063" indent="-119063"/>
            <a:r>
              <a:rPr lang="en-US" dirty="0"/>
              <a:t>Conditional Move Example</a:t>
            </a:r>
          </a:p>
        </p:txBody>
      </p:sp>
      <p:sp>
        <p:nvSpPr>
          <p:cNvPr id="50186" name="Rectangle 10"/>
          <p:cNvSpPr>
            <a:spLocks/>
          </p:cNvSpPr>
          <p:nvPr/>
        </p:nvSpPr>
        <p:spPr bwMode="auto">
          <a:xfrm>
            <a:off x="8140700" y="1752600"/>
            <a:ext cx="2286000" cy="1981200"/>
          </a:xfrm>
          <a:prstGeom prst="rect">
            <a:avLst/>
          </a:prstGeom>
          <a:solidFill>
            <a:srgbClr val="FFFFFF"/>
          </a:solidFill>
          <a:ln w="25400" cap="flat">
            <a:noFill/>
            <a:miter lim="800000"/>
            <a:headEnd type="none" w="med" len="med"/>
            <a:tailEnd type="none" w="med" len="med"/>
          </a:ln>
        </p:spPr>
        <p:txBody>
          <a:bodyPr lIns="0" tIns="0" rIns="0" bIns="0"/>
          <a:lstStyle/>
          <a:p>
            <a:endParaRPr lang="en-US"/>
          </a:p>
        </p:txBody>
      </p:sp>
      <p:sp>
        <p:nvSpPr>
          <p:cNvPr id="12" name="Rectangle 8"/>
          <p:cNvSpPr>
            <a:spLocks/>
          </p:cNvSpPr>
          <p:nvPr/>
        </p:nvSpPr>
        <p:spPr bwMode="auto">
          <a:xfrm>
            <a:off x="3810000" y="4267200"/>
            <a:ext cx="6642100" cy="2590800"/>
          </a:xfrm>
          <a:prstGeom prst="rect">
            <a:avLst/>
          </a:prstGeom>
          <a:noFill/>
          <a:ln w="12700" cap="flat">
            <a:noFill/>
            <a:miter lim="800000"/>
            <a:headEnd type="none" w="med" len="med"/>
            <a:tailEnd type="none" w="med" len="med"/>
          </a:ln>
        </p:spPr>
        <p:txBody>
          <a:bodyPr lIns="38100" tIns="38100" rIns="38100" bIns="38100"/>
          <a:lstStyle/>
          <a:p>
            <a:pPr>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en-US" b="1" dirty="0" err="1">
                <a:latin typeface="Courier New" pitchFamily="49" charset="0"/>
                <a:ea typeface="Monaco" charset="0"/>
                <a:cs typeface="Courier New" pitchFamily="49" charset="0"/>
                <a:sym typeface="Monaco" charset="0"/>
              </a:rPr>
              <a:t>absdiff</a:t>
            </a:r>
            <a:r>
              <a:rPr lang="en-US" b="1" dirty="0">
                <a:latin typeface="Courier New" pitchFamily="49" charset="0"/>
                <a:ea typeface="Monaco" charset="0"/>
                <a:cs typeface="Courier New" pitchFamily="49" charset="0"/>
                <a:sym typeface="Monaco" charset="0"/>
              </a:rPr>
              <a:t>:</a:t>
            </a:r>
          </a:p>
          <a:p>
            <a:pPr>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movq</a:t>
            </a: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rdi</a:t>
            </a: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rax</a:t>
            </a:r>
            <a:r>
              <a:rPr lang="tr-TR" b="1" dirty="0">
                <a:latin typeface="Courier New" pitchFamily="49" charset="0"/>
                <a:ea typeface="Monaco" charset="0"/>
                <a:cs typeface="Courier New" pitchFamily="49" charset="0"/>
                <a:sym typeface="Monaco" charset="0"/>
              </a:rPr>
              <a:t>  # x</a:t>
            </a:r>
          </a:p>
          <a:p>
            <a:pPr>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b="1" dirty="0">
                <a:latin typeface="Courier New" pitchFamily="49" charset="0"/>
                <a:ea typeface="Monaco" charset="0"/>
                <a:cs typeface="Courier New" pitchFamily="49" charset="0"/>
                <a:sym typeface="Monaco" charset="0"/>
              </a:rPr>
              <a:t>   </a:t>
            </a:r>
            <a:r>
              <a:rPr lang="tr-TR" b="1" dirty="0" err="1">
                <a:solidFill>
                  <a:srgbClr val="0000FF"/>
                </a:solidFill>
                <a:latin typeface="Courier New" pitchFamily="49" charset="0"/>
                <a:ea typeface="Monaco" charset="0"/>
                <a:cs typeface="Courier New" pitchFamily="49" charset="0"/>
                <a:sym typeface="Monaco" charset="0"/>
              </a:rPr>
              <a:t>subq</a:t>
            </a:r>
            <a:r>
              <a:rPr lang="tr-TR" b="1" dirty="0">
                <a:solidFill>
                  <a:srgbClr val="0000FF"/>
                </a:solidFill>
                <a:latin typeface="Courier New" pitchFamily="49" charset="0"/>
                <a:ea typeface="Monaco" charset="0"/>
                <a:cs typeface="Courier New" pitchFamily="49" charset="0"/>
                <a:sym typeface="Monaco" charset="0"/>
              </a:rPr>
              <a:t>    %</a:t>
            </a:r>
            <a:r>
              <a:rPr lang="tr-TR" b="1" dirty="0" err="1">
                <a:solidFill>
                  <a:srgbClr val="0000FF"/>
                </a:solidFill>
                <a:latin typeface="Courier New" pitchFamily="49" charset="0"/>
                <a:ea typeface="Monaco" charset="0"/>
                <a:cs typeface="Courier New" pitchFamily="49" charset="0"/>
                <a:sym typeface="Monaco" charset="0"/>
              </a:rPr>
              <a:t>rsi</a:t>
            </a:r>
            <a:r>
              <a:rPr lang="tr-TR" b="1" dirty="0">
                <a:solidFill>
                  <a:srgbClr val="0000FF"/>
                </a:solidFill>
                <a:latin typeface="Courier New" pitchFamily="49" charset="0"/>
                <a:ea typeface="Monaco" charset="0"/>
                <a:cs typeface="Courier New" pitchFamily="49" charset="0"/>
                <a:sym typeface="Monaco" charset="0"/>
              </a:rPr>
              <a:t>, %</a:t>
            </a:r>
            <a:r>
              <a:rPr lang="tr-TR" b="1" dirty="0" err="1">
                <a:solidFill>
                  <a:srgbClr val="0000FF"/>
                </a:solidFill>
                <a:latin typeface="Courier New" pitchFamily="49" charset="0"/>
                <a:ea typeface="Monaco" charset="0"/>
                <a:cs typeface="Courier New" pitchFamily="49" charset="0"/>
                <a:sym typeface="Monaco" charset="0"/>
              </a:rPr>
              <a:t>rax</a:t>
            </a:r>
            <a:r>
              <a:rPr lang="tr-TR" b="1" dirty="0">
                <a:solidFill>
                  <a:srgbClr val="0000FF"/>
                </a:solidFill>
                <a:latin typeface="Courier New" pitchFamily="49" charset="0"/>
                <a:ea typeface="Monaco" charset="0"/>
                <a:cs typeface="Courier New" pitchFamily="49" charset="0"/>
                <a:sym typeface="Monaco" charset="0"/>
              </a:rPr>
              <a:t>  # </a:t>
            </a:r>
            <a:r>
              <a:rPr lang="tr-TR" b="1" dirty="0" err="1">
                <a:solidFill>
                  <a:srgbClr val="0000FF"/>
                </a:solidFill>
                <a:latin typeface="Courier New" pitchFamily="49" charset="0"/>
                <a:ea typeface="Monaco" charset="0"/>
                <a:cs typeface="Courier New" pitchFamily="49" charset="0"/>
                <a:sym typeface="Monaco" charset="0"/>
              </a:rPr>
              <a:t>result</a:t>
            </a:r>
            <a:r>
              <a:rPr lang="tr-TR" b="1" dirty="0">
                <a:solidFill>
                  <a:srgbClr val="0000FF"/>
                </a:solidFill>
                <a:latin typeface="Courier New" pitchFamily="49" charset="0"/>
                <a:ea typeface="Monaco" charset="0"/>
                <a:cs typeface="Courier New" pitchFamily="49" charset="0"/>
                <a:sym typeface="Monaco" charset="0"/>
              </a:rPr>
              <a:t> = x-y</a:t>
            </a:r>
          </a:p>
          <a:p>
            <a:pPr>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movq</a:t>
            </a: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rsi</a:t>
            </a: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rdx</a:t>
            </a:r>
            <a:endParaRPr lang="tr-TR" b="1" dirty="0">
              <a:latin typeface="Courier New" pitchFamily="49" charset="0"/>
              <a:ea typeface="Monaco" charset="0"/>
              <a:cs typeface="Courier New" pitchFamily="49" charset="0"/>
              <a:sym typeface="Monaco" charset="0"/>
            </a:endParaRPr>
          </a:p>
          <a:p>
            <a:pPr>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b="1" dirty="0">
                <a:latin typeface="Courier New" pitchFamily="49" charset="0"/>
                <a:ea typeface="Monaco" charset="0"/>
                <a:cs typeface="Courier New" pitchFamily="49" charset="0"/>
                <a:sym typeface="Monaco" charset="0"/>
              </a:rPr>
              <a:t>   </a:t>
            </a:r>
            <a:r>
              <a:rPr lang="tr-TR" b="1" dirty="0" err="1">
                <a:solidFill>
                  <a:srgbClr val="CC0000"/>
                </a:solidFill>
                <a:latin typeface="Courier New" pitchFamily="49" charset="0"/>
                <a:ea typeface="Monaco" charset="0"/>
                <a:cs typeface="Courier New" pitchFamily="49" charset="0"/>
                <a:sym typeface="Monaco" charset="0"/>
              </a:rPr>
              <a:t>subq</a:t>
            </a:r>
            <a:r>
              <a:rPr lang="tr-TR" b="1" dirty="0">
                <a:solidFill>
                  <a:srgbClr val="CC0000"/>
                </a:solidFill>
                <a:latin typeface="Courier New" pitchFamily="49" charset="0"/>
                <a:ea typeface="Monaco" charset="0"/>
                <a:cs typeface="Courier New" pitchFamily="49" charset="0"/>
                <a:sym typeface="Monaco" charset="0"/>
              </a:rPr>
              <a:t>    %</a:t>
            </a:r>
            <a:r>
              <a:rPr lang="tr-TR" b="1" dirty="0" err="1">
                <a:solidFill>
                  <a:srgbClr val="CC0000"/>
                </a:solidFill>
                <a:latin typeface="Courier New" pitchFamily="49" charset="0"/>
                <a:ea typeface="Monaco" charset="0"/>
                <a:cs typeface="Courier New" pitchFamily="49" charset="0"/>
                <a:sym typeface="Monaco" charset="0"/>
              </a:rPr>
              <a:t>rdi</a:t>
            </a:r>
            <a:r>
              <a:rPr lang="tr-TR" b="1" dirty="0">
                <a:solidFill>
                  <a:srgbClr val="CC0000"/>
                </a:solidFill>
                <a:latin typeface="Courier New" pitchFamily="49" charset="0"/>
                <a:ea typeface="Monaco" charset="0"/>
                <a:cs typeface="Courier New" pitchFamily="49" charset="0"/>
                <a:sym typeface="Monaco" charset="0"/>
              </a:rPr>
              <a:t>, %</a:t>
            </a:r>
            <a:r>
              <a:rPr lang="tr-TR" b="1" dirty="0" err="1">
                <a:solidFill>
                  <a:srgbClr val="CC0000"/>
                </a:solidFill>
                <a:latin typeface="Courier New" pitchFamily="49" charset="0"/>
                <a:ea typeface="Monaco" charset="0"/>
                <a:cs typeface="Courier New" pitchFamily="49" charset="0"/>
                <a:sym typeface="Monaco" charset="0"/>
              </a:rPr>
              <a:t>rdx</a:t>
            </a:r>
            <a:r>
              <a:rPr lang="tr-TR" b="1" dirty="0">
                <a:solidFill>
                  <a:srgbClr val="CC0000"/>
                </a:solidFill>
                <a:latin typeface="Courier New" pitchFamily="49" charset="0"/>
                <a:ea typeface="Monaco" charset="0"/>
                <a:cs typeface="Courier New" pitchFamily="49" charset="0"/>
                <a:sym typeface="Monaco" charset="0"/>
              </a:rPr>
              <a:t>  # </a:t>
            </a:r>
            <a:r>
              <a:rPr lang="tr-TR" b="1" dirty="0" err="1">
                <a:solidFill>
                  <a:srgbClr val="CC0000"/>
                </a:solidFill>
                <a:latin typeface="Courier New" pitchFamily="49" charset="0"/>
                <a:ea typeface="Monaco" charset="0"/>
                <a:cs typeface="Courier New" pitchFamily="49" charset="0"/>
                <a:sym typeface="Monaco" charset="0"/>
              </a:rPr>
              <a:t>eval</a:t>
            </a:r>
            <a:r>
              <a:rPr lang="tr-TR" b="1" dirty="0">
                <a:solidFill>
                  <a:srgbClr val="CC0000"/>
                </a:solidFill>
                <a:latin typeface="Courier New" pitchFamily="49" charset="0"/>
                <a:ea typeface="Monaco" charset="0"/>
                <a:cs typeface="Courier New" pitchFamily="49" charset="0"/>
                <a:sym typeface="Monaco" charset="0"/>
              </a:rPr>
              <a:t> = y-x</a:t>
            </a:r>
          </a:p>
          <a:p>
            <a:pPr>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cmpq</a:t>
            </a: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rsi</a:t>
            </a: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rdi</a:t>
            </a:r>
            <a:r>
              <a:rPr lang="tr-TR" b="1" dirty="0">
                <a:latin typeface="Courier New" pitchFamily="49" charset="0"/>
                <a:ea typeface="Monaco" charset="0"/>
                <a:cs typeface="Courier New" pitchFamily="49" charset="0"/>
                <a:sym typeface="Monaco" charset="0"/>
              </a:rPr>
              <a:t>  # </a:t>
            </a:r>
            <a:r>
              <a:rPr lang="tr-TR" b="1" dirty="0" err="1">
                <a:latin typeface="Courier New" pitchFamily="49" charset="0"/>
                <a:ea typeface="Monaco" charset="0"/>
                <a:cs typeface="Courier New" pitchFamily="49" charset="0"/>
                <a:sym typeface="Monaco" charset="0"/>
              </a:rPr>
              <a:t>x:y</a:t>
            </a:r>
            <a:endParaRPr lang="tr-TR" b="1" dirty="0">
              <a:latin typeface="Courier New" pitchFamily="49" charset="0"/>
              <a:ea typeface="Monaco" charset="0"/>
              <a:cs typeface="Courier New" pitchFamily="49" charset="0"/>
              <a:sym typeface="Monaco" charset="0"/>
            </a:endParaRPr>
          </a:p>
          <a:p>
            <a:pPr>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cmovle</a:t>
            </a: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rdx</a:t>
            </a: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rax</a:t>
            </a:r>
            <a:r>
              <a:rPr lang="tr-TR" b="1" dirty="0">
                <a:latin typeface="Courier New" pitchFamily="49" charset="0"/>
                <a:ea typeface="Monaco" charset="0"/>
                <a:cs typeface="Courier New" pitchFamily="49" charset="0"/>
                <a:sym typeface="Monaco" charset="0"/>
              </a:rPr>
              <a:t>  # </a:t>
            </a:r>
            <a:r>
              <a:rPr lang="tr-TR" b="1" dirty="0" err="1">
                <a:latin typeface="Courier New" pitchFamily="49" charset="0"/>
                <a:ea typeface="Monaco" charset="0"/>
                <a:cs typeface="Courier New" pitchFamily="49" charset="0"/>
                <a:sym typeface="Monaco" charset="0"/>
              </a:rPr>
              <a:t>if</a:t>
            </a:r>
            <a:r>
              <a:rPr lang="tr-TR" b="1" dirty="0">
                <a:latin typeface="Courier New" pitchFamily="49" charset="0"/>
                <a:ea typeface="Monaco" charset="0"/>
                <a:cs typeface="Courier New" pitchFamily="49" charset="0"/>
                <a:sym typeface="Monaco" charset="0"/>
              </a:rPr>
              <a:t> &lt;=, </a:t>
            </a:r>
            <a:r>
              <a:rPr lang="tr-TR" b="1" dirty="0" err="1">
                <a:latin typeface="Courier New" pitchFamily="49" charset="0"/>
                <a:ea typeface="Monaco" charset="0"/>
                <a:cs typeface="Courier New" pitchFamily="49" charset="0"/>
                <a:sym typeface="Monaco" charset="0"/>
              </a:rPr>
              <a:t>result</a:t>
            </a:r>
            <a:r>
              <a:rPr lang="tr-TR" b="1" dirty="0">
                <a:latin typeface="Courier New" pitchFamily="49" charset="0"/>
                <a:ea typeface="Monaco" charset="0"/>
                <a:cs typeface="Courier New" pitchFamily="49" charset="0"/>
                <a:sym typeface="Monaco" charset="0"/>
              </a:rPr>
              <a:t> = </a:t>
            </a:r>
            <a:r>
              <a:rPr lang="tr-TR" b="1" dirty="0" err="1">
                <a:latin typeface="Courier New" pitchFamily="49" charset="0"/>
                <a:ea typeface="Monaco" charset="0"/>
                <a:cs typeface="Courier New" pitchFamily="49" charset="0"/>
                <a:sym typeface="Monaco" charset="0"/>
              </a:rPr>
              <a:t>eval</a:t>
            </a:r>
            <a:endParaRPr lang="tr-TR" b="1" dirty="0">
              <a:latin typeface="Courier New" pitchFamily="49" charset="0"/>
              <a:ea typeface="Monaco" charset="0"/>
              <a:cs typeface="Courier New" pitchFamily="49" charset="0"/>
              <a:sym typeface="Monaco" charset="0"/>
            </a:endParaRPr>
          </a:p>
          <a:p>
            <a:pPr>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b="1" dirty="0">
                <a:latin typeface="Courier New" pitchFamily="49" charset="0"/>
                <a:ea typeface="Monaco" charset="0"/>
                <a:cs typeface="Courier New" pitchFamily="49" charset="0"/>
                <a:sym typeface="Monaco" charset="0"/>
              </a:rPr>
              <a:t>   ret</a:t>
            </a:r>
            <a:endParaRPr lang="en-US" b="1" dirty="0">
              <a:latin typeface="Courier New" pitchFamily="49" charset="0"/>
              <a:ea typeface="Monaco" charset="0"/>
              <a:cs typeface="Courier New" pitchFamily="49" charset="0"/>
              <a:sym typeface="Monaco" charset="0"/>
            </a:endParaRPr>
          </a:p>
        </p:txBody>
      </p:sp>
      <p:sp>
        <p:nvSpPr>
          <p:cNvPr id="9" name="Rectangle 4"/>
          <p:cNvSpPr>
            <a:spLocks/>
          </p:cNvSpPr>
          <p:nvPr/>
        </p:nvSpPr>
        <p:spPr bwMode="auto">
          <a:xfrm>
            <a:off x="1981200" y="1295400"/>
            <a:ext cx="3670300" cy="2946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absdiff</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(long x, long y)</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result;</a:t>
            </a:r>
          </a:p>
          <a:p>
            <a:pPr algn="l"/>
            <a:r>
              <a:rPr lang="en-US" b="1" dirty="0">
                <a:latin typeface="Courier New" pitchFamily="49" charset="0"/>
                <a:cs typeface="Courier New" pitchFamily="49" charset="0"/>
                <a:sym typeface="Courier New Bold" charset="0"/>
              </a:rPr>
              <a:t>    if (x &gt; y)</a:t>
            </a:r>
          </a:p>
          <a:p>
            <a:pPr algn="l"/>
            <a:r>
              <a:rPr lang="en-US" b="1" dirty="0">
                <a:latin typeface="Courier New" pitchFamily="49" charset="0"/>
                <a:cs typeface="Courier New" pitchFamily="49" charset="0"/>
                <a:sym typeface="Courier New Bold" charset="0"/>
              </a:rPr>
              <a:t>        </a:t>
            </a:r>
            <a:r>
              <a:rPr lang="en-US" b="1" dirty="0">
                <a:solidFill>
                  <a:srgbClr val="0000FF"/>
                </a:solidFill>
                <a:latin typeface="Courier New" pitchFamily="49" charset="0"/>
                <a:cs typeface="Courier New" pitchFamily="49" charset="0"/>
                <a:sym typeface="Courier New Bold" charset="0"/>
              </a:rPr>
              <a:t>result = x-y;</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result = y-x;</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graphicFrame>
        <p:nvGraphicFramePr>
          <p:cNvPr id="10" name="Table 9"/>
          <p:cNvGraphicFramePr>
            <a:graphicFrameLocks noGrp="1"/>
          </p:cNvGraphicFramePr>
          <p:nvPr>
            <p:extLst/>
          </p:nvPr>
        </p:nvGraphicFramePr>
        <p:xfrm>
          <a:off x="6248400" y="190500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CD7D3603-0456-4B30-8AAB-CAF8CDCEFE30}"/>
              </a:ext>
            </a:extLst>
          </p:cNvPr>
          <p:cNvSpPr txBox="1"/>
          <p:nvPr/>
        </p:nvSpPr>
        <p:spPr>
          <a:xfrm>
            <a:off x="1905000" y="5147102"/>
            <a:ext cx="1322798" cy="830997"/>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When is</a:t>
            </a:r>
          </a:p>
          <a:p>
            <a:r>
              <a:rPr lang="en-US" sz="2400" dirty="0">
                <a:latin typeface="Calibri" panose="020F0502020204030204" pitchFamily="34" charset="0"/>
                <a:cs typeface="Calibri" panose="020F0502020204030204" pitchFamily="34" charset="0"/>
              </a:rPr>
              <a:t>this bad?</a:t>
            </a:r>
          </a:p>
        </p:txBody>
      </p:sp>
    </p:spTree>
    <p:extLst>
      <p:ext uri="{BB962C8B-B14F-4D97-AF65-F5344CB8AC3E}">
        <p14:creationId xmlns:p14="http://schemas.microsoft.com/office/powerpoint/2010/main" val="196342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p:cNvSpPr>
          <p:nvPr/>
        </p:nvSpPr>
        <p:spPr bwMode="auto">
          <a:xfrm>
            <a:off x="1981200" y="120650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a:latin typeface="Calibri Bold" charset="0"/>
                <a:ea typeface="Calibri Bold" charset="0"/>
                <a:cs typeface="Calibri Bold" charset="0"/>
                <a:sym typeface="Calibri Bold" charset="0"/>
              </a:rPr>
              <a:t>Expensive Computations</a:t>
            </a:r>
          </a:p>
        </p:txBody>
      </p:sp>
      <p:sp>
        <p:nvSpPr>
          <p:cNvPr id="52230" name="Rectangle 6"/>
          <p:cNvSpPr>
            <a:spLocks noGrp="1" noChangeArrowheads="1"/>
          </p:cNvSpPr>
          <p:nvPr>
            <p:ph type="title"/>
          </p:nvPr>
        </p:nvSpPr>
        <p:spPr>
          <a:ln/>
        </p:spPr>
        <p:txBody>
          <a:bodyPr/>
          <a:lstStyle/>
          <a:p>
            <a:pPr marL="119063" indent="-119063"/>
            <a:r>
              <a:rPr lang="en-US" dirty="0"/>
              <a:t>Bad Cases for Conditional Move</a:t>
            </a:r>
          </a:p>
        </p:txBody>
      </p:sp>
      <p:sp>
        <p:nvSpPr>
          <p:cNvPr id="52231" name="Rectangle 7"/>
          <p:cNvSpPr>
            <a:spLocks noGrp="1" noChangeArrowheads="1"/>
          </p:cNvSpPr>
          <p:nvPr>
            <p:ph type="body" idx="1"/>
          </p:nvPr>
        </p:nvSpPr>
        <p:spPr>
          <a:xfrm>
            <a:off x="2209800" y="2214562"/>
            <a:ext cx="6108700" cy="609600"/>
          </a:xfrm>
          <a:ln/>
        </p:spPr>
        <p:txBody>
          <a:bodyPr>
            <a:normAutofit fontScale="85000" lnSpcReduction="20000"/>
          </a:bodyPr>
          <a:lstStyle/>
          <a:p>
            <a:r>
              <a:rPr lang="en-US" sz="2000" dirty="0"/>
              <a:t>Both values get computed</a:t>
            </a:r>
          </a:p>
          <a:p>
            <a:r>
              <a:rPr lang="en-US" sz="2000" dirty="0"/>
              <a:t>Only makes sense when computations are very simple</a:t>
            </a:r>
          </a:p>
        </p:txBody>
      </p:sp>
      <p:sp>
        <p:nvSpPr>
          <p:cNvPr id="52232" name="Rectangle 8"/>
          <p:cNvSpPr>
            <a:spLocks/>
          </p:cNvSpPr>
          <p:nvPr/>
        </p:nvSpPr>
        <p:spPr bwMode="auto">
          <a:xfrm>
            <a:off x="2057400" y="168116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latin typeface="Courier New" pitchFamily="49" charset="0"/>
                <a:cs typeface="Courier New" pitchFamily="49" charset="0"/>
                <a:sym typeface="Courier New Bold" charset="0"/>
              </a:rPr>
              <a:t>val</a:t>
            </a:r>
            <a:r>
              <a:rPr lang="en-US" b="1" dirty="0">
                <a:latin typeface="Courier New" pitchFamily="49" charset="0"/>
                <a:cs typeface="Courier New" pitchFamily="49" charset="0"/>
                <a:sym typeface="Courier New Bold" charset="0"/>
              </a:rPr>
              <a:t> = </a:t>
            </a:r>
            <a:r>
              <a:rPr lang="en-US" b="1" dirty="0">
                <a:latin typeface="Courier New" pitchFamily="49" charset="0"/>
                <a:ea typeface="Calibri Bold Italic" charset="0"/>
                <a:cs typeface="Courier New" pitchFamily="49" charset="0"/>
                <a:sym typeface="Calibri Bold Italic" charset="0"/>
              </a:rPr>
              <a:t>Test(x)</a:t>
            </a:r>
            <a:r>
              <a:rPr lang="en-US" b="1" dirty="0">
                <a:latin typeface="Courier New" pitchFamily="49" charset="0"/>
                <a:cs typeface="Courier New" pitchFamily="49" charset="0"/>
                <a:sym typeface="Courier New Bold" charset="0"/>
              </a:rPr>
              <a:t> ? </a:t>
            </a:r>
            <a:r>
              <a:rPr lang="en-US" b="1" dirty="0">
                <a:latin typeface="Courier New" pitchFamily="49" charset="0"/>
                <a:ea typeface="Calibri Bold Italic" charset="0"/>
                <a:cs typeface="Courier New" pitchFamily="49" charset="0"/>
                <a:sym typeface="Calibri Bold Italic" charset="0"/>
              </a:rPr>
              <a:t>Hard1(x)</a:t>
            </a:r>
            <a:r>
              <a:rPr lang="en-US" b="1" dirty="0">
                <a:latin typeface="Courier New" pitchFamily="49" charset="0"/>
                <a:cs typeface="Courier New" pitchFamily="49" charset="0"/>
                <a:sym typeface="Courier New Bold" charset="0"/>
              </a:rPr>
              <a:t> : Hard2(x);</a:t>
            </a:r>
          </a:p>
        </p:txBody>
      </p:sp>
      <p:grpSp>
        <p:nvGrpSpPr>
          <p:cNvPr id="3" name="Group 2">
            <a:extLst>
              <a:ext uri="{FF2B5EF4-FFF2-40B4-BE49-F238E27FC236}">
                <a16:creationId xmlns:a16="http://schemas.microsoft.com/office/drawing/2014/main" id="{7EC6B92B-037F-4402-ADDF-2D08D7B87816}"/>
              </a:ext>
            </a:extLst>
          </p:cNvPr>
          <p:cNvGrpSpPr/>
          <p:nvPr/>
        </p:nvGrpSpPr>
        <p:grpSpPr>
          <a:xfrm>
            <a:off x="1981200" y="3117850"/>
            <a:ext cx="5486400" cy="1617662"/>
            <a:chOff x="457200" y="3117850"/>
            <a:chExt cx="5486400" cy="1617662"/>
          </a:xfrm>
        </p:grpSpPr>
        <p:sp>
          <p:nvSpPr>
            <p:cNvPr id="10" name="Rectangle 3"/>
            <p:cNvSpPr>
              <a:spLocks/>
            </p:cNvSpPr>
            <p:nvPr/>
          </p:nvSpPr>
          <p:spPr bwMode="auto">
            <a:xfrm>
              <a:off x="457200" y="311785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a:latin typeface="Calibri Bold" charset="0"/>
                  <a:ea typeface="Calibri Bold" charset="0"/>
                  <a:cs typeface="Calibri Bold" charset="0"/>
                  <a:sym typeface="Calibri Bold" charset="0"/>
                </a:rPr>
                <a:t>Risky Computations</a:t>
              </a:r>
            </a:p>
          </p:txBody>
        </p:sp>
        <p:sp>
          <p:nvSpPr>
            <p:cNvPr id="11" name="Rectangle 7"/>
            <p:cNvSpPr txBox="1">
              <a:spLocks noChangeArrowheads="1"/>
            </p:cNvSpPr>
            <p:nvPr/>
          </p:nvSpPr>
          <p:spPr bwMode="auto">
            <a:xfrm>
              <a:off x="685800" y="4125912"/>
              <a:ext cx="4724400" cy="609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marL="254000" indent="-254000" fontAlgn="base">
                <a:spcBef>
                  <a:spcPts val="600"/>
                </a:spcBef>
                <a:spcAft>
                  <a:spcPct val="0"/>
                </a:spcAft>
                <a:buClr>
                  <a:srgbClr val="990000"/>
                </a:buClr>
                <a:buSzPct val="60000"/>
                <a:buFont typeface="Wingdings 2" charset="2"/>
                <a:buChar char="¢"/>
                <a:defRPr/>
              </a:pPr>
              <a:r>
                <a:rPr lang="en-US" sz="2000" kern="0" dirty="0">
                  <a:sym typeface="Calibri Bold" charset="0"/>
                </a:rPr>
                <a:t>Both values get computed</a:t>
              </a:r>
            </a:p>
            <a:p>
              <a:pPr marL="254000" indent="-254000" fontAlgn="base">
                <a:spcBef>
                  <a:spcPts val="600"/>
                </a:spcBef>
                <a:spcAft>
                  <a:spcPct val="0"/>
                </a:spcAft>
                <a:buClr>
                  <a:srgbClr val="990000"/>
                </a:buClr>
                <a:buSzPct val="60000"/>
                <a:buFont typeface="Wingdings 2" charset="2"/>
                <a:buChar char="¢"/>
                <a:defRPr/>
              </a:pPr>
              <a:r>
                <a:rPr lang="en-US" sz="2000" kern="0" dirty="0">
                  <a:sym typeface="Calibri Bold" charset="0"/>
                </a:rPr>
                <a:t>May have undesirable effects</a:t>
              </a:r>
            </a:p>
          </p:txBody>
        </p:sp>
        <p:sp>
          <p:nvSpPr>
            <p:cNvPr id="12" name="Rectangle 8"/>
            <p:cNvSpPr>
              <a:spLocks/>
            </p:cNvSpPr>
            <p:nvPr/>
          </p:nvSpPr>
          <p:spPr bwMode="auto">
            <a:xfrm>
              <a:off x="533400" y="359251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latin typeface="Courier New" pitchFamily="49" charset="0"/>
                  <a:cs typeface="Courier New" pitchFamily="49" charset="0"/>
                  <a:sym typeface="Courier New Bold" charset="0"/>
                </a:rPr>
                <a:t>val</a:t>
              </a:r>
              <a:r>
                <a:rPr lang="en-US" b="1" dirty="0">
                  <a:latin typeface="Courier New" pitchFamily="49" charset="0"/>
                  <a:cs typeface="Courier New" pitchFamily="49" charset="0"/>
                  <a:sym typeface="Courier New Bold" charset="0"/>
                </a:rPr>
                <a:t> = </a:t>
              </a:r>
              <a:r>
                <a:rPr lang="en-US" b="1" dirty="0">
                  <a:latin typeface="Courier New" pitchFamily="49" charset="0"/>
                  <a:ea typeface="Calibri Bold Italic" charset="0"/>
                  <a:cs typeface="Courier New" pitchFamily="49" charset="0"/>
                  <a:sym typeface="Calibri Bold Italic" charset="0"/>
                </a:rPr>
                <a:t>p</a:t>
              </a:r>
              <a:r>
                <a:rPr lang="en-US" b="1" dirty="0">
                  <a:latin typeface="Courier New" pitchFamily="49" charset="0"/>
                  <a:cs typeface="Courier New" pitchFamily="49" charset="0"/>
                  <a:sym typeface="Courier New Bold" charset="0"/>
                </a:rPr>
                <a:t> ? </a:t>
              </a:r>
              <a:r>
                <a:rPr lang="en-US" b="1" dirty="0">
                  <a:latin typeface="Courier New" pitchFamily="49" charset="0"/>
                  <a:ea typeface="Calibri Bold Italic" charset="0"/>
                  <a:cs typeface="Courier New" pitchFamily="49" charset="0"/>
                  <a:sym typeface="Calibri Bold Italic" charset="0"/>
                </a:rPr>
                <a:t>*p</a:t>
              </a:r>
              <a:r>
                <a:rPr lang="en-US" b="1" dirty="0">
                  <a:latin typeface="Courier New" pitchFamily="49" charset="0"/>
                  <a:cs typeface="Courier New" pitchFamily="49" charset="0"/>
                  <a:sym typeface="Courier New Bold" charset="0"/>
                </a:rPr>
                <a:t> : 0;</a:t>
              </a:r>
            </a:p>
          </p:txBody>
        </p:sp>
      </p:grpSp>
      <p:grpSp>
        <p:nvGrpSpPr>
          <p:cNvPr id="4" name="Group 3">
            <a:extLst>
              <a:ext uri="{FF2B5EF4-FFF2-40B4-BE49-F238E27FC236}">
                <a16:creationId xmlns:a16="http://schemas.microsoft.com/office/drawing/2014/main" id="{74F4C416-640D-404C-9772-F2F4A1C247C7}"/>
              </a:ext>
            </a:extLst>
          </p:cNvPr>
          <p:cNvGrpSpPr/>
          <p:nvPr/>
        </p:nvGrpSpPr>
        <p:grpSpPr>
          <a:xfrm>
            <a:off x="1981200" y="4978400"/>
            <a:ext cx="5486400" cy="1617662"/>
            <a:chOff x="457200" y="4978400"/>
            <a:chExt cx="5486400" cy="1617662"/>
          </a:xfrm>
        </p:grpSpPr>
        <p:sp>
          <p:nvSpPr>
            <p:cNvPr id="13" name="Rectangle 3"/>
            <p:cNvSpPr>
              <a:spLocks/>
            </p:cNvSpPr>
            <p:nvPr/>
          </p:nvSpPr>
          <p:spPr bwMode="auto">
            <a:xfrm>
              <a:off x="457200" y="497840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a:latin typeface="Calibri Bold" charset="0"/>
                  <a:ea typeface="Calibri Bold" charset="0"/>
                  <a:cs typeface="Calibri Bold" charset="0"/>
                  <a:sym typeface="Calibri Bold" charset="0"/>
                </a:rPr>
                <a:t>Computations with side effects</a:t>
              </a:r>
            </a:p>
          </p:txBody>
        </p:sp>
        <p:sp>
          <p:nvSpPr>
            <p:cNvPr id="14" name="Rectangle 7"/>
            <p:cNvSpPr txBox="1">
              <a:spLocks noChangeArrowheads="1"/>
            </p:cNvSpPr>
            <p:nvPr/>
          </p:nvSpPr>
          <p:spPr bwMode="auto">
            <a:xfrm>
              <a:off x="685800" y="5986462"/>
              <a:ext cx="4724400" cy="609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marL="254000" indent="-254000" fontAlgn="base">
                <a:spcBef>
                  <a:spcPts val="600"/>
                </a:spcBef>
                <a:spcAft>
                  <a:spcPct val="0"/>
                </a:spcAft>
                <a:buClr>
                  <a:srgbClr val="990000"/>
                </a:buClr>
                <a:buSzPct val="60000"/>
                <a:buFont typeface="Wingdings 2" charset="2"/>
                <a:buChar char="¢"/>
                <a:defRPr/>
              </a:pPr>
              <a:r>
                <a:rPr lang="en-US" sz="2000" kern="0" dirty="0">
                  <a:sym typeface="Calibri Bold" charset="0"/>
                </a:rPr>
                <a:t>Both values get computed</a:t>
              </a:r>
            </a:p>
            <a:p>
              <a:pPr marL="254000" indent="-254000" fontAlgn="base">
                <a:spcBef>
                  <a:spcPts val="600"/>
                </a:spcBef>
                <a:spcAft>
                  <a:spcPct val="0"/>
                </a:spcAft>
                <a:buClr>
                  <a:srgbClr val="990000"/>
                </a:buClr>
                <a:buSzPct val="60000"/>
                <a:buFont typeface="Wingdings 2" charset="2"/>
                <a:buChar char="¢"/>
                <a:defRPr/>
              </a:pPr>
              <a:r>
                <a:rPr lang="en-US" sz="2000" kern="0" dirty="0">
                  <a:sym typeface="Calibri Bold" charset="0"/>
                </a:rPr>
                <a:t>Must be side-effect free</a:t>
              </a:r>
            </a:p>
          </p:txBody>
        </p:sp>
        <p:sp>
          <p:nvSpPr>
            <p:cNvPr id="15" name="Rectangle 8"/>
            <p:cNvSpPr>
              <a:spLocks/>
            </p:cNvSpPr>
            <p:nvPr/>
          </p:nvSpPr>
          <p:spPr bwMode="auto">
            <a:xfrm>
              <a:off x="533400" y="545306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latin typeface="Courier New" pitchFamily="49" charset="0"/>
                  <a:cs typeface="Courier New" pitchFamily="49" charset="0"/>
                  <a:sym typeface="Courier New Bold" charset="0"/>
                </a:rPr>
                <a:t>val</a:t>
              </a:r>
              <a:r>
                <a:rPr lang="en-US" b="1" dirty="0">
                  <a:latin typeface="Courier New" pitchFamily="49" charset="0"/>
                  <a:cs typeface="Courier New" pitchFamily="49" charset="0"/>
                  <a:sym typeface="Courier New Bold" charset="0"/>
                </a:rPr>
                <a:t> = </a:t>
              </a:r>
              <a:r>
                <a:rPr lang="en-US" b="1" dirty="0">
                  <a:latin typeface="Courier New" pitchFamily="49" charset="0"/>
                  <a:ea typeface="Calibri Bold Italic" charset="0"/>
                  <a:cs typeface="Courier New" pitchFamily="49" charset="0"/>
                  <a:sym typeface="Calibri Bold Italic" charset="0"/>
                </a:rPr>
                <a:t>x &gt; 0</a:t>
              </a:r>
              <a:r>
                <a:rPr lang="en-US" b="1" dirty="0">
                  <a:latin typeface="Courier New" pitchFamily="49" charset="0"/>
                  <a:cs typeface="Courier New" pitchFamily="49" charset="0"/>
                  <a:sym typeface="Courier New Bold" charset="0"/>
                </a:rPr>
                <a:t> ? </a:t>
              </a:r>
              <a:r>
                <a:rPr lang="en-US" b="1" dirty="0">
                  <a:latin typeface="Courier New" pitchFamily="49" charset="0"/>
                  <a:ea typeface="Calibri Bold Italic" charset="0"/>
                  <a:cs typeface="Courier New" pitchFamily="49" charset="0"/>
                  <a:sym typeface="Calibri Bold Italic" charset="0"/>
                </a:rPr>
                <a:t>x*=7</a:t>
              </a:r>
              <a:r>
                <a:rPr lang="en-US" b="1" dirty="0">
                  <a:latin typeface="Courier New" pitchFamily="49" charset="0"/>
                  <a:cs typeface="Courier New" pitchFamily="49" charset="0"/>
                  <a:sym typeface="Courier New Bold" charset="0"/>
                </a:rPr>
                <a:t> : x+=3;</a:t>
              </a:r>
            </a:p>
          </p:txBody>
        </p:sp>
      </p:grpSp>
      <p:sp>
        <p:nvSpPr>
          <p:cNvPr id="2" name="TextBox 1"/>
          <p:cNvSpPr txBox="1"/>
          <p:nvPr/>
        </p:nvSpPr>
        <p:spPr>
          <a:xfrm>
            <a:off x="7834038" y="1952952"/>
            <a:ext cx="2697854"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Bad Performance</a:t>
            </a:r>
          </a:p>
        </p:txBody>
      </p:sp>
      <p:sp>
        <p:nvSpPr>
          <p:cNvPr id="16" name="TextBox 15"/>
          <p:cNvSpPr txBox="1"/>
          <p:nvPr/>
        </p:nvSpPr>
        <p:spPr>
          <a:xfrm>
            <a:off x="9086494" y="4153274"/>
            <a:ext cx="1193147"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Unsafe</a:t>
            </a:r>
          </a:p>
        </p:txBody>
      </p:sp>
      <p:sp>
        <p:nvSpPr>
          <p:cNvPr id="17" name="TextBox 16"/>
          <p:cNvSpPr txBox="1"/>
          <p:nvPr/>
        </p:nvSpPr>
        <p:spPr>
          <a:xfrm>
            <a:off x="9269075" y="5857398"/>
            <a:ext cx="1030795"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Illegal</a:t>
            </a:r>
          </a:p>
        </p:txBody>
      </p:sp>
    </p:spTree>
    <p:extLst>
      <p:ext uri="{BB962C8B-B14F-4D97-AF65-F5344CB8AC3E}">
        <p14:creationId xmlns:p14="http://schemas.microsoft.com/office/powerpoint/2010/main" val="235960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dirty="0">
                <a:solidFill>
                  <a:srgbClr val="7F7F7F"/>
                </a:solidFill>
              </a:rPr>
              <a:t>Control: Condition codes</a:t>
            </a:r>
          </a:p>
          <a:p>
            <a:r>
              <a:rPr lang="en-US" dirty="0">
                <a:solidFill>
                  <a:schemeClr val="bg1">
                    <a:lumMod val="50000"/>
                  </a:schemeClr>
                </a:solidFill>
              </a:rPr>
              <a:t>Conditional branches</a:t>
            </a:r>
          </a:p>
          <a:p>
            <a:r>
              <a:rPr lang="en-US" dirty="0"/>
              <a:t>Loops</a:t>
            </a:r>
          </a:p>
          <a:p>
            <a:r>
              <a:rPr lang="en-US" dirty="0">
                <a:solidFill>
                  <a:schemeClr val="bg1">
                    <a:lumMod val="50000"/>
                  </a:schemeClr>
                </a:solidFill>
              </a:rPr>
              <a:t>Switch Statements</a:t>
            </a:r>
          </a:p>
          <a:p>
            <a:endParaRPr lang="en-US" dirty="0">
              <a:solidFill>
                <a:schemeClr val="bg1">
                  <a:lumMod val="50000"/>
                </a:schemeClr>
              </a:solidFill>
            </a:endParaRPr>
          </a:p>
        </p:txBody>
      </p:sp>
    </p:spTree>
    <p:extLst>
      <p:ext uri="{BB962C8B-B14F-4D97-AF65-F5344CB8AC3E}">
        <p14:creationId xmlns:p14="http://schemas.microsoft.com/office/powerpoint/2010/main" val="115050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p:cNvSpPr>
          <p:nvPr/>
        </p:nvSpPr>
        <p:spPr bwMode="auto">
          <a:xfrm>
            <a:off x="1981200" y="1447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C Code</a:t>
            </a:r>
          </a:p>
        </p:txBody>
      </p:sp>
      <p:sp>
        <p:nvSpPr>
          <p:cNvPr id="54276" name="Rectangle 4"/>
          <p:cNvSpPr>
            <a:spLocks/>
          </p:cNvSpPr>
          <p:nvPr/>
        </p:nvSpPr>
        <p:spPr bwMode="auto">
          <a:xfrm>
            <a:off x="2054225" y="1863724"/>
            <a:ext cx="3736976" cy="26320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pcount_do</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 {</a:t>
            </a:r>
          </a:p>
          <a:p>
            <a:pPr algn="l"/>
            <a:r>
              <a:rPr lang="en-US" b="1" dirty="0">
                <a:latin typeface="Courier New" pitchFamily="49" charset="0"/>
                <a:cs typeface="Courier New" pitchFamily="49" charset="0"/>
                <a:sym typeface="Courier New Bold" charset="0"/>
              </a:rPr>
              <a:t>  long result = 0;</a:t>
            </a:r>
          </a:p>
          <a:p>
            <a:pPr algn="l"/>
            <a:r>
              <a:rPr lang="en-US" b="1" dirty="0">
                <a:latin typeface="Courier New" pitchFamily="49" charset="0"/>
                <a:cs typeface="Courier New" pitchFamily="49" charset="0"/>
                <a:sym typeface="Courier New Bold" charset="0"/>
              </a:rPr>
              <a:t>  do {</a:t>
            </a:r>
          </a:p>
          <a:p>
            <a:pPr algn="l"/>
            <a:r>
              <a:rPr lang="en-US" b="1" dirty="0">
                <a:latin typeface="Courier New" pitchFamily="49" charset="0"/>
                <a:cs typeface="Courier New" pitchFamily="49" charset="0"/>
                <a:sym typeface="Courier New Bold" charset="0"/>
              </a:rPr>
              <a:t>    result += x &amp; 0x1;</a:t>
            </a:r>
          </a:p>
          <a:p>
            <a:pPr algn="l"/>
            <a:r>
              <a:rPr lang="en-US" b="1" dirty="0">
                <a:latin typeface="Courier New" pitchFamily="49" charset="0"/>
                <a:cs typeface="Courier New" pitchFamily="49" charset="0"/>
                <a:sym typeface="Courier New Bold" charset="0"/>
              </a:rPr>
              <a:t>    x &gt;&gt;= 1;</a:t>
            </a:r>
          </a:p>
          <a:p>
            <a:pPr algn="l"/>
            <a:r>
              <a:rPr lang="en-US" b="1" dirty="0">
                <a:latin typeface="Courier New" pitchFamily="49" charset="0"/>
                <a:cs typeface="Courier New" pitchFamily="49" charset="0"/>
                <a:sym typeface="Courier New Bold" charset="0"/>
              </a:rPr>
              <a:t>  } while (x);</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54277" name="Rectangle 5"/>
          <p:cNvSpPr>
            <a:spLocks/>
          </p:cNvSpPr>
          <p:nvPr/>
        </p:nvSpPr>
        <p:spPr bwMode="auto">
          <a:xfrm>
            <a:off x="6248400" y="14478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Goto Version</a:t>
            </a:r>
          </a:p>
        </p:txBody>
      </p:sp>
      <p:sp>
        <p:nvSpPr>
          <p:cNvPr id="54278" name="Rectangle 6"/>
          <p:cNvSpPr>
            <a:spLocks/>
          </p:cNvSpPr>
          <p:nvPr/>
        </p:nvSpPr>
        <p:spPr bwMode="auto">
          <a:xfrm>
            <a:off x="6321425" y="1863725"/>
            <a:ext cx="4041775" cy="2936875"/>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pcount_goto</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 {</a:t>
            </a:r>
          </a:p>
          <a:p>
            <a:pPr algn="l"/>
            <a:r>
              <a:rPr lang="en-US" b="1" dirty="0">
                <a:latin typeface="Courier New" pitchFamily="49" charset="0"/>
                <a:cs typeface="Courier New" pitchFamily="49" charset="0"/>
                <a:sym typeface="Courier New Bold" charset="0"/>
              </a:rPr>
              <a:t>  long result = 0;</a:t>
            </a:r>
          </a:p>
          <a:p>
            <a:pPr algn="l"/>
            <a:r>
              <a:rPr lang="en-US" b="1" dirty="0">
                <a:solidFill>
                  <a:srgbClr val="CC0000"/>
                </a:solidFill>
                <a:latin typeface="Courier New" pitchFamily="49" charset="0"/>
                <a:cs typeface="Courier New" pitchFamily="49" charset="0"/>
                <a:sym typeface="Courier New Bold" charset="0"/>
              </a:rPr>
              <a:t> loop:</a:t>
            </a:r>
          </a:p>
          <a:p>
            <a:pPr algn="l"/>
            <a:r>
              <a:rPr lang="en-US" b="1" dirty="0">
                <a:latin typeface="Courier New" pitchFamily="49" charset="0"/>
                <a:cs typeface="Courier New" pitchFamily="49" charset="0"/>
                <a:sym typeface="Courier New Bold" charset="0"/>
              </a:rPr>
              <a:t>  result += x &amp; 0x1;</a:t>
            </a:r>
          </a:p>
          <a:p>
            <a:pPr algn="l"/>
            <a:r>
              <a:rPr lang="en-US" b="1" dirty="0">
                <a:latin typeface="Courier New" pitchFamily="49" charset="0"/>
                <a:cs typeface="Courier New" pitchFamily="49" charset="0"/>
                <a:sym typeface="Courier New Bold" charset="0"/>
              </a:rPr>
              <a:t>  x &gt;&gt;= 1;</a:t>
            </a:r>
          </a:p>
          <a:p>
            <a:pPr algn="l"/>
            <a:r>
              <a:rPr lang="en-US" b="1" dirty="0">
                <a:latin typeface="Courier New" pitchFamily="49" charset="0"/>
                <a:cs typeface="Courier New" pitchFamily="49" charset="0"/>
                <a:sym typeface="Courier New Bold" charset="0"/>
              </a:rPr>
              <a:t>  if(x)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loop</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54279" name="Rectangle 7"/>
          <p:cNvSpPr>
            <a:spLocks noGrp="1" noChangeArrowheads="1"/>
          </p:cNvSpPr>
          <p:nvPr>
            <p:ph type="title"/>
          </p:nvPr>
        </p:nvSpPr>
        <p:spPr>
          <a:ln/>
        </p:spPr>
        <p:txBody>
          <a:bodyPr/>
          <a:lstStyle/>
          <a:p>
            <a:pPr marL="119063" indent="-119063"/>
            <a:r>
              <a:rPr lang="en-US"/>
              <a:t>“Do-While” Loop Example</a:t>
            </a:r>
          </a:p>
        </p:txBody>
      </p:sp>
      <p:sp>
        <p:nvSpPr>
          <p:cNvPr id="54280" name="Rectangle 8"/>
          <p:cNvSpPr>
            <a:spLocks noGrp="1" noChangeArrowheads="1"/>
          </p:cNvSpPr>
          <p:nvPr>
            <p:ph type="body" idx="1"/>
          </p:nvPr>
        </p:nvSpPr>
        <p:spPr>
          <a:xfrm>
            <a:off x="1905001" y="4953000"/>
            <a:ext cx="6752771" cy="1282700"/>
          </a:xfrm>
          <a:ln/>
        </p:spPr>
        <p:txBody>
          <a:bodyPr>
            <a:normAutofit fontScale="85000" lnSpcReduction="10000"/>
          </a:bodyPr>
          <a:lstStyle/>
          <a:p>
            <a:r>
              <a:rPr lang="en-US" dirty="0"/>
              <a:t>Count number of 1’s in argument </a:t>
            </a:r>
            <a:r>
              <a:rPr lang="en-US" dirty="0">
                <a:latin typeface="Courier New"/>
                <a:cs typeface="Courier New"/>
              </a:rPr>
              <a:t>x</a:t>
            </a:r>
            <a:r>
              <a:rPr lang="en-US" dirty="0"/>
              <a:t> (“</a:t>
            </a:r>
            <a:r>
              <a:rPr lang="en-US" dirty="0" err="1"/>
              <a:t>popcount</a:t>
            </a:r>
            <a:r>
              <a:rPr lang="en-US" dirty="0"/>
              <a:t>”)</a:t>
            </a:r>
          </a:p>
          <a:p>
            <a:r>
              <a:rPr lang="en-US" dirty="0"/>
              <a:t>Use conditional branch to either continue looping or to exit loop</a:t>
            </a:r>
          </a:p>
        </p:txBody>
      </p:sp>
    </p:spTree>
    <p:extLst>
      <p:ext uri="{BB962C8B-B14F-4D97-AF65-F5344CB8AC3E}">
        <p14:creationId xmlns:p14="http://schemas.microsoft.com/office/powerpoint/2010/main" val="1100162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5" name="Rectangle 9"/>
          <p:cNvSpPr>
            <a:spLocks noGrp="1" noChangeArrowheads="1"/>
          </p:cNvSpPr>
          <p:nvPr>
            <p:ph type="title"/>
          </p:nvPr>
        </p:nvSpPr>
        <p:spPr>
          <a:ln/>
        </p:spPr>
        <p:txBody>
          <a:bodyPr/>
          <a:lstStyle/>
          <a:p>
            <a:pPr marL="119063" indent="-119063"/>
            <a:r>
              <a:rPr lang="en-US" dirty="0"/>
              <a:t>“Do-While” Loop Compilation</a:t>
            </a:r>
          </a:p>
        </p:txBody>
      </p:sp>
      <p:sp>
        <p:nvSpPr>
          <p:cNvPr id="55307" name="Rectangle 11"/>
          <p:cNvSpPr>
            <a:spLocks/>
          </p:cNvSpPr>
          <p:nvPr/>
        </p:nvSpPr>
        <p:spPr bwMode="auto">
          <a:xfrm>
            <a:off x="3657600" y="4343400"/>
            <a:ext cx="6328229" cy="2383971"/>
          </a:xfrm>
          <a:prstGeom prst="rect">
            <a:avLst/>
          </a:prstGeom>
          <a:noFill/>
          <a:ln w="12700" cap="flat">
            <a:noFill/>
            <a:miter lim="800000"/>
            <a:headEnd type="none" w="med" len="med"/>
            <a:tailEnd type="none" w="med" len="med"/>
          </a:ln>
        </p:spPr>
        <p:txBody>
          <a:bodyPr lIns="38100" tIns="38100" rIns="38100" bIns="38100"/>
          <a:lstStyle/>
          <a:p>
            <a:pPr>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en-US" b="1" dirty="0">
                <a:latin typeface="Courier New" pitchFamily="49" charset="0"/>
                <a:ea typeface="Monaco" charset="0"/>
                <a:cs typeface="Courier New" pitchFamily="49" charset="0"/>
                <a:sym typeface="Monaco" charset="0"/>
              </a:rPr>
              <a:t>	</a:t>
            </a:r>
            <a:r>
              <a:rPr lang="cs-CZ" b="1" dirty="0">
                <a:latin typeface="Courier New" pitchFamily="49" charset="0"/>
                <a:ea typeface="Monaco" charset="0"/>
                <a:cs typeface="Courier New" pitchFamily="49" charset="0"/>
                <a:sym typeface="Monaco" charset="0"/>
              </a:rPr>
              <a:t> movl    $0, %eax		#  </a:t>
            </a:r>
            <a:r>
              <a:rPr lang="en-US" b="1" dirty="0">
                <a:latin typeface="Courier New" pitchFamily="49" charset="0"/>
                <a:ea typeface="Monaco" charset="0"/>
                <a:cs typeface="Courier New" pitchFamily="49" charset="0"/>
                <a:sym typeface="Monaco" charset="0"/>
              </a:rPr>
              <a:t> </a:t>
            </a:r>
            <a:r>
              <a:rPr lang="cs-CZ" b="1" dirty="0">
                <a:latin typeface="Courier New" pitchFamily="49" charset="0"/>
                <a:ea typeface="Monaco" charset="0"/>
                <a:cs typeface="Courier New" pitchFamily="49" charset="0"/>
                <a:sym typeface="Monaco" charset="0"/>
              </a:rPr>
              <a:t>result = 0</a:t>
            </a:r>
          </a:p>
          <a:p>
            <a:pPr>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b="1" dirty="0">
                <a:latin typeface="Courier New" pitchFamily="49" charset="0"/>
                <a:ea typeface="Monaco" charset="0"/>
                <a:cs typeface="Courier New" pitchFamily="49" charset="0"/>
                <a:sym typeface="Monaco" charset="0"/>
              </a:rPr>
              <a:t>.L2:			</a:t>
            </a:r>
            <a:r>
              <a:rPr lang="en-US" b="1" dirty="0">
                <a:latin typeface="Courier New" pitchFamily="49" charset="0"/>
                <a:ea typeface="Monaco" charset="0"/>
                <a:cs typeface="Courier New" pitchFamily="49" charset="0"/>
                <a:sym typeface="Monaco" charset="0"/>
              </a:rPr>
              <a:t>	</a:t>
            </a:r>
            <a:r>
              <a:rPr lang="cs-CZ" b="1" dirty="0">
                <a:latin typeface="Courier New" pitchFamily="49" charset="0"/>
                <a:ea typeface="Monaco" charset="0"/>
                <a:cs typeface="Courier New" pitchFamily="49" charset="0"/>
                <a:sym typeface="Monaco" charset="0"/>
              </a:rPr>
              <a:t># loop:</a:t>
            </a:r>
          </a:p>
          <a:p>
            <a:pPr>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b="1" dirty="0">
                <a:latin typeface="Courier New" pitchFamily="49" charset="0"/>
                <a:ea typeface="Monaco" charset="0"/>
                <a:cs typeface="Courier New" pitchFamily="49" charset="0"/>
                <a:sym typeface="Monaco" charset="0"/>
              </a:rPr>
              <a:t>   </a:t>
            </a:r>
            <a:r>
              <a:rPr lang="cs-CZ" b="1" dirty="0" err="1">
                <a:latin typeface="Courier New" pitchFamily="49" charset="0"/>
                <a:ea typeface="Monaco" charset="0"/>
                <a:cs typeface="Courier New" pitchFamily="49" charset="0"/>
                <a:sym typeface="Monaco" charset="0"/>
              </a:rPr>
              <a:t>movq</a:t>
            </a:r>
            <a:r>
              <a:rPr lang="cs-CZ" b="1" dirty="0">
                <a:latin typeface="Courier New" pitchFamily="49" charset="0"/>
                <a:ea typeface="Monaco" charset="0"/>
                <a:cs typeface="Courier New" pitchFamily="49" charset="0"/>
                <a:sym typeface="Monaco" charset="0"/>
              </a:rPr>
              <a:t>    %rdi, %</a:t>
            </a:r>
            <a:r>
              <a:rPr lang="cs-CZ" b="1" dirty="0" err="1">
                <a:latin typeface="Courier New" pitchFamily="49" charset="0"/>
                <a:ea typeface="Monaco" charset="0"/>
                <a:cs typeface="Courier New" pitchFamily="49" charset="0"/>
                <a:sym typeface="Monaco" charset="0"/>
              </a:rPr>
              <a:t>rdx</a:t>
            </a:r>
            <a:r>
              <a:rPr lang="cs-CZ" b="1" dirty="0">
                <a:latin typeface="Courier New" pitchFamily="49" charset="0"/>
                <a:ea typeface="Monaco" charset="0"/>
                <a:cs typeface="Courier New" pitchFamily="49" charset="0"/>
                <a:sym typeface="Monaco" charset="0"/>
              </a:rPr>
              <a:t>	</a:t>
            </a:r>
          </a:p>
          <a:p>
            <a:pPr>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b="1" dirty="0">
                <a:latin typeface="Courier New" pitchFamily="49" charset="0"/>
                <a:ea typeface="Monaco" charset="0"/>
                <a:cs typeface="Courier New" pitchFamily="49" charset="0"/>
                <a:sym typeface="Monaco" charset="0"/>
              </a:rPr>
              <a:t>   andl    $1, %edx		#  </a:t>
            </a:r>
            <a:r>
              <a:rPr lang="en-US" b="1" dirty="0">
                <a:latin typeface="Courier New" pitchFamily="49" charset="0"/>
                <a:ea typeface="Monaco" charset="0"/>
                <a:cs typeface="Courier New" pitchFamily="49" charset="0"/>
                <a:sym typeface="Monaco" charset="0"/>
              </a:rPr>
              <a:t> </a:t>
            </a:r>
            <a:r>
              <a:rPr lang="cs-CZ" b="1" dirty="0">
                <a:latin typeface="Courier New" pitchFamily="49" charset="0"/>
                <a:ea typeface="Monaco" charset="0"/>
                <a:cs typeface="Courier New" pitchFamily="49" charset="0"/>
                <a:sym typeface="Monaco" charset="0"/>
              </a:rPr>
              <a:t>t = x &amp; 0x1</a:t>
            </a:r>
          </a:p>
          <a:p>
            <a:pPr>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b="1" dirty="0">
                <a:latin typeface="Courier New" pitchFamily="49" charset="0"/>
                <a:ea typeface="Monaco" charset="0"/>
                <a:cs typeface="Courier New" pitchFamily="49" charset="0"/>
                <a:sym typeface="Monaco" charset="0"/>
              </a:rPr>
              <a:t>   addq    %rdx, %rax	#  </a:t>
            </a:r>
            <a:r>
              <a:rPr lang="en-US" b="1" dirty="0">
                <a:latin typeface="Courier New" pitchFamily="49" charset="0"/>
                <a:ea typeface="Monaco" charset="0"/>
                <a:cs typeface="Courier New" pitchFamily="49" charset="0"/>
                <a:sym typeface="Monaco" charset="0"/>
              </a:rPr>
              <a:t> </a:t>
            </a:r>
            <a:r>
              <a:rPr lang="cs-CZ" b="1" dirty="0">
                <a:latin typeface="Courier New" pitchFamily="49" charset="0"/>
                <a:ea typeface="Monaco" charset="0"/>
                <a:cs typeface="Courier New" pitchFamily="49" charset="0"/>
                <a:sym typeface="Monaco" charset="0"/>
              </a:rPr>
              <a:t>result += t</a:t>
            </a:r>
          </a:p>
          <a:p>
            <a:pPr>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b="1" dirty="0">
                <a:latin typeface="Courier New" pitchFamily="49" charset="0"/>
                <a:ea typeface="Monaco" charset="0"/>
                <a:cs typeface="Courier New" pitchFamily="49" charset="0"/>
                <a:sym typeface="Monaco" charset="0"/>
              </a:rPr>
              <a:t>   shrq    %rdi		#  </a:t>
            </a:r>
            <a:r>
              <a:rPr lang="en-US" b="1" dirty="0">
                <a:latin typeface="Courier New" pitchFamily="49" charset="0"/>
                <a:ea typeface="Monaco" charset="0"/>
                <a:cs typeface="Courier New" pitchFamily="49" charset="0"/>
                <a:sym typeface="Monaco" charset="0"/>
              </a:rPr>
              <a:t> </a:t>
            </a:r>
            <a:r>
              <a:rPr lang="cs-CZ" b="1" dirty="0">
                <a:latin typeface="Courier New" pitchFamily="49" charset="0"/>
                <a:ea typeface="Monaco" charset="0"/>
                <a:cs typeface="Courier New" pitchFamily="49" charset="0"/>
                <a:sym typeface="Monaco" charset="0"/>
              </a:rPr>
              <a:t>x &gt;&gt;= 1</a:t>
            </a:r>
          </a:p>
          <a:p>
            <a:pPr>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b="1" dirty="0">
                <a:latin typeface="Courier New" pitchFamily="49" charset="0"/>
                <a:ea typeface="Monaco" charset="0"/>
                <a:cs typeface="Courier New" pitchFamily="49" charset="0"/>
                <a:sym typeface="Monaco" charset="0"/>
              </a:rPr>
              <a:t>   jne     .L2		#  </a:t>
            </a:r>
            <a:r>
              <a:rPr lang="en-US" b="1" dirty="0">
                <a:latin typeface="Courier New" pitchFamily="49" charset="0"/>
                <a:ea typeface="Monaco" charset="0"/>
                <a:cs typeface="Courier New" pitchFamily="49" charset="0"/>
                <a:sym typeface="Monaco" charset="0"/>
              </a:rPr>
              <a:t> </a:t>
            </a:r>
            <a:r>
              <a:rPr lang="cs-CZ" b="1" dirty="0">
                <a:latin typeface="Courier New" pitchFamily="49" charset="0"/>
                <a:ea typeface="Monaco" charset="0"/>
                <a:cs typeface="Courier New" pitchFamily="49" charset="0"/>
                <a:sym typeface="Monaco" charset="0"/>
              </a:rPr>
              <a:t>if(x) goto loop</a:t>
            </a:r>
          </a:p>
          <a:p>
            <a:pPr>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b="1" dirty="0">
                <a:latin typeface="Courier New" pitchFamily="49" charset="0"/>
                <a:ea typeface="Monaco" charset="0"/>
                <a:cs typeface="Courier New" pitchFamily="49" charset="0"/>
                <a:sym typeface="Monaco" charset="0"/>
              </a:rPr>
              <a:t>   ret</a:t>
            </a:r>
            <a:endParaRPr lang="en-US" b="1" dirty="0">
              <a:latin typeface="Courier New" pitchFamily="49" charset="0"/>
              <a:ea typeface="Monaco" charset="0"/>
              <a:cs typeface="Courier New" pitchFamily="49" charset="0"/>
              <a:sym typeface="Monaco" charset="0"/>
            </a:endParaRPr>
          </a:p>
        </p:txBody>
      </p:sp>
      <p:sp>
        <p:nvSpPr>
          <p:cNvPr id="9" name="Rectangle 6"/>
          <p:cNvSpPr>
            <a:spLocks/>
          </p:cNvSpPr>
          <p:nvPr/>
        </p:nvSpPr>
        <p:spPr bwMode="auto">
          <a:xfrm>
            <a:off x="1905001" y="1524001"/>
            <a:ext cx="4041775" cy="259080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pcount_goto</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 {</a:t>
            </a:r>
          </a:p>
          <a:p>
            <a:pPr algn="l"/>
            <a:r>
              <a:rPr lang="en-US" b="1" dirty="0">
                <a:latin typeface="Courier New" pitchFamily="49" charset="0"/>
                <a:cs typeface="Courier New" pitchFamily="49" charset="0"/>
                <a:sym typeface="Courier New Bold" charset="0"/>
              </a:rPr>
              <a:t>  long result = 0;</a:t>
            </a:r>
          </a:p>
          <a:p>
            <a:pPr algn="l"/>
            <a:r>
              <a:rPr lang="en-US" b="1" dirty="0">
                <a:solidFill>
                  <a:srgbClr val="CC0000"/>
                </a:solidFill>
                <a:latin typeface="Courier New" pitchFamily="49" charset="0"/>
                <a:cs typeface="Courier New" pitchFamily="49" charset="0"/>
                <a:sym typeface="Courier New Bold" charset="0"/>
              </a:rPr>
              <a:t> loop:</a:t>
            </a:r>
          </a:p>
          <a:p>
            <a:pPr algn="l"/>
            <a:r>
              <a:rPr lang="en-US" b="1" dirty="0">
                <a:latin typeface="Courier New" pitchFamily="49" charset="0"/>
                <a:cs typeface="Courier New" pitchFamily="49" charset="0"/>
                <a:sym typeface="Courier New Bold" charset="0"/>
              </a:rPr>
              <a:t>  result += x &amp; 0x1;</a:t>
            </a:r>
          </a:p>
          <a:p>
            <a:pPr algn="l"/>
            <a:r>
              <a:rPr lang="en-US" b="1" dirty="0">
                <a:latin typeface="Courier New" pitchFamily="49" charset="0"/>
                <a:cs typeface="Courier New" pitchFamily="49" charset="0"/>
                <a:sym typeface="Courier New Bold" charset="0"/>
              </a:rPr>
              <a:t>  x &gt;&gt;= 1;</a:t>
            </a:r>
          </a:p>
          <a:p>
            <a:pPr algn="l"/>
            <a:r>
              <a:rPr lang="en-US" b="1" dirty="0">
                <a:latin typeface="Courier New" pitchFamily="49" charset="0"/>
                <a:cs typeface="Courier New" pitchFamily="49" charset="0"/>
                <a:sym typeface="Courier New Bold" charset="0"/>
              </a:rPr>
              <a:t>  if(x)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loop</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graphicFrame>
        <p:nvGraphicFramePr>
          <p:cNvPr id="11" name="Table 10"/>
          <p:cNvGraphicFramePr>
            <a:graphicFrameLocks noGrp="1"/>
          </p:cNvGraphicFramePr>
          <p:nvPr>
            <p:extLst/>
          </p:nvPr>
        </p:nvGraphicFramePr>
        <p:xfrm>
          <a:off x="6248400" y="1905000"/>
          <a:ext cx="3352800" cy="1143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b="1" i="0" dirty="0">
                          <a:latin typeface="Courier New"/>
                          <a:cs typeface="Courier New"/>
                        </a:rPr>
                        <a:t>result</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4917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2" name="Rectangle 6"/>
          <p:cNvSpPr>
            <a:spLocks noChangeArrowheads="1"/>
          </p:cNvSpPr>
          <p:nvPr/>
        </p:nvSpPr>
        <p:spPr bwMode="auto">
          <a:xfrm>
            <a:off x="2590800" y="1066800"/>
            <a:ext cx="3200400" cy="2209800"/>
          </a:xfrm>
          <a:prstGeom prst="rect">
            <a:avLst/>
          </a:prstGeom>
          <a:solidFill>
            <a:srgbClr val="EFBFBF"/>
          </a:solidFill>
          <a:ln w="28575">
            <a:solidFill>
              <a:schemeClr val="tx1"/>
            </a:solidFill>
            <a:miter lim="800000"/>
            <a:headEnd/>
            <a:tailEnd/>
          </a:ln>
          <a:effectLst/>
        </p:spPr>
        <p:txBody>
          <a:bodyPr lIns="90487" tIns="44450" rIns="90487" bIns="44450"/>
          <a:lstStyle/>
          <a:p>
            <a:pPr eaLnBrk="0" fontAlgn="base" hangingPunct="0">
              <a:spcBef>
                <a:spcPct val="0"/>
              </a:spcBef>
              <a:spcAft>
                <a:spcPct val="0"/>
              </a:spcAft>
              <a:defRPr/>
            </a:pPr>
            <a:r>
              <a:rPr lang="en-US" sz="2400" b="1" dirty="0">
                <a:solidFill>
                  <a:srgbClr val="000000"/>
                </a:solidFill>
                <a:latin typeface="Calibri" pitchFamily="34" charset="0"/>
              </a:rPr>
              <a:t>CPU</a:t>
            </a:r>
          </a:p>
        </p:txBody>
      </p:sp>
      <p:sp>
        <p:nvSpPr>
          <p:cNvPr id="147458" name="Rectangle 2"/>
          <p:cNvSpPr>
            <a:spLocks noGrp="1" noChangeArrowheads="1"/>
          </p:cNvSpPr>
          <p:nvPr>
            <p:ph type="title"/>
          </p:nvPr>
        </p:nvSpPr>
        <p:spPr>
          <a:xfrm>
            <a:off x="1828800" y="304800"/>
            <a:ext cx="8437548" cy="573088"/>
          </a:xfrm>
        </p:spPr>
        <p:txBody>
          <a:bodyPr>
            <a:normAutofit fontScale="90000"/>
          </a:bodyPr>
          <a:lstStyle/>
          <a:p>
            <a:r>
              <a:rPr lang="en-US" dirty="0"/>
              <a:t>Recall: ISA = Assembly/Machine Code View</a:t>
            </a:r>
          </a:p>
        </p:txBody>
      </p:sp>
      <p:sp>
        <p:nvSpPr>
          <p:cNvPr id="147459" name="Rectangle 3"/>
          <p:cNvSpPr>
            <a:spLocks noGrp="1" noChangeArrowheads="1"/>
          </p:cNvSpPr>
          <p:nvPr>
            <p:ph type="body" sz="half" idx="1"/>
          </p:nvPr>
        </p:nvSpPr>
        <p:spPr>
          <a:xfrm>
            <a:off x="2043114" y="3412456"/>
            <a:ext cx="4852987" cy="3182091"/>
          </a:xfrm>
          <a:solidFill>
            <a:schemeClr val="bg1"/>
          </a:solidFill>
        </p:spPr>
        <p:txBody>
          <a:bodyPr/>
          <a:lstStyle/>
          <a:p>
            <a:pPr marL="227013" indent="-227013" defTabSz="895350">
              <a:buNone/>
              <a:tabLst>
                <a:tab pos="1371600" algn="l"/>
                <a:tab pos="4572000" algn="l"/>
              </a:tabLst>
            </a:pPr>
            <a:r>
              <a:rPr lang="en-US" sz="2400" dirty="0"/>
              <a:t>Programmer-Visible State</a:t>
            </a:r>
          </a:p>
          <a:p>
            <a:pPr marL="560388" lvl="1" indent="-222250" defTabSz="895350">
              <a:tabLst>
                <a:tab pos="1371600" algn="l"/>
                <a:tab pos="4572000" algn="l"/>
              </a:tabLst>
            </a:pPr>
            <a:r>
              <a:rPr lang="en-US" sz="2000" b="1" dirty="0"/>
              <a:t>PC: Program counter</a:t>
            </a:r>
          </a:p>
          <a:p>
            <a:pPr marL="839788" lvl="2" indent="-165100" defTabSz="895350">
              <a:tabLst>
                <a:tab pos="1371600" algn="l"/>
                <a:tab pos="4572000" algn="l"/>
              </a:tabLst>
            </a:pPr>
            <a:r>
              <a:rPr lang="en-US" sz="1800" dirty="0"/>
              <a:t>Address of next instruction</a:t>
            </a:r>
          </a:p>
          <a:p>
            <a:pPr marL="560388" lvl="1" indent="-222250" defTabSz="895350">
              <a:tabLst>
                <a:tab pos="1371600" algn="l"/>
                <a:tab pos="4572000" algn="l"/>
              </a:tabLst>
            </a:pPr>
            <a:r>
              <a:rPr lang="en-US" sz="2000" b="1" dirty="0"/>
              <a:t>Register file</a:t>
            </a:r>
          </a:p>
          <a:p>
            <a:pPr marL="839788" lvl="2" indent="-165100" defTabSz="895350">
              <a:tabLst>
                <a:tab pos="1371600" algn="l"/>
                <a:tab pos="4572000" algn="l"/>
              </a:tabLst>
            </a:pPr>
            <a:r>
              <a:rPr lang="en-US" sz="1800" dirty="0"/>
              <a:t>Heavily used program data</a:t>
            </a:r>
          </a:p>
          <a:p>
            <a:pPr marL="560388" lvl="1" indent="-222250" defTabSz="895350">
              <a:tabLst>
                <a:tab pos="1371600" algn="l"/>
                <a:tab pos="4572000" algn="l"/>
              </a:tabLst>
            </a:pPr>
            <a:r>
              <a:rPr lang="en-US" sz="2000" b="1" dirty="0"/>
              <a:t>Condition codes</a:t>
            </a:r>
          </a:p>
          <a:p>
            <a:pPr marL="839788" lvl="2" indent="-165100" defTabSz="895350">
              <a:tabLst>
                <a:tab pos="1371600" algn="l"/>
                <a:tab pos="4572000" algn="l"/>
              </a:tabLst>
            </a:pPr>
            <a:r>
              <a:rPr lang="en-US" sz="1800" dirty="0"/>
              <a:t>Store status information about most recent arithmetic or logical operation</a:t>
            </a:r>
          </a:p>
          <a:p>
            <a:pPr marL="839788" lvl="2" indent="-165100" defTabSz="895350">
              <a:tabLst>
                <a:tab pos="1371600" algn="l"/>
                <a:tab pos="4572000" algn="l"/>
              </a:tabLst>
            </a:pPr>
            <a:r>
              <a:rPr lang="en-US" sz="1800" dirty="0"/>
              <a:t>Used for conditional branching</a:t>
            </a:r>
          </a:p>
        </p:txBody>
      </p:sp>
      <p:sp>
        <p:nvSpPr>
          <p:cNvPr id="147460" name="Rectangle 4"/>
          <p:cNvSpPr>
            <a:spLocks noChangeArrowheads="1"/>
          </p:cNvSpPr>
          <p:nvPr/>
        </p:nvSpPr>
        <p:spPr bwMode="auto">
          <a:xfrm>
            <a:off x="2933700" y="1981200"/>
            <a:ext cx="533400" cy="457200"/>
          </a:xfrm>
          <a:prstGeom prst="rect">
            <a:avLst/>
          </a:prstGeom>
          <a:solidFill>
            <a:schemeClr val="accent3"/>
          </a:solidFill>
          <a:ln w="25400">
            <a:solidFill>
              <a:schemeClr val="tx1"/>
            </a:solidFill>
            <a:miter lim="800000"/>
            <a:headEnd/>
            <a:tailEnd/>
          </a:ln>
          <a:effectLst/>
        </p:spPr>
        <p:txBody>
          <a:bodyPr wrap="none" anchor="ctr"/>
          <a:lstStyle/>
          <a:p>
            <a:pPr eaLnBrk="0" fontAlgn="base" hangingPunct="0">
              <a:spcBef>
                <a:spcPct val="0"/>
              </a:spcBef>
              <a:spcAft>
                <a:spcPct val="0"/>
              </a:spcAft>
              <a:defRPr/>
            </a:pPr>
            <a:r>
              <a:rPr lang="en-US" sz="2400" b="1" dirty="0">
                <a:solidFill>
                  <a:srgbClr val="000000"/>
                </a:solidFill>
                <a:latin typeface="Calibri" pitchFamily="34" charset="0"/>
              </a:rPr>
              <a:t>PC</a:t>
            </a:r>
          </a:p>
        </p:txBody>
      </p:sp>
      <p:sp>
        <p:nvSpPr>
          <p:cNvPr id="147461" name="Rectangle 5"/>
          <p:cNvSpPr>
            <a:spLocks noChangeArrowheads="1"/>
          </p:cNvSpPr>
          <p:nvPr/>
        </p:nvSpPr>
        <p:spPr bwMode="auto">
          <a:xfrm>
            <a:off x="3886200" y="1371600"/>
            <a:ext cx="1676400" cy="762000"/>
          </a:xfrm>
          <a:prstGeom prst="rect">
            <a:avLst/>
          </a:prstGeom>
          <a:solidFill>
            <a:schemeClr val="accent3"/>
          </a:solidFill>
          <a:ln w="25400">
            <a:solidFill>
              <a:schemeClr val="tx1"/>
            </a:solidFill>
            <a:miter lim="800000"/>
            <a:headEnd/>
            <a:tailEnd/>
          </a:ln>
          <a:effectLst/>
        </p:spPr>
        <p:txBody>
          <a:bodyPr wrap="none" anchor="ctr"/>
          <a:lstStyle/>
          <a:p>
            <a:pPr algn="ctr" eaLnBrk="0" fontAlgn="base" hangingPunct="0">
              <a:spcBef>
                <a:spcPct val="0"/>
              </a:spcBef>
              <a:spcAft>
                <a:spcPct val="0"/>
              </a:spcAft>
              <a:defRPr/>
            </a:pPr>
            <a:r>
              <a:rPr lang="en-US" sz="2400" b="1" dirty="0">
                <a:solidFill>
                  <a:srgbClr val="000000"/>
                </a:solidFill>
                <a:latin typeface="Calibri" pitchFamily="34" charset="0"/>
              </a:rPr>
              <a:t>Registers</a:t>
            </a:r>
          </a:p>
        </p:txBody>
      </p:sp>
      <p:sp>
        <p:nvSpPr>
          <p:cNvPr id="147463" name="Rectangle 7"/>
          <p:cNvSpPr>
            <a:spLocks noChangeArrowheads="1"/>
          </p:cNvSpPr>
          <p:nvPr/>
        </p:nvSpPr>
        <p:spPr bwMode="auto">
          <a:xfrm>
            <a:off x="7543800" y="1066800"/>
            <a:ext cx="1752600" cy="220980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eaLnBrk="0" fontAlgn="base" hangingPunct="0">
              <a:spcBef>
                <a:spcPct val="0"/>
              </a:spcBef>
              <a:spcAft>
                <a:spcPct val="0"/>
              </a:spcAft>
              <a:defRPr/>
            </a:pPr>
            <a:r>
              <a:rPr lang="en-US" sz="2400" b="1" dirty="0">
                <a:solidFill>
                  <a:srgbClr val="000000"/>
                </a:solidFill>
                <a:latin typeface="Calibri" pitchFamily="34" charset="0"/>
              </a:rPr>
              <a:t>Memory</a:t>
            </a:r>
          </a:p>
        </p:txBody>
      </p:sp>
      <p:sp>
        <p:nvSpPr>
          <p:cNvPr id="147464" name="Text Box 8"/>
          <p:cNvSpPr txBox="1">
            <a:spLocks noChangeArrowheads="1"/>
          </p:cNvSpPr>
          <p:nvPr/>
        </p:nvSpPr>
        <p:spPr bwMode="auto">
          <a:xfrm>
            <a:off x="7848600" y="1730102"/>
            <a:ext cx="1143000" cy="1013098"/>
          </a:xfrm>
          <a:prstGeom prst="rect">
            <a:avLst/>
          </a:prstGeom>
          <a:noFill/>
          <a:ln w="12700">
            <a:noFill/>
            <a:miter lim="800000"/>
            <a:headEnd/>
            <a:tailEnd/>
          </a:ln>
          <a:effectLst/>
        </p:spPr>
        <p:txBody>
          <a:bodyPr wrap="square" lIns="90487" tIns="44450" rIns="90487" bIns="44450">
            <a:spAutoFit/>
          </a:bodyPr>
          <a:lstStyle/>
          <a:p>
            <a:pPr algn="ctr" eaLnBrk="0" fontAlgn="base" hangingPunct="0">
              <a:spcBef>
                <a:spcPct val="0"/>
              </a:spcBef>
              <a:spcAft>
                <a:spcPct val="0"/>
              </a:spcAft>
              <a:defRPr/>
            </a:pPr>
            <a:r>
              <a:rPr lang="en-US" sz="2000" b="1" dirty="0">
                <a:solidFill>
                  <a:srgbClr val="000000"/>
                </a:solidFill>
                <a:latin typeface="Calibri" pitchFamily="34" charset="0"/>
              </a:rPr>
              <a:t>Code</a:t>
            </a:r>
          </a:p>
          <a:p>
            <a:pPr algn="ctr" eaLnBrk="0" fontAlgn="base" hangingPunct="0">
              <a:spcBef>
                <a:spcPct val="0"/>
              </a:spcBef>
              <a:spcAft>
                <a:spcPct val="0"/>
              </a:spcAft>
              <a:defRPr/>
            </a:pPr>
            <a:r>
              <a:rPr lang="en-US" sz="2000" b="1" dirty="0">
                <a:solidFill>
                  <a:srgbClr val="000000"/>
                </a:solidFill>
                <a:latin typeface="Calibri" pitchFamily="34" charset="0"/>
              </a:rPr>
              <a:t>Data</a:t>
            </a:r>
          </a:p>
          <a:p>
            <a:pPr algn="ctr" eaLnBrk="0" fontAlgn="base" hangingPunct="0">
              <a:spcBef>
                <a:spcPct val="0"/>
              </a:spcBef>
              <a:spcAft>
                <a:spcPct val="0"/>
              </a:spcAft>
              <a:defRPr/>
            </a:pPr>
            <a:r>
              <a:rPr lang="en-US" sz="2000" b="1" dirty="0">
                <a:solidFill>
                  <a:srgbClr val="000000"/>
                </a:solidFill>
                <a:latin typeface="Calibri" pitchFamily="34" charset="0"/>
              </a:rPr>
              <a:t>Stack</a:t>
            </a:r>
          </a:p>
        </p:txBody>
      </p:sp>
      <p:sp>
        <p:nvSpPr>
          <p:cNvPr id="147465" name="Line 9"/>
          <p:cNvSpPr>
            <a:spLocks noChangeShapeType="1"/>
          </p:cNvSpPr>
          <p:nvPr/>
        </p:nvSpPr>
        <p:spPr bwMode="auto">
          <a:xfrm>
            <a:off x="5791200" y="1701800"/>
            <a:ext cx="1752600" cy="0"/>
          </a:xfrm>
          <a:prstGeom prst="line">
            <a:avLst/>
          </a:prstGeom>
          <a:noFill/>
          <a:ln w="25400">
            <a:solidFill>
              <a:schemeClr val="tx1"/>
            </a:solidFill>
            <a:round/>
            <a:headEnd/>
            <a:tailEnd type="triangle" w="lg" len="lg"/>
          </a:ln>
          <a:effectLst/>
        </p:spPr>
        <p:txBody>
          <a:bodyPr wrap="none" anchor="ctr"/>
          <a:lstStyle/>
          <a:p>
            <a:pPr eaLnBrk="0" fontAlgn="base" hangingPunct="0">
              <a:spcBef>
                <a:spcPct val="0"/>
              </a:spcBef>
              <a:spcAft>
                <a:spcPct val="0"/>
              </a:spcAft>
              <a:defRPr/>
            </a:pPr>
            <a:endParaRPr lang="en-US" sz="2400" b="1" dirty="0">
              <a:solidFill>
                <a:srgbClr val="000000"/>
              </a:solidFill>
              <a:latin typeface="Calibri" pitchFamily="34" charset="0"/>
            </a:endParaRPr>
          </a:p>
        </p:txBody>
      </p:sp>
      <p:sp>
        <p:nvSpPr>
          <p:cNvPr id="147466" name="Line 10"/>
          <p:cNvSpPr>
            <a:spLocks noChangeShapeType="1"/>
          </p:cNvSpPr>
          <p:nvPr/>
        </p:nvSpPr>
        <p:spPr bwMode="auto">
          <a:xfrm>
            <a:off x="5791200" y="2235200"/>
            <a:ext cx="1752600" cy="0"/>
          </a:xfrm>
          <a:prstGeom prst="line">
            <a:avLst/>
          </a:prstGeom>
          <a:noFill/>
          <a:ln w="25400">
            <a:solidFill>
              <a:schemeClr val="tx1"/>
            </a:solidFill>
            <a:round/>
            <a:headEnd type="triangle" w="lg" len="lg"/>
            <a:tailEnd type="triangle" w="lg" len="lg"/>
          </a:ln>
          <a:effectLst/>
        </p:spPr>
        <p:txBody>
          <a:bodyPr wrap="none" anchor="ctr"/>
          <a:lstStyle/>
          <a:p>
            <a:pPr eaLnBrk="0" fontAlgn="base" hangingPunct="0">
              <a:spcBef>
                <a:spcPct val="0"/>
              </a:spcBef>
              <a:spcAft>
                <a:spcPct val="0"/>
              </a:spcAft>
              <a:defRPr/>
            </a:pPr>
            <a:endParaRPr lang="en-US" sz="2400" b="1" dirty="0">
              <a:solidFill>
                <a:srgbClr val="000000"/>
              </a:solidFill>
              <a:latin typeface="Calibri" pitchFamily="34" charset="0"/>
            </a:endParaRPr>
          </a:p>
        </p:txBody>
      </p:sp>
      <p:sp>
        <p:nvSpPr>
          <p:cNvPr id="147467" name="Line 11"/>
          <p:cNvSpPr>
            <a:spLocks noChangeShapeType="1"/>
          </p:cNvSpPr>
          <p:nvPr/>
        </p:nvSpPr>
        <p:spPr bwMode="auto">
          <a:xfrm>
            <a:off x="5791200" y="2768600"/>
            <a:ext cx="1752600" cy="0"/>
          </a:xfrm>
          <a:prstGeom prst="line">
            <a:avLst/>
          </a:prstGeom>
          <a:noFill/>
          <a:ln w="25400">
            <a:solidFill>
              <a:schemeClr val="tx1"/>
            </a:solidFill>
            <a:round/>
            <a:headEnd type="triangle" w="lg" len="lg"/>
            <a:tailEnd/>
          </a:ln>
          <a:effectLst/>
        </p:spPr>
        <p:txBody>
          <a:bodyPr wrap="none" anchor="ctr"/>
          <a:lstStyle/>
          <a:p>
            <a:pPr eaLnBrk="0" fontAlgn="base" hangingPunct="0">
              <a:spcBef>
                <a:spcPct val="0"/>
              </a:spcBef>
              <a:spcAft>
                <a:spcPct val="0"/>
              </a:spcAft>
              <a:defRPr/>
            </a:pPr>
            <a:endParaRPr lang="en-US" sz="2400" b="1" dirty="0">
              <a:solidFill>
                <a:srgbClr val="000000"/>
              </a:solidFill>
              <a:latin typeface="Calibri" pitchFamily="34" charset="0"/>
            </a:endParaRPr>
          </a:p>
        </p:txBody>
      </p:sp>
      <p:sp>
        <p:nvSpPr>
          <p:cNvPr id="147468" name="Text Box 12"/>
          <p:cNvSpPr txBox="1">
            <a:spLocks noChangeArrowheads="1"/>
          </p:cNvSpPr>
          <p:nvPr/>
        </p:nvSpPr>
        <p:spPr bwMode="auto">
          <a:xfrm>
            <a:off x="5791200" y="1295401"/>
            <a:ext cx="1752600" cy="397545"/>
          </a:xfrm>
          <a:prstGeom prst="rect">
            <a:avLst/>
          </a:prstGeom>
          <a:noFill/>
          <a:ln w="12700">
            <a:noFill/>
            <a:miter lim="800000"/>
            <a:headEnd/>
            <a:tailEnd/>
          </a:ln>
          <a:effectLst/>
        </p:spPr>
        <p:txBody>
          <a:bodyPr lIns="90487" tIns="44450" rIns="90487" bIns="44450">
            <a:spAutoFit/>
          </a:bodyPr>
          <a:lstStyle/>
          <a:p>
            <a:pPr algn="ctr" eaLnBrk="0" fontAlgn="base" hangingPunct="0">
              <a:spcBef>
                <a:spcPct val="0"/>
              </a:spcBef>
              <a:spcAft>
                <a:spcPct val="0"/>
              </a:spcAft>
              <a:defRPr/>
            </a:pPr>
            <a:r>
              <a:rPr lang="en-US" sz="2000" dirty="0">
                <a:solidFill>
                  <a:srgbClr val="000000"/>
                </a:solidFill>
                <a:latin typeface="Calibri" pitchFamily="34" charset="0"/>
              </a:rPr>
              <a:t>Addresses</a:t>
            </a:r>
          </a:p>
        </p:txBody>
      </p:sp>
      <p:sp>
        <p:nvSpPr>
          <p:cNvPr id="147469" name="Text Box 13"/>
          <p:cNvSpPr txBox="1">
            <a:spLocks noChangeArrowheads="1"/>
          </p:cNvSpPr>
          <p:nvPr/>
        </p:nvSpPr>
        <p:spPr bwMode="auto">
          <a:xfrm>
            <a:off x="5791200" y="1854201"/>
            <a:ext cx="1752600" cy="397545"/>
          </a:xfrm>
          <a:prstGeom prst="rect">
            <a:avLst/>
          </a:prstGeom>
          <a:noFill/>
          <a:ln w="12700">
            <a:noFill/>
            <a:miter lim="800000"/>
            <a:headEnd/>
            <a:tailEnd/>
          </a:ln>
          <a:effectLst/>
        </p:spPr>
        <p:txBody>
          <a:bodyPr lIns="90487" tIns="44450" rIns="90487" bIns="44450">
            <a:spAutoFit/>
          </a:bodyPr>
          <a:lstStyle/>
          <a:p>
            <a:pPr algn="ctr" eaLnBrk="0" fontAlgn="base" hangingPunct="0">
              <a:spcBef>
                <a:spcPct val="0"/>
              </a:spcBef>
              <a:spcAft>
                <a:spcPct val="0"/>
              </a:spcAft>
              <a:defRPr/>
            </a:pPr>
            <a:r>
              <a:rPr lang="en-US" sz="2000" dirty="0">
                <a:solidFill>
                  <a:srgbClr val="000000"/>
                </a:solidFill>
                <a:latin typeface="Calibri" pitchFamily="34" charset="0"/>
              </a:rPr>
              <a:t>Data</a:t>
            </a:r>
          </a:p>
        </p:txBody>
      </p:sp>
      <p:sp>
        <p:nvSpPr>
          <p:cNvPr id="147470" name="Text Box 14"/>
          <p:cNvSpPr txBox="1">
            <a:spLocks noChangeArrowheads="1"/>
          </p:cNvSpPr>
          <p:nvPr/>
        </p:nvSpPr>
        <p:spPr bwMode="auto">
          <a:xfrm>
            <a:off x="5791200" y="2387601"/>
            <a:ext cx="1676400" cy="397545"/>
          </a:xfrm>
          <a:prstGeom prst="rect">
            <a:avLst/>
          </a:prstGeom>
          <a:noFill/>
          <a:ln w="12700">
            <a:noFill/>
            <a:miter lim="800000"/>
            <a:headEnd/>
            <a:tailEnd/>
          </a:ln>
          <a:effectLst/>
        </p:spPr>
        <p:txBody>
          <a:bodyPr lIns="90487" tIns="44450" rIns="90487" bIns="44450">
            <a:spAutoFit/>
          </a:bodyPr>
          <a:lstStyle/>
          <a:p>
            <a:pPr algn="ctr" eaLnBrk="0" fontAlgn="base" hangingPunct="0">
              <a:spcBef>
                <a:spcPct val="0"/>
              </a:spcBef>
              <a:spcAft>
                <a:spcPct val="0"/>
              </a:spcAft>
              <a:defRPr/>
            </a:pPr>
            <a:r>
              <a:rPr lang="en-US" sz="2000" dirty="0">
                <a:solidFill>
                  <a:srgbClr val="000000"/>
                </a:solidFill>
                <a:latin typeface="Calibri" pitchFamily="34" charset="0"/>
              </a:rPr>
              <a:t>Instructions</a:t>
            </a:r>
          </a:p>
        </p:txBody>
      </p:sp>
      <p:sp>
        <p:nvSpPr>
          <p:cNvPr id="147472" name="Rectangle 16"/>
          <p:cNvSpPr>
            <a:spLocks noChangeArrowheads="1"/>
          </p:cNvSpPr>
          <p:nvPr/>
        </p:nvSpPr>
        <p:spPr bwMode="auto">
          <a:xfrm>
            <a:off x="4191000" y="2286000"/>
            <a:ext cx="1066800" cy="685800"/>
          </a:xfrm>
          <a:prstGeom prst="rect">
            <a:avLst/>
          </a:prstGeom>
          <a:solidFill>
            <a:schemeClr val="accent3"/>
          </a:solidFill>
          <a:ln w="25400">
            <a:solidFill>
              <a:schemeClr val="tx1"/>
            </a:solidFill>
            <a:miter lim="800000"/>
            <a:headEnd/>
            <a:tailEnd/>
          </a:ln>
          <a:effectLst/>
        </p:spPr>
        <p:txBody>
          <a:bodyPr wrap="none" anchor="ctr"/>
          <a:lstStyle/>
          <a:p>
            <a:pPr algn="ctr" eaLnBrk="0" fontAlgn="base" hangingPunct="0">
              <a:spcBef>
                <a:spcPct val="0"/>
              </a:spcBef>
              <a:spcAft>
                <a:spcPct val="0"/>
              </a:spcAft>
              <a:defRPr/>
            </a:pPr>
            <a:r>
              <a:rPr lang="en-US" b="1" dirty="0">
                <a:solidFill>
                  <a:srgbClr val="000000"/>
                </a:solidFill>
                <a:latin typeface="Calibri" pitchFamily="34" charset="0"/>
              </a:rPr>
              <a:t>Condition</a:t>
            </a:r>
          </a:p>
          <a:p>
            <a:pPr algn="ctr" eaLnBrk="0" fontAlgn="base" hangingPunct="0">
              <a:spcBef>
                <a:spcPct val="0"/>
              </a:spcBef>
              <a:spcAft>
                <a:spcPct val="0"/>
              </a:spcAft>
              <a:defRPr/>
            </a:pPr>
            <a:r>
              <a:rPr lang="en-US" b="1" dirty="0">
                <a:solidFill>
                  <a:srgbClr val="000000"/>
                </a:solidFill>
                <a:latin typeface="Calibri" pitchFamily="34" charset="0"/>
              </a:rPr>
              <a:t>Codes</a:t>
            </a:r>
          </a:p>
        </p:txBody>
      </p:sp>
      <p:sp>
        <p:nvSpPr>
          <p:cNvPr id="147473" name="Rectangle 17"/>
          <p:cNvSpPr>
            <a:spLocks noGrp="1" noChangeArrowheads="1"/>
          </p:cNvSpPr>
          <p:nvPr>
            <p:ph type="body" sz="half" idx="2"/>
          </p:nvPr>
        </p:nvSpPr>
        <p:spPr>
          <a:xfrm>
            <a:off x="6896100" y="3625850"/>
            <a:ext cx="3619500" cy="1568450"/>
          </a:xfrm>
        </p:spPr>
        <p:txBody>
          <a:bodyPr/>
          <a:lstStyle/>
          <a:p>
            <a:pPr marL="292100" lvl="1" indent="-177800"/>
            <a:r>
              <a:rPr lang="en-US" sz="2000" b="1" dirty="0"/>
              <a:t>Memory</a:t>
            </a:r>
          </a:p>
          <a:p>
            <a:pPr marL="571500" lvl="2" indent="-165100"/>
            <a:r>
              <a:rPr lang="en-US" sz="1800" dirty="0"/>
              <a:t>Byte addressable array</a:t>
            </a:r>
          </a:p>
          <a:p>
            <a:pPr marL="571500" lvl="2" indent="-165100"/>
            <a:r>
              <a:rPr lang="en-US" sz="1800" dirty="0"/>
              <a:t>Code and user data</a:t>
            </a:r>
          </a:p>
          <a:p>
            <a:pPr marL="571500" lvl="2" indent="-165100"/>
            <a:r>
              <a:rPr lang="en-US" sz="1800" dirty="0"/>
              <a:t>Stack to support procedures</a:t>
            </a:r>
          </a:p>
          <a:p>
            <a:pPr marL="0" indent="0"/>
            <a:endParaRPr lang="en-US" sz="2000" dirty="0"/>
          </a:p>
        </p:txBody>
      </p:sp>
    </p:spTree>
    <p:extLst>
      <p:ext uri="{BB962C8B-B14F-4D97-AF65-F5344CB8AC3E}">
        <p14:creationId xmlns:p14="http://schemas.microsoft.com/office/powerpoint/2010/main" val="3391714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p:cNvSpPr>
          <p:nvPr/>
        </p:nvSpPr>
        <p:spPr bwMode="auto">
          <a:xfrm>
            <a:off x="1968500" y="1562554"/>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C Code</a:t>
            </a:r>
          </a:p>
        </p:txBody>
      </p:sp>
      <p:sp>
        <p:nvSpPr>
          <p:cNvPr id="56324" name="Rectangle 4"/>
          <p:cNvSpPr>
            <a:spLocks/>
          </p:cNvSpPr>
          <p:nvPr/>
        </p:nvSpPr>
        <p:spPr bwMode="auto">
          <a:xfrm>
            <a:off x="2057400" y="1975304"/>
            <a:ext cx="2895600" cy="12192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latin typeface="Courier New" pitchFamily="49" charset="0"/>
                <a:cs typeface="Courier New" pitchFamily="49" charset="0"/>
                <a:sym typeface="Courier New Bold" charset="0"/>
              </a:rPr>
              <a:t>do </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i="1" dirty="0">
                <a:latin typeface="+mj-lt"/>
                <a:ea typeface="Calibri Bold Italic" charset="0"/>
                <a:cs typeface="Courier New" pitchFamily="49" charset="0"/>
                <a:sym typeface="Calibri Bold Italic" charset="0"/>
              </a:rPr>
              <a:t>Body</a:t>
            </a:r>
            <a:endParaRPr lang="en-US" sz="3200" i="1" dirty="0">
              <a:latin typeface="+mj-lt"/>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while (</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a:t>
            </a:r>
          </a:p>
        </p:txBody>
      </p:sp>
      <p:sp>
        <p:nvSpPr>
          <p:cNvPr id="56325" name="Rectangle 5"/>
          <p:cNvSpPr>
            <a:spLocks/>
          </p:cNvSpPr>
          <p:nvPr/>
        </p:nvSpPr>
        <p:spPr bwMode="auto">
          <a:xfrm>
            <a:off x="5334000" y="1553029"/>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Goto Version</a:t>
            </a:r>
          </a:p>
        </p:txBody>
      </p:sp>
      <p:sp>
        <p:nvSpPr>
          <p:cNvPr id="56326" name="Rectangle 6"/>
          <p:cNvSpPr>
            <a:spLocks/>
          </p:cNvSpPr>
          <p:nvPr/>
        </p:nvSpPr>
        <p:spPr bwMode="auto">
          <a:xfrm>
            <a:off x="5410200" y="1965779"/>
            <a:ext cx="2743200" cy="1685925"/>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latin typeface="Courier New" pitchFamily="49" charset="0"/>
                <a:cs typeface="Courier New" pitchFamily="49" charset="0"/>
                <a:sym typeface="Courier New Bold Italic" charset="0"/>
              </a:rPr>
              <a:t>loop:</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i="1" dirty="0">
                <a:latin typeface="+mj-lt"/>
                <a:ea typeface="Calibri Bold Italic" charset="0"/>
                <a:cs typeface="Courier New" pitchFamily="49" charset="0"/>
                <a:sym typeface="Calibri Bold Italic" charset="0"/>
              </a:rPr>
              <a:t>Body</a:t>
            </a:r>
            <a:endParaRPr lang="en-US" sz="3200" i="1" dirty="0">
              <a:latin typeface="+mj-lt"/>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if (</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dirty="0" err="1">
                <a:latin typeface="Courier New" pitchFamily="49" charset="0"/>
                <a:cs typeface="Courier New" pitchFamily="49" charset="0"/>
                <a:sym typeface="Courier New Bold" charset="0"/>
              </a:rPr>
              <a:t>goto</a:t>
            </a:r>
            <a:r>
              <a:rPr lang="en-US" sz="2400" dirty="0">
                <a:latin typeface="Courier New" pitchFamily="49" charset="0"/>
                <a:cs typeface="Courier New" pitchFamily="49" charset="0"/>
                <a:sym typeface="Courier New Bold" charset="0"/>
              </a:rPr>
              <a:t> </a:t>
            </a:r>
            <a:r>
              <a:rPr lang="en-US" sz="2400" dirty="0">
                <a:latin typeface="Courier New" pitchFamily="49" charset="0"/>
                <a:cs typeface="Courier New" pitchFamily="49" charset="0"/>
                <a:sym typeface="Courier New Bold Italic" charset="0"/>
              </a:rPr>
              <a:t>loop</a:t>
            </a:r>
          </a:p>
        </p:txBody>
      </p:sp>
      <p:sp>
        <p:nvSpPr>
          <p:cNvPr id="56327" name="Rectangle 7"/>
          <p:cNvSpPr>
            <a:spLocks noGrp="1" noChangeArrowheads="1"/>
          </p:cNvSpPr>
          <p:nvPr>
            <p:ph type="title"/>
          </p:nvPr>
        </p:nvSpPr>
        <p:spPr>
          <a:ln/>
        </p:spPr>
        <p:txBody>
          <a:bodyPr/>
          <a:lstStyle/>
          <a:p>
            <a:pPr marL="119063" indent="-119063"/>
            <a:r>
              <a:rPr lang="en-US"/>
              <a:t>General “Do-While” Translation</a:t>
            </a:r>
          </a:p>
        </p:txBody>
      </p:sp>
      <p:sp>
        <p:nvSpPr>
          <p:cNvPr id="56328" name="Rectangle 8"/>
          <p:cNvSpPr>
            <a:spLocks noGrp="1" noChangeArrowheads="1"/>
          </p:cNvSpPr>
          <p:nvPr>
            <p:ph type="body" idx="1"/>
          </p:nvPr>
        </p:nvSpPr>
        <p:spPr>
          <a:xfrm>
            <a:off x="1905000" y="3772808"/>
            <a:ext cx="8382000" cy="2487386"/>
          </a:xfrm>
          <a:ln/>
        </p:spPr>
        <p:txBody>
          <a:bodyPr/>
          <a:lstStyle/>
          <a:p>
            <a:r>
              <a:rPr lang="en-US" dirty="0"/>
              <a:t>Body:</a:t>
            </a:r>
          </a:p>
          <a:p>
            <a:pPr marL="234950" lvl="1"/>
            <a:endParaRPr lang="en-US" dirty="0"/>
          </a:p>
          <a:p>
            <a:pPr marL="234950" lvl="1"/>
            <a:endParaRPr lang="en-US" dirty="0"/>
          </a:p>
          <a:p>
            <a:pPr marL="234950" lvl="1"/>
            <a:endParaRPr lang="en-US" dirty="0"/>
          </a:p>
          <a:p>
            <a:pPr marL="234950" lvl="1"/>
            <a:endParaRPr lang="en-US" dirty="0"/>
          </a:p>
          <a:p>
            <a:endParaRPr lang="en-US" dirty="0"/>
          </a:p>
        </p:txBody>
      </p:sp>
      <p:sp>
        <p:nvSpPr>
          <p:cNvPr id="56329" name="Rectangle 9"/>
          <p:cNvSpPr>
            <a:spLocks/>
          </p:cNvSpPr>
          <p:nvPr/>
        </p:nvSpPr>
        <p:spPr bwMode="auto">
          <a:xfrm>
            <a:off x="3149600" y="3782333"/>
            <a:ext cx="2222500" cy="2260600"/>
          </a:xfrm>
          <a:prstGeom prst="rect">
            <a:avLst/>
          </a:prstGeom>
          <a:noFill/>
          <a:ln w="12700" cap="flat">
            <a:noFill/>
            <a:miter lim="800000"/>
            <a:headEnd type="none" w="med" len="med"/>
            <a:tailEnd type="none" w="med" len="med"/>
          </a:ln>
        </p:spPr>
        <p:txBody>
          <a:bodyPr lIns="38100" tIns="38100" rIns="38100" bIns="38100"/>
          <a:lstStyle/>
          <a:p>
            <a:pPr algn="l"/>
            <a:r>
              <a:rPr lang="en-US" sz="2000" b="1" dirty="0">
                <a:latin typeface="Courier New"/>
                <a:ea typeface="Monaco" charset="0"/>
                <a:cs typeface="Courier New"/>
                <a:sym typeface="Monaco" charset="0"/>
              </a:rPr>
              <a:t>{</a:t>
            </a:r>
            <a:endParaRPr lang="en-US" b="1" dirty="0">
              <a:latin typeface="Courier New"/>
              <a:ea typeface="Monaco" charset="0"/>
              <a:cs typeface="Courier New"/>
              <a:sym typeface="Monaco" charset="0"/>
            </a:endParaRPr>
          </a:p>
          <a:p>
            <a:pPr algn="l"/>
            <a:r>
              <a:rPr lang="en-US" sz="2000" b="1" dirty="0">
                <a:latin typeface="Courier New"/>
                <a:ea typeface="Monaco" charset="0"/>
                <a:cs typeface="Courier New"/>
                <a:sym typeface="Monaco" charset="0"/>
              </a:rPr>
              <a:t>  Statement</a:t>
            </a:r>
            <a:r>
              <a:rPr lang="en-US" sz="2000" b="1" baseline="-25000" dirty="0">
                <a:latin typeface="Courier New"/>
                <a:ea typeface="Monaco" charset="0"/>
                <a:cs typeface="Courier New"/>
                <a:sym typeface="Monaco" charset="0"/>
              </a:rPr>
              <a:t>1</a:t>
            </a:r>
            <a:r>
              <a:rPr lang="en-US" sz="2000" b="1" dirty="0">
                <a:latin typeface="Courier New"/>
                <a:ea typeface="Monaco" charset="0"/>
                <a:cs typeface="Courier New"/>
                <a:sym typeface="Monaco" charset="0"/>
              </a:rPr>
              <a:t>;</a:t>
            </a:r>
            <a:endParaRPr lang="en-US" b="1" dirty="0">
              <a:latin typeface="Courier New"/>
              <a:ea typeface="Monaco" charset="0"/>
              <a:cs typeface="Courier New"/>
              <a:sym typeface="Monaco" charset="0"/>
            </a:endParaRPr>
          </a:p>
          <a:p>
            <a:pPr algn="l"/>
            <a:r>
              <a:rPr lang="en-US" sz="2000" b="1" dirty="0">
                <a:latin typeface="Courier New"/>
                <a:ea typeface="Monaco" charset="0"/>
                <a:cs typeface="Courier New"/>
                <a:sym typeface="Monaco" charset="0"/>
              </a:rPr>
              <a:t>  Statement</a:t>
            </a:r>
            <a:r>
              <a:rPr lang="en-US" sz="2000" b="1" baseline="-25000" dirty="0">
                <a:latin typeface="Courier New"/>
                <a:ea typeface="Monaco" charset="0"/>
                <a:cs typeface="Courier New"/>
                <a:sym typeface="Monaco" charset="0"/>
              </a:rPr>
              <a:t>2</a:t>
            </a:r>
            <a:r>
              <a:rPr lang="en-US" sz="2000" b="1" dirty="0">
                <a:latin typeface="Courier New"/>
                <a:ea typeface="Monaco" charset="0"/>
                <a:cs typeface="Courier New"/>
                <a:sym typeface="Monaco" charset="0"/>
              </a:rPr>
              <a:t>;</a:t>
            </a:r>
            <a:endParaRPr lang="en-US" b="1" dirty="0">
              <a:latin typeface="Courier New"/>
              <a:ea typeface="Monaco" charset="0"/>
              <a:cs typeface="Courier New"/>
              <a:sym typeface="Monaco" charset="0"/>
            </a:endParaRPr>
          </a:p>
          <a:p>
            <a:pPr algn="l"/>
            <a:r>
              <a:rPr lang="en-US" sz="2000" b="1" dirty="0">
                <a:latin typeface="Courier New"/>
                <a:ea typeface="Monaco" charset="0"/>
                <a:cs typeface="Courier New"/>
                <a:sym typeface="Monaco" charset="0"/>
              </a:rPr>
              <a:t>    …</a:t>
            </a:r>
            <a:endParaRPr lang="en-US" b="1" dirty="0">
              <a:latin typeface="Courier New"/>
              <a:ea typeface="Monaco" charset="0"/>
              <a:cs typeface="Courier New"/>
              <a:sym typeface="Monaco" charset="0"/>
            </a:endParaRPr>
          </a:p>
          <a:p>
            <a:pPr algn="l"/>
            <a:r>
              <a:rPr lang="en-US" sz="2000" b="1" dirty="0">
                <a:latin typeface="Courier New"/>
                <a:ea typeface="Monaco" charset="0"/>
                <a:cs typeface="Courier New"/>
                <a:sym typeface="Monaco" charset="0"/>
              </a:rPr>
              <a:t>  </a:t>
            </a:r>
            <a:r>
              <a:rPr lang="en-US" sz="2000" b="1" dirty="0" err="1">
                <a:latin typeface="Courier New"/>
                <a:ea typeface="Monaco" charset="0"/>
                <a:cs typeface="Courier New"/>
                <a:sym typeface="Monaco" charset="0"/>
              </a:rPr>
              <a:t>Statement</a:t>
            </a:r>
            <a:r>
              <a:rPr lang="en-US" sz="2000" b="1" baseline="-25000" dirty="0" err="1">
                <a:latin typeface="Courier New"/>
                <a:ea typeface="Monaco" charset="0"/>
                <a:cs typeface="Courier New"/>
                <a:sym typeface="Monaco" charset="0"/>
              </a:rPr>
              <a:t>n</a:t>
            </a:r>
            <a:r>
              <a:rPr lang="en-US" sz="2000" b="1" dirty="0">
                <a:latin typeface="Courier New"/>
                <a:ea typeface="Monaco" charset="0"/>
                <a:cs typeface="Courier New"/>
                <a:sym typeface="Monaco" charset="0"/>
              </a:rPr>
              <a:t>;</a:t>
            </a:r>
            <a:endParaRPr lang="en-US" b="1" dirty="0">
              <a:latin typeface="Courier New"/>
              <a:ea typeface="Monaco" charset="0"/>
              <a:cs typeface="Courier New"/>
              <a:sym typeface="Monaco" charset="0"/>
            </a:endParaRPr>
          </a:p>
          <a:p>
            <a:pPr algn="l"/>
            <a:r>
              <a:rPr lang="en-US" sz="2000" b="1" dirty="0">
                <a:latin typeface="Courier New"/>
                <a:ea typeface="Monaco" charset="0"/>
                <a:cs typeface="Courier New"/>
                <a:sym typeface="Monaco" charset="0"/>
              </a:rPr>
              <a:t>}</a:t>
            </a:r>
          </a:p>
        </p:txBody>
      </p:sp>
    </p:spTree>
    <p:extLst>
      <p:ext uri="{BB962C8B-B14F-4D97-AF65-F5344CB8AC3E}">
        <p14:creationId xmlns:p14="http://schemas.microsoft.com/office/powerpoint/2010/main" val="597398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8851-5296-4AEA-B3E8-D13D37C52A02}"/>
              </a:ext>
            </a:extLst>
          </p:cNvPr>
          <p:cNvSpPr>
            <a:spLocks noGrp="1"/>
          </p:cNvSpPr>
          <p:nvPr>
            <p:ph type="title"/>
          </p:nvPr>
        </p:nvSpPr>
        <p:spPr>
          <a:xfrm>
            <a:off x="838200" y="365125"/>
            <a:ext cx="10515600" cy="718087"/>
          </a:xfrm>
        </p:spPr>
        <p:txBody>
          <a:bodyPr>
            <a:normAutofit/>
          </a:bodyPr>
          <a:lstStyle/>
          <a:p>
            <a:r>
              <a:rPr lang="en-US" sz="2800" dirty="0"/>
              <a:t>Worked Example of do-while loop: show code in VM machine as well</a:t>
            </a:r>
          </a:p>
        </p:txBody>
      </p:sp>
      <p:pic>
        <p:nvPicPr>
          <p:cNvPr id="5" name="Content Placeholder 4">
            <a:extLst>
              <a:ext uri="{FF2B5EF4-FFF2-40B4-BE49-F238E27FC236}">
                <a16:creationId xmlns:a16="http://schemas.microsoft.com/office/drawing/2014/main" id="{1C55FE8A-0BB2-47E3-8A5A-43024DF4A4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449" y="1237957"/>
            <a:ext cx="8173409" cy="5458264"/>
          </a:xfrm>
        </p:spPr>
      </p:pic>
    </p:spTree>
    <p:extLst>
      <p:ext uri="{BB962C8B-B14F-4D97-AF65-F5344CB8AC3E}">
        <p14:creationId xmlns:p14="http://schemas.microsoft.com/office/powerpoint/2010/main" val="1794170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p:cNvSpPr>
          <p:nvPr/>
        </p:nvSpPr>
        <p:spPr bwMode="auto">
          <a:xfrm>
            <a:off x="1828800" y="30861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While version</a:t>
            </a:r>
          </a:p>
        </p:txBody>
      </p:sp>
      <p:sp>
        <p:nvSpPr>
          <p:cNvPr id="59396" name="Rectangle 4"/>
          <p:cNvSpPr>
            <a:spLocks/>
          </p:cNvSpPr>
          <p:nvPr/>
        </p:nvSpPr>
        <p:spPr bwMode="auto">
          <a:xfrm>
            <a:off x="1905000" y="3505200"/>
            <a:ext cx="2514600" cy="8001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latin typeface="Courier New" pitchFamily="49" charset="0"/>
                <a:cs typeface="Courier New" pitchFamily="49" charset="0"/>
                <a:sym typeface="Courier New Bold" charset="0"/>
              </a:rPr>
              <a:t>while (</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i="1" dirty="0">
                <a:latin typeface="+mj-lt"/>
                <a:cs typeface="Courier New" pitchFamily="49" charset="0"/>
                <a:sym typeface="Courier New Bold" charset="0"/>
              </a:rPr>
              <a:t>Body</a:t>
            </a:r>
          </a:p>
        </p:txBody>
      </p:sp>
      <p:sp>
        <p:nvSpPr>
          <p:cNvPr id="59399" name="Rectangle 7"/>
          <p:cNvSpPr>
            <a:spLocks noGrp="1" noChangeArrowheads="1"/>
          </p:cNvSpPr>
          <p:nvPr>
            <p:ph type="title"/>
          </p:nvPr>
        </p:nvSpPr>
        <p:spPr>
          <a:ln/>
        </p:spPr>
        <p:txBody>
          <a:bodyPr/>
          <a:lstStyle/>
          <a:p>
            <a:pPr marL="119063" indent="-119063"/>
            <a:r>
              <a:rPr lang="en-US" dirty="0"/>
              <a:t>General “While” Translation #1</a:t>
            </a:r>
          </a:p>
        </p:txBody>
      </p:sp>
      <p:sp>
        <p:nvSpPr>
          <p:cNvPr id="2" name="Content Placeholder 1"/>
          <p:cNvSpPr>
            <a:spLocks noGrp="1"/>
          </p:cNvSpPr>
          <p:nvPr>
            <p:ph idx="1"/>
          </p:nvPr>
        </p:nvSpPr>
        <p:spPr/>
        <p:txBody>
          <a:bodyPr/>
          <a:lstStyle/>
          <a:p>
            <a:r>
              <a:rPr lang="en-US" dirty="0"/>
              <a:t>“Jump-to-middle” translation</a:t>
            </a:r>
          </a:p>
          <a:p>
            <a:r>
              <a:rPr lang="en-US" dirty="0"/>
              <a:t>Used with </a:t>
            </a:r>
            <a:r>
              <a:rPr lang="en-US" b="1" dirty="0">
                <a:latin typeface="Courier New"/>
                <a:cs typeface="Courier New"/>
              </a:rPr>
              <a:t>-</a:t>
            </a:r>
            <a:r>
              <a:rPr lang="en-US" b="1" dirty="0" err="1">
                <a:latin typeface="Courier New"/>
                <a:cs typeface="Courier New"/>
              </a:rPr>
              <a:t>Og</a:t>
            </a:r>
            <a:endParaRPr lang="en-US" b="1" dirty="0">
              <a:latin typeface="Courier New"/>
              <a:cs typeface="Courier New"/>
            </a:endParaRPr>
          </a:p>
        </p:txBody>
      </p:sp>
      <p:sp>
        <p:nvSpPr>
          <p:cNvPr id="59400" name="Rectangle 8"/>
          <p:cNvSpPr>
            <a:spLocks/>
          </p:cNvSpPr>
          <p:nvPr/>
        </p:nvSpPr>
        <p:spPr bwMode="auto">
          <a:xfrm>
            <a:off x="6705600" y="2095501"/>
            <a:ext cx="29083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err="1">
                <a:latin typeface="Calibri Bold" charset="0"/>
                <a:ea typeface="Calibri Bold" charset="0"/>
                <a:cs typeface="Calibri Bold" charset="0"/>
                <a:sym typeface="Calibri Bold" charset="0"/>
              </a:rPr>
              <a:t>Goto</a:t>
            </a:r>
            <a:r>
              <a:rPr lang="en-US" sz="2400" dirty="0">
                <a:latin typeface="Calibri Bold" charset="0"/>
                <a:ea typeface="Calibri Bold" charset="0"/>
                <a:cs typeface="Calibri Bold" charset="0"/>
                <a:sym typeface="Calibri Bold" charset="0"/>
              </a:rPr>
              <a:t> Version</a:t>
            </a:r>
          </a:p>
        </p:txBody>
      </p:sp>
      <p:sp>
        <p:nvSpPr>
          <p:cNvPr id="59401" name="Rectangle 9"/>
          <p:cNvSpPr>
            <a:spLocks/>
          </p:cNvSpPr>
          <p:nvPr/>
        </p:nvSpPr>
        <p:spPr bwMode="auto">
          <a:xfrm>
            <a:off x="6781800" y="2514600"/>
            <a:ext cx="3429000" cy="2624138"/>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latin typeface="Courier New" pitchFamily="49" charset="0"/>
                <a:cs typeface="Courier New" pitchFamily="49" charset="0"/>
                <a:sym typeface="Courier New Bold" charset="0"/>
              </a:rPr>
              <a:t>  </a:t>
            </a:r>
            <a:r>
              <a:rPr lang="en-US" sz="2400" dirty="0" err="1">
                <a:latin typeface="Courier New" pitchFamily="49" charset="0"/>
                <a:cs typeface="Courier New" pitchFamily="49" charset="0"/>
                <a:sym typeface="Courier New Bold" charset="0"/>
              </a:rPr>
              <a:t>goto</a:t>
            </a:r>
            <a:r>
              <a:rPr lang="en-US" sz="2400" dirty="0">
                <a:latin typeface="Courier New" pitchFamily="49" charset="0"/>
                <a:cs typeface="Courier New" pitchFamily="49" charset="0"/>
                <a:sym typeface="Courier New Bold" charset="0"/>
              </a:rPr>
              <a:t> </a:t>
            </a:r>
            <a:r>
              <a:rPr lang="en-US" sz="2400" dirty="0">
                <a:latin typeface="Courier New" pitchFamily="49" charset="0"/>
                <a:cs typeface="Courier New" pitchFamily="49" charset="0"/>
                <a:sym typeface="Courier New Bold Italic" charset="0"/>
              </a:rPr>
              <a:t>test</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Italic" charset="0"/>
              </a:rPr>
              <a:t>loop:</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i="1" dirty="0">
                <a:latin typeface="+mj-lt"/>
                <a:ea typeface="Calibri Bold Italic" charset="0"/>
                <a:cs typeface="Courier New" pitchFamily="49" charset="0"/>
                <a:sym typeface="Calibri Bold Italic" charset="0"/>
              </a:rPr>
              <a:t>Body</a:t>
            </a:r>
            <a:endParaRPr lang="en-US" sz="3200" i="1" dirty="0">
              <a:latin typeface="+mj-lt"/>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test:</a:t>
            </a:r>
          </a:p>
          <a:p>
            <a:pPr algn="l"/>
            <a:r>
              <a:rPr lang="en-US" sz="2400" dirty="0">
                <a:latin typeface="Courier New" pitchFamily="49" charset="0"/>
                <a:cs typeface="Courier New" pitchFamily="49" charset="0"/>
                <a:sym typeface="Courier New Bold" charset="0"/>
              </a:rPr>
              <a:t>  if (</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dirty="0" err="1">
                <a:latin typeface="Courier New" pitchFamily="49" charset="0"/>
                <a:cs typeface="Courier New" pitchFamily="49" charset="0"/>
                <a:sym typeface="Courier New Bold" charset="0"/>
              </a:rPr>
              <a:t>goto</a:t>
            </a:r>
            <a:r>
              <a:rPr lang="en-US" sz="2400" dirty="0">
                <a:latin typeface="Courier New" pitchFamily="49" charset="0"/>
                <a:cs typeface="Courier New" pitchFamily="49" charset="0"/>
                <a:sym typeface="Courier New Bold" charset="0"/>
              </a:rPr>
              <a:t> </a:t>
            </a:r>
            <a:r>
              <a:rPr lang="en-US" sz="2400" dirty="0">
                <a:latin typeface="Courier New" pitchFamily="49" charset="0"/>
                <a:cs typeface="Courier New" pitchFamily="49" charset="0"/>
                <a:sym typeface="Courier New Bold Italic" charset="0"/>
              </a:rPr>
              <a:t>loop</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Italic" charset="0"/>
              </a:rPr>
              <a:t>done:</a:t>
            </a:r>
          </a:p>
        </p:txBody>
      </p:sp>
      <p:sp>
        <p:nvSpPr>
          <p:cNvPr id="59403" name="AutoShape 11"/>
          <p:cNvSpPr>
            <a:spLocks/>
          </p:cNvSpPr>
          <p:nvPr/>
        </p:nvSpPr>
        <p:spPr bwMode="auto">
          <a:xfrm rot="16200000">
            <a:off x="5181600" y="3048000"/>
            <a:ext cx="762000" cy="1524000"/>
          </a:xfrm>
          <a:custGeom>
            <a:avLst/>
            <a:gdLst>
              <a:gd name="T0" fmla="*/ 10800 w 21600"/>
              <a:gd name="T1" fmla="*/ 10800 h 21600"/>
            </a:gdLst>
            <a:ahLst/>
            <a:cxnLst>
              <a:cxn ang="0">
                <a:pos x="T0" y="T1"/>
              </a:cxn>
            </a:cxnLst>
            <a:rect l="0" t="0" r="r" b="b"/>
            <a:pathLst>
              <a:path w="21600" h="21600">
                <a:moveTo>
                  <a:pt x="0" y="16200"/>
                </a:moveTo>
                <a:lnTo>
                  <a:pt x="5400" y="16200"/>
                </a:lnTo>
                <a:lnTo>
                  <a:pt x="5400" y="0"/>
                </a:lnTo>
                <a:lnTo>
                  <a:pt x="16200" y="0"/>
                </a:lnTo>
                <a:lnTo>
                  <a:pt x="16200" y="16200"/>
                </a:lnTo>
                <a:lnTo>
                  <a:pt x="21600" y="16200"/>
                </a:lnTo>
                <a:lnTo>
                  <a:pt x="10800" y="21600"/>
                </a:lnTo>
                <a:close/>
                <a:moveTo>
                  <a:pt x="0" y="16200"/>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Tree>
    <p:extLst>
      <p:ext uri="{BB962C8B-B14F-4D97-AF65-F5344CB8AC3E}">
        <p14:creationId xmlns:p14="http://schemas.microsoft.com/office/powerpoint/2010/main" val="3668151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p:cNvSpPr>
          <p:nvPr/>
        </p:nvSpPr>
        <p:spPr bwMode="auto">
          <a:xfrm>
            <a:off x="1981200" y="1447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C Code</a:t>
            </a:r>
          </a:p>
        </p:txBody>
      </p:sp>
      <p:sp>
        <p:nvSpPr>
          <p:cNvPr id="54276" name="Rectangle 4"/>
          <p:cNvSpPr>
            <a:spLocks/>
          </p:cNvSpPr>
          <p:nvPr/>
        </p:nvSpPr>
        <p:spPr bwMode="auto">
          <a:xfrm>
            <a:off x="2054225" y="1863724"/>
            <a:ext cx="3736976" cy="26320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pcount_while</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 {</a:t>
            </a:r>
          </a:p>
          <a:p>
            <a:pPr algn="l"/>
            <a:r>
              <a:rPr lang="en-US" b="1" dirty="0">
                <a:latin typeface="Courier New" pitchFamily="49" charset="0"/>
                <a:cs typeface="Courier New" pitchFamily="49" charset="0"/>
                <a:sym typeface="Courier New Bold" charset="0"/>
              </a:rPr>
              <a:t>  long result = 0;</a:t>
            </a:r>
          </a:p>
          <a:p>
            <a:pPr algn="l"/>
            <a:r>
              <a:rPr lang="en-US" b="1" dirty="0">
                <a:latin typeface="Courier New" pitchFamily="49" charset="0"/>
                <a:cs typeface="Courier New" pitchFamily="49" charset="0"/>
                <a:sym typeface="Courier New Bold" charset="0"/>
              </a:rPr>
              <a:t>  while (x) {</a:t>
            </a:r>
          </a:p>
          <a:p>
            <a:pPr algn="l"/>
            <a:r>
              <a:rPr lang="en-US" b="1" dirty="0">
                <a:latin typeface="Courier New" pitchFamily="49" charset="0"/>
                <a:cs typeface="Courier New" pitchFamily="49" charset="0"/>
                <a:sym typeface="Courier New Bold" charset="0"/>
              </a:rPr>
              <a:t>    result += x &amp; 0x1;</a:t>
            </a:r>
          </a:p>
          <a:p>
            <a:pPr algn="l"/>
            <a:r>
              <a:rPr lang="en-US" b="1" dirty="0">
                <a:latin typeface="Courier New" pitchFamily="49" charset="0"/>
                <a:cs typeface="Courier New" pitchFamily="49" charset="0"/>
                <a:sym typeface="Courier New Bold" charset="0"/>
              </a:rPr>
              <a:t>    x &gt;&gt;= 1;</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54277" name="Rectangle 5"/>
          <p:cNvSpPr>
            <a:spLocks/>
          </p:cNvSpPr>
          <p:nvPr/>
        </p:nvSpPr>
        <p:spPr bwMode="auto">
          <a:xfrm>
            <a:off x="6248400" y="14478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a:latin typeface="Calibri Bold" charset="0"/>
                <a:ea typeface="Calibri Bold" charset="0"/>
                <a:cs typeface="Calibri Bold" charset="0"/>
                <a:sym typeface="Calibri Bold" charset="0"/>
              </a:rPr>
              <a:t>Jump to Middle Version</a:t>
            </a:r>
          </a:p>
        </p:txBody>
      </p:sp>
      <p:sp>
        <p:nvSpPr>
          <p:cNvPr id="54278" name="Rectangle 6"/>
          <p:cNvSpPr>
            <a:spLocks/>
          </p:cNvSpPr>
          <p:nvPr/>
        </p:nvSpPr>
        <p:spPr bwMode="auto">
          <a:xfrm>
            <a:off x="6321425" y="1863724"/>
            <a:ext cx="4041775" cy="3165476"/>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pcount_goto_jtm</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 {</a:t>
            </a:r>
          </a:p>
          <a:p>
            <a:pPr algn="l"/>
            <a:r>
              <a:rPr lang="en-US" b="1" dirty="0">
                <a:latin typeface="Courier New" pitchFamily="49" charset="0"/>
                <a:cs typeface="Courier New" pitchFamily="49" charset="0"/>
                <a:sym typeface="Courier New Bold" charset="0"/>
              </a:rPr>
              <a:t>  long result = 0;</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a:t>
            </a:r>
            <a:r>
              <a:rPr lang="en-US" b="1" dirty="0">
                <a:solidFill>
                  <a:srgbClr val="0000FF"/>
                </a:solidFill>
                <a:latin typeface="Courier New" pitchFamily="49" charset="0"/>
                <a:cs typeface="Courier New" pitchFamily="49" charset="0"/>
                <a:sym typeface="Courier New Bold" charset="0"/>
              </a:rPr>
              <a:t>test</a:t>
            </a:r>
            <a:r>
              <a:rPr lang="en-US" b="1" dirty="0">
                <a:latin typeface="Courier New" pitchFamily="49" charset="0"/>
                <a:cs typeface="Courier New" pitchFamily="49" charset="0"/>
                <a:sym typeface="Courier New Bold" charset="0"/>
              </a:rPr>
              <a:t>;</a:t>
            </a:r>
          </a:p>
          <a:p>
            <a:pPr algn="l"/>
            <a:r>
              <a:rPr lang="en-US" b="1" dirty="0">
                <a:solidFill>
                  <a:srgbClr val="CC0000"/>
                </a:solidFill>
                <a:latin typeface="Courier New" pitchFamily="49" charset="0"/>
                <a:cs typeface="Courier New" pitchFamily="49" charset="0"/>
                <a:sym typeface="Courier New Bold" charset="0"/>
              </a:rPr>
              <a:t> loop:</a:t>
            </a:r>
          </a:p>
          <a:p>
            <a:pPr algn="l"/>
            <a:r>
              <a:rPr lang="en-US" b="1" dirty="0">
                <a:latin typeface="Courier New" pitchFamily="49" charset="0"/>
                <a:cs typeface="Courier New" pitchFamily="49" charset="0"/>
                <a:sym typeface="Courier New Bold" charset="0"/>
              </a:rPr>
              <a:t>  result += x &amp; 0x1;</a:t>
            </a:r>
          </a:p>
          <a:p>
            <a:pPr algn="l"/>
            <a:r>
              <a:rPr lang="en-US" b="1" dirty="0">
                <a:latin typeface="Courier New" pitchFamily="49" charset="0"/>
                <a:cs typeface="Courier New" pitchFamily="49" charset="0"/>
                <a:sym typeface="Courier New Bold" charset="0"/>
              </a:rPr>
              <a:t>  x &gt;&gt;= 1;</a:t>
            </a:r>
          </a:p>
          <a:p>
            <a:pPr algn="l"/>
            <a:r>
              <a:rPr lang="en-US" b="1" dirty="0">
                <a:latin typeface="Courier New" pitchFamily="49" charset="0"/>
                <a:cs typeface="Courier New" pitchFamily="49" charset="0"/>
                <a:sym typeface="Courier New Bold" charset="0"/>
              </a:rPr>
              <a:t> </a:t>
            </a:r>
            <a:r>
              <a:rPr lang="en-US" b="1" dirty="0">
                <a:solidFill>
                  <a:srgbClr val="0000FF"/>
                </a:solidFill>
                <a:latin typeface="Courier New" pitchFamily="49" charset="0"/>
                <a:cs typeface="Courier New" pitchFamily="49" charset="0"/>
                <a:sym typeface="Courier New Bold" charset="0"/>
              </a:rPr>
              <a:t>test:</a:t>
            </a:r>
          </a:p>
          <a:p>
            <a:pPr algn="l"/>
            <a:r>
              <a:rPr lang="en-US" b="1" dirty="0">
                <a:latin typeface="Courier New" pitchFamily="49" charset="0"/>
                <a:cs typeface="Courier New" pitchFamily="49" charset="0"/>
                <a:sym typeface="Courier New Bold" charset="0"/>
              </a:rPr>
              <a:t>  if(x)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loop</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54279" name="Rectangle 7"/>
          <p:cNvSpPr>
            <a:spLocks noGrp="1" noChangeArrowheads="1"/>
          </p:cNvSpPr>
          <p:nvPr>
            <p:ph type="title"/>
          </p:nvPr>
        </p:nvSpPr>
        <p:spPr>
          <a:ln/>
        </p:spPr>
        <p:txBody>
          <a:bodyPr/>
          <a:lstStyle/>
          <a:p>
            <a:pPr marL="119063" indent="-119063"/>
            <a:r>
              <a:rPr lang="en-US" dirty="0"/>
              <a:t>While Loop Example #1</a:t>
            </a:r>
          </a:p>
        </p:txBody>
      </p:sp>
      <p:sp>
        <p:nvSpPr>
          <p:cNvPr id="54280" name="Rectangle 8"/>
          <p:cNvSpPr>
            <a:spLocks noGrp="1" noChangeArrowheads="1"/>
          </p:cNvSpPr>
          <p:nvPr>
            <p:ph type="body" idx="1"/>
          </p:nvPr>
        </p:nvSpPr>
        <p:spPr>
          <a:xfrm>
            <a:off x="1905000" y="5118100"/>
            <a:ext cx="8382000" cy="1282700"/>
          </a:xfrm>
          <a:ln/>
        </p:spPr>
        <p:txBody>
          <a:bodyPr/>
          <a:lstStyle/>
          <a:p>
            <a:r>
              <a:rPr lang="en-US" dirty="0"/>
              <a:t>Compare to do-while version of function</a:t>
            </a:r>
          </a:p>
          <a:p>
            <a:r>
              <a:rPr lang="en-US" dirty="0"/>
              <a:t>Initial </a:t>
            </a:r>
            <a:r>
              <a:rPr lang="en-US" dirty="0" err="1"/>
              <a:t>goto</a:t>
            </a:r>
            <a:r>
              <a:rPr lang="en-US" dirty="0"/>
              <a:t> starts loop at test</a:t>
            </a:r>
          </a:p>
        </p:txBody>
      </p:sp>
    </p:spTree>
    <p:extLst>
      <p:ext uri="{BB962C8B-B14F-4D97-AF65-F5344CB8AC3E}">
        <p14:creationId xmlns:p14="http://schemas.microsoft.com/office/powerpoint/2010/main" val="2094010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p:cNvSpPr>
          <p:nvPr/>
        </p:nvSpPr>
        <p:spPr bwMode="auto">
          <a:xfrm>
            <a:off x="2057400" y="15240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a:latin typeface="Calibri Bold" charset="0"/>
                <a:ea typeface="Calibri Bold" charset="0"/>
                <a:cs typeface="Calibri Bold" charset="0"/>
                <a:sym typeface="Calibri Bold" charset="0"/>
              </a:rPr>
              <a:t>While version</a:t>
            </a:r>
          </a:p>
        </p:txBody>
      </p:sp>
      <p:sp>
        <p:nvSpPr>
          <p:cNvPr id="59396" name="Rectangle 4"/>
          <p:cNvSpPr>
            <a:spLocks/>
          </p:cNvSpPr>
          <p:nvPr/>
        </p:nvSpPr>
        <p:spPr bwMode="auto">
          <a:xfrm>
            <a:off x="2133600" y="2006601"/>
            <a:ext cx="2514600" cy="8001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latin typeface="Courier New" pitchFamily="49" charset="0"/>
                <a:cs typeface="Courier New" pitchFamily="49" charset="0"/>
                <a:sym typeface="Courier New Bold" charset="0"/>
              </a:rPr>
              <a:t>while (</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i="1" dirty="0">
                <a:latin typeface="+mj-lt"/>
                <a:cs typeface="Courier New" pitchFamily="49" charset="0"/>
                <a:sym typeface="Courier New Bold" charset="0"/>
              </a:rPr>
              <a:t>Body</a:t>
            </a:r>
          </a:p>
        </p:txBody>
      </p:sp>
      <p:sp>
        <p:nvSpPr>
          <p:cNvPr id="59397" name="Rectangle 5"/>
          <p:cNvSpPr>
            <a:spLocks/>
          </p:cNvSpPr>
          <p:nvPr/>
        </p:nvSpPr>
        <p:spPr bwMode="auto">
          <a:xfrm>
            <a:off x="2057400" y="3687764"/>
            <a:ext cx="29083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Do-While Version</a:t>
            </a:r>
          </a:p>
        </p:txBody>
      </p:sp>
      <p:sp>
        <p:nvSpPr>
          <p:cNvPr id="59398" name="Rectangle 6"/>
          <p:cNvSpPr>
            <a:spLocks/>
          </p:cNvSpPr>
          <p:nvPr/>
        </p:nvSpPr>
        <p:spPr bwMode="auto">
          <a:xfrm>
            <a:off x="1981200" y="4106864"/>
            <a:ext cx="3048000" cy="2205037"/>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latin typeface="Courier New" pitchFamily="49" charset="0"/>
                <a:cs typeface="Courier New" pitchFamily="49" charset="0"/>
                <a:sym typeface="Courier New Bold" charset="0"/>
              </a:rPr>
              <a:t>  if (!</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 </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dirty="0" err="1">
                <a:latin typeface="Courier New" pitchFamily="49" charset="0"/>
                <a:cs typeface="Courier New" pitchFamily="49" charset="0"/>
                <a:sym typeface="Courier New Bold" charset="0"/>
              </a:rPr>
              <a:t>goto</a:t>
            </a:r>
            <a:r>
              <a:rPr lang="en-US" sz="2400" dirty="0">
                <a:latin typeface="Courier New" pitchFamily="49" charset="0"/>
                <a:cs typeface="Courier New" pitchFamily="49" charset="0"/>
                <a:sym typeface="Courier New Bold" charset="0"/>
              </a:rPr>
              <a:t> </a:t>
            </a:r>
            <a:r>
              <a:rPr lang="en-US" sz="2400" dirty="0">
                <a:latin typeface="Courier New" pitchFamily="49" charset="0"/>
                <a:cs typeface="Courier New" pitchFamily="49" charset="0"/>
                <a:sym typeface="Courier New Bold Italic" charset="0"/>
              </a:rPr>
              <a:t>done</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do</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i="1" dirty="0">
                <a:latin typeface="+mj-lt"/>
                <a:ea typeface="Calibri Bold Italic" charset="0"/>
                <a:cs typeface="Courier New" pitchFamily="49" charset="0"/>
                <a:sym typeface="Calibri Bold Italic" charset="0"/>
              </a:rPr>
              <a:t>Body</a:t>
            </a:r>
            <a:endParaRPr lang="en-US" sz="3200" i="1" dirty="0">
              <a:latin typeface="+mj-lt"/>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while(</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done:</a:t>
            </a:r>
          </a:p>
        </p:txBody>
      </p:sp>
      <p:sp>
        <p:nvSpPr>
          <p:cNvPr id="59399" name="Rectangle 7"/>
          <p:cNvSpPr>
            <a:spLocks noGrp="1" noChangeArrowheads="1"/>
          </p:cNvSpPr>
          <p:nvPr>
            <p:ph type="title"/>
          </p:nvPr>
        </p:nvSpPr>
        <p:spPr>
          <a:ln/>
        </p:spPr>
        <p:txBody>
          <a:bodyPr/>
          <a:lstStyle/>
          <a:p>
            <a:pPr marL="119063" indent="-119063"/>
            <a:r>
              <a:rPr lang="en-US" dirty="0"/>
              <a:t>General “While” Translation #2</a:t>
            </a:r>
          </a:p>
        </p:txBody>
      </p:sp>
      <p:sp>
        <p:nvSpPr>
          <p:cNvPr id="2" name="Content Placeholder 1"/>
          <p:cNvSpPr>
            <a:spLocks noGrp="1"/>
          </p:cNvSpPr>
          <p:nvPr>
            <p:ph idx="1"/>
          </p:nvPr>
        </p:nvSpPr>
        <p:spPr>
          <a:xfrm>
            <a:off x="5791200" y="1752601"/>
            <a:ext cx="4419600" cy="3992563"/>
          </a:xfrm>
        </p:spPr>
        <p:txBody>
          <a:bodyPr/>
          <a:lstStyle/>
          <a:p>
            <a:r>
              <a:rPr lang="en-US" dirty="0"/>
              <a:t>“Do-while” conversion</a:t>
            </a:r>
          </a:p>
          <a:p>
            <a:r>
              <a:rPr lang="en-US" dirty="0"/>
              <a:t>Used with </a:t>
            </a:r>
            <a:r>
              <a:rPr lang="en-US" b="1" dirty="0">
                <a:latin typeface="Courier New"/>
                <a:cs typeface="Courier New"/>
              </a:rPr>
              <a:t>–O1</a:t>
            </a:r>
          </a:p>
        </p:txBody>
      </p:sp>
      <p:sp>
        <p:nvSpPr>
          <p:cNvPr id="59400" name="Rectangle 8"/>
          <p:cNvSpPr>
            <a:spLocks/>
          </p:cNvSpPr>
          <p:nvPr/>
        </p:nvSpPr>
        <p:spPr bwMode="auto">
          <a:xfrm>
            <a:off x="6781800" y="3352800"/>
            <a:ext cx="29083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Goto Version</a:t>
            </a:r>
          </a:p>
        </p:txBody>
      </p:sp>
      <p:sp>
        <p:nvSpPr>
          <p:cNvPr id="59401" name="Rectangle 9"/>
          <p:cNvSpPr>
            <a:spLocks/>
          </p:cNvSpPr>
          <p:nvPr/>
        </p:nvSpPr>
        <p:spPr bwMode="auto">
          <a:xfrm>
            <a:off x="6858000" y="3771899"/>
            <a:ext cx="3429000" cy="2624138"/>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latin typeface="Courier New" pitchFamily="49" charset="0"/>
                <a:cs typeface="Courier New" pitchFamily="49" charset="0"/>
                <a:sym typeface="Courier New Bold" charset="0"/>
              </a:rPr>
              <a:t>  if (!</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dirty="0" err="1">
                <a:latin typeface="Courier New" pitchFamily="49" charset="0"/>
                <a:cs typeface="Courier New" pitchFamily="49" charset="0"/>
                <a:sym typeface="Courier New Bold" charset="0"/>
              </a:rPr>
              <a:t>goto</a:t>
            </a:r>
            <a:r>
              <a:rPr lang="en-US" sz="2400" dirty="0">
                <a:latin typeface="Courier New" pitchFamily="49" charset="0"/>
                <a:cs typeface="Courier New" pitchFamily="49" charset="0"/>
                <a:sym typeface="Courier New Bold" charset="0"/>
              </a:rPr>
              <a:t> </a:t>
            </a:r>
            <a:r>
              <a:rPr lang="en-US" sz="2400" dirty="0">
                <a:latin typeface="Courier New" pitchFamily="49" charset="0"/>
                <a:cs typeface="Courier New" pitchFamily="49" charset="0"/>
                <a:sym typeface="Courier New Bold Italic" charset="0"/>
              </a:rPr>
              <a:t>done</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Italic" charset="0"/>
              </a:rPr>
              <a:t>loop:</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i="1" dirty="0">
                <a:latin typeface="+mj-lt"/>
                <a:ea typeface="Calibri Bold Italic" charset="0"/>
                <a:cs typeface="Courier New" pitchFamily="49" charset="0"/>
                <a:sym typeface="Calibri Bold Italic" charset="0"/>
              </a:rPr>
              <a:t>Body</a:t>
            </a:r>
            <a:endParaRPr lang="en-US" sz="3200" i="1" dirty="0">
              <a:latin typeface="+mj-lt"/>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if (</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dirty="0" err="1">
                <a:latin typeface="Courier New" pitchFamily="49" charset="0"/>
                <a:cs typeface="Courier New" pitchFamily="49" charset="0"/>
                <a:sym typeface="Courier New Bold" charset="0"/>
              </a:rPr>
              <a:t>goto</a:t>
            </a:r>
            <a:r>
              <a:rPr lang="en-US" sz="2400" dirty="0">
                <a:latin typeface="Courier New" pitchFamily="49" charset="0"/>
                <a:cs typeface="Courier New" pitchFamily="49" charset="0"/>
                <a:sym typeface="Courier New Bold" charset="0"/>
              </a:rPr>
              <a:t> </a:t>
            </a:r>
            <a:r>
              <a:rPr lang="en-US" sz="2400" dirty="0">
                <a:latin typeface="Courier New" pitchFamily="49" charset="0"/>
                <a:cs typeface="Courier New" pitchFamily="49" charset="0"/>
                <a:sym typeface="Courier New Bold Italic" charset="0"/>
              </a:rPr>
              <a:t>loop</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Italic" charset="0"/>
              </a:rPr>
              <a:t>done:</a:t>
            </a:r>
          </a:p>
        </p:txBody>
      </p:sp>
      <p:sp>
        <p:nvSpPr>
          <p:cNvPr id="59402" name="AutoShape 10"/>
          <p:cNvSpPr>
            <a:spLocks/>
          </p:cNvSpPr>
          <p:nvPr/>
        </p:nvSpPr>
        <p:spPr bwMode="auto">
          <a:xfrm>
            <a:off x="2895600" y="2878139"/>
            <a:ext cx="762000" cy="842963"/>
          </a:xfrm>
          <a:custGeom>
            <a:avLst/>
            <a:gdLst>
              <a:gd name="T0" fmla="*/ 10800 w 21600"/>
              <a:gd name="T1" fmla="*/ 10800 h 21600"/>
            </a:gdLst>
            <a:ahLst/>
            <a:cxnLst>
              <a:cxn ang="0">
                <a:pos x="T0" y="T1"/>
              </a:cxn>
            </a:cxnLst>
            <a:rect l="0" t="0" r="r" b="b"/>
            <a:pathLst>
              <a:path w="21600" h="21600">
                <a:moveTo>
                  <a:pt x="0" y="11842"/>
                </a:moveTo>
                <a:lnTo>
                  <a:pt x="5400" y="11842"/>
                </a:lnTo>
                <a:lnTo>
                  <a:pt x="5400" y="0"/>
                </a:lnTo>
                <a:lnTo>
                  <a:pt x="16200" y="0"/>
                </a:lnTo>
                <a:lnTo>
                  <a:pt x="16200" y="11842"/>
                </a:lnTo>
                <a:lnTo>
                  <a:pt x="21600" y="11842"/>
                </a:lnTo>
                <a:lnTo>
                  <a:pt x="10800" y="21600"/>
                </a:lnTo>
                <a:close/>
                <a:moveTo>
                  <a:pt x="0" y="11842"/>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
        <p:nvSpPr>
          <p:cNvPr id="59403" name="AutoShape 11"/>
          <p:cNvSpPr>
            <a:spLocks/>
          </p:cNvSpPr>
          <p:nvPr/>
        </p:nvSpPr>
        <p:spPr bwMode="auto">
          <a:xfrm rot="16200000">
            <a:off x="5562600" y="4178301"/>
            <a:ext cx="762000" cy="1524000"/>
          </a:xfrm>
          <a:custGeom>
            <a:avLst/>
            <a:gdLst>
              <a:gd name="T0" fmla="*/ 10800 w 21600"/>
              <a:gd name="T1" fmla="*/ 10800 h 21600"/>
            </a:gdLst>
            <a:ahLst/>
            <a:cxnLst>
              <a:cxn ang="0">
                <a:pos x="T0" y="T1"/>
              </a:cxn>
            </a:cxnLst>
            <a:rect l="0" t="0" r="r" b="b"/>
            <a:pathLst>
              <a:path w="21600" h="21600">
                <a:moveTo>
                  <a:pt x="0" y="16200"/>
                </a:moveTo>
                <a:lnTo>
                  <a:pt x="5400" y="16200"/>
                </a:lnTo>
                <a:lnTo>
                  <a:pt x="5400" y="0"/>
                </a:lnTo>
                <a:lnTo>
                  <a:pt x="16200" y="0"/>
                </a:lnTo>
                <a:lnTo>
                  <a:pt x="16200" y="16200"/>
                </a:lnTo>
                <a:lnTo>
                  <a:pt x="21600" y="16200"/>
                </a:lnTo>
                <a:lnTo>
                  <a:pt x="10800" y="21600"/>
                </a:lnTo>
                <a:close/>
                <a:moveTo>
                  <a:pt x="0" y="16200"/>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Tree>
    <p:extLst>
      <p:ext uri="{BB962C8B-B14F-4D97-AF65-F5344CB8AC3E}">
        <p14:creationId xmlns:p14="http://schemas.microsoft.com/office/powerpoint/2010/main" val="1650020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p:cNvSpPr>
          <p:nvPr/>
        </p:nvSpPr>
        <p:spPr bwMode="auto">
          <a:xfrm>
            <a:off x="1981200" y="1447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C Code</a:t>
            </a:r>
          </a:p>
        </p:txBody>
      </p:sp>
      <p:sp>
        <p:nvSpPr>
          <p:cNvPr id="54276" name="Rectangle 4"/>
          <p:cNvSpPr>
            <a:spLocks/>
          </p:cNvSpPr>
          <p:nvPr/>
        </p:nvSpPr>
        <p:spPr bwMode="auto">
          <a:xfrm>
            <a:off x="2054225" y="1863724"/>
            <a:ext cx="3736976" cy="26320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pcount_while</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 {</a:t>
            </a:r>
          </a:p>
          <a:p>
            <a:pPr algn="l"/>
            <a:r>
              <a:rPr lang="en-US" b="1" dirty="0">
                <a:latin typeface="Courier New" pitchFamily="49" charset="0"/>
                <a:cs typeface="Courier New" pitchFamily="49" charset="0"/>
                <a:sym typeface="Courier New Bold" charset="0"/>
              </a:rPr>
              <a:t>  long result = 0;</a:t>
            </a:r>
          </a:p>
          <a:p>
            <a:pPr algn="l"/>
            <a:r>
              <a:rPr lang="en-US" b="1" dirty="0">
                <a:latin typeface="Courier New" pitchFamily="49" charset="0"/>
                <a:cs typeface="Courier New" pitchFamily="49" charset="0"/>
                <a:sym typeface="Courier New Bold" charset="0"/>
              </a:rPr>
              <a:t>  while (x) {</a:t>
            </a:r>
          </a:p>
          <a:p>
            <a:pPr algn="l"/>
            <a:r>
              <a:rPr lang="en-US" b="1" dirty="0">
                <a:latin typeface="Courier New" pitchFamily="49" charset="0"/>
                <a:cs typeface="Courier New" pitchFamily="49" charset="0"/>
                <a:sym typeface="Courier New Bold" charset="0"/>
              </a:rPr>
              <a:t>    result += x &amp; 0x1;</a:t>
            </a:r>
          </a:p>
          <a:p>
            <a:pPr algn="l"/>
            <a:r>
              <a:rPr lang="en-US" b="1" dirty="0">
                <a:latin typeface="Courier New" pitchFamily="49" charset="0"/>
                <a:cs typeface="Courier New" pitchFamily="49" charset="0"/>
                <a:sym typeface="Courier New Bold" charset="0"/>
              </a:rPr>
              <a:t>    x &gt;&gt;= 1;</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54277" name="Rectangle 5"/>
          <p:cNvSpPr>
            <a:spLocks/>
          </p:cNvSpPr>
          <p:nvPr/>
        </p:nvSpPr>
        <p:spPr bwMode="auto">
          <a:xfrm>
            <a:off x="6248400" y="14478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a:latin typeface="Calibri Bold" charset="0"/>
                <a:ea typeface="Calibri Bold" charset="0"/>
                <a:cs typeface="Calibri Bold" charset="0"/>
                <a:sym typeface="Calibri Bold" charset="0"/>
              </a:rPr>
              <a:t>Do-While Version</a:t>
            </a:r>
          </a:p>
        </p:txBody>
      </p:sp>
      <p:sp>
        <p:nvSpPr>
          <p:cNvPr id="54278" name="Rectangle 6"/>
          <p:cNvSpPr>
            <a:spLocks/>
          </p:cNvSpPr>
          <p:nvPr/>
        </p:nvSpPr>
        <p:spPr bwMode="auto">
          <a:xfrm>
            <a:off x="6321425" y="1863724"/>
            <a:ext cx="4041775" cy="3165476"/>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pcount_goto_dw</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 {</a:t>
            </a:r>
          </a:p>
          <a:p>
            <a:pPr algn="l"/>
            <a:r>
              <a:rPr lang="en-US" b="1" dirty="0">
                <a:latin typeface="Courier New" pitchFamily="49" charset="0"/>
                <a:cs typeface="Courier New" pitchFamily="49" charset="0"/>
                <a:sym typeface="Courier New Bold" charset="0"/>
              </a:rPr>
              <a:t>  long result = 0;</a:t>
            </a:r>
          </a:p>
          <a:p>
            <a:pPr algn="l"/>
            <a:r>
              <a:rPr lang="en-US" b="1" dirty="0">
                <a:latin typeface="Courier New" pitchFamily="49" charset="0"/>
                <a:cs typeface="Courier New" pitchFamily="49" charset="0"/>
                <a:sym typeface="Courier New Bold" charset="0"/>
              </a:rPr>
              <a:t>  if (!x)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a:t>
            </a:r>
            <a:r>
              <a:rPr lang="en-US" b="1" dirty="0">
                <a:solidFill>
                  <a:srgbClr val="0000FF"/>
                </a:solidFill>
                <a:latin typeface="Courier New" pitchFamily="49" charset="0"/>
                <a:cs typeface="Courier New" pitchFamily="49" charset="0"/>
                <a:sym typeface="Courier New Bold" charset="0"/>
              </a:rPr>
              <a:t>done</a:t>
            </a:r>
            <a:r>
              <a:rPr lang="en-US" b="1" dirty="0">
                <a:latin typeface="Courier New" pitchFamily="49" charset="0"/>
                <a:cs typeface="Courier New" pitchFamily="49" charset="0"/>
                <a:sym typeface="Courier New Bold" charset="0"/>
              </a:rPr>
              <a:t>;</a:t>
            </a:r>
          </a:p>
          <a:p>
            <a:pPr algn="l"/>
            <a:r>
              <a:rPr lang="en-US" b="1" dirty="0">
                <a:solidFill>
                  <a:srgbClr val="CC0000"/>
                </a:solidFill>
                <a:latin typeface="Courier New" pitchFamily="49" charset="0"/>
                <a:cs typeface="Courier New" pitchFamily="49" charset="0"/>
                <a:sym typeface="Courier New Bold" charset="0"/>
              </a:rPr>
              <a:t> loop:</a:t>
            </a:r>
          </a:p>
          <a:p>
            <a:pPr algn="l"/>
            <a:r>
              <a:rPr lang="en-US" b="1" dirty="0">
                <a:latin typeface="Courier New" pitchFamily="49" charset="0"/>
                <a:cs typeface="Courier New" pitchFamily="49" charset="0"/>
                <a:sym typeface="Courier New Bold" charset="0"/>
              </a:rPr>
              <a:t>  result += x &amp; 0x1;</a:t>
            </a:r>
          </a:p>
          <a:p>
            <a:pPr algn="l"/>
            <a:r>
              <a:rPr lang="en-US" b="1" dirty="0">
                <a:latin typeface="Courier New" pitchFamily="49" charset="0"/>
                <a:cs typeface="Courier New" pitchFamily="49" charset="0"/>
                <a:sym typeface="Courier New Bold" charset="0"/>
              </a:rPr>
              <a:t>  x &gt;&gt;= 1;</a:t>
            </a:r>
          </a:p>
          <a:p>
            <a:pPr algn="l"/>
            <a:r>
              <a:rPr lang="en-US" b="1" dirty="0">
                <a:latin typeface="Courier New" pitchFamily="49" charset="0"/>
                <a:cs typeface="Courier New" pitchFamily="49" charset="0"/>
                <a:sym typeface="Courier New Bold" charset="0"/>
              </a:rPr>
              <a:t>  if(x)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loop</a:t>
            </a:r>
            <a:r>
              <a:rPr lang="en-US" b="1" dirty="0">
                <a:latin typeface="Courier New" pitchFamily="49" charset="0"/>
                <a:cs typeface="Courier New" pitchFamily="49" charset="0"/>
                <a:sym typeface="Courier New Bold" charset="0"/>
              </a:rPr>
              <a:t>;</a:t>
            </a:r>
          </a:p>
          <a:p>
            <a:pPr algn="l"/>
            <a:r>
              <a:rPr lang="en-US" b="1" dirty="0">
                <a:solidFill>
                  <a:srgbClr val="CC0000"/>
                </a:solidFill>
                <a:latin typeface="Courier New" pitchFamily="49" charset="0"/>
                <a:cs typeface="Courier New" pitchFamily="49" charset="0"/>
                <a:sym typeface="Courier New Bold" charset="0"/>
              </a:rPr>
              <a:t> </a:t>
            </a:r>
            <a:r>
              <a:rPr lang="en-US" b="1" dirty="0">
                <a:solidFill>
                  <a:srgbClr val="0000FF"/>
                </a:solidFill>
                <a:latin typeface="Courier New" pitchFamily="49" charset="0"/>
                <a:cs typeface="Courier New" pitchFamily="49" charset="0"/>
                <a:sym typeface="Courier New Bold" charset="0"/>
              </a:rPr>
              <a:t>done:</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54279" name="Rectangle 7"/>
          <p:cNvSpPr>
            <a:spLocks noGrp="1" noChangeArrowheads="1"/>
          </p:cNvSpPr>
          <p:nvPr>
            <p:ph type="title"/>
          </p:nvPr>
        </p:nvSpPr>
        <p:spPr>
          <a:ln/>
        </p:spPr>
        <p:txBody>
          <a:bodyPr/>
          <a:lstStyle/>
          <a:p>
            <a:pPr marL="119063" indent="-119063"/>
            <a:r>
              <a:rPr lang="en-US" dirty="0"/>
              <a:t>While Loop Example #2</a:t>
            </a:r>
          </a:p>
        </p:txBody>
      </p:sp>
      <p:sp>
        <p:nvSpPr>
          <p:cNvPr id="54280" name="Rectangle 8"/>
          <p:cNvSpPr>
            <a:spLocks noGrp="1" noChangeArrowheads="1"/>
          </p:cNvSpPr>
          <p:nvPr>
            <p:ph type="body" idx="1"/>
          </p:nvPr>
        </p:nvSpPr>
        <p:spPr>
          <a:xfrm>
            <a:off x="1905000" y="5219700"/>
            <a:ext cx="8382000" cy="1282700"/>
          </a:xfrm>
          <a:ln/>
        </p:spPr>
        <p:txBody>
          <a:bodyPr>
            <a:normAutofit lnSpcReduction="10000"/>
          </a:bodyPr>
          <a:lstStyle/>
          <a:p>
            <a:r>
              <a:rPr lang="en-US" dirty="0"/>
              <a:t>Initial conditional guards entrance to loop</a:t>
            </a:r>
          </a:p>
          <a:p>
            <a:r>
              <a:rPr lang="en-US" dirty="0"/>
              <a:t>Compare to do-while version of function</a:t>
            </a:r>
          </a:p>
          <a:p>
            <a:pPr lvl="1"/>
            <a:r>
              <a:rPr lang="en-US" dirty="0"/>
              <a:t>Removes jump to middle.  </a:t>
            </a:r>
            <a:r>
              <a:rPr lang="en-US" dirty="0">
                <a:solidFill>
                  <a:srgbClr val="FF0000"/>
                </a:solidFill>
              </a:rPr>
              <a:t>When is this good or bad?</a:t>
            </a:r>
          </a:p>
        </p:txBody>
      </p:sp>
    </p:spTree>
    <p:extLst>
      <p:ext uri="{BB962C8B-B14F-4D97-AF65-F5344CB8AC3E}">
        <p14:creationId xmlns:p14="http://schemas.microsoft.com/office/powerpoint/2010/main" val="11691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8851-5296-4AEA-B3E8-D13D37C52A02}"/>
              </a:ext>
            </a:extLst>
          </p:cNvPr>
          <p:cNvSpPr>
            <a:spLocks noGrp="1"/>
          </p:cNvSpPr>
          <p:nvPr>
            <p:ph type="title"/>
          </p:nvPr>
        </p:nvSpPr>
        <p:spPr>
          <a:xfrm>
            <a:off x="838200" y="365125"/>
            <a:ext cx="10515600" cy="718087"/>
          </a:xfrm>
        </p:spPr>
        <p:txBody>
          <a:bodyPr>
            <a:normAutofit/>
          </a:bodyPr>
          <a:lstStyle/>
          <a:p>
            <a:r>
              <a:rPr lang="en-US" sz="2800" dirty="0"/>
              <a:t>Worked Example of while loop: show code in VM machine as well</a:t>
            </a:r>
          </a:p>
        </p:txBody>
      </p:sp>
      <p:pic>
        <p:nvPicPr>
          <p:cNvPr id="6" name="Content Placeholder 5">
            <a:extLst>
              <a:ext uri="{FF2B5EF4-FFF2-40B4-BE49-F238E27FC236}">
                <a16:creationId xmlns:a16="http://schemas.microsoft.com/office/drawing/2014/main" id="{E31E7EBC-D3B5-4D00-855A-21A7F8616F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124" y="1266092"/>
            <a:ext cx="9868029" cy="5226783"/>
          </a:xfrm>
        </p:spPr>
      </p:pic>
    </p:spTree>
    <p:extLst>
      <p:ext uri="{BB962C8B-B14F-4D97-AF65-F5344CB8AC3E}">
        <p14:creationId xmlns:p14="http://schemas.microsoft.com/office/powerpoint/2010/main" val="1697132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Rectangle 11"/>
          <p:cNvSpPr>
            <a:spLocks noGrp="1" noChangeArrowheads="1"/>
          </p:cNvSpPr>
          <p:nvPr>
            <p:ph type="title"/>
          </p:nvPr>
        </p:nvSpPr>
        <p:spPr>
          <a:ln/>
        </p:spPr>
        <p:txBody>
          <a:bodyPr/>
          <a:lstStyle/>
          <a:p>
            <a:pPr marL="119063" indent="-119063"/>
            <a:r>
              <a:rPr lang="en-US" dirty="0"/>
              <a:t>“For” Loop Form</a:t>
            </a:r>
          </a:p>
        </p:txBody>
      </p:sp>
      <p:sp>
        <p:nvSpPr>
          <p:cNvPr id="11" name="Rectangle 3"/>
          <p:cNvSpPr>
            <a:spLocks noChangeArrowheads="1"/>
          </p:cNvSpPr>
          <p:nvPr/>
        </p:nvSpPr>
        <p:spPr bwMode="auto">
          <a:xfrm>
            <a:off x="1905000" y="1676400"/>
            <a:ext cx="4419600" cy="1013098"/>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nSpc>
                <a:spcPct val="100000"/>
              </a:lnSpc>
              <a:spcBef>
                <a:spcPct val="50000"/>
              </a:spcBef>
            </a:pPr>
            <a:r>
              <a:rPr lang="en-US" sz="2400">
                <a:latin typeface="Courier New" charset="0"/>
              </a:rPr>
              <a:t>for (</a:t>
            </a:r>
            <a:r>
              <a:rPr lang="en-US" sz="2400" i="1"/>
              <a:t>Init</a:t>
            </a:r>
            <a:r>
              <a:rPr lang="en-US" sz="2400">
                <a:latin typeface="Courier New" charset="0"/>
              </a:rPr>
              <a:t>; </a:t>
            </a:r>
            <a:r>
              <a:rPr lang="en-US" sz="2400" i="1"/>
              <a:t>Test</a:t>
            </a:r>
            <a:r>
              <a:rPr lang="en-US" sz="2400">
                <a:latin typeface="Courier New" charset="0"/>
              </a:rPr>
              <a:t>; </a:t>
            </a:r>
            <a:r>
              <a:rPr lang="en-US" sz="2400" i="1"/>
              <a:t>Update </a:t>
            </a:r>
            <a:r>
              <a:rPr lang="en-US" sz="2400">
                <a:latin typeface="Courier New" charset="0"/>
              </a:rPr>
              <a:t>)</a:t>
            </a:r>
          </a:p>
          <a:p>
            <a:pPr>
              <a:lnSpc>
                <a:spcPct val="100000"/>
              </a:lnSpc>
              <a:spcBef>
                <a:spcPct val="50000"/>
              </a:spcBef>
            </a:pPr>
            <a:r>
              <a:rPr lang="en-US" sz="2400">
                <a:latin typeface="Courier New" charset="0"/>
              </a:rPr>
              <a:t>    </a:t>
            </a:r>
            <a:r>
              <a:rPr lang="en-US" sz="2400" i="1"/>
              <a:t>Body</a:t>
            </a:r>
          </a:p>
        </p:txBody>
      </p:sp>
      <p:sp>
        <p:nvSpPr>
          <p:cNvPr id="12" name="Rectangle 5"/>
          <p:cNvSpPr>
            <a:spLocks noChangeArrowheads="1"/>
          </p:cNvSpPr>
          <p:nvPr/>
        </p:nvSpPr>
        <p:spPr bwMode="auto">
          <a:xfrm>
            <a:off x="1905000" y="1143000"/>
            <a:ext cx="3448050" cy="412750"/>
          </a:xfrm>
          <a:prstGeom prst="rect">
            <a:avLst/>
          </a:prstGeom>
          <a:noFill/>
          <a:ln w="12700">
            <a:noFill/>
            <a:miter lim="800000"/>
            <a:headEnd/>
            <a:tailEnd/>
          </a:ln>
          <a:effectLst/>
        </p:spPr>
        <p:txBody>
          <a:bodyPr lIns="90487" tIns="44450" rIns="90487" bIns="44450"/>
          <a:lstStyle/>
          <a:p>
            <a:pPr marL="223838" indent="-223838" algn="ctr" defTabSz="895350">
              <a:spcBef>
                <a:spcPct val="30000"/>
              </a:spcBef>
            </a:pPr>
            <a:r>
              <a:rPr lang="en-US" sz="2400" dirty="0">
                <a:solidFill>
                  <a:schemeClr val="tx2"/>
                </a:solidFill>
                <a:latin typeface="+mj-lt"/>
                <a:cs typeface="Calibri"/>
              </a:rPr>
              <a:t>General Form</a:t>
            </a:r>
          </a:p>
          <a:p>
            <a:pPr marL="223838" indent="-223838" algn="ctr" defTabSz="895350"/>
            <a:endParaRPr lang="en-US" sz="2400" dirty="0">
              <a:solidFill>
                <a:schemeClr val="tx2"/>
              </a:solidFill>
              <a:latin typeface="+mj-lt"/>
              <a:cs typeface="Calibri"/>
            </a:endParaRPr>
          </a:p>
        </p:txBody>
      </p:sp>
      <p:sp>
        <p:nvSpPr>
          <p:cNvPr id="24" name="Rectangle 4"/>
          <p:cNvSpPr>
            <a:spLocks/>
          </p:cNvSpPr>
          <p:nvPr/>
        </p:nvSpPr>
        <p:spPr bwMode="auto">
          <a:xfrm>
            <a:off x="1905000" y="2819400"/>
            <a:ext cx="4495800" cy="3962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#define WSIZE 8*</a:t>
            </a:r>
            <a:r>
              <a:rPr lang="en-US" b="1" dirty="0" err="1">
                <a:latin typeface="Courier New" pitchFamily="49" charset="0"/>
                <a:cs typeface="Courier New" pitchFamily="49" charset="0"/>
                <a:sym typeface="Courier New Bold" charset="0"/>
              </a:rPr>
              <a:t>sizeof</a:t>
            </a:r>
            <a:r>
              <a:rPr lang="en-US" b="1" dirty="0">
                <a:latin typeface="Courier New" pitchFamily="49" charset="0"/>
                <a:cs typeface="Courier New" pitchFamily="49" charset="0"/>
                <a:sym typeface="Courier New Bold" charset="0"/>
              </a:rPr>
              <a:t>(</a:t>
            </a:r>
            <a:r>
              <a:rPr lang="en-US" b="1" dirty="0" err="1">
                <a:latin typeface="Courier New" pitchFamily="49" charset="0"/>
                <a:cs typeface="Courier New" pitchFamily="49" charset="0"/>
                <a:sym typeface="Courier New Bold" charset="0"/>
              </a:rPr>
              <a:t>int</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pcount_for</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size_t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result = 0;</a:t>
            </a:r>
          </a:p>
          <a:p>
            <a:pPr algn="l"/>
            <a:r>
              <a:rPr lang="en-US" b="1" dirty="0">
                <a:latin typeface="Courier New" pitchFamily="49" charset="0"/>
                <a:cs typeface="Courier New" pitchFamily="49" charset="0"/>
                <a:sym typeface="Courier New Bold" charset="0"/>
              </a:rPr>
              <a:t>  for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 0;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&lt; WSIZE;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unsigned bit = </a:t>
            </a:r>
          </a:p>
          <a:p>
            <a:pPr algn="l"/>
            <a:r>
              <a:rPr lang="en-US" b="1" dirty="0">
                <a:latin typeface="Courier New" pitchFamily="49" charset="0"/>
                <a:cs typeface="Courier New" pitchFamily="49" charset="0"/>
                <a:sym typeface="Courier New Bold" charset="0"/>
              </a:rPr>
              <a:t>      (x &gt;&gt;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&amp; 0x1;</a:t>
            </a:r>
          </a:p>
          <a:p>
            <a:pPr algn="l"/>
            <a:r>
              <a:rPr lang="en-US" b="1" dirty="0">
                <a:latin typeface="Courier New" pitchFamily="49" charset="0"/>
                <a:cs typeface="Courier New" pitchFamily="49" charset="0"/>
                <a:sym typeface="Courier New Bold" charset="0"/>
              </a:rPr>
              <a:t>    result += bit;</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25" name="Rectangle 4"/>
          <p:cNvSpPr>
            <a:spLocks/>
          </p:cNvSpPr>
          <p:nvPr/>
        </p:nvSpPr>
        <p:spPr bwMode="auto">
          <a:xfrm>
            <a:off x="6705600" y="12954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 0</a:t>
            </a:r>
          </a:p>
        </p:txBody>
      </p:sp>
      <p:sp>
        <p:nvSpPr>
          <p:cNvPr id="26" name="Rectangle 4"/>
          <p:cNvSpPr>
            <a:spLocks/>
          </p:cNvSpPr>
          <p:nvPr/>
        </p:nvSpPr>
        <p:spPr bwMode="auto">
          <a:xfrm>
            <a:off x="6705600" y="22098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&lt; WSIZE</a:t>
            </a:r>
          </a:p>
        </p:txBody>
      </p:sp>
      <p:sp>
        <p:nvSpPr>
          <p:cNvPr id="27" name="Rectangle 4"/>
          <p:cNvSpPr>
            <a:spLocks/>
          </p:cNvSpPr>
          <p:nvPr/>
        </p:nvSpPr>
        <p:spPr bwMode="auto">
          <a:xfrm>
            <a:off x="6705600" y="32004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a:t>
            </a:r>
          </a:p>
        </p:txBody>
      </p:sp>
      <p:sp>
        <p:nvSpPr>
          <p:cNvPr id="28" name="Rectangle 4"/>
          <p:cNvSpPr>
            <a:spLocks/>
          </p:cNvSpPr>
          <p:nvPr/>
        </p:nvSpPr>
        <p:spPr bwMode="auto">
          <a:xfrm>
            <a:off x="6553201" y="4191000"/>
            <a:ext cx="3323771" cy="1524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unsigned bit =</a:t>
            </a:r>
          </a:p>
          <a:p>
            <a:pPr algn="l"/>
            <a:r>
              <a:rPr lang="en-US" b="1" dirty="0">
                <a:latin typeface="Courier New" pitchFamily="49" charset="0"/>
                <a:cs typeface="Courier New" pitchFamily="49" charset="0"/>
                <a:sym typeface="Courier New Bold" charset="0"/>
              </a:rPr>
              <a:t>     (x &gt;&gt;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&amp; 0x1;</a:t>
            </a:r>
          </a:p>
          <a:p>
            <a:pPr algn="l"/>
            <a:r>
              <a:rPr lang="en-US" b="1" dirty="0">
                <a:latin typeface="Courier New" pitchFamily="49" charset="0"/>
                <a:cs typeface="Courier New" pitchFamily="49" charset="0"/>
                <a:sym typeface="Courier New Bold" charset="0"/>
              </a:rPr>
              <a:t>  result += bit;</a:t>
            </a:r>
          </a:p>
          <a:p>
            <a:pPr algn="l"/>
            <a:r>
              <a:rPr lang="en-US" b="1" dirty="0">
                <a:latin typeface="Courier New" pitchFamily="49" charset="0"/>
                <a:cs typeface="Courier New" pitchFamily="49" charset="0"/>
                <a:sym typeface="Courier New Bold" charset="0"/>
              </a:rPr>
              <a:t>}</a:t>
            </a:r>
          </a:p>
        </p:txBody>
      </p:sp>
      <p:sp>
        <p:nvSpPr>
          <p:cNvPr id="29" name="Rectangle 5"/>
          <p:cNvSpPr>
            <a:spLocks noChangeArrowheads="1"/>
          </p:cNvSpPr>
          <p:nvPr/>
        </p:nvSpPr>
        <p:spPr bwMode="auto">
          <a:xfrm>
            <a:off x="6762750" y="83820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cs typeface="Calibri"/>
              </a:rPr>
              <a:t>Init</a:t>
            </a:r>
          </a:p>
          <a:p>
            <a:pPr marL="223838" indent="-223838" defTabSz="895350"/>
            <a:endParaRPr lang="en-US" sz="2400" dirty="0">
              <a:solidFill>
                <a:schemeClr val="tx2"/>
              </a:solidFill>
              <a:latin typeface="+mj-lt"/>
              <a:cs typeface="Calibri"/>
            </a:endParaRPr>
          </a:p>
        </p:txBody>
      </p:sp>
      <p:sp>
        <p:nvSpPr>
          <p:cNvPr id="30" name="Rectangle 5"/>
          <p:cNvSpPr>
            <a:spLocks noChangeArrowheads="1"/>
          </p:cNvSpPr>
          <p:nvPr/>
        </p:nvSpPr>
        <p:spPr bwMode="auto">
          <a:xfrm>
            <a:off x="6762750" y="179705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cs typeface="Calibri"/>
              </a:rPr>
              <a:t>Test</a:t>
            </a:r>
          </a:p>
          <a:p>
            <a:pPr marL="223838" indent="-223838" defTabSz="895350"/>
            <a:endParaRPr lang="en-US" sz="2400" dirty="0">
              <a:solidFill>
                <a:schemeClr val="tx2"/>
              </a:solidFill>
              <a:latin typeface="+mj-lt"/>
              <a:cs typeface="Calibri"/>
            </a:endParaRPr>
          </a:p>
        </p:txBody>
      </p:sp>
      <p:sp>
        <p:nvSpPr>
          <p:cNvPr id="31" name="Rectangle 5"/>
          <p:cNvSpPr>
            <a:spLocks noChangeArrowheads="1"/>
          </p:cNvSpPr>
          <p:nvPr/>
        </p:nvSpPr>
        <p:spPr bwMode="auto">
          <a:xfrm>
            <a:off x="6781800" y="278765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cs typeface="Calibri"/>
              </a:rPr>
              <a:t>Update</a:t>
            </a:r>
          </a:p>
          <a:p>
            <a:pPr marL="223838" indent="-223838" defTabSz="895350"/>
            <a:endParaRPr lang="en-US" sz="2400" dirty="0">
              <a:solidFill>
                <a:schemeClr val="tx2"/>
              </a:solidFill>
              <a:latin typeface="+mj-lt"/>
              <a:cs typeface="Calibri"/>
            </a:endParaRPr>
          </a:p>
        </p:txBody>
      </p:sp>
      <p:sp>
        <p:nvSpPr>
          <p:cNvPr id="32" name="Rectangle 5"/>
          <p:cNvSpPr>
            <a:spLocks noChangeArrowheads="1"/>
          </p:cNvSpPr>
          <p:nvPr/>
        </p:nvSpPr>
        <p:spPr bwMode="auto">
          <a:xfrm>
            <a:off x="6800850" y="377825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cs typeface="Calibri"/>
              </a:rPr>
              <a:t>Body</a:t>
            </a:r>
          </a:p>
          <a:p>
            <a:pPr marL="223838" indent="-223838" defTabSz="895350"/>
            <a:endParaRPr lang="en-US" sz="2400" dirty="0">
              <a:solidFill>
                <a:schemeClr val="tx2"/>
              </a:solidFill>
              <a:latin typeface="+mj-lt"/>
              <a:cs typeface="Calibri"/>
            </a:endParaRPr>
          </a:p>
        </p:txBody>
      </p:sp>
    </p:spTree>
    <p:extLst>
      <p:ext uri="{BB962C8B-B14F-4D97-AF65-F5344CB8AC3E}">
        <p14:creationId xmlns:p14="http://schemas.microsoft.com/office/powerpoint/2010/main" val="541101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Rectangle 11"/>
          <p:cNvSpPr>
            <a:spLocks noGrp="1" noChangeArrowheads="1"/>
          </p:cNvSpPr>
          <p:nvPr>
            <p:ph type="title"/>
          </p:nvPr>
        </p:nvSpPr>
        <p:spPr>
          <a:ln/>
        </p:spPr>
        <p:txBody>
          <a:bodyPr/>
          <a:lstStyle/>
          <a:p>
            <a:pPr marL="119063" indent="-119063"/>
            <a:r>
              <a:rPr lang="en-US" dirty="0"/>
              <a:t>“For” Loop </a:t>
            </a:r>
            <a:r>
              <a:rPr lang="en-US" dirty="0">
                <a:sym typeface="Wingdings" pitchFamily="2" charset="2"/>
              </a:rPr>
              <a:t> While Loop</a:t>
            </a:r>
            <a:endParaRPr lang="en-US" dirty="0"/>
          </a:p>
        </p:txBody>
      </p:sp>
      <p:sp>
        <p:nvSpPr>
          <p:cNvPr id="11" name="Rectangle 3"/>
          <p:cNvSpPr>
            <a:spLocks noChangeArrowheads="1"/>
          </p:cNvSpPr>
          <p:nvPr/>
        </p:nvSpPr>
        <p:spPr bwMode="auto">
          <a:xfrm>
            <a:off x="1905000" y="1676400"/>
            <a:ext cx="4419600" cy="1013098"/>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nSpc>
                <a:spcPct val="100000"/>
              </a:lnSpc>
              <a:spcBef>
                <a:spcPct val="50000"/>
              </a:spcBef>
            </a:pPr>
            <a:r>
              <a:rPr lang="en-US" sz="2400" dirty="0">
                <a:latin typeface="Courier New" charset="0"/>
              </a:rPr>
              <a:t>for (</a:t>
            </a:r>
            <a:r>
              <a:rPr lang="en-US" sz="2400" i="1" dirty="0">
                <a:latin typeface="+mj-lt"/>
              </a:rPr>
              <a:t>Init</a:t>
            </a:r>
            <a:r>
              <a:rPr lang="en-US" sz="2400" dirty="0">
                <a:latin typeface="Courier New" charset="0"/>
              </a:rPr>
              <a:t>; </a:t>
            </a:r>
            <a:r>
              <a:rPr lang="en-US" sz="2400" i="1" dirty="0">
                <a:latin typeface="+mj-lt"/>
              </a:rPr>
              <a:t>Test</a:t>
            </a:r>
            <a:r>
              <a:rPr lang="en-US" sz="2400" dirty="0">
                <a:latin typeface="Courier New" charset="0"/>
              </a:rPr>
              <a:t>; </a:t>
            </a:r>
            <a:r>
              <a:rPr lang="en-US" sz="2400" i="1" dirty="0">
                <a:latin typeface="+mj-lt"/>
              </a:rPr>
              <a:t>Update</a:t>
            </a:r>
            <a:r>
              <a:rPr lang="en-US" sz="2400" i="1" dirty="0"/>
              <a:t> </a:t>
            </a:r>
            <a:r>
              <a:rPr lang="en-US" sz="2400" dirty="0">
                <a:latin typeface="Courier New" charset="0"/>
              </a:rPr>
              <a:t>)</a:t>
            </a:r>
          </a:p>
          <a:p>
            <a:pPr>
              <a:lnSpc>
                <a:spcPct val="100000"/>
              </a:lnSpc>
              <a:spcBef>
                <a:spcPct val="50000"/>
              </a:spcBef>
            </a:pPr>
            <a:r>
              <a:rPr lang="en-US" sz="2400" dirty="0">
                <a:latin typeface="Courier New" charset="0"/>
              </a:rPr>
              <a:t>    </a:t>
            </a:r>
            <a:r>
              <a:rPr lang="en-US" sz="2400" i="1" dirty="0">
                <a:latin typeface="+mj-lt"/>
              </a:rPr>
              <a:t>Body</a:t>
            </a:r>
          </a:p>
        </p:txBody>
      </p:sp>
      <p:sp>
        <p:nvSpPr>
          <p:cNvPr id="12" name="Rectangle 5"/>
          <p:cNvSpPr>
            <a:spLocks noChangeArrowheads="1"/>
          </p:cNvSpPr>
          <p:nvPr/>
        </p:nvSpPr>
        <p:spPr bwMode="auto">
          <a:xfrm>
            <a:off x="2038350" y="114300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rPr>
              <a:t>For Version</a:t>
            </a:r>
          </a:p>
          <a:p>
            <a:pPr marL="223838" indent="-223838" defTabSz="895350"/>
            <a:endParaRPr lang="en-US" sz="2400" dirty="0">
              <a:solidFill>
                <a:schemeClr val="tx2"/>
              </a:solidFill>
              <a:latin typeface="+mj-lt"/>
            </a:endParaRPr>
          </a:p>
        </p:txBody>
      </p:sp>
      <p:sp>
        <p:nvSpPr>
          <p:cNvPr id="17" name="Rectangle 3"/>
          <p:cNvSpPr>
            <a:spLocks noChangeArrowheads="1"/>
          </p:cNvSpPr>
          <p:nvPr/>
        </p:nvSpPr>
        <p:spPr bwMode="auto">
          <a:xfrm>
            <a:off x="2971800" y="3962401"/>
            <a:ext cx="2819400" cy="2675091"/>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gn="l">
              <a:lnSpc>
                <a:spcPct val="100000"/>
              </a:lnSpc>
              <a:spcBef>
                <a:spcPct val="50000"/>
              </a:spcBef>
            </a:pPr>
            <a:r>
              <a:rPr lang="en-US" sz="2400" i="1" dirty="0">
                <a:latin typeface="+mj-lt"/>
              </a:rPr>
              <a:t>Init</a:t>
            </a:r>
            <a:r>
              <a:rPr lang="en-US" sz="2400" i="1" dirty="0">
                <a:latin typeface="Courier New" charset="0"/>
              </a:rPr>
              <a:t>;</a:t>
            </a:r>
          </a:p>
          <a:p>
            <a:pPr algn="l">
              <a:lnSpc>
                <a:spcPct val="100000"/>
              </a:lnSpc>
              <a:spcBef>
                <a:spcPct val="50000"/>
              </a:spcBef>
            </a:pPr>
            <a:r>
              <a:rPr lang="en-US" sz="2400" dirty="0">
                <a:latin typeface="Courier New" charset="0"/>
              </a:rPr>
              <a:t>while (</a:t>
            </a:r>
            <a:r>
              <a:rPr lang="en-US" sz="2400" i="1" dirty="0">
                <a:latin typeface="+mj-lt"/>
              </a:rPr>
              <a:t>Test </a:t>
            </a:r>
            <a:r>
              <a:rPr lang="en-US" sz="2400" dirty="0">
                <a:latin typeface="Courier New" charset="0"/>
              </a:rPr>
              <a:t>) {</a:t>
            </a:r>
          </a:p>
          <a:p>
            <a:pPr algn="l">
              <a:lnSpc>
                <a:spcPct val="100000"/>
              </a:lnSpc>
              <a:spcBef>
                <a:spcPct val="50000"/>
              </a:spcBef>
            </a:pPr>
            <a:r>
              <a:rPr lang="en-US" sz="2400" dirty="0">
                <a:latin typeface="Courier New" charset="0"/>
              </a:rPr>
              <a:t>    </a:t>
            </a:r>
            <a:r>
              <a:rPr lang="en-US" sz="2400" i="1" dirty="0">
                <a:latin typeface="+mj-lt"/>
              </a:rPr>
              <a:t>Body</a:t>
            </a:r>
            <a:endParaRPr lang="en-US" sz="2400" i="1" dirty="0"/>
          </a:p>
          <a:p>
            <a:pPr algn="l">
              <a:spcBef>
                <a:spcPct val="50000"/>
              </a:spcBef>
            </a:pPr>
            <a:r>
              <a:rPr lang="en-US" sz="2400" i="1" dirty="0">
                <a:latin typeface="Courier New" pitchFamily="49" charset="0"/>
                <a:cs typeface="Courier New" pitchFamily="49" charset="0"/>
              </a:rPr>
              <a:t>    </a:t>
            </a:r>
            <a:r>
              <a:rPr lang="en-US" sz="2400" i="1" dirty="0">
                <a:latin typeface="+mj-lt"/>
              </a:rPr>
              <a:t>Update</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a:t>
            </a:r>
          </a:p>
        </p:txBody>
      </p:sp>
      <p:sp>
        <p:nvSpPr>
          <p:cNvPr id="18" name="Rectangle 5"/>
          <p:cNvSpPr>
            <a:spLocks noChangeArrowheads="1"/>
          </p:cNvSpPr>
          <p:nvPr/>
        </p:nvSpPr>
        <p:spPr bwMode="auto">
          <a:xfrm>
            <a:off x="2114550" y="342900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rPr>
              <a:t>While Version</a:t>
            </a:r>
          </a:p>
          <a:p>
            <a:pPr marL="223838" indent="-223838" defTabSz="895350"/>
            <a:endParaRPr lang="en-US" sz="2400" dirty="0">
              <a:solidFill>
                <a:schemeClr val="tx2"/>
              </a:solidFill>
              <a:latin typeface="+mj-lt"/>
            </a:endParaRPr>
          </a:p>
        </p:txBody>
      </p:sp>
      <p:sp>
        <p:nvSpPr>
          <p:cNvPr id="19" name="AutoShape 10"/>
          <p:cNvSpPr>
            <a:spLocks/>
          </p:cNvSpPr>
          <p:nvPr/>
        </p:nvSpPr>
        <p:spPr bwMode="auto">
          <a:xfrm>
            <a:off x="3962400" y="2895601"/>
            <a:ext cx="762000" cy="842963"/>
          </a:xfrm>
          <a:custGeom>
            <a:avLst/>
            <a:gdLst>
              <a:gd name="T0" fmla="*/ 10800 w 21600"/>
              <a:gd name="T1" fmla="*/ 10800 h 21600"/>
            </a:gdLst>
            <a:ahLst/>
            <a:cxnLst>
              <a:cxn ang="0">
                <a:pos x="T0" y="T1"/>
              </a:cxn>
            </a:cxnLst>
            <a:rect l="0" t="0" r="r" b="b"/>
            <a:pathLst>
              <a:path w="21600" h="21600">
                <a:moveTo>
                  <a:pt x="0" y="11842"/>
                </a:moveTo>
                <a:lnTo>
                  <a:pt x="5400" y="11842"/>
                </a:lnTo>
                <a:lnTo>
                  <a:pt x="5400" y="0"/>
                </a:lnTo>
                <a:lnTo>
                  <a:pt x="16200" y="0"/>
                </a:lnTo>
                <a:lnTo>
                  <a:pt x="16200" y="11842"/>
                </a:lnTo>
                <a:lnTo>
                  <a:pt x="21600" y="11842"/>
                </a:lnTo>
                <a:lnTo>
                  <a:pt x="10800" y="21600"/>
                </a:lnTo>
                <a:close/>
                <a:moveTo>
                  <a:pt x="0" y="11842"/>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Tree>
    <p:extLst>
      <p:ext uri="{BB962C8B-B14F-4D97-AF65-F5344CB8AC3E}">
        <p14:creationId xmlns:p14="http://schemas.microsoft.com/office/powerpoint/2010/main" val="2462007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Rectangle 11"/>
          <p:cNvSpPr>
            <a:spLocks noGrp="1" noChangeArrowheads="1"/>
          </p:cNvSpPr>
          <p:nvPr>
            <p:ph type="title"/>
          </p:nvPr>
        </p:nvSpPr>
        <p:spPr>
          <a:ln/>
        </p:spPr>
        <p:txBody>
          <a:bodyPr/>
          <a:lstStyle/>
          <a:p>
            <a:pPr marL="119063" indent="-119063"/>
            <a:r>
              <a:rPr lang="en-US" dirty="0"/>
              <a:t>For-While Conversion</a:t>
            </a:r>
          </a:p>
        </p:txBody>
      </p:sp>
      <p:sp>
        <p:nvSpPr>
          <p:cNvPr id="24" name="Rectangle 4"/>
          <p:cNvSpPr>
            <a:spLocks/>
          </p:cNvSpPr>
          <p:nvPr/>
        </p:nvSpPr>
        <p:spPr bwMode="auto">
          <a:xfrm>
            <a:off x="6662058" y="1498600"/>
            <a:ext cx="3360057" cy="4343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pcount_for_while</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size_t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result = 0;</a:t>
            </a:r>
          </a:p>
          <a:p>
            <a:pPr algn="l"/>
            <a:r>
              <a:rPr lang="en-US" b="1" dirty="0">
                <a:solidFill>
                  <a:srgbClr val="0000FF"/>
                </a:solidFill>
                <a:latin typeface="Courier New" pitchFamily="49" charset="0"/>
                <a:cs typeface="Courier New" pitchFamily="49" charset="0"/>
                <a:sym typeface="Courier New Bold" charset="0"/>
              </a:rPr>
              <a:t>  </a:t>
            </a:r>
            <a:r>
              <a:rPr lang="en-US" b="1" dirty="0" err="1">
                <a:solidFill>
                  <a:srgbClr val="0000FF"/>
                </a:solidFill>
                <a:latin typeface="Courier New" pitchFamily="49" charset="0"/>
                <a:cs typeface="Courier New" pitchFamily="49" charset="0"/>
                <a:sym typeface="Courier New Bold" charset="0"/>
              </a:rPr>
              <a:t>i</a:t>
            </a:r>
            <a:r>
              <a:rPr lang="en-US" b="1" dirty="0">
                <a:solidFill>
                  <a:srgbClr val="0000FF"/>
                </a:solidFill>
                <a:latin typeface="Courier New" pitchFamily="49" charset="0"/>
                <a:cs typeface="Courier New" pitchFamily="49" charset="0"/>
                <a:sym typeface="Courier New Bold" charset="0"/>
              </a:rPr>
              <a:t> = 0;</a:t>
            </a:r>
          </a:p>
          <a:p>
            <a:pPr algn="l"/>
            <a:r>
              <a:rPr lang="en-US" b="1" dirty="0">
                <a:latin typeface="Courier New" pitchFamily="49" charset="0"/>
                <a:cs typeface="Courier New" pitchFamily="49" charset="0"/>
                <a:sym typeface="Courier New Bold" charset="0"/>
              </a:rPr>
              <a:t>  while (</a:t>
            </a:r>
            <a:r>
              <a:rPr lang="en-US" b="1" dirty="0" err="1">
                <a:solidFill>
                  <a:srgbClr val="FF6600"/>
                </a:solidFill>
                <a:latin typeface="Courier New" pitchFamily="49" charset="0"/>
                <a:cs typeface="Courier New" pitchFamily="49" charset="0"/>
                <a:sym typeface="Courier New Bold" charset="0"/>
              </a:rPr>
              <a:t>i</a:t>
            </a:r>
            <a:r>
              <a:rPr lang="en-US" b="1" dirty="0">
                <a:solidFill>
                  <a:srgbClr val="FF6600"/>
                </a:solidFill>
                <a:latin typeface="Courier New" pitchFamily="49" charset="0"/>
                <a:cs typeface="Courier New" pitchFamily="49" charset="0"/>
                <a:sym typeface="Courier New Bold" charset="0"/>
              </a:rPr>
              <a:t> &lt; WSIZE</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unsigned bit = </a:t>
            </a:r>
          </a:p>
          <a:p>
            <a:pPr algn="l"/>
            <a:r>
              <a:rPr lang="en-US" b="1" dirty="0">
                <a:solidFill>
                  <a:srgbClr val="CC0000"/>
                </a:solidFill>
                <a:latin typeface="Courier New" pitchFamily="49" charset="0"/>
                <a:cs typeface="Courier New" pitchFamily="49" charset="0"/>
                <a:sym typeface="Courier New Bold" charset="0"/>
              </a:rPr>
              <a:t>      (x &gt;&gt; </a:t>
            </a:r>
            <a:r>
              <a:rPr lang="en-US" b="1" dirty="0" err="1">
                <a:solidFill>
                  <a:srgbClr val="CC0000"/>
                </a:solidFill>
                <a:latin typeface="Courier New" pitchFamily="49" charset="0"/>
                <a:cs typeface="Courier New" pitchFamily="49" charset="0"/>
                <a:sym typeface="Courier New Bold" charset="0"/>
              </a:rPr>
              <a:t>i</a:t>
            </a:r>
            <a:r>
              <a:rPr lang="en-US" b="1" dirty="0">
                <a:solidFill>
                  <a:srgbClr val="CC0000"/>
                </a:solidFill>
                <a:latin typeface="Courier New" pitchFamily="49" charset="0"/>
                <a:cs typeface="Courier New" pitchFamily="49" charset="0"/>
                <a:sym typeface="Courier New Bold" charset="0"/>
              </a:rPr>
              <a:t>) &amp; 0x1;</a:t>
            </a:r>
          </a:p>
          <a:p>
            <a:pPr algn="l"/>
            <a:r>
              <a:rPr lang="en-US" b="1" dirty="0">
                <a:solidFill>
                  <a:srgbClr val="CC0000"/>
                </a:solidFill>
                <a:latin typeface="Courier New" pitchFamily="49" charset="0"/>
                <a:cs typeface="Courier New" pitchFamily="49" charset="0"/>
                <a:sym typeface="Courier New Bold" charset="0"/>
              </a:rPr>
              <a:t>    result += bit;</a:t>
            </a:r>
          </a:p>
          <a:p>
            <a:pPr algn="l"/>
            <a:r>
              <a:rPr lang="en-US" b="1" dirty="0">
                <a:latin typeface="Courier New" pitchFamily="49" charset="0"/>
                <a:cs typeface="Courier New" pitchFamily="49" charset="0"/>
                <a:sym typeface="Courier New Bold" charset="0"/>
              </a:rPr>
              <a:t>    </a:t>
            </a:r>
            <a:r>
              <a:rPr lang="en-US" b="1" dirty="0" err="1">
                <a:solidFill>
                  <a:srgbClr val="008000"/>
                </a:solidFill>
                <a:latin typeface="Courier New" pitchFamily="49" charset="0"/>
                <a:cs typeface="Courier New" pitchFamily="49" charset="0"/>
                <a:sym typeface="Courier New Bold" charset="0"/>
              </a:rPr>
              <a:t>i</a:t>
            </a:r>
            <a:r>
              <a:rPr lang="en-US" b="1" dirty="0">
                <a:solidFill>
                  <a:srgbClr val="008000"/>
                </a:solidFill>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25" name="Rectangle 4"/>
          <p:cNvSpPr>
            <a:spLocks/>
          </p:cNvSpPr>
          <p:nvPr/>
        </p:nvSpPr>
        <p:spPr bwMode="auto">
          <a:xfrm>
            <a:off x="1905000" y="186055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solidFill>
                  <a:srgbClr val="0000FF"/>
                </a:solidFill>
                <a:latin typeface="Courier New" pitchFamily="49" charset="0"/>
                <a:cs typeface="Courier New" pitchFamily="49" charset="0"/>
                <a:sym typeface="Courier New Bold" charset="0"/>
              </a:rPr>
              <a:t>i</a:t>
            </a:r>
            <a:r>
              <a:rPr lang="en-US" b="1" dirty="0">
                <a:solidFill>
                  <a:srgbClr val="0000FF"/>
                </a:solidFill>
                <a:latin typeface="Courier New" pitchFamily="49" charset="0"/>
                <a:cs typeface="Courier New" pitchFamily="49" charset="0"/>
                <a:sym typeface="Courier New Bold" charset="0"/>
              </a:rPr>
              <a:t> = 0</a:t>
            </a:r>
          </a:p>
        </p:txBody>
      </p:sp>
      <p:sp>
        <p:nvSpPr>
          <p:cNvPr id="26" name="Rectangle 4"/>
          <p:cNvSpPr>
            <a:spLocks/>
          </p:cNvSpPr>
          <p:nvPr/>
        </p:nvSpPr>
        <p:spPr bwMode="auto">
          <a:xfrm>
            <a:off x="1905000" y="277495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solidFill>
                  <a:srgbClr val="FF6600"/>
                </a:solidFill>
                <a:latin typeface="Courier New" pitchFamily="49" charset="0"/>
                <a:cs typeface="Courier New" pitchFamily="49" charset="0"/>
                <a:sym typeface="Courier New Bold" charset="0"/>
              </a:rPr>
              <a:t>i</a:t>
            </a:r>
            <a:r>
              <a:rPr lang="en-US" b="1" dirty="0">
                <a:solidFill>
                  <a:srgbClr val="FF6600"/>
                </a:solidFill>
                <a:latin typeface="Courier New" pitchFamily="49" charset="0"/>
                <a:cs typeface="Courier New" pitchFamily="49" charset="0"/>
                <a:sym typeface="Courier New Bold" charset="0"/>
              </a:rPr>
              <a:t> &lt; WSIZE</a:t>
            </a:r>
          </a:p>
        </p:txBody>
      </p:sp>
      <p:sp>
        <p:nvSpPr>
          <p:cNvPr id="27" name="Rectangle 4"/>
          <p:cNvSpPr>
            <a:spLocks/>
          </p:cNvSpPr>
          <p:nvPr/>
        </p:nvSpPr>
        <p:spPr bwMode="auto">
          <a:xfrm>
            <a:off x="1905000" y="38100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solidFill>
                  <a:srgbClr val="008000"/>
                </a:solidFill>
                <a:latin typeface="Courier New" pitchFamily="49" charset="0"/>
                <a:cs typeface="Courier New" pitchFamily="49" charset="0"/>
                <a:sym typeface="Courier New Bold" charset="0"/>
              </a:rPr>
              <a:t>i</a:t>
            </a:r>
            <a:r>
              <a:rPr lang="en-US" b="1" dirty="0">
                <a:solidFill>
                  <a:srgbClr val="008000"/>
                </a:solidFill>
                <a:latin typeface="Courier New" pitchFamily="49" charset="0"/>
                <a:cs typeface="Courier New" pitchFamily="49" charset="0"/>
                <a:sym typeface="Courier New Bold" charset="0"/>
              </a:rPr>
              <a:t>++</a:t>
            </a:r>
          </a:p>
        </p:txBody>
      </p:sp>
      <p:sp>
        <p:nvSpPr>
          <p:cNvPr id="28" name="Rectangle 4"/>
          <p:cNvSpPr>
            <a:spLocks/>
          </p:cNvSpPr>
          <p:nvPr/>
        </p:nvSpPr>
        <p:spPr bwMode="auto">
          <a:xfrm>
            <a:off x="1752600" y="4756150"/>
            <a:ext cx="4114800" cy="1524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unsigned bit =</a:t>
            </a:r>
          </a:p>
          <a:p>
            <a:pPr algn="l"/>
            <a:r>
              <a:rPr lang="en-US" b="1" dirty="0">
                <a:solidFill>
                  <a:srgbClr val="CC0000"/>
                </a:solidFill>
                <a:latin typeface="Courier New" pitchFamily="49" charset="0"/>
                <a:cs typeface="Courier New" pitchFamily="49" charset="0"/>
                <a:sym typeface="Courier New Bold" charset="0"/>
              </a:rPr>
              <a:t>     (x &gt;&gt; </a:t>
            </a:r>
            <a:r>
              <a:rPr lang="en-US" b="1" dirty="0" err="1">
                <a:solidFill>
                  <a:srgbClr val="CC0000"/>
                </a:solidFill>
                <a:latin typeface="Courier New" pitchFamily="49" charset="0"/>
                <a:cs typeface="Courier New" pitchFamily="49" charset="0"/>
                <a:sym typeface="Courier New Bold" charset="0"/>
              </a:rPr>
              <a:t>i</a:t>
            </a:r>
            <a:r>
              <a:rPr lang="en-US" b="1" dirty="0">
                <a:solidFill>
                  <a:srgbClr val="CC0000"/>
                </a:solidFill>
                <a:latin typeface="Courier New" pitchFamily="49" charset="0"/>
                <a:cs typeface="Courier New" pitchFamily="49" charset="0"/>
                <a:sym typeface="Courier New Bold" charset="0"/>
              </a:rPr>
              <a:t>) &amp; 0x1;</a:t>
            </a:r>
          </a:p>
          <a:p>
            <a:pPr algn="l"/>
            <a:r>
              <a:rPr lang="en-US" b="1" dirty="0">
                <a:solidFill>
                  <a:srgbClr val="CC0000"/>
                </a:solidFill>
                <a:latin typeface="Courier New" pitchFamily="49" charset="0"/>
                <a:cs typeface="Courier New" pitchFamily="49" charset="0"/>
                <a:sym typeface="Courier New Bold" charset="0"/>
              </a:rPr>
              <a:t>  result += bit;</a:t>
            </a:r>
          </a:p>
          <a:p>
            <a:pPr algn="l"/>
            <a:r>
              <a:rPr lang="en-US" b="1" dirty="0">
                <a:latin typeface="Courier New" pitchFamily="49" charset="0"/>
                <a:cs typeface="Courier New" pitchFamily="49" charset="0"/>
                <a:sym typeface="Courier New Bold" charset="0"/>
              </a:rPr>
              <a:t>}</a:t>
            </a:r>
          </a:p>
        </p:txBody>
      </p:sp>
      <p:sp>
        <p:nvSpPr>
          <p:cNvPr id="29" name="Rectangle 5"/>
          <p:cNvSpPr>
            <a:spLocks noChangeArrowheads="1"/>
          </p:cNvSpPr>
          <p:nvPr/>
        </p:nvSpPr>
        <p:spPr bwMode="auto">
          <a:xfrm>
            <a:off x="1962150" y="140335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cs typeface="Calibri"/>
              </a:rPr>
              <a:t>Init</a:t>
            </a:r>
          </a:p>
          <a:p>
            <a:pPr marL="223838" indent="-223838" defTabSz="895350"/>
            <a:endParaRPr lang="en-US" sz="2400" dirty="0">
              <a:solidFill>
                <a:schemeClr val="tx2"/>
              </a:solidFill>
              <a:latin typeface="+mj-lt"/>
              <a:cs typeface="Calibri"/>
            </a:endParaRPr>
          </a:p>
        </p:txBody>
      </p:sp>
      <p:sp>
        <p:nvSpPr>
          <p:cNvPr id="30" name="Rectangle 5"/>
          <p:cNvSpPr>
            <a:spLocks noChangeArrowheads="1"/>
          </p:cNvSpPr>
          <p:nvPr/>
        </p:nvSpPr>
        <p:spPr bwMode="auto">
          <a:xfrm>
            <a:off x="1962150" y="236220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cs typeface="Calibri"/>
              </a:rPr>
              <a:t>Test</a:t>
            </a:r>
          </a:p>
          <a:p>
            <a:pPr marL="223838" indent="-223838" defTabSz="895350"/>
            <a:endParaRPr lang="en-US" sz="2400" dirty="0">
              <a:solidFill>
                <a:schemeClr val="tx2"/>
              </a:solidFill>
              <a:latin typeface="+mj-lt"/>
              <a:cs typeface="Calibri"/>
            </a:endParaRPr>
          </a:p>
        </p:txBody>
      </p:sp>
      <p:sp>
        <p:nvSpPr>
          <p:cNvPr id="31" name="Rectangle 5"/>
          <p:cNvSpPr>
            <a:spLocks noChangeArrowheads="1"/>
          </p:cNvSpPr>
          <p:nvPr/>
        </p:nvSpPr>
        <p:spPr bwMode="auto">
          <a:xfrm>
            <a:off x="1981200" y="335280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cs typeface="Calibri"/>
              </a:rPr>
              <a:t>Update</a:t>
            </a:r>
          </a:p>
        </p:txBody>
      </p:sp>
      <p:sp>
        <p:nvSpPr>
          <p:cNvPr id="32" name="Rectangle 5"/>
          <p:cNvSpPr>
            <a:spLocks noChangeArrowheads="1"/>
          </p:cNvSpPr>
          <p:nvPr/>
        </p:nvSpPr>
        <p:spPr bwMode="auto">
          <a:xfrm>
            <a:off x="2000250" y="434340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cs typeface="Calibri"/>
              </a:rPr>
              <a:t>Body</a:t>
            </a:r>
          </a:p>
          <a:p>
            <a:pPr marL="223838" indent="-223838" defTabSz="895350"/>
            <a:endParaRPr lang="en-US" sz="2400" dirty="0">
              <a:solidFill>
                <a:schemeClr val="tx2"/>
              </a:solidFill>
              <a:latin typeface="+mj-lt"/>
              <a:cs typeface="Calibri"/>
            </a:endParaRPr>
          </a:p>
        </p:txBody>
      </p:sp>
    </p:spTree>
    <p:extLst>
      <p:ext uri="{BB962C8B-B14F-4D97-AF65-F5344CB8AC3E}">
        <p14:creationId xmlns:p14="http://schemas.microsoft.com/office/powerpoint/2010/main" val="292610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2625726" y="2514601"/>
            <a:ext cx="727075" cy="397545"/>
          </a:xfrm>
          <a:prstGeom prst="rect">
            <a:avLst/>
          </a:prstGeom>
          <a:noFill/>
          <a:ln w="12700">
            <a:noFill/>
            <a:miter lim="800000"/>
            <a:headEnd/>
            <a:tailEnd/>
          </a:ln>
          <a:effectLst/>
        </p:spPr>
        <p:txBody>
          <a:bodyPr lIns="90487" tIns="44450" rIns="90487" bIns="44450">
            <a:spAutoFit/>
          </a:bodyPr>
          <a:lstStyle/>
          <a:p>
            <a:pPr algn="r">
              <a:lnSpc>
                <a:spcPct val="100000"/>
              </a:lnSpc>
            </a:pPr>
            <a:r>
              <a:rPr lang="en-US" sz="2000" i="1" dirty="0">
                <a:latin typeface="Calibri" pitchFamily="34" charset="0"/>
              </a:rPr>
              <a:t>text</a:t>
            </a:r>
          </a:p>
        </p:txBody>
      </p:sp>
      <p:sp>
        <p:nvSpPr>
          <p:cNvPr id="148483" name="Rectangle 3"/>
          <p:cNvSpPr>
            <a:spLocks noChangeArrowheads="1"/>
          </p:cNvSpPr>
          <p:nvPr/>
        </p:nvSpPr>
        <p:spPr bwMode="auto">
          <a:xfrm>
            <a:off x="2625726" y="3655701"/>
            <a:ext cx="727075" cy="397545"/>
          </a:xfrm>
          <a:prstGeom prst="rect">
            <a:avLst/>
          </a:prstGeom>
          <a:noFill/>
          <a:ln w="12700">
            <a:noFill/>
            <a:miter lim="800000"/>
            <a:headEnd/>
            <a:tailEnd/>
          </a:ln>
          <a:effectLst/>
        </p:spPr>
        <p:txBody>
          <a:bodyPr lIns="90487" tIns="44450" rIns="90487" bIns="44450">
            <a:spAutoFit/>
          </a:bodyPr>
          <a:lstStyle/>
          <a:p>
            <a:pPr algn="r">
              <a:lnSpc>
                <a:spcPct val="100000"/>
              </a:lnSpc>
            </a:pPr>
            <a:r>
              <a:rPr lang="en-US" sz="2000" i="1" dirty="0">
                <a:latin typeface="Calibri" pitchFamily="34" charset="0"/>
              </a:rPr>
              <a:t>text</a:t>
            </a:r>
          </a:p>
        </p:txBody>
      </p:sp>
      <p:sp>
        <p:nvSpPr>
          <p:cNvPr id="148484" name="Rectangle 4"/>
          <p:cNvSpPr>
            <a:spLocks noChangeArrowheads="1"/>
          </p:cNvSpPr>
          <p:nvPr/>
        </p:nvSpPr>
        <p:spPr bwMode="auto">
          <a:xfrm>
            <a:off x="2352676" y="4724401"/>
            <a:ext cx="1000125" cy="397545"/>
          </a:xfrm>
          <a:prstGeom prst="rect">
            <a:avLst/>
          </a:prstGeom>
          <a:noFill/>
          <a:ln w="12700">
            <a:noFill/>
            <a:miter lim="800000"/>
            <a:headEnd/>
            <a:tailEnd/>
          </a:ln>
          <a:effectLst/>
        </p:spPr>
        <p:txBody>
          <a:bodyPr lIns="90487" tIns="44450" rIns="90487" bIns="44450">
            <a:spAutoFit/>
          </a:bodyPr>
          <a:lstStyle/>
          <a:p>
            <a:pPr algn="r">
              <a:lnSpc>
                <a:spcPct val="100000"/>
              </a:lnSpc>
            </a:pPr>
            <a:r>
              <a:rPr lang="en-US" sz="2000" i="1" dirty="0">
                <a:latin typeface="Calibri" pitchFamily="34" charset="0"/>
              </a:rPr>
              <a:t>binary</a:t>
            </a:r>
          </a:p>
        </p:txBody>
      </p:sp>
      <p:sp>
        <p:nvSpPr>
          <p:cNvPr id="148485" name="Rectangle 5"/>
          <p:cNvSpPr>
            <a:spLocks noChangeArrowheads="1"/>
          </p:cNvSpPr>
          <p:nvPr/>
        </p:nvSpPr>
        <p:spPr bwMode="auto">
          <a:xfrm>
            <a:off x="2352676" y="5867401"/>
            <a:ext cx="1000125" cy="397545"/>
          </a:xfrm>
          <a:prstGeom prst="rect">
            <a:avLst/>
          </a:prstGeom>
          <a:noFill/>
          <a:ln w="12700">
            <a:noFill/>
            <a:miter lim="800000"/>
            <a:headEnd/>
            <a:tailEnd/>
          </a:ln>
          <a:effectLst/>
        </p:spPr>
        <p:txBody>
          <a:bodyPr lIns="90487" tIns="44450" rIns="90487" bIns="44450">
            <a:spAutoFit/>
          </a:bodyPr>
          <a:lstStyle/>
          <a:p>
            <a:pPr algn="r">
              <a:lnSpc>
                <a:spcPct val="100000"/>
              </a:lnSpc>
            </a:pPr>
            <a:r>
              <a:rPr lang="en-US" sz="2000" i="1" dirty="0">
                <a:latin typeface="Calibri" pitchFamily="34" charset="0"/>
              </a:rPr>
              <a:t>binary</a:t>
            </a:r>
          </a:p>
        </p:txBody>
      </p:sp>
      <p:sp>
        <p:nvSpPr>
          <p:cNvPr id="148486" name="Line 6"/>
          <p:cNvSpPr>
            <a:spLocks noChangeShapeType="1"/>
          </p:cNvSpPr>
          <p:nvPr/>
        </p:nvSpPr>
        <p:spPr bwMode="auto">
          <a:xfrm>
            <a:off x="5513388" y="2977234"/>
            <a:ext cx="0" cy="680367"/>
          </a:xfrm>
          <a:prstGeom prst="line">
            <a:avLst/>
          </a:prstGeom>
          <a:noFill/>
          <a:ln w="28575">
            <a:solidFill>
              <a:schemeClr val="tx1"/>
            </a:solidFill>
            <a:round/>
            <a:headEnd/>
            <a:tailEnd type="triangle" w="med" len="med"/>
          </a:ln>
          <a:effectLst/>
        </p:spPr>
        <p:txBody>
          <a:bodyPr wrap="square" lIns="90487" tIns="44450" rIns="90487" bIns="44450">
            <a:spAutoFit/>
          </a:bodyPr>
          <a:lstStyle/>
          <a:p>
            <a:endParaRPr lang="en-US" dirty="0">
              <a:latin typeface="Calibri" pitchFamily="34" charset="0"/>
            </a:endParaRPr>
          </a:p>
        </p:txBody>
      </p:sp>
      <p:sp>
        <p:nvSpPr>
          <p:cNvPr id="148487" name="Rectangle 7"/>
          <p:cNvSpPr>
            <a:spLocks noChangeArrowheads="1"/>
          </p:cNvSpPr>
          <p:nvPr/>
        </p:nvSpPr>
        <p:spPr bwMode="auto">
          <a:xfrm>
            <a:off x="5819775" y="3124201"/>
            <a:ext cx="3032125" cy="397545"/>
          </a:xfrm>
          <a:prstGeom prst="rect">
            <a:avLst/>
          </a:prstGeom>
          <a:noFill/>
          <a:ln w="12700">
            <a:noFill/>
            <a:miter lim="800000"/>
            <a:headEnd/>
            <a:tailEnd/>
          </a:ln>
          <a:effectLst/>
        </p:spPr>
        <p:txBody>
          <a:bodyPr wrap="square" lIns="90487" tIns="44450" rIns="90487" bIns="44450">
            <a:spAutoFit/>
          </a:bodyPr>
          <a:lstStyle/>
          <a:p>
            <a:pPr algn="l">
              <a:lnSpc>
                <a:spcPct val="100000"/>
              </a:lnSpc>
            </a:pPr>
            <a:r>
              <a:rPr lang="en-US" sz="2000" dirty="0">
                <a:latin typeface="Calibri" pitchFamily="34" charset="0"/>
              </a:rPr>
              <a:t>Compiler (</a:t>
            </a:r>
            <a:r>
              <a:rPr lang="en-US" sz="2000" dirty="0" err="1">
                <a:latin typeface="Courier New" pitchFamily="49" charset="0"/>
              </a:rPr>
              <a:t>gcc</a:t>
            </a:r>
            <a:r>
              <a:rPr lang="en-US" sz="2000" dirty="0">
                <a:latin typeface="Courier New" pitchFamily="49" charset="0"/>
              </a:rPr>
              <a:t> –</a:t>
            </a:r>
            <a:r>
              <a:rPr lang="en-US" sz="2000" dirty="0" err="1">
                <a:latin typeface="Courier New" pitchFamily="49" charset="0"/>
              </a:rPr>
              <a:t>Og</a:t>
            </a:r>
            <a:r>
              <a:rPr lang="en-US" sz="2000" dirty="0">
                <a:latin typeface="Courier New" pitchFamily="49" charset="0"/>
              </a:rPr>
              <a:t> -S</a:t>
            </a:r>
            <a:r>
              <a:rPr lang="en-US" sz="2000" dirty="0">
                <a:latin typeface="Calibri" pitchFamily="34" charset="0"/>
              </a:rPr>
              <a:t>)</a:t>
            </a:r>
          </a:p>
        </p:txBody>
      </p:sp>
      <p:sp>
        <p:nvSpPr>
          <p:cNvPr id="148488" name="Rectangle 8"/>
          <p:cNvSpPr>
            <a:spLocks noChangeArrowheads="1"/>
          </p:cNvSpPr>
          <p:nvPr/>
        </p:nvSpPr>
        <p:spPr bwMode="auto">
          <a:xfrm>
            <a:off x="5803900" y="4191001"/>
            <a:ext cx="3048000" cy="397545"/>
          </a:xfrm>
          <a:prstGeom prst="rect">
            <a:avLst/>
          </a:prstGeom>
          <a:noFill/>
          <a:ln w="12700">
            <a:noFill/>
            <a:miter lim="800000"/>
            <a:headEnd/>
            <a:tailEnd/>
          </a:ln>
          <a:effectLst/>
        </p:spPr>
        <p:txBody>
          <a:bodyPr lIns="90487" tIns="44450" rIns="90487" bIns="44450">
            <a:spAutoFit/>
          </a:bodyPr>
          <a:lstStyle/>
          <a:p>
            <a:pPr algn="l">
              <a:lnSpc>
                <a:spcPct val="100000"/>
              </a:lnSpc>
            </a:pPr>
            <a:r>
              <a:rPr lang="en-US" sz="2000" dirty="0">
                <a:latin typeface="Calibri" pitchFamily="34" charset="0"/>
              </a:rPr>
              <a:t>Assembler (</a:t>
            </a:r>
            <a:r>
              <a:rPr lang="en-US" sz="2000" dirty="0" err="1">
                <a:latin typeface="Courier New" pitchFamily="49" charset="0"/>
              </a:rPr>
              <a:t>gcc</a:t>
            </a:r>
            <a:r>
              <a:rPr lang="en-US" sz="2000" dirty="0">
                <a:latin typeface="Calibri" pitchFamily="34" charset="0"/>
              </a:rPr>
              <a:t> or </a:t>
            </a:r>
            <a:r>
              <a:rPr lang="en-US" sz="2000" dirty="0">
                <a:latin typeface="Courier New" pitchFamily="49" charset="0"/>
              </a:rPr>
              <a:t>as</a:t>
            </a:r>
            <a:r>
              <a:rPr lang="en-US" sz="2000" dirty="0">
                <a:latin typeface="Calibri" pitchFamily="34" charset="0"/>
              </a:rPr>
              <a:t>)</a:t>
            </a:r>
          </a:p>
        </p:txBody>
      </p:sp>
      <p:sp>
        <p:nvSpPr>
          <p:cNvPr id="148489" name="Rectangle 9"/>
          <p:cNvSpPr>
            <a:spLocks noChangeArrowheads="1"/>
          </p:cNvSpPr>
          <p:nvPr/>
        </p:nvSpPr>
        <p:spPr bwMode="auto">
          <a:xfrm>
            <a:off x="5819776" y="5334001"/>
            <a:ext cx="2638425" cy="397545"/>
          </a:xfrm>
          <a:prstGeom prst="rect">
            <a:avLst/>
          </a:prstGeom>
          <a:noFill/>
          <a:ln w="12700">
            <a:noFill/>
            <a:miter lim="800000"/>
            <a:headEnd/>
            <a:tailEnd/>
          </a:ln>
          <a:effectLst/>
        </p:spPr>
        <p:txBody>
          <a:bodyPr lIns="90487" tIns="44450" rIns="90487" bIns="44450">
            <a:spAutoFit/>
          </a:bodyPr>
          <a:lstStyle/>
          <a:p>
            <a:pPr algn="l">
              <a:lnSpc>
                <a:spcPct val="100000"/>
              </a:lnSpc>
            </a:pPr>
            <a:r>
              <a:rPr lang="en-US" sz="2000" dirty="0">
                <a:latin typeface="Calibri" pitchFamily="34" charset="0"/>
              </a:rPr>
              <a:t>Linker (</a:t>
            </a:r>
            <a:r>
              <a:rPr lang="en-US" sz="2000" dirty="0" err="1">
                <a:latin typeface="Courier New" pitchFamily="49" charset="0"/>
              </a:rPr>
              <a:t>gcc</a:t>
            </a:r>
            <a:r>
              <a:rPr lang="en-US" sz="2000" dirty="0">
                <a:latin typeface="Calibri" pitchFamily="34" charset="0"/>
              </a:rPr>
              <a:t> or</a:t>
            </a:r>
            <a:r>
              <a:rPr lang="en-US" sz="2000" dirty="0">
                <a:latin typeface="Courier" pitchFamily="49" charset="0"/>
              </a:rPr>
              <a:t> </a:t>
            </a:r>
            <a:r>
              <a:rPr lang="en-US" sz="2000" dirty="0">
                <a:latin typeface="Courier New" pitchFamily="49" charset="0"/>
              </a:rPr>
              <a:t>ld</a:t>
            </a:r>
            <a:r>
              <a:rPr lang="en-US" sz="2000" dirty="0">
                <a:latin typeface="Calibri" pitchFamily="34" charset="0"/>
              </a:rPr>
              <a:t>)</a:t>
            </a:r>
          </a:p>
        </p:txBody>
      </p:sp>
      <p:sp>
        <p:nvSpPr>
          <p:cNvPr id="148490" name="Rectangle 10"/>
          <p:cNvSpPr>
            <a:spLocks noChangeArrowheads="1"/>
          </p:cNvSpPr>
          <p:nvPr/>
        </p:nvSpPr>
        <p:spPr bwMode="auto">
          <a:xfrm>
            <a:off x="3897313" y="2579689"/>
            <a:ext cx="3263900" cy="397545"/>
          </a:xfrm>
          <a:prstGeom prst="rect">
            <a:avLst/>
          </a:prstGeom>
          <a:solidFill>
            <a:srgbClr val="F6F5BD"/>
          </a:solidFill>
          <a:ln w="28575">
            <a:solidFill>
              <a:schemeClr val="tx1"/>
            </a:solidFill>
            <a:miter lim="800000"/>
            <a:headEnd/>
            <a:tailEnd/>
          </a:ln>
          <a:effectLst/>
        </p:spPr>
        <p:txBody>
          <a:bodyPr lIns="90487" tIns="44450" rIns="90487" bIns="44450">
            <a:spAutoFit/>
          </a:bodyPr>
          <a:lstStyle/>
          <a:p>
            <a:pPr algn="ctr">
              <a:lnSpc>
                <a:spcPct val="100000"/>
              </a:lnSpc>
            </a:pPr>
            <a:r>
              <a:rPr lang="en-US" sz="2000" dirty="0">
                <a:latin typeface="Calibri" pitchFamily="34" charset="0"/>
              </a:rPr>
              <a:t>C program (</a:t>
            </a:r>
            <a:r>
              <a:rPr lang="en-US" sz="2000" dirty="0">
                <a:latin typeface="Courier New" pitchFamily="49" charset="0"/>
              </a:rPr>
              <a:t>p1.c p2.c</a:t>
            </a:r>
            <a:r>
              <a:rPr lang="en-US" sz="2000" dirty="0">
                <a:latin typeface="Calibri" pitchFamily="34" charset="0"/>
              </a:rPr>
              <a:t>)</a:t>
            </a:r>
          </a:p>
        </p:txBody>
      </p:sp>
      <p:sp>
        <p:nvSpPr>
          <p:cNvPr id="148491" name="Rectangle 11"/>
          <p:cNvSpPr>
            <a:spLocks noChangeArrowheads="1"/>
          </p:cNvSpPr>
          <p:nvPr/>
        </p:nvSpPr>
        <p:spPr bwMode="auto">
          <a:xfrm>
            <a:off x="3783013" y="3657601"/>
            <a:ext cx="3492500" cy="397545"/>
          </a:xfrm>
          <a:prstGeom prst="rect">
            <a:avLst/>
          </a:prstGeom>
          <a:solidFill>
            <a:srgbClr val="F6F5BD"/>
          </a:solidFill>
          <a:ln w="28575">
            <a:solidFill>
              <a:schemeClr val="tx1"/>
            </a:solidFill>
            <a:miter lim="800000"/>
            <a:headEnd/>
            <a:tailEnd/>
          </a:ln>
          <a:effectLst/>
        </p:spPr>
        <p:txBody>
          <a:bodyPr lIns="90487" tIns="44450" rIns="90487" bIns="44450">
            <a:spAutoFit/>
          </a:bodyPr>
          <a:lstStyle/>
          <a:p>
            <a:pPr algn="ctr">
              <a:lnSpc>
                <a:spcPct val="100000"/>
              </a:lnSpc>
            </a:pPr>
            <a:r>
              <a:rPr lang="en-US" sz="2000" dirty="0" err="1">
                <a:latin typeface="Calibri" pitchFamily="34" charset="0"/>
              </a:rPr>
              <a:t>Asm</a:t>
            </a:r>
            <a:r>
              <a:rPr lang="en-US" sz="2000" dirty="0">
                <a:latin typeface="Calibri" pitchFamily="34" charset="0"/>
              </a:rPr>
              <a:t> program (</a:t>
            </a:r>
            <a:r>
              <a:rPr lang="en-US" sz="2000" dirty="0">
                <a:latin typeface="Courier New" pitchFamily="49" charset="0"/>
              </a:rPr>
              <a:t>p1.s p2.s</a:t>
            </a:r>
            <a:r>
              <a:rPr lang="en-US" sz="2000" dirty="0">
                <a:latin typeface="Calibri" pitchFamily="34" charset="0"/>
              </a:rPr>
              <a:t>)</a:t>
            </a:r>
          </a:p>
        </p:txBody>
      </p:sp>
      <p:sp>
        <p:nvSpPr>
          <p:cNvPr id="148492" name="Rectangle 12"/>
          <p:cNvSpPr>
            <a:spLocks noChangeArrowheads="1"/>
          </p:cNvSpPr>
          <p:nvPr/>
        </p:nvSpPr>
        <p:spPr bwMode="auto">
          <a:xfrm>
            <a:off x="3668713" y="4800601"/>
            <a:ext cx="3721100" cy="397545"/>
          </a:xfrm>
          <a:prstGeom prst="rect">
            <a:avLst/>
          </a:prstGeom>
          <a:solidFill>
            <a:schemeClr val="accent2">
              <a:lumMod val="20000"/>
              <a:lumOff val="80000"/>
            </a:schemeClr>
          </a:solidFill>
          <a:ln w="28575">
            <a:solidFill>
              <a:schemeClr val="tx1"/>
            </a:solidFill>
            <a:miter lim="800000"/>
            <a:headEnd/>
            <a:tailEnd/>
          </a:ln>
          <a:effectLst/>
        </p:spPr>
        <p:txBody>
          <a:bodyPr lIns="90487" tIns="44450" rIns="90487" bIns="44450">
            <a:spAutoFit/>
          </a:bodyPr>
          <a:lstStyle/>
          <a:p>
            <a:pPr algn="ctr">
              <a:lnSpc>
                <a:spcPct val="100000"/>
              </a:lnSpc>
            </a:pPr>
            <a:r>
              <a:rPr lang="en-US" sz="2000" dirty="0">
                <a:latin typeface="Calibri" pitchFamily="34" charset="0"/>
              </a:rPr>
              <a:t>Object program (</a:t>
            </a:r>
            <a:r>
              <a:rPr lang="en-US" sz="2000" dirty="0">
                <a:latin typeface="Courier New" pitchFamily="49" charset="0"/>
              </a:rPr>
              <a:t>p1.o p2.o</a:t>
            </a:r>
            <a:r>
              <a:rPr lang="en-US" sz="2000" dirty="0">
                <a:latin typeface="Calibri" pitchFamily="34" charset="0"/>
              </a:rPr>
              <a:t>)</a:t>
            </a:r>
          </a:p>
        </p:txBody>
      </p:sp>
      <p:sp>
        <p:nvSpPr>
          <p:cNvPr id="148493" name="Rectangle 13"/>
          <p:cNvSpPr>
            <a:spLocks noChangeArrowheads="1"/>
          </p:cNvSpPr>
          <p:nvPr/>
        </p:nvSpPr>
        <p:spPr bwMode="auto">
          <a:xfrm>
            <a:off x="3655219" y="5943601"/>
            <a:ext cx="3748088" cy="397545"/>
          </a:xfrm>
          <a:prstGeom prst="rect">
            <a:avLst/>
          </a:prstGeom>
          <a:solidFill>
            <a:srgbClr val="FF9999"/>
          </a:solidFill>
          <a:ln w="28575">
            <a:solidFill>
              <a:schemeClr val="tx1"/>
            </a:solidFill>
            <a:miter lim="800000"/>
            <a:headEnd/>
            <a:tailEnd/>
          </a:ln>
          <a:effectLst/>
        </p:spPr>
        <p:txBody>
          <a:bodyPr lIns="90487" tIns="44450" rIns="90487" bIns="44450">
            <a:spAutoFit/>
          </a:bodyPr>
          <a:lstStyle/>
          <a:p>
            <a:pPr algn="ctr">
              <a:lnSpc>
                <a:spcPct val="100000"/>
              </a:lnSpc>
            </a:pPr>
            <a:r>
              <a:rPr lang="en-US" sz="2000" dirty="0">
                <a:latin typeface="Calibri" pitchFamily="34" charset="0"/>
              </a:rPr>
              <a:t>Executable program (</a:t>
            </a:r>
            <a:r>
              <a:rPr lang="en-US" sz="2000" dirty="0">
                <a:latin typeface="Courier New" pitchFamily="49" charset="0"/>
              </a:rPr>
              <a:t>p</a:t>
            </a:r>
            <a:r>
              <a:rPr lang="en-US" sz="2000" dirty="0">
                <a:latin typeface="Calibri" pitchFamily="34" charset="0"/>
              </a:rPr>
              <a:t>)</a:t>
            </a:r>
          </a:p>
        </p:txBody>
      </p:sp>
      <p:sp>
        <p:nvSpPr>
          <p:cNvPr id="148494" name="Line 14"/>
          <p:cNvSpPr>
            <a:spLocks noChangeShapeType="1"/>
          </p:cNvSpPr>
          <p:nvPr/>
        </p:nvSpPr>
        <p:spPr bwMode="auto">
          <a:xfrm>
            <a:off x="5513388" y="4055146"/>
            <a:ext cx="0" cy="726405"/>
          </a:xfrm>
          <a:prstGeom prst="line">
            <a:avLst/>
          </a:prstGeom>
          <a:noFill/>
          <a:ln w="28575">
            <a:solidFill>
              <a:schemeClr val="tx1"/>
            </a:solidFill>
            <a:round/>
            <a:headEnd/>
            <a:tailEnd type="triangle" w="med" len="med"/>
          </a:ln>
          <a:effectLst/>
        </p:spPr>
        <p:txBody>
          <a:bodyPr wrap="square" lIns="90487" tIns="44450" rIns="90487" bIns="44450">
            <a:spAutoFit/>
          </a:bodyPr>
          <a:lstStyle/>
          <a:p>
            <a:endParaRPr lang="en-US" dirty="0">
              <a:latin typeface="Calibri" pitchFamily="34" charset="0"/>
            </a:endParaRPr>
          </a:p>
        </p:txBody>
      </p:sp>
      <p:sp>
        <p:nvSpPr>
          <p:cNvPr id="148495" name="Line 15"/>
          <p:cNvSpPr>
            <a:spLocks noChangeShapeType="1"/>
          </p:cNvSpPr>
          <p:nvPr/>
        </p:nvSpPr>
        <p:spPr bwMode="auto">
          <a:xfrm>
            <a:off x="5513388" y="5198146"/>
            <a:ext cx="0" cy="726405"/>
          </a:xfrm>
          <a:prstGeom prst="line">
            <a:avLst/>
          </a:prstGeom>
          <a:noFill/>
          <a:ln w="28575">
            <a:solidFill>
              <a:schemeClr val="tx1"/>
            </a:solidFill>
            <a:round/>
            <a:headEnd/>
            <a:tailEnd type="triangle" w="med" len="med"/>
          </a:ln>
          <a:effectLst/>
        </p:spPr>
        <p:txBody>
          <a:bodyPr wrap="square" lIns="90487" tIns="44450" rIns="90487" bIns="44450">
            <a:spAutoFit/>
          </a:bodyPr>
          <a:lstStyle/>
          <a:p>
            <a:endParaRPr lang="en-US" dirty="0">
              <a:latin typeface="Calibri" pitchFamily="34" charset="0"/>
            </a:endParaRPr>
          </a:p>
        </p:txBody>
      </p:sp>
      <p:sp>
        <p:nvSpPr>
          <p:cNvPr id="148496" name="Rectangle 16"/>
          <p:cNvSpPr>
            <a:spLocks noChangeArrowheads="1"/>
          </p:cNvSpPr>
          <p:nvPr/>
        </p:nvSpPr>
        <p:spPr bwMode="auto">
          <a:xfrm>
            <a:off x="8382000" y="4800601"/>
            <a:ext cx="2044700" cy="705321"/>
          </a:xfrm>
          <a:prstGeom prst="rect">
            <a:avLst/>
          </a:prstGeom>
          <a:solidFill>
            <a:schemeClr val="accent2">
              <a:lumMod val="20000"/>
              <a:lumOff val="80000"/>
            </a:schemeClr>
          </a:solidFill>
          <a:ln w="28575">
            <a:solidFill>
              <a:schemeClr val="tx1"/>
            </a:solidFill>
            <a:miter lim="800000"/>
            <a:headEnd/>
            <a:tailEnd/>
          </a:ln>
          <a:effectLst/>
        </p:spPr>
        <p:txBody>
          <a:bodyPr lIns="90487" tIns="44450" rIns="90487" bIns="44450">
            <a:spAutoFit/>
          </a:bodyPr>
          <a:lstStyle/>
          <a:p>
            <a:pPr algn="ctr">
              <a:lnSpc>
                <a:spcPct val="100000"/>
              </a:lnSpc>
            </a:pPr>
            <a:r>
              <a:rPr lang="en-US" sz="2000" dirty="0">
                <a:latin typeface="Calibri" pitchFamily="34" charset="0"/>
              </a:rPr>
              <a:t>Static libraries (</a:t>
            </a:r>
            <a:r>
              <a:rPr lang="en-US" sz="2000" dirty="0">
                <a:latin typeface="Courier New" pitchFamily="49" charset="0"/>
              </a:rPr>
              <a:t>.a</a:t>
            </a:r>
            <a:r>
              <a:rPr lang="en-US" sz="2000" dirty="0">
                <a:latin typeface="Calibri" pitchFamily="34" charset="0"/>
              </a:rPr>
              <a:t>)</a:t>
            </a:r>
          </a:p>
        </p:txBody>
      </p:sp>
      <p:sp>
        <p:nvSpPr>
          <p:cNvPr id="148497" name="Line 17"/>
          <p:cNvSpPr>
            <a:spLocks noChangeShapeType="1"/>
          </p:cNvSpPr>
          <p:nvPr/>
        </p:nvSpPr>
        <p:spPr bwMode="auto">
          <a:xfrm flipH="1">
            <a:off x="7389813" y="5334000"/>
            <a:ext cx="990600" cy="9144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dirty="0">
              <a:latin typeface="Calibri" pitchFamily="34" charset="0"/>
            </a:endParaRPr>
          </a:p>
        </p:txBody>
      </p:sp>
      <p:sp>
        <p:nvSpPr>
          <p:cNvPr id="148498" name="Rectangle 18"/>
          <p:cNvSpPr>
            <a:spLocks noGrp="1" noChangeArrowheads="1"/>
          </p:cNvSpPr>
          <p:nvPr>
            <p:ph type="title"/>
          </p:nvPr>
        </p:nvSpPr>
        <p:spPr>
          <a:xfrm>
            <a:off x="1905000" y="341312"/>
            <a:ext cx="8381676" cy="573088"/>
          </a:xfrm>
        </p:spPr>
        <p:txBody>
          <a:bodyPr>
            <a:normAutofit fontScale="90000"/>
          </a:bodyPr>
          <a:lstStyle/>
          <a:p>
            <a:r>
              <a:rPr lang="en-US" dirty="0"/>
              <a:t>Recall: Turning C into Object Code</a:t>
            </a:r>
          </a:p>
        </p:txBody>
      </p:sp>
      <p:sp>
        <p:nvSpPr>
          <p:cNvPr id="148499" name="Rectangle 19"/>
          <p:cNvSpPr>
            <a:spLocks noGrp="1" noChangeArrowheads="1"/>
          </p:cNvSpPr>
          <p:nvPr>
            <p:ph type="body" idx="1"/>
          </p:nvPr>
        </p:nvSpPr>
        <p:spPr>
          <a:xfrm>
            <a:off x="1814514" y="990601"/>
            <a:ext cx="8307387" cy="1463675"/>
          </a:xfrm>
        </p:spPr>
        <p:txBody>
          <a:bodyPr>
            <a:normAutofit lnSpcReduction="10000"/>
          </a:bodyPr>
          <a:lstStyle/>
          <a:p>
            <a:pPr marL="560388" lvl="1" indent="-222250" defTabSz="895350">
              <a:tabLst>
                <a:tab pos="2286000" algn="l"/>
                <a:tab pos="3543300" algn="l"/>
              </a:tabLst>
            </a:pPr>
            <a:r>
              <a:rPr lang="en-US" dirty="0"/>
              <a:t>Code in files  </a:t>
            </a:r>
            <a:r>
              <a:rPr lang="en-US" b="1" dirty="0">
                <a:latin typeface="Courier New" pitchFamily="49" charset="0"/>
              </a:rPr>
              <a:t>p1.c p2.c</a:t>
            </a:r>
            <a:endParaRPr lang="en-US" b="1" dirty="0">
              <a:latin typeface="Courier" pitchFamily="49" charset="0"/>
            </a:endParaRPr>
          </a:p>
          <a:p>
            <a:pPr marL="560388" lvl="1" indent="-222250" defTabSz="895350">
              <a:tabLst>
                <a:tab pos="2286000" algn="l"/>
                <a:tab pos="3543300" algn="l"/>
              </a:tabLst>
            </a:pPr>
            <a:r>
              <a:rPr lang="en-US" dirty="0"/>
              <a:t>Compile with command:  </a:t>
            </a:r>
            <a:r>
              <a:rPr lang="en-US" b="1" dirty="0" err="1">
                <a:latin typeface="Courier New" pitchFamily="49" charset="0"/>
              </a:rPr>
              <a:t>gcc</a:t>
            </a:r>
            <a:r>
              <a:rPr lang="en-US" b="1" dirty="0">
                <a:latin typeface="Courier New" pitchFamily="49" charset="0"/>
              </a:rPr>
              <a:t> –</a:t>
            </a:r>
            <a:r>
              <a:rPr lang="en-US" b="1" dirty="0" err="1">
                <a:latin typeface="Courier New" pitchFamily="49" charset="0"/>
              </a:rPr>
              <a:t>Og</a:t>
            </a:r>
            <a:r>
              <a:rPr lang="en-US" b="1" dirty="0">
                <a:latin typeface="Courier New" pitchFamily="49" charset="0"/>
              </a:rPr>
              <a:t> p1.c p2.c -o p</a:t>
            </a:r>
            <a:endParaRPr lang="en-US" b="1" dirty="0">
              <a:latin typeface="Courier" pitchFamily="49" charset="0"/>
            </a:endParaRPr>
          </a:p>
          <a:p>
            <a:pPr marL="839788" lvl="2" indent="-165100" defTabSz="895350">
              <a:tabLst>
                <a:tab pos="2286000" algn="l"/>
                <a:tab pos="3543300" algn="l"/>
              </a:tabLst>
            </a:pPr>
            <a:r>
              <a:rPr lang="en-US" dirty="0"/>
              <a:t>Use basic optimizations (</a:t>
            </a:r>
            <a:r>
              <a:rPr lang="en-US" b="1" dirty="0">
                <a:solidFill>
                  <a:schemeClr val="tx1"/>
                </a:solidFill>
                <a:latin typeface="Courier New" pitchFamily="49" charset="0"/>
              </a:rPr>
              <a:t>-</a:t>
            </a:r>
            <a:r>
              <a:rPr lang="en-US" b="1" dirty="0" err="1">
                <a:solidFill>
                  <a:schemeClr val="tx1"/>
                </a:solidFill>
                <a:latin typeface="Courier New" pitchFamily="49" charset="0"/>
              </a:rPr>
              <a:t>Og</a:t>
            </a:r>
            <a:r>
              <a:rPr lang="en-US" dirty="0"/>
              <a:t>) [New to recent versions of GCC]</a:t>
            </a:r>
          </a:p>
          <a:p>
            <a:pPr marL="839788" lvl="2" indent="-165100" defTabSz="895350">
              <a:tabLst>
                <a:tab pos="2286000" algn="l"/>
                <a:tab pos="3543300" algn="l"/>
              </a:tabLst>
            </a:pPr>
            <a:r>
              <a:rPr lang="en-US" dirty="0"/>
              <a:t>Put resulting binary in file </a:t>
            </a:r>
            <a:r>
              <a:rPr lang="en-US" b="1" dirty="0">
                <a:solidFill>
                  <a:schemeClr val="tx1"/>
                </a:solidFill>
                <a:latin typeface="Courier New" pitchFamily="49" charset="0"/>
              </a:rPr>
              <a:t>p</a:t>
            </a:r>
            <a:endParaRPr lang="en-US" b="1" dirty="0"/>
          </a:p>
        </p:txBody>
      </p:sp>
    </p:spTree>
    <p:extLst>
      <p:ext uri="{BB962C8B-B14F-4D97-AF65-F5344CB8AC3E}">
        <p14:creationId xmlns:p14="http://schemas.microsoft.com/office/powerpoint/2010/main" val="411250665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7"/>
          <p:cNvSpPr>
            <a:spLocks/>
          </p:cNvSpPr>
          <p:nvPr/>
        </p:nvSpPr>
        <p:spPr bwMode="auto">
          <a:xfrm>
            <a:off x="1905000" y="1354138"/>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a:latin typeface="Calibri Bold" charset="0"/>
                <a:ea typeface="Calibri Bold" charset="0"/>
                <a:cs typeface="Calibri Bold" charset="0"/>
                <a:sym typeface="Calibri Bold" charset="0"/>
              </a:rPr>
              <a:t>C Code</a:t>
            </a:r>
          </a:p>
        </p:txBody>
      </p:sp>
      <p:sp>
        <p:nvSpPr>
          <p:cNvPr id="57355" name="Rectangle 11"/>
          <p:cNvSpPr>
            <a:spLocks noGrp="1" noChangeArrowheads="1"/>
          </p:cNvSpPr>
          <p:nvPr>
            <p:ph type="title"/>
          </p:nvPr>
        </p:nvSpPr>
        <p:spPr>
          <a:ln/>
        </p:spPr>
        <p:txBody>
          <a:bodyPr/>
          <a:lstStyle/>
          <a:p>
            <a:pPr marL="119063" indent="-119063"/>
            <a:r>
              <a:rPr lang="en-US" dirty="0"/>
              <a:t>“For” Loop</a:t>
            </a:r>
            <a:r>
              <a:rPr lang="en-US" dirty="0">
                <a:sym typeface="Wingdings"/>
              </a:rPr>
              <a:t> Do-While Conversion</a:t>
            </a:r>
            <a:endParaRPr lang="en-US" dirty="0"/>
          </a:p>
        </p:txBody>
      </p:sp>
      <p:sp>
        <p:nvSpPr>
          <p:cNvPr id="57356" name="Rectangle 12"/>
          <p:cNvSpPr>
            <a:spLocks noGrp="1" noChangeArrowheads="1"/>
          </p:cNvSpPr>
          <p:nvPr>
            <p:ph type="body" idx="1"/>
          </p:nvPr>
        </p:nvSpPr>
        <p:spPr>
          <a:xfrm>
            <a:off x="1905000" y="5676900"/>
            <a:ext cx="4191000" cy="876300"/>
          </a:xfrm>
          <a:ln/>
        </p:spPr>
        <p:txBody>
          <a:bodyPr/>
          <a:lstStyle/>
          <a:p>
            <a:r>
              <a:rPr lang="en-US" dirty="0"/>
              <a:t>Initial test can be optimized away</a:t>
            </a:r>
          </a:p>
        </p:txBody>
      </p:sp>
      <p:sp>
        <p:nvSpPr>
          <p:cNvPr id="15" name="Rectangle 4"/>
          <p:cNvSpPr>
            <a:spLocks/>
          </p:cNvSpPr>
          <p:nvPr/>
        </p:nvSpPr>
        <p:spPr bwMode="auto">
          <a:xfrm>
            <a:off x="1752600" y="1905000"/>
            <a:ext cx="4191000" cy="37338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pcount_for</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size_t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result = 0;</a:t>
            </a:r>
          </a:p>
          <a:p>
            <a:pPr algn="l"/>
            <a:r>
              <a:rPr lang="en-US" b="1" dirty="0">
                <a:latin typeface="Courier New" pitchFamily="49" charset="0"/>
                <a:cs typeface="Courier New" pitchFamily="49" charset="0"/>
                <a:sym typeface="Courier New Bold" charset="0"/>
              </a:rPr>
              <a:t>  for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 0;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&lt; WSIZE;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unsigned bit = </a:t>
            </a:r>
          </a:p>
          <a:p>
            <a:pPr algn="l"/>
            <a:r>
              <a:rPr lang="en-US" b="1" dirty="0">
                <a:latin typeface="Courier New" pitchFamily="49" charset="0"/>
                <a:cs typeface="Courier New" pitchFamily="49" charset="0"/>
                <a:sym typeface="Courier New Bold" charset="0"/>
              </a:rPr>
              <a:t>      (x &gt;&gt;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&amp; 0x1;</a:t>
            </a:r>
          </a:p>
          <a:p>
            <a:pPr algn="l"/>
            <a:r>
              <a:rPr lang="en-US" b="1" dirty="0">
                <a:latin typeface="Courier New" pitchFamily="49" charset="0"/>
                <a:cs typeface="Courier New" pitchFamily="49" charset="0"/>
                <a:sym typeface="Courier New Bold" charset="0"/>
              </a:rPr>
              <a:t>    result += bit;</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8" name="Rectangle 7"/>
          <p:cNvSpPr>
            <a:spLocks/>
          </p:cNvSpPr>
          <p:nvPr/>
        </p:nvSpPr>
        <p:spPr bwMode="auto">
          <a:xfrm>
            <a:off x="3581400" y="11430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err="1">
                <a:latin typeface="Calibri Bold" charset="0"/>
                <a:ea typeface="Calibri Bold" charset="0"/>
                <a:cs typeface="Calibri Bold" charset="0"/>
                <a:sym typeface="Calibri Bold" charset="0"/>
              </a:rPr>
              <a:t>Goto</a:t>
            </a:r>
            <a:r>
              <a:rPr lang="en-US" sz="2400" dirty="0">
                <a:latin typeface="Calibri Bold" charset="0"/>
                <a:ea typeface="Calibri Bold" charset="0"/>
                <a:cs typeface="Calibri Bold" charset="0"/>
                <a:sym typeface="Calibri Bold" charset="0"/>
              </a:rPr>
              <a:t> Version</a:t>
            </a:r>
          </a:p>
        </p:txBody>
      </p:sp>
      <p:sp>
        <p:nvSpPr>
          <p:cNvPr id="9" name="Rectangle 4"/>
          <p:cNvSpPr>
            <a:spLocks/>
          </p:cNvSpPr>
          <p:nvPr/>
        </p:nvSpPr>
        <p:spPr bwMode="auto">
          <a:xfrm>
            <a:off x="6248400" y="1371600"/>
            <a:ext cx="4343400" cy="54102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pcount_for_goto_dw</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 {</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size_t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result = 0;</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 0;</a:t>
            </a:r>
          </a:p>
          <a:p>
            <a:pPr algn="l"/>
            <a:r>
              <a:rPr lang="en-US" b="1" dirty="0">
                <a:latin typeface="Courier New" pitchFamily="49" charset="0"/>
                <a:cs typeface="Courier New" pitchFamily="49" charset="0"/>
                <a:sym typeface="Courier New Bold" charset="0"/>
              </a:rPr>
              <a:t>  if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&lt; WSIZE))</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done;</a:t>
            </a:r>
          </a:p>
          <a:p>
            <a:pPr algn="l"/>
            <a:r>
              <a:rPr lang="en-US" b="1" dirty="0">
                <a:latin typeface="Courier New" pitchFamily="49" charset="0"/>
                <a:cs typeface="Courier New" pitchFamily="49" charset="0"/>
                <a:sym typeface="Courier New Bold" charset="0"/>
              </a:rPr>
              <a:t> loop:</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unsigned bit = </a:t>
            </a:r>
          </a:p>
          <a:p>
            <a:pPr algn="l"/>
            <a:r>
              <a:rPr lang="en-US" b="1" dirty="0">
                <a:latin typeface="Courier New" pitchFamily="49" charset="0"/>
                <a:cs typeface="Courier New" pitchFamily="49" charset="0"/>
                <a:sym typeface="Courier New Bold" charset="0"/>
              </a:rPr>
              <a:t>      (x &gt;&gt;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&amp; 0x1;</a:t>
            </a:r>
          </a:p>
          <a:p>
            <a:pPr algn="l"/>
            <a:r>
              <a:rPr lang="en-US" b="1" dirty="0">
                <a:latin typeface="Courier New" pitchFamily="49" charset="0"/>
                <a:cs typeface="Courier New" pitchFamily="49" charset="0"/>
                <a:sym typeface="Courier New Bold" charset="0"/>
              </a:rPr>
              <a:t>    result += bit;</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if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&lt; WSIZE)</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loop;</a:t>
            </a:r>
          </a:p>
          <a:p>
            <a:pPr algn="l"/>
            <a:r>
              <a:rPr lang="en-US" b="1" dirty="0">
                <a:latin typeface="Courier New" pitchFamily="49" charset="0"/>
                <a:cs typeface="Courier New" pitchFamily="49" charset="0"/>
                <a:sym typeface="Courier New Bold" charset="0"/>
              </a:rPr>
              <a:t> done:</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10" name="TextBox 9"/>
          <p:cNvSpPr txBox="1"/>
          <p:nvPr/>
        </p:nvSpPr>
        <p:spPr>
          <a:xfrm>
            <a:off x="8839200" y="2514600"/>
            <a:ext cx="492444" cy="369332"/>
          </a:xfrm>
          <a:prstGeom prst="rect">
            <a:avLst/>
          </a:prstGeom>
          <a:solidFill>
            <a:schemeClr val="accent1">
              <a:lumMod val="20000"/>
              <a:lumOff val="80000"/>
            </a:schemeClr>
          </a:solidFill>
        </p:spPr>
        <p:txBody>
          <a:bodyPr wrap="none" rtlCol="0">
            <a:spAutoFit/>
          </a:bodyPr>
          <a:lstStyle/>
          <a:p>
            <a:r>
              <a:rPr lang="en-US" i="1" dirty="0">
                <a:latin typeface="+mj-lt"/>
              </a:rPr>
              <a:t>Init</a:t>
            </a:r>
          </a:p>
        </p:txBody>
      </p:sp>
      <p:sp>
        <p:nvSpPr>
          <p:cNvPr id="11" name="TextBox 10"/>
          <p:cNvSpPr txBox="1"/>
          <p:nvPr/>
        </p:nvSpPr>
        <p:spPr>
          <a:xfrm>
            <a:off x="8839200" y="2971800"/>
            <a:ext cx="685188" cy="369332"/>
          </a:xfrm>
          <a:prstGeom prst="rect">
            <a:avLst/>
          </a:prstGeom>
          <a:solidFill>
            <a:schemeClr val="accent1">
              <a:lumMod val="20000"/>
              <a:lumOff val="80000"/>
            </a:schemeClr>
          </a:solidFill>
        </p:spPr>
        <p:txBody>
          <a:bodyPr wrap="none" rtlCol="0">
            <a:spAutoFit/>
          </a:bodyPr>
          <a:lstStyle/>
          <a:p>
            <a:r>
              <a:rPr lang="en-US" dirty="0">
                <a:latin typeface="Courier New" pitchFamily="49" charset="0"/>
                <a:cs typeface="Courier New" pitchFamily="49" charset="0"/>
              </a:rPr>
              <a:t>!</a:t>
            </a:r>
            <a:r>
              <a:rPr lang="en-US" i="1" dirty="0">
                <a:latin typeface="+mj-lt"/>
              </a:rPr>
              <a:t>Test</a:t>
            </a:r>
          </a:p>
        </p:txBody>
      </p:sp>
      <p:sp>
        <p:nvSpPr>
          <p:cNvPr id="13" name="TextBox 12"/>
          <p:cNvSpPr txBox="1"/>
          <p:nvPr/>
        </p:nvSpPr>
        <p:spPr>
          <a:xfrm>
            <a:off x="9220201" y="4038600"/>
            <a:ext cx="643125" cy="369332"/>
          </a:xfrm>
          <a:prstGeom prst="rect">
            <a:avLst/>
          </a:prstGeom>
          <a:solidFill>
            <a:schemeClr val="accent1">
              <a:lumMod val="20000"/>
              <a:lumOff val="80000"/>
            </a:schemeClr>
          </a:solidFill>
        </p:spPr>
        <p:txBody>
          <a:bodyPr wrap="none" rtlCol="0">
            <a:spAutoFit/>
          </a:bodyPr>
          <a:lstStyle/>
          <a:p>
            <a:r>
              <a:rPr lang="en-US" i="1" dirty="0">
                <a:latin typeface="+mj-lt"/>
              </a:rPr>
              <a:t>Body</a:t>
            </a:r>
          </a:p>
        </p:txBody>
      </p:sp>
      <p:sp>
        <p:nvSpPr>
          <p:cNvPr id="14" name="TextBox 13"/>
          <p:cNvSpPr txBox="1"/>
          <p:nvPr/>
        </p:nvSpPr>
        <p:spPr>
          <a:xfrm>
            <a:off x="7162800" y="4876800"/>
            <a:ext cx="864724" cy="369332"/>
          </a:xfrm>
          <a:prstGeom prst="rect">
            <a:avLst/>
          </a:prstGeom>
          <a:solidFill>
            <a:schemeClr val="accent1">
              <a:lumMod val="20000"/>
              <a:lumOff val="80000"/>
            </a:schemeClr>
          </a:solidFill>
        </p:spPr>
        <p:txBody>
          <a:bodyPr wrap="none" rtlCol="0">
            <a:spAutoFit/>
          </a:bodyPr>
          <a:lstStyle/>
          <a:p>
            <a:r>
              <a:rPr lang="en-US" i="1" dirty="0">
                <a:latin typeface="+mj-lt"/>
              </a:rPr>
              <a:t>Update</a:t>
            </a:r>
          </a:p>
        </p:txBody>
      </p:sp>
      <p:sp>
        <p:nvSpPr>
          <p:cNvPr id="16" name="TextBox 15"/>
          <p:cNvSpPr txBox="1"/>
          <p:nvPr/>
        </p:nvSpPr>
        <p:spPr>
          <a:xfrm>
            <a:off x="8534401" y="5334000"/>
            <a:ext cx="547329" cy="369332"/>
          </a:xfrm>
          <a:prstGeom prst="rect">
            <a:avLst/>
          </a:prstGeom>
          <a:solidFill>
            <a:schemeClr val="accent1">
              <a:lumMod val="20000"/>
              <a:lumOff val="80000"/>
            </a:schemeClr>
          </a:solidFill>
        </p:spPr>
        <p:txBody>
          <a:bodyPr wrap="none" rtlCol="0">
            <a:spAutoFit/>
          </a:bodyPr>
          <a:lstStyle/>
          <a:p>
            <a:r>
              <a:rPr lang="en-US" i="1" dirty="0">
                <a:latin typeface="+mj-lt"/>
              </a:rPr>
              <a:t>Test</a:t>
            </a:r>
          </a:p>
        </p:txBody>
      </p:sp>
      <p:grpSp>
        <p:nvGrpSpPr>
          <p:cNvPr id="20" name="Group 19"/>
          <p:cNvGrpSpPr/>
          <p:nvPr/>
        </p:nvGrpSpPr>
        <p:grpSpPr>
          <a:xfrm>
            <a:off x="6553200" y="2819400"/>
            <a:ext cx="2209800" cy="533400"/>
            <a:chOff x="5029200" y="2743200"/>
            <a:chExt cx="2209800" cy="533400"/>
          </a:xfrm>
        </p:grpSpPr>
        <p:cxnSp>
          <p:nvCxnSpPr>
            <p:cNvPr id="18" name="Straight Connector 17"/>
            <p:cNvCxnSpPr/>
            <p:nvPr/>
          </p:nvCxnSpPr>
          <p:spPr bwMode="auto">
            <a:xfrm>
              <a:off x="5029200" y="2743200"/>
              <a:ext cx="2209800" cy="5334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19" name="Straight Connector 18"/>
            <p:cNvCxnSpPr/>
            <p:nvPr/>
          </p:nvCxnSpPr>
          <p:spPr bwMode="auto">
            <a:xfrm flipH="1">
              <a:off x="5029200" y="2743200"/>
              <a:ext cx="2209800" cy="5334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spTree>
    <p:extLst>
      <p:ext uri="{BB962C8B-B14F-4D97-AF65-F5344CB8AC3E}">
        <p14:creationId xmlns:p14="http://schemas.microsoft.com/office/powerpoint/2010/main" val="84705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8851-5296-4AEA-B3E8-D13D37C52A02}"/>
              </a:ext>
            </a:extLst>
          </p:cNvPr>
          <p:cNvSpPr>
            <a:spLocks noGrp="1"/>
          </p:cNvSpPr>
          <p:nvPr>
            <p:ph type="title"/>
          </p:nvPr>
        </p:nvSpPr>
        <p:spPr>
          <a:xfrm>
            <a:off x="838200" y="365125"/>
            <a:ext cx="10515600" cy="718087"/>
          </a:xfrm>
        </p:spPr>
        <p:txBody>
          <a:bodyPr>
            <a:normAutofit/>
          </a:bodyPr>
          <a:lstStyle/>
          <a:p>
            <a:r>
              <a:rPr lang="en-US" sz="2800" dirty="0"/>
              <a:t>Worked Example of for loop: show code in VM machine as well</a:t>
            </a:r>
          </a:p>
        </p:txBody>
      </p:sp>
      <p:pic>
        <p:nvPicPr>
          <p:cNvPr id="7" name="Content Placeholder 6">
            <a:extLst>
              <a:ext uri="{FF2B5EF4-FFF2-40B4-BE49-F238E27FC236}">
                <a16:creationId xmlns:a16="http://schemas.microsoft.com/office/drawing/2014/main" id="{44DC0936-5259-46F5-BE32-C2022B3109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4484" y="1083212"/>
            <a:ext cx="9863032" cy="5093751"/>
          </a:xfrm>
        </p:spPr>
      </p:pic>
    </p:spTree>
    <p:extLst>
      <p:ext uri="{BB962C8B-B14F-4D97-AF65-F5344CB8AC3E}">
        <p14:creationId xmlns:p14="http://schemas.microsoft.com/office/powerpoint/2010/main" val="1409743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b="1" dirty="0">
                <a:solidFill>
                  <a:srgbClr val="7F7F7F"/>
                </a:solidFill>
              </a:rPr>
              <a:t>Control: Condition codes</a:t>
            </a:r>
          </a:p>
          <a:p>
            <a:r>
              <a:rPr lang="en-US" b="1" dirty="0">
                <a:solidFill>
                  <a:schemeClr val="bg1">
                    <a:lumMod val="50000"/>
                  </a:schemeClr>
                </a:solidFill>
              </a:rPr>
              <a:t>Conditional branches</a:t>
            </a:r>
          </a:p>
          <a:p>
            <a:r>
              <a:rPr lang="en-US" b="1" dirty="0">
                <a:solidFill>
                  <a:schemeClr val="bg1">
                    <a:lumMod val="50000"/>
                  </a:schemeClr>
                </a:solidFill>
              </a:rPr>
              <a:t>Loops</a:t>
            </a:r>
          </a:p>
          <a:p>
            <a:r>
              <a:rPr lang="en-US" b="1" dirty="0"/>
              <a:t>Switch Statements</a:t>
            </a:r>
          </a:p>
          <a:p>
            <a:endParaRPr lang="en-US" dirty="0">
              <a:solidFill>
                <a:schemeClr val="bg1">
                  <a:lumMod val="50000"/>
                </a:schemeClr>
              </a:solidFill>
            </a:endParaRPr>
          </a:p>
        </p:txBody>
      </p:sp>
    </p:spTree>
    <p:extLst>
      <p:ext uri="{BB962C8B-B14F-4D97-AF65-F5344CB8AC3E}">
        <p14:creationId xmlns:p14="http://schemas.microsoft.com/office/powerpoint/2010/main" val="1760444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6146800" y="254000"/>
            <a:ext cx="4140200" cy="1143000"/>
          </a:xfrm>
          <a:ln/>
        </p:spPr>
        <p:txBody>
          <a:bodyPr>
            <a:normAutofit fontScale="90000"/>
          </a:bodyPr>
          <a:lstStyle/>
          <a:p>
            <a:pPr marL="119063" indent="-119063"/>
            <a:r>
              <a:rPr lang="en-US"/>
              <a:t>Switch Statement Example</a:t>
            </a:r>
          </a:p>
        </p:txBody>
      </p:sp>
      <p:sp>
        <p:nvSpPr>
          <p:cNvPr id="21508" name="Rectangle 4"/>
          <p:cNvSpPr>
            <a:spLocks noGrp="1" noChangeArrowheads="1"/>
          </p:cNvSpPr>
          <p:nvPr>
            <p:ph type="body" idx="1"/>
          </p:nvPr>
        </p:nvSpPr>
        <p:spPr>
          <a:xfrm>
            <a:off x="6477000" y="1803401"/>
            <a:ext cx="3810000" cy="2746829"/>
          </a:xfrm>
          <a:ln/>
        </p:spPr>
        <p:txBody>
          <a:bodyPr/>
          <a:lstStyle/>
          <a:p>
            <a:r>
              <a:rPr lang="en-US" dirty="0"/>
              <a:t>Multiple case labels</a:t>
            </a:r>
          </a:p>
          <a:p>
            <a:pPr marL="552450" lvl="1"/>
            <a:r>
              <a:rPr lang="en-US" dirty="0"/>
              <a:t>Here: 5 &amp; 6</a:t>
            </a:r>
          </a:p>
          <a:p>
            <a:r>
              <a:rPr lang="en-US" dirty="0"/>
              <a:t>Fall through cases</a:t>
            </a:r>
          </a:p>
          <a:p>
            <a:pPr marL="552450" lvl="1"/>
            <a:r>
              <a:rPr lang="en-US" dirty="0"/>
              <a:t>Here: 2</a:t>
            </a:r>
          </a:p>
          <a:p>
            <a:r>
              <a:rPr lang="en-US" dirty="0"/>
              <a:t>Missing cases</a:t>
            </a:r>
          </a:p>
          <a:p>
            <a:pPr marL="552450" lvl="1"/>
            <a:r>
              <a:rPr lang="en-US" dirty="0"/>
              <a:t>Here: 4</a:t>
            </a:r>
          </a:p>
        </p:txBody>
      </p:sp>
      <p:sp>
        <p:nvSpPr>
          <p:cNvPr id="21509" name="Rectangle 5"/>
          <p:cNvSpPr>
            <a:spLocks/>
          </p:cNvSpPr>
          <p:nvPr/>
        </p:nvSpPr>
        <p:spPr bwMode="auto">
          <a:xfrm>
            <a:off x="1778000" y="304800"/>
            <a:ext cx="4127500" cy="6400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my_switch</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(long x, long y, long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long w = 1;</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switch(x)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1:</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y*z;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2:</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y/z;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Fall Through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3:</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5:</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6:</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default:</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2;</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return w;</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713034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ln/>
        </p:spPr>
        <p:txBody>
          <a:bodyPr/>
          <a:lstStyle/>
          <a:p>
            <a:pPr marL="119063" indent="-119063"/>
            <a:r>
              <a:rPr lang="en-US"/>
              <a:t>Jump Table Structure</a:t>
            </a:r>
          </a:p>
        </p:txBody>
      </p:sp>
      <p:sp>
        <p:nvSpPr>
          <p:cNvPr id="22532" name="Rectangle 4"/>
          <p:cNvSpPr>
            <a:spLocks/>
          </p:cNvSpPr>
          <p:nvPr/>
        </p:nvSpPr>
        <p:spPr bwMode="auto">
          <a:xfrm>
            <a:off x="8759826" y="15875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a:latin typeface="Calibri Bold" charset="0"/>
                <a:ea typeface="Calibri Bold" charset="0"/>
                <a:cs typeface="Calibri Bold" charset="0"/>
                <a:sym typeface="Calibri Bold" charset="0"/>
              </a:rPr>
              <a:t>Code Block</a:t>
            </a:r>
            <a:endParaRPr lang="en-US" sz="2400">
              <a:latin typeface="Arial Narrow Bold" charset="0"/>
              <a:ea typeface="Lucida Grande" charset="0"/>
              <a:cs typeface="Lucida Grande" charset="0"/>
              <a:sym typeface="Arial Narrow Bold" charset="0"/>
            </a:endParaRPr>
          </a:p>
          <a:p>
            <a:r>
              <a:rPr lang="en-US">
                <a:latin typeface="Calibri Bold" charset="0"/>
                <a:ea typeface="Calibri Bold" charset="0"/>
                <a:cs typeface="Calibri Bold" charset="0"/>
                <a:sym typeface="Calibri Bold" charset="0"/>
              </a:rPr>
              <a:t>0</a:t>
            </a:r>
          </a:p>
        </p:txBody>
      </p:sp>
      <p:sp>
        <p:nvSpPr>
          <p:cNvPr id="22533" name="Rectangle 5"/>
          <p:cNvSpPr>
            <a:spLocks/>
          </p:cNvSpPr>
          <p:nvPr/>
        </p:nvSpPr>
        <p:spPr bwMode="auto">
          <a:xfrm>
            <a:off x="7559526" y="1587501"/>
            <a:ext cx="1000274"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latin typeface="Courier New Bold" charset="0"/>
                <a:cs typeface="Courier New Bold" charset="0"/>
                <a:sym typeface="Courier New Bold" charset="0"/>
              </a:rPr>
              <a:t>Targ0:</a:t>
            </a:r>
          </a:p>
        </p:txBody>
      </p:sp>
      <p:sp>
        <p:nvSpPr>
          <p:cNvPr id="22534" name="Rectangle 6"/>
          <p:cNvSpPr>
            <a:spLocks/>
          </p:cNvSpPr>
          <p:nvPr/>
        </p:nvSpPr>
        <p:spPr bwMode="auto">
          <a:xfrm>
            <a:off x="8759826" y="25781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a:latin typeface="Calibri Bold" charset="0"/>
                <a:ea typeface="Calibri Bold" charset="0"/>
                <a:cs typeface="Calibri Bold" charset="0"/>
                <a:sym typeface="Calibri Bold" charset="0"/>
              </a:rPr>
              <a:t>Code Block</a:t>
            </a:r>
            <a:endParaRPr lang="en-US" sz="2400">
              <a:latin typeface="Arial Narrow Bold" charset="0"/>
              <a:ea typeface="Lucida Grande" charset="0"/>
              <a:cs typeface="Lucida Grande" charset="0"/>
              <a:sym typeface="Arial Narrow Bold" charset="0"/>
            </a:endParaRPr>
          </a:p>
          <a:p>
            <a:r>
              <a:rPr lang="en-US">
                <a:latin typeface="Calibri Bold" charset="0"/>
                <a:ea typeface="Calibri Bold" charset="0"/>
                <a:cs typeface="Calibri Bold" charset="0"/>
                <a:sym typeface="Calibri Bold" charset="0"/>
              </a:rPr>
              <a:t>1</a:t>
            </a:r>
          </a:p>
        </p:txBody>
      </p:sp>
      <p:sp>
        <p:nvSpPr>
          <p:cNvPr id="22535" name="Rectangle 7"/>
          <p:cNvSpPr>
            <a:spLocks/>
          </p:cNvSpPr>
          <p:nvPr/>
        </p:nvSpPr>
        <p:spPr bwMode="auto">
          <a:xfrm>
            <a:off x="7559526" y="2578101"/>
            <a:ext cx="1000274"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latin typeface="Courier New Bold" charset="0"/>
                <a:cs typeface="Courier New Bold" charset="0"/>
                <a:sym typeface="Courier New Bold" charset="0"/>
              </a:rPr>
              <a:t>Targ1:</a:t>
            </a:r>
          </a:p>
        </p:txBody>
      </p:sp>
      <p:sp>
        <p:nvSpPr>
          <p:cNvPr id="22536" name="Rectangle 8"/>
          <p:cNvSpPr>
            <a:spLocks/>
          </p:cNvSpPr>
          <p:nvPr/>
        </p:nvSpPr>
        <p:spPr bwMode="auto">
          <a:xfrm>
            <a:off x="8759826" y="35687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a:latin typeface="Calibri Bold" charset="0"/>
                <a:ea typeface="Calibri Bold" charset="0"/>
                <a:cs typeface="Calibri Bold" charset="0"/>
                <a:sym typeface="Calibri Bold" charset="0"/>
              </a:rPr>
              <a:t>Code Block</a:t>
            </a:r>
            <a:endParaRPr lang="en-US" sz="2400">
              <a:latin typeface="Arial Narrow Bold" charset="0"/>
              <a:ea typeface="Lucida Grande" charset="0"/>
              <a:cs typeface="Lucida Grande" charset="0"/>
              <a:sym typeface="Arial Narrow Bold" charset="0"/>
            </a:endParaRPr>
          </a:p>
          <a:p>
            <a:r>
              <a:rPr lang="en-US">
                <a:latin typeface="Calibri Bold" charset="0"/>
                <a:ea typeface="Calibri Bold" charset="0"/>
                <a:cs typeface="Calibri Bold" charset="0"/>
                <a:sym typeface="Calibri Bold" charset="0"/>
              </a:rPr>
              <a:t>2</a:t>
            </a:r>
          </a:p>
        </p:txBody>
      </p:sp>
      <p:sp>
        <p:nvSpPr>
          <p:cNvPr id="22537" name="Rectangle 9"/>
          <p:cNvSpPr>
            <a:spLocks/>
          </p:cNvSpPr>
          <p:nvPr/>
        </p:nvSpPr>
        <p:spPr bwMode="auto">
          <a:xfrm>
            <a:off x="7559526" y="3568701"/>
            <a:ext cx="1000274"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latin typeface="Courier New Bold" charset="0"/>
                <a:cs typeface="Courier New Bold" charset="0"/>
                <a:sym typeface="Courier New Bold" charset="0"/>
              </a:rPr>
              <a:t>Targ2:</a:t>
            </a:r>
          </a:p>
        </p:txBody>
      </p:sp>
      <p:sp>
        <p:nvSpPr>
          <p:cNvPr id="22538" name="Rectangle 10"/>
          <p:cNvSpPr>
            <a:spLocks/>
          </p:cNvSpPr>
          <p:nvPr/>
        </p:nvSpPr>
        <p:spPr bwMode="auto">
          <a:xfrm>
            <a:off x="8728076" y="57023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a:latin typeface="Calibri Bold" charset="0"/>
                <a:ea typeface="Calibri Bold" charset="0"/>
                <a:cs typeface="Calibri Bold" charset="0"/>
                <a:sym typeface="Calibri Bold" charset="0"/>
              </a:rPr>
              <a:t>Code Block</a:t>
            </a:r>
            <a:endParaRPr lang="en-US" sz="2400">
              <a:latin typeface="Arial Narrow Bold" charset="0"/>
              <a:ea typeface="Lucida Grande" charset="0"/>
              <a:cs typeface="Lucida Grande" charset="0"/>
              <a:sym typeface="Arial Narrow Bold" charset="0"/>
            </a:endParaRPr>
          </a:p>
          <a:p>
            <a:r>
              <a:rPr lang="en-US">
                <a:latin typeface="Calibri Bold Italic" charset="0"/>
                <a:ea typeface="Calibri Bold Italic" charset="0"/>
                <a:cs typeface="Calibri Bold Italic" charset="0"/>
                <a:sym typeface="Calibri Bold Italic" charset="0"/>
              </a:rPr>
              <a:t>n</a:t>
            </a:r>
            <a:r>
              <a:rPr lang="en-US">
                <a:latin typeface="Calibri Bold" charset="0"/>
                <a:ea typeface="Calibri Bold" charset="0"/>
                <a:cs typeface="Calibri Bold" charset="0"/>
                <a:sym typeface="Calibri Bold" charset="0"/>
              </a:rPr>
              <a:t>–1</a:t>
            </a:r>
          </a:p>
        </p:txBody>
      </p:sp>
      <p:sp>
        <p:nvSpPr>
          <p:cNvPr id="22539" name="Rectangle 11"/>
          <p:cNvSpPr>
            <a:spLocks/>
          </p:cNvSpPr>
          <p:nvPr/>
        </p:nvSpPr>
        <p:spPr bwMode="auto">
          <a:xfrm>
            <a:off x="7220000" y="5702301"/>
            <a:ext cx="1308050"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latin typeface="Courier New Bold" charset="0"/>
                <a:cs typeface="Courier New Bold" charset="0"/>
                <a:sym typeface="Courier New Bold" charset="0"/>
              </a:rPr>
              <a:t>Targ</a:t>
            </a:r>
            <a:r>
              <a:rPr lang="en-US" sz="2000">
                <a:latin typeface="Courier New Bold Italic" charset="0"/>
                <a:cs typeface="Courier New Bold Italic" charset="0"/>
                <a:sym typeface="Courier New Bold Italic" charset="0"/>
              </a:rPr>
              <a:t>n</a:t>
            </a:r>
            <a:r>
              <a:rPr lang="en-US" sz="2000">
                <a:latin typeface="Courier New Bold" charset="0"/>
                <a:cs typeface="Courier New Bold" charset="0"/>
                <a:sym typeface="Courier New Bold" charset="0"/>
              </a:rPr>
              <a:t>-1:</a:t>
            </a:r>
          </a:p>
        </p:txBody>
      </p:sp>
      <p:sp>
        <p:nvSpPr>
          <p:cNvPr id="22540" name="Rectangle 12"/>
          <p:cNvSpPr>
            <a:spLocks/>
          </p:cNvSpPr>
          <p:nvPr/>
        </p:nvSpPr>
        <p:spPr bwMode="auto">
          <a:xfrm>
            <a:off x="9226551" y="4559300"/>
            <a:ext cx="227013" cy="914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r>
              <a:rPr lang="en-US">
                <a:latin typeface="Courier New Bold" charset="0"/>
                <a:cs typeface="Courier New Bold" charset="0"/>
                <a:sym typeface="Courier New Bold" charset="0"/>
              </a:rPr>
              <a:t>•</a:t>
            </a:r>
            <a:endParaRPr lang="en-US" sz="2400">
              <a:latin typeface="Arial Narrow Bold" charset="0"/>
              <a:ea typeface="Lucida Grande" charset="0"/>
              <a:cs typeface="Lucida Grande" charset="0"/>
              <a:sym typeface="Arial Narrow Bold" charset="0"/>
            </a:endParaRPr>
          </a:p>
          <a:p>
            <a:r>
              <a:rPr lang="en-US">
                <a:latin typeface="Courier New Bold" charset="0"/>
                <a:cs typeface="Courier New Bold" charset="0"/>
                <a:sym typeface="Courier New Bold" charset="0"/>
              </a:rPr>
              <a:t>•</a:t>
            </a:r>
            <a:endParaRPr lang="en-US" sz="2400">
              <a:latin typeface="Arial Narrow Bold" charset="0"/>
              <a:ea typeface="Lucida Grande" charset="0"/>
              <a:cs typeface="Lucida Grande" charset="0"/>
              <a:sym typeface="Arial Narrow Bold" charset="0"/>
            </a:endParaRPr>
          </a:p>
          <a:p>
            <a:r>
              <a:rPr lang="en-US">
                <a:latin typeface="Courier New Bold" charset="0"/>
                <a:cs typeface="Courier New Bold" charset="0"/>
                <a:sym typeface="Courier New Bold" charset="0"/>
              </a:rPr>
              <a:t>•</a:t>
            </a:r>
          </a:p>
        </p:txBody>
      </p:sp>
      <p:sp>
        <p:nvSpPr>
          <p:cNvPr id="22541" name="Rectangle 13"/>
          <p:cNvSpPr>
            <a:spLocks/>
          </p:cNvSpPr>
          <p:nvPr/>
        </p:nvSpPr>
        <p:spPr bwMode="auto">
          <a:xfrm>
            <a:off x="5461000" y="17145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Targ0</a:t>
            </a:r>
          </a:p>
        </p:txBody>
      </p:sp>
      <p:sp>
        <p:nvSpPr>
          <p:cNvPr id="22542" name="Rectangle 14"/>
          <p:cNvSpPr>
            <a:spLocks/>
          </p:cNvSpPr>
          <p:nvPr/>
        </p:nvSpPr>
        <p:spPr bwMode="auto">
          <a:xfrm>
            <a:off x="5461000" y="20955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a:latin typeface="Courier New Bold" charset="0"/>
                <a:cs typeface="Courier New Bold" charset="0"/>
                <a:sym typeface="Courier New Bold" charset="0"/>
              </a:rPr>
              <a:t>Targ1</a:t>
            </a:r>
          </a:p>
        </p:txBody>
      </p:sp>
      <p:sp>
        <p:nvSpPr>
          <p:cNvPr id="22543" name="Rectangle 15"/>
          <p:cNvSpPr>
            <a:spLocks/>
          </p:cNvSpPr>
          <p:nvPr/>
        </p:nvSpPr>
        <p:spPr bwMode="auto">
          <a:xfrm>
            <a:off x="5461000" y="24765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a:latin typeface="Courier New Bold" charset="0"/>
                <a:cs typeface="Courier New Bold" charset="0"/>
                <a:sym typeface="Courier New Bold" charset="0"/>
              </a:rPr>
              <a:t>Targ2</a:t>
            </a:r>
          </a:p>
        </p:txBody>
      </p:sp>
      <p:sp>
        <p:nvSpPr>
          <p:cNvPr id="22544" name="Rectangle 16"/>
          <p:cNvSpPr>
            <a:spLocks/>
          </p:cNvSpPr>
          <p:nvPr/>
        </p:nvSpPr>
        <p:spPr bwMode="auto">
          <a:xfrm>
            <a:off x="5461000" y="37719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a:latin typeface="Courier New Bold" charset="0"/>
                <a:cs typeface="Courier New Bold" charset="0"/>
                <a:sym typeface="Courier New Bold" charset="0"/>
              </a:rPr>
              <a:t>Targ</a:t>
            </a:r>
            <a:r>
              <a:rPr lang="en-US">
                <a:latin typeface="Courier New Bold Italic" charset="0"/>
                <a:cs typeface="Courier New Bold Italic" charset="0"/>
                <a:sym typeface="Courier New Bold Italic" charset="0"/>
              </a:rPr>
              <a:t>n</a:t>
            </a:r>
            <a:r>
              <a:rPr lang="en-US">
                <a:latin typeface="Courier New Bold" charset="0"/>
                <a:cs typeface="Courier New Bold" charset="0"/>
                <a:sym typeface="Courier New Bold" charset="0"/>
              </a:rPr>
              <a:t>-1</a:t>
            </a:r>
          </a:p>
        </p:txBody>
      </p:sp>
      <p:sp>
        <p:nvSpPr>
          <p:cNvPr id="22545" name="Rectangle 17"/>
          <p:cNvSpPr>
            <a:spLocks/>
          </p:cNvSpPr>
          <p:nvPr/>
        </p:nvSpPr>
        <p:spPr bwMode="auto">
          <a:xfrm>
            <a:off x="5461000" y="2857500"/>
            <a:ext cx="1270000" cy="9144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a:latin typeface="Courier New Bold" charset="0"/>
                <a:cs typeface="Courier New Bold" charset="0"/>
                <a:sym typeface="Courier New Bold" charset="0"/>
              </a:rPr>
              <a:t>•</a:t>
            </a:r>
            <a:endParaRPr lang="en-US" sz="2400">
              <a:latin typeface="Arial Narrow Bold" charset="0"/>
              <a:ea typeface="Lucida Grande" charset="0"/>
              <a:cs typeface="Lucida Grande" charset="0"/>
              <a:sym typeface="Arial Narrow Bold" charset="0"/>
            </a:endParaRPr>
          </a:p>
          <a:p>
            <a:r>
              <a:rPr lang="en-US">
                <a:latin typeface="Courier New Bold" charset="0"/>
                <a:cs typeface="Courier New Bold" charset="0"/>
                <a:sym typeface="Courier New Bold" charset="0"/>
              </a:rPr>
              <a:t>•</a:t>
            </a:r>
            <a:endParaRPr lang="en-US" sz="2400">
              <a:latin typeface="Arial Narrow Bold" charset="0"/>
              <a:ea typeface="Lucida Grande" charset="0"/>
              <a:cs typeface="Lucida Grande" charset="0"/>
              <a:sym typeface="Arial Narrow Bold" charset="0"/>
            </a:endParaRPr>
          </a:p>
          <a:p>
            <a:r>
              <a:rPr lang="en-US">
                <a:latin typeface="Courier New Bold" charset="0"/>
                <a:cs typeface="Courier New Bold" charset="0"/>
                <a:sym typeface="Courier New Bold" charset="0"/>
              </a:rPr>
              <a:t>•</a:t>
            </a:r>
          </a:p>
        </p:txBody>
      </p:sp>
      <p:sp>
        <p:nvSpPr>
          <p:cNvPr id="22546" name="Rectangle 18"/>
          <p:cNvSpPr>
            <a:spLocks/>
          </p:cNvSpPr>
          <p:nvPr/>
        </p:nvSpPr>
        <p:spPr bwMode="auto">
          <a:xfrm>
            <a:off x="4635500" y="1701801"/>
            <a:ext cx="846386" cy="384721"/>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000">
                <a:latin typeface="Courier New Bold" charset="0"/>
                <a:cs typeface="Courier New Bold" charset="0"/>
                <a:sym typeface="Courier New Bold" charset="0"/>
              </a:rPr>
              <a:t>jtab:</a:t>
            </a:r>
          </a:p>
        </p:txBody>
      </p:sp>
      <p:sp>
        <p:nvSpPr>
          <p:cNvPr id="22547" name="Rectangle 19"/>
          <p:cNvSpPr>
            <a:spLocks/>
          </p:cNvSpPr>
          <p:nvPr/>
        </p:nvSpPr>
        <p:spPr bwMode="auto">
          <a:xfrm>
            <a:off x="1828800" y="5092700"/>
            <a:ext cx="2667000" cy="3937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Bold" charset="0"/>
                <a:cs typeface="Courier New Bold" charset="0"/>
                <a:sym typeface="Courier New Bold" charset="0"/>
              </a:rPr>
              <a:t>goto</a:t>
            </a:r>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JTab</a:t>
            </a:r>
            <a:r>
              <a:rPr lang="en-US" dirty="0">
                <a:latin typeface="Courier New Bold" charset="0"/>
                <a:cs typeface="Courier New Bold" charset="0"/>
                <a:sym typeface="Courier New Bold" charset="0"/>
              </a:rPr>
              <a:t>[x];</a:t>
            </a:r>
            <a:endParaRPr lang="en-US" sz="2400" dirty="0">
              <a:latin typeface="Arial Narrow Bold" charset="0"/>
              <a:ea typeface="Lucida Grande" charset="0"/>
              <a:cs typeface="Lucida Grande" charset="0"/>
              <a:sym typeface="Arial Narrow Bold" charset="0"/>
            </a:endParaRPr>
          </a:p>
        </p:txBody>
      </p:sp>
      <p:sp>
        <p:nvSpPr>
          <p:cNvPr id="22548" name="Rectangle 20"/>
          <p:cNvSpPr>
            <a:spLocks/>
          </p:cNvSpPr>
          <p:nvPr/>
        </p:nvSpPr>
        <p:spPr bwMode="auto">
          <a:xfrm>
            <a:off x="1828800" y="1663700"/>
            <a:ext cx="2298700" cy="26035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Bold" charset="0"/>
                <a:cs typeface="Courier New Bold" charset="0"/>
                <a:sym typeface="Courier New Bold" charset="0"/>
              </a:rPr>
              <a:t>switch(x) {</a:t>
            </a:r>
            <a:endParaRPr lang="en-US" sz="2400" dirty="0">
              <a:latin typeface="Arial Narrow Bold" charset="0"/>
              <a:ea typeface="Lucida Grande" charset="0"/>
              <a:cs typeface="Lucida Grande" charset="0"/>
              <a:sym typeface="Arial Narrow Bold" charset="0"/>
            </a:endParaRPr>
          </a:p>
          <a:p>
            <a:pPr algn="l"/>
            <a:r>
              <a:rPr lang="en-US" dirty="0">
                <a:latin typeface="Courier New Bold" charset="0"/>
                <a:cs typeface="Courier New Bold" charset="0"/>
                <a:sym typeface="Courier New Bold" charset="0"/>
              </a:rPr>
              <a:t>  case val_0:</a:t>
            </a:r>
            <a:endParaRPr lang="en-US" sz="2400" dirty="0">
              <a:latin typeface="Arial Narrow Bold" charset="0"/>
              <a:ea typeface="Lucida Grande" charset="0"/>
              <a:cs typeface="Lucida Grande" charset="0"/>
              <a:sym typeface="Arial Narrow Bold" charset="0"/>
            </a:endParaRPr>
          </a:p>
          <a:p>
            <a:pPr algn="l"/>
            <a:r>
              <a:rPr lang="en-US" dirty="0">
                <a:latin typeface="Courier New Bold" charset="0"/>
                <a:cs typeface="Courier New Bold" charset="0"/>
                <a:sym typeface="Courier New Bold" charset="0"/>
              </a:rPr>
              <a:t>    </a:t>
            </a:r>
            <a:r>
              <a:rPr lang="en-US" dirty="0">
                <a:latin typeface="Calibri Bold Italic" charset="0"/>
                <a:ea typeface="Calibri Bold Italic" charset="0"/>
                <a:cs typeface="Calibri Bold Italic" charset="0"/>
                <a:sym typeface="Calibri Bold Italic" charset="0"/>
              </a:rPr>
              <a:t>Block</a:t>
            </a:r>
            <a:r>
              <a:rPr lang="en-US" dirty="0">
                <a:latin typeface="Calibri Bold" charset="0"/>
                <a:ea typeface="Calibri Bold" charset="0"/>
                <a:cs typeface="Calibri Bold" charset="0"/>
                <a:sym typeface="Calibri Bold" charset="0"/>
              </a:rPr>
              <a:t> 0</a:t>
            </a:r>
            <a:endParaRPr lang="en-US" sz="2400" dirty="0">
              <a:latin typeface="Arial Narrow Bold" charset="0"/>
              <a:ea typeface="Lucida Grande" charset="0"/>
              <a:cs typeface="Lucida Grande" charset="0"/>
              <a:sym typeface="Arial Narrow Bold" charset="0"/>
            </a:endParaRPr>
          </a:p>
          <a:p>
            <a:pPr algn="l"/>
            <a:r>
              <a:rPr lang="en-US" dirty="0">
                <a:latin typeface="Courier New Bold" charset="0"/>
                <a:cs typeface="Courier New Bold" charset="0"/>
                <a:sym typeface="Courier New Bold" charset="0"/>
              </a:rPr>
              <a:t>  case val_1:</a:t>
            </a:r>
            <a:endParaRPr lang="en-US" sz="2400" dirty="0">
              <a:latin typeface="Arial Narrow Bold" charset="0"/>
              <a:ea typeface="Lucida Grande" charset="0"/>
              <a:cs typeface="Lucida Grande" charset="0"/>
              <a:sym typeface="Arial Narrow Bold" charset="0"/>
            </a:endParaRPr>
          </a:p>
          <a:p>
            <a:pPr algn="l"/>
            <a:r>
              <a:rPr lang="en-US" dirty="0">
                <a:latin typeface="Courier New Bold" charset="0"/>
                <a:cs typeface="Courier New Bold" charset="0"/>
                <a:sym typeface="Courier New Bold" charset="0"/>
              </a:rPr>
              <a:t>    </a:t>
            </a:r>
            <a:r>
              <a:rPr lang="en-US" dirty="0">
                <a:latin typeface="Calibri Bold Italic" charset="0"/>
                <a:ea typeface="Calibri Bold Italic" charset="0"/>
                <a:cs typeface="Calibri Bold Italic" charset="0"/>
                <a:sym typeface="Calibri Bold Italic" charset="0"/>
              </a:rPr>
              <a:t>Block</a:t>
            </a:r>
            <a:r>
              <a:rPr lang="en-US" dirty="0">
                <a:latin typeface="Calibri Bold" charset="0"/>
                <a:ea typeface="Calibri Bold" charset="0"/>
                <a:cs typeface="Calibri Bold" charset="0"/>
                <a:sym typeface="Calibri Bold" charset="0"/>
              </a:rPr>
              <a:t> 1</a:t>
            </a:r>
            <a:endParaRPr lang="en-US" sz="2400" dirty="0">
              <a:latin typeface="Arial Narrow Bold" charset="0"/>
              <a:ea typeface="Lucida Grande" charset="0"/>
              <a:cs typeface="Lucida Grande" charset="0"/>
              <a:sym typeface="Arial Narrow Bold" charset="0"/>
            </a:endParaRPr>
          </a:p>
          <a:p>
            <a:pPr algn="l"/>
            <a:r>
              <a:rPr lang="en-US" dirty="0">
                <a:latin typeface="Courier New Bold" charset="0"/>
                <a:cs typeface="Courier New Bold" charset="0"/>
                <a:sym typeface="Courier New Bold" charset="0"/>
              </a:rPr>
              <a:t>    • • •</a:t>
            </a:r>
            <a:endParaRPr lang="en-US" sz="2400" dirty="0">
              <a:latin typeface="Arial Narrow Bold" charset="0"/>
              <a:ea typeface="Lucida Grande" charset="0"/>
              <a:cs typeface="Lucida Grande" charset="0"/>
              <a:sym typeface="Arial Narrow Bold" charset="0"/>
            </a:endParaRPr>
          </a:p>
          <a:p>
            <a:pPr algn="l"/>
            <a:r>
              <a:rPr lang="en-US" dirty="0">
                <a:latin typeface="Courier New Bold" charset="0"/>
                <a:cs typeface="Courier New Bold" charset="0"/>
                <a:sym typeface="Courier New Bold" charset="0"/>
              </a:rPr>
              <a:t>  case val_</a:t>
            </a:r>
            <a:r>
              <a:rPr lang="en-US" dirty="0">
                <a:latin typeface="Courier New Bold Italic" charset="0"/>
                <a:cs typeface="Courier New Bold Italic" charset="0"/>
                <a:sym typeface="Courier New Bold Italic" charset="0"/>
              </a:rPr>
              <a:t>n</a:t>
            </a:r>
            <a:r>
              <a:rPr lang="en-US" dirty="0">
                <a:latin typeface="Courier New Bold" charset="0"/>
                <a:cs typeface="Courier New Bold" charset="0"/>
                <a:sym typeface="Courier New Bold" charset="0"/>
              </a:rPr>
              <a:t>-1:</a:t>
            </a:r>
            <a:endParaRPr lang="en-US" sz="2400" dirty="0">
              <a:latin typeface="Arial Narrow Bold" charset="0"/>
              <a:ea typeface="Lucida Grande" charset="0"/>
              <a:cs typeface="Lucida Grande" charset="0"/>
              <a:sym typeface="Arial Narrow Bold" charset="0"/>
            </a:endParaRPr>
          </a:p>
          <a:p>
            <a:pPr algn="l"/>
            <a:r>
              <a:rPr lang="en-US" dirty="0">
                <a:latin typeface="Courier New Bold" charset="0"/>
                <a:cs typeface="Courier New Bold" charset="0"/>
                <a:sym typeface="Courier New Bold" charset="0"/>
              </a:rPr>
              <a:t>    </a:t>
            </a:r>
            <a:r>
              <a:rPr lang="en-US" dirty="0">
                <a:latin typeface="Calibri Bold Italic" charset="0"/>
                <a:ea typeface="Calibri Bold Italic" charset="0"/>
                <a:cs typeface="Calibri Bold Italic" charset="0"/>
                <a:sym typeface="Calibri Bold Italic" charset="0"/>
              </a:rPr>
              <a:t>Block</a:t>
            </a:r>
            <a:r>
              <a:rPr lang="en-US" dirty="0">
                <a:latin typeface="Calibri Bold" charset="0"/>
                <a:ea typeface="Calibri Bold" charset="0"/>
                <a:cs typeface="Calibri Bold" charset="0"/>
                <a:sym typeface="Calibri Bold" charset="0"/>
              </a:rPr>
              <a:t> </a:t>
            </a:r>
            <a:r>
              <a:rPr lang="en-US" dirty="0">
                <a:latin typeface="Calibri Bold Italic" charset="0"/>
                <a:ea typeface="Calibri Bold Italic" charset="0"/>
                <a:cs typeface="Calibri Bold Italic" charset="0"/>
                <a:sym typeface="Calibri Bold Italic" charset="0"/>
              </a:rPr>
              <a:t>n</a:t>
            </a:r>
            <a:r>
              <a:rPr lang="en-US" dirty="0">
                <a:latin typeface="Calibri Bold" charset="0"/>
                <a:ea typeface="Calibri Bold" charset="0"/>
                <a:cs typeface="Calibri Bold" charset="0"/>
                <a:sym typeface="Calibri Bold" charset="0"/>
              </a:rPr>
              <a:t>–1</a:t>
            </a:r>
            <a:endParaRPr lang="en-US" sz="2400" dirty="0">
              <a:latin typeface="Arial Narrow Bold" charset="0"/>
              <a:ea typeface="Lucida Grande" charset="0"/>
              <a:cs typeface="Lucida Grande" charset="0"/>
              <a:sym typeface="Arial Narrow Bold" charset="0"/>
            </a:endParaRPr>
          </a:p>
          <a:p>
            <a:pPr algn="l"/>
            <a:r>
              <a:rPr lang="en-US" dirty="0">
                <a:latin typeface="Courier New Bold" charset="0"/>
                <a:cs typeface="Courier New Bold" charset="0"/>
                <a:sym typeface="Courier New Bold" charset="0"/>
              </a:rPr>
              <a:t>}</a:t>
            </a:r>
          </a:p>
        </p:txBody>
      </p:sp>
      <p:sp>
        <p:nvSpPr>
          <p:cNvPr id="22549" name="Rectangle 21"/>
          <p:cNvSpPr>
            <a:spLocks/>
          </p:cNvSpPr>
          <p:nvPr/>
        </p:nvSpPr>
        <p:spPr bwMode="auto">
          <a:xfrm>
            <a:off x="1809750" y="1295400"/>
            <a:ext cx="1390650" cy="3810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a:latin typeface="Calibri Bold" charset="0"/>
                <a:ea typeface="Calibri Bold" charset="0"/>
                <a:cs typeface="Calibri Bold" charset="0"/>
                <a:sym typeface="Calibri Bold" charset="0"/>
              </a:rPr>
              <a:t>Switch Form</a:t>
            </a:r>
          </a:p>
        </p:txBody>
      </p:sp>
      <p:sp>
        <p:nvSpPr>
          <p:cNvPr id="22550" name="Rectangle 22"/>
          <p:cNvSpPr>
            <a:spLocks/>
          </p:cNvSpPr>
          <p:nvPr/>
        </p:nvSpPr>
        <p:spPr bwMode="auto">
          <a:xfrm>
            <a:off x="1795463" y="4724401"/>
            <a:ext cx="2670346"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Translation (Extended C)</a:t>
            </a:r>
          </a:p>
        </p:txBody>
      </p:sp>
      <p:sp>
        <p:nvSpPr>
          <p:cNvPr id="22551" name="Rectangle 23"/>
          <p:cNvSpPr>
            <a:spLocks/>
          </p:cNvSpPr>
          <p:nvPr/>
        </p:nvSpPr>
        <p:spPr bwMode="auto">
          <a:xfrm>
            <a:off x="5249863" y="1282700"/>
            <a:ext cx="1268412" cy="3810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000">
                <a:latin typeface="Calibri Bold" charset="0"/>
                <a:ea typeface="Calibri Bold" charset="0"/>
                <a:cs typeface="Calibri Bold" charset="0"/>
                <a:sym typeface="Calibri Bold" charset="0"/>
              </a:rPr>
              <a:t>Jump Table</a:t>
            </a:r>
          </a:p>
        </p:txBody>
      </p:sp>
      <p:sp>
        <p:nvSpPr>
          <p:cNvPr id="22552" name="Rectangle 24"/>
          <p:cNvSpPr>
            <a:spLocks/>
          </p:cNvSpPr>
          <p:nvPr/>
        </p:nvSpPr>
        <p:spPr bwMode="auto">
          <a:xfrm>
            <a:off x="8447089" y="1219200"/>
            <a:ext cx="1462087" cy="3810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000">
                <a:latin typeface="Calibri Bold" charset="0"/>
                <a:ea typeface="Calibri Bold" charset="0"/>
                <a:cs typeface="Calibri Bold" charset="0"/>
                <a:sym typeface="Calibri Bold" charset="0"/>
              </a:rPr>
              <a:t>Jump Targets</a:t>
            </a:r>
          </a:p>
        </p:txBody>
      </p:sp>
    </p:spTree>
    <p:extLst>
      <p:ext uri="{BB962C8B-B14F-4D97-AF65-F5344CB8AC3E}">
        <p14:creationId xmlns:p14="http://schemas.microsoft.com/office/powerpoint/2010/main" val="538493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Rectangle 9"/>
          <p:cNvSpPr>
            <a:spLocks noGrp="1" noChangeArrowheads="1"/>
          </p:cNvSpPr>
          <p:nvPr>
            <p:ph type="title"/>
          </p:nvPr>
        </p:nvSpPr>
        <p:spPr>
          <a:ln/>
        </p:spPr>
        <p:txBody>
          <a:bodyPr/>
          <a:lstStyle/>
          <a:p>
            <a:pPr marL="119063" indent="-119063"/>
            <a:r>
              <a:rPr lang="en-US" dirty="0"/>
              <a:t>Switch Statement Example</a:t>
            </a:r>
          </a:p>
        </p:txBody>
      </p:sp>
      <p:sp>
        <p:nvSpPr>
          <p:cNvPr id="23562" name="Rectangle 10"/>
          <p:cNvSpPr>
            <a:spLocks/>
          </p:cNvSpPr>
          <p:nvPr/>
        </p:nvSpPr>
        <p:spPr bwMode="auto">
          <a:xfrm>
            <a:off x="3448958" y="3937000"/>
            <a:ext cx="1108529" cy="3810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638"/>
              </a:spcBef>
            </a:pPr>
            <a:r>
              <a:rPr lang="en-US" sz="2000" u="sng" dirty="0">
                <a:latin typeface="Calibri Bold" charset="0"/>
                <a:ea typeface="Calibri Bold" charset="0"/>
                <a:cs typeface="Calibri Bold" charset="0"/>
                <a:sym typeface="Calibri Bold" charset="0"/>
              </a:rPr>
              <a:t>Setup</a:t>
            </a:r>
          </a:p>
        </p:txBody>
      </p:sp>
      <p:sp>
        <p:nvSpPr>
          <p:cNvPr id="23563" name="Rectangle 11"/>
          <p:cNvSpPr>
            <a:spLocks/>
          </p:cNvSpPr>
          <p:nvPr/>
        </p:nvSpPr>
        <p:spPr bwMode="auto">
          <a:xfrm>
            <a:off x="1981200" y="1376363"/>
            <a:ext cx="5575300" cy="2306637"/>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my_switch</a:t>
            </a:r>
            <a:r>
              <a:rPr lang="en-US" b="1" dirty="0">
                <a:latin typeface="Courier New" pitchFamily="49" charset="0"/>
                <a:cs typeface="Courier New" pitchFamily="49" charset="0"/>
                <a:sym typeface="Courier New Bold" charset="0"/>
              </a:rPr>
              <a:t>(long x, long y, long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long w = 1;</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switch(x)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return w;</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a:t>
            </a:r>
          </a:p>
        </p:txBody>
      </p:sp>
      <p:sp>
        <p:nvSpPr>
          <p:cNvPr id="18" name="Rectangle 1"/>
          <p:cNvSpPr>
            <a:spLocks/>
          </p:cNvSpPr>
          <p:nvPr/>
        </p:nvSpPr>
        <p:spPr bwMode="auto">
          <a:xfrm>
            <a:off x="1828800" y="4267200"/>
            <a:ext cx="7620000" cy="2159000"/>
          </a:xfrm>
          <a:prstGeom prst="rect">
            <a:avLst/>
          </a:prstGeom>
          <a:noFill/>
          <a:ln w="12700" cap="flat">
            <a:noFill/>
            <a:miter lim="800000"/>
            <a:headEnd type="none" w="med" len="med"/>
            <a:tailEnd type="none" w="med" len="med"/>
          </a:ln>
        </p:spPr>
        <p:txBody>
          <a:bodyPr lIns="38100" tIns="38100" rIns="38100" bIns="38100"/>
          <a:lstStyle/>
          <a:p>
            <a:pPr>
              <a:tabLst>
                <a:tab pos="342900" algn="l"/>
                <a:tab pos="342900" algn="l"/>
                <a:tab pos="1311275"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Lst>
            </a:pPr>
            <a:r>
              <a:rPr lang="en-US" b="1" dirty="0" err="1">
                <a:latin typeface="Courier New" pitchFamily="49" charset="0"/>
                <a:cs typeface="Courier New" pitchFamily="49" charset="0"/>
                <a:sym typeface="Courier New Bold" charset="0"/>
              </a:rPr>
              <a:t>my_switch</a:t>
            </a:r>
            <a:r>
              <a:rPr lang="en-US" b="1" dirty="0">
                <a:latin typeface="Courier New" pitchFamily="49" charset="0"/>
                <a:cs typeface="Courier New" pitchFamily="49" charset="0"/>
                <a:sym typeface="Courier New Bold" charset="0"/>
              </a:rPr>
              <a:t>:</a:t>
            </a:r>
          </a:p>
          <a:p>
            <a:pPr algn="l"/>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movq</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rdx</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rcx</a:t>
            </a:r>
            <a:endParaRPr lang="cs-CZ" b="1" dirty="0">
              <a:latin typeface="Courier New" pitchFamily="49" charset="0"/>
              <a:cs typeface="Courier New" pitchFamily="49" charset="0"/>
              <a:sym typeface="Courier New Bold" charset="0"/>
            </a:endParaRPr>
          </a:p>
          <a:p>
            <a:pPr algn="l"/>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cmpq</a:t>
            </a:r>
            <a:r>
              <a:rPr lang="cs-CZ" b="1" dirty="0">
                <a:latin typeface="Courier New" pitchFamily="49" charset="0"/>
                <a:cs typeface="Courier New" pitchFamily="49" charset="0"/>
                <a:sym typeface="Courier New Bold" charset="0"/>
              </a:rPr>
              <a:t>    $6, %rdi   # x:6</a:t>
            </a:r>
          </a:p>
          <a:p>
            <a:pPr algn="l"/>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ja</a:t>
            </a:r>
            <a:r>
              <a:rPr lang="cs-CZ" b="1" dirty="0">
                <a:latin typeface="Courier New" pitchFamily="49" charset="0"/>
                <a:cs typeface="Courier New" pitchFamily="49" charset="0"/>
                <a:sym typeface="Courier New Bold" charset="0"/>
              </a:rPr>
              <a:t>      .L8</a:t>
            </a:r>
          </a:p>
          <a:p>
            <a:pPr algn="l"/>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jmp</a:t>
            </a:r>
            <a:r>
              <a:rPr lang="cs-CZ" b="1" dirty="0">
                <a:latin typeface="Courier New" pitchFamily="49" charset="0"/>
                <a:cs typeface="Courier New" pitchFamily="49" charset="0"/>
                <a:sym typeface="Courier New Bold" charset="0"/>
              </a:rPr>
              <a:t>     *.L4(,%rdi,8)</a:t>
            </a:r>
            <a:endParaRPr lang="en-US" b="1" dirty="0">
              <a:latin typeface="Courier New" pitchFamily="49" charset="0"/>
              <a:cs typeface="Courier New" pitchFamily="49" charset="0"/>
              <a:sym typeface="Courier New Bold" charset="0"/>
            </a:endParaRPr>
          </a:p>
        </p:txBody>
      </p:sp>
      <p:cxnSp>
        <p:nvCxnSpPr>
          <p:cNvPr id="20" name="Straight Arrow Connector 19"/>
          <p:cNvCxnSpPr/>
          <p:nvPr/>
        </p:nvCxnSpPr>
        <p:spPr bwMode="auto">
          <a:xfrm flipH="1" flipV="1">
            <a:off x="2819400" y="5334000"/>
            <a:ext cx="990600" cy="609600"/>
          </a:xfrm>
          <a:prstGeom prst="straightConnector1">
            <a:avLst/>
          </a:prstGeom>
          <a:solidFill>
            <a:schemeClr val="accent1"/>
          </a:solidFill>
          <a:ln w="25400" cap="flat" cmpd="sng" algn="ctr">
            <a:solidFill>
              <a:srgbClr val="4F81BD"/>
            </a:solidFill>
            <a:prstDash val="solid"/>
            <a:round/>
            <a:headEnd type="none" w="med" len="med"/>
            <a:tailEnd type="arrow"/>
          </a:ln>
          <a:effectLst/>
        </p:spPr>
      </p:cxnSp>
      <p:sp>
        <p:nvSpPr>
          <p:cNvPr id="22" name="TextBox 21"/>
          <p:cNvSpPr txBox="1"/>
          <p:nvPr/>
        </p:nvSpPr>
        <p:spPr>
          <a:xfrm>
            <a:off x="2362200" y="5943601"/>
            <a:ext cx="2895600" cy="830997"/>
          </a:xfrm>
          <a:prstGeom prst="rect">
            <a:avLst/>
          </a:prstGeom>
          <a:noFill/>
        </p:spPr>
        <p:txBody>
          <a:bodyPr wrap="square" rtlCol="0">
            <a:spAutoFit/>
          </a:bodyPr>
          <a:lstStyle/>
          <a:p>
            <a:r>
              <a:rPr lang="en-US" sz="2400" dirty="0">
                <a:latin typeface="+mj-lt"/>
              </a:rPr>
              <a:t>What range of values takes default?</a:t>
            </a:r>
          </a:p>
        </p:txBody>
      </p:sp>
      <p:sp>
        <p:nvSpPr>
          <p:cNvPr id="11" name="TextBox 10"/>
          <p:cNvSpPr txBox="1"/>
          <p:nvPr/>
        </p:nvSpPr>
        <p:spPr>
          <a:xfrm>
            <a:off x="7924800" y="5943601"/>
            <a:ext cx="2209800" cy="830997"/>
          </a:xfrm>
          <a:prstGeom prst="rect">
            <a:avLst/>
          </a:prstGeom>
          <a:noFill/>
        </p:spPr>
        <p:txBody>
          <a:bodyPr wrap="square" rtlCol="0">
            <a:spAutoFit/>
          </a:bodyPr>
          <a:lstStyle/>
          <a:p>
            <a:pPr algn="l"/>
            <a:r>
              <a:rPr lang="en-US" sz="2400" dirty="0">
                <a:solidFill>
                  <a:srgbClr val="C00000"/>
                </a:solidFill>
                <a:latin typeface="Calibri" pitchFamily="34" charset="0"/>
              </a:rPr>
              <a:t>Note that </a:t>
            </a:r>
            <a:r>
              <a:rPr lang="en-US" sz="2400" b="1" dirty="0">
                <a:solidFill>
                  <a:srgbClr val="C00000"/>
                </a:solidFill>
                <a:latin typeface="Courier New" pitchFamily="49" charset="0"/>
                <a:cs typeface="Courier New" pitchFamily="49" charset="0"/>
              </a:rPr>
              <a:t>w</a:t>
            </a:r>
            <a:r>
              <a:rPr lang="en-US" sz="2400" dirty="0">
                <a:solidFill>
                  <a:srgbClr val="C00000"/>
                </a:solidFill>
                <a:latin typeface="Calibri" pitchFamily="34" charset="0"/>
              </a:rPr>
              <a:t> not initialized here</a:t>
            </a:r>
          </a:p>
        </p:txBody>
      </p:sp>
      <p:graphicFrame>
        <p:nvGraphicFramePr>
          <p:cNvPr id="12" name="Table 11"/>
          <p:cNvGraphicFramePr>
            <a:graphicFrameLocks noGrp="1"/>
          </p:cNvGraphicFramePr>
          <p:nvPr>
            <p:extLst/>
          </p:nvPr>
        </p:nvGraphicFramePr>
        <p:xfrm>
          <a:off x="6705600" y="41148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rdx</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z</a:t>
                      </a:r>
                    </a:p>
                  </a:txBody>
                  <a:tcPr/>
                </a:tc>
                <a:extLst>
                  <a:ext uri="{0D108BD9-81ED-4DB2-BD59-A6C34878D82A}">
                    <a16:rowId xmlns:a16="http://schemas.microsoft.com/office/drawing/2014/main" val="10003"/>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904639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ln/>
        </p:spPr>
        <p:txBody>
          <a:bodyPr/>
          <a:lstStyle/>
          <a:p>
            <a:pPr marL="119063" indent="-119063"/>
            <a:r>
              <a:rPr lang="en-US" dirty="0"/>
              <a:t>Switch Statement Example</a:t>
            </a:r>
          </a:p>
        </p:txBody>
      </p:sp>
      <p:sp>
        <p:nvSpPr>
          <p:cNvPr id="24580" name="Rectangle 4"/>
          <p:cNvSpPr>
            <a:spLocks/>
          </p:cNvSpPr>
          <p:nvPr/>
        </p:nvSpPr>
        <p:spPr bwMode="auto">
          <a:xfrm>
            <a:off x="1981200" y="1350963"/>
            <a:ext cx="5575300" cy="2306637"/>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my_switch</a:t>
            </a:r>
            <a:r>
              <a:rPr lang="en-US" b="1" dirty="0">
                <a:latin typeface="Courier New" pitchFamily="49" charset="0"/>
                <a:cs typeface="Courier New" pitchFamily="49" charset="0"/>
                <a:sym typeface="Courier New Bold" charset="0"/>
              </a:rPr>
              <a:t>(long x, long y, long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long w = 1;</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switch(x)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return w;</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a:t>
            </a:r>
          </a:p>
        </p:txBody>
      </p:sp>
      <p:sp>
        <p:nvSpPr>
          <p:cNvPr id="24581" name="Rectangle 5"/>
          <p:cNvSpPr>
            <a:spLocks/>
          </p:cNvSpPr>
          <p:nvPr/>
        </p:nvSpPr>
        <p:spPr bwMode="auto">
          <a:xfrm>
            <a:off x="3552599" y="5892799"/>
            <a:ext cx="860813" cy="630942"/>
          </a:xfrm>
          <a:prstGeom prst="rect">
            <a:avLst/>
          </a:prstGeom>
          <a:noFill/>
          <a:ln w="12700" cap="rnd">
            <a:noFill/>
            <a:round/>
            <a:headEnd type="none" w="med" len="med"/>
            <a:tailEnd type="none" w="med" len="med"/>
          </a:ln>
        </p:spPr>
        <p:txBody>
          <a:bodyPr wrap="none" lIns="38100" tIns="38100" rIns="38100" bIns="38100">
            <a:spAutoFit/>
          </a:bodyPr>
          <a:lstStyle/>
          <a:p>
            <a:r>
              <a:rPr lang="en-US" dirty="0">
                <a:solidFill>
                  <a:srgbClr val="C00000"/>
                </a:solidFill>
                <a:latin typeface="Calibri Bold Italic" charset="0"/>
                <a:ea typeface="Calibri Bold Italic" charset="0"/>
                <a:cs typeface="Calibri Bold Italic" charset="0"/>
                <a:sym typeface="Calibri Bold Italic" charset="0"/>
              </a:rPr>
              <a:t>Indirect </a:t>
            </a:r>
            <a:br>
              <a:rPr lang="en-US" dirty="0">
                <a:solidFill>
                  <a:srgbClr val="C00000"/>
                </a:solidFill>
                <a:latin typeface="Calibri Bold Italic" charset="0"/>
                <a:ea typeface="Calibri Bold Italic" charset="0"/>
                <a:cs typeface="Calibri Bold Italic" charset="0"/>
                <a:sym typeface="Calibri Bold Italic" charset="0"/>
              </a:rPr>
            </a:br>
            <a:r>
              <a:rPr lang="en-US" dirty="0">
                <a:solidFill>
                  <a:srgbClr val="C00000"/>
                </a:solidFill>
                <a:latin typeface="Calibri Bold Italic" charset="0"/>
                <a:ea typeface="Calibri Bold Italic" charset="0"/>
                <a:cs typeface="Calibri Bold Italic" charset="0"/>
                <a:sym typeface="Calibri Bold Italic" charset="0"/>
              </a:rPr>
              <a:t>jump</a:t>
            </a:r>
          </a:p>
        </p:txBody>
      </p:sp>
      <p:sp>
        <p:nvSpPr>
          <p:cNvPr id="24583" name="Rectangle 7"/>
          <p:cNvSpPr>
            <a:spLocks/>
          </p:cNvSpPr>
          <p:nvPr/>
        </p:nvSpPr>
        <p:spPr bwMode="auto">
          <a:xfrm>
            <a:off x="7696200" y="2286000"/>
            <a:ext cx="1246188" cy="381000"/>
          </a:xfrm>
          <a:prstGeom prst="rect">
            <a:avLst/>
          </a:prstGeom>
          <a:noFill/>
          <a:ln w="12700" cap="rnd">
            <a:noFill/>
            <a:round/>
            <a:headEnd type="none" w="med" len="med"/>
            <a:tailEnd type="none" w="med" len="med"/>
          </a:ln>
        </p:spPr>
        <p:txBody>
          <a:bodyPr wrap="none" lIns="38100" tIns="38100" rIns="38100" bIns="38100">
            <a:spAutoFit/>
          </a:bodyPr>
          <a:lstStyle/>
          <a:p>
            <a:r>
              <a:rPr lang="en-US" sz="2000" dirty="0">
                <a:latin typeface="Calibri Bold" charset="0"/>
                <a:ea typeface="Calibri Bold" charset="0"/>
                <a:cs typeface="Calibri Bold" charset="0"/>
                <a:sym typeface="Calibri Bold" charset="0"/>
              </a:rPr>
              <a:t>Jump table</a:t>
            </a:r>
          </a:p>
        </p:txBody>
      </p:sp>
      <p:sp>
        <p:nvSpPr>
          <p:cNvPr id="24584" name="Rectangle 8"/>
          <p:cNvSpPr>
            <a:spLocks/>
          </p:cNvSpPr>
          <p:nvPr/>
        </p:nvSpPr>
        <p:spPr bwMode="auto">
          <a:xfrm>
            <a:off x="7772400" y="2667000"/>
            <a:ext cx="2832100" cy="2286000"/>
          </a:xfrm>
          <a:prstGeom prst="rect">
            <a:avLst/>
          </a:prstGeom>
          <a:solidFill>
            <a:srgbClr val="D6D6F4"/>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.section	.</a:t>
            </a:r>
            <a:r>
              <a:rPr lang="en-US" sz="1400" b="1" dirty="0" err="1">
                <a:latin typeface="Courier New" pitchFamily="49" charset="0"/>
                <a:cs typeface="Courier New" pitchFamily="49" charset="0"/>
                <a:sym typeface="Courier New Bold" charset="0"/>
              </a:rPr>
              <a:t>rodata</a:t>
            </a:r>
            <a:endParaRPr lang="en-US" sz="1400" b="1" dirty="0">
              <a:latin typeface="Courier New" pitchFamily="49" charset="0"/>
              <a:cs typeface="Courier New" pitchFamily="49" charset="0"/>
              <a:sym typeface="Courier New Bold" charset="0"/>
            </a:endParaRP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.align 8</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.L4:</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.L8	# x = 0</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.L3	# x = 1</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.L5	# x = 2</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.L9	# x = 3</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.L8	# x = 4</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.L7	# x = 5</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.L7	# x = 6</a:t>
            </a:r>
            <a:endParaRPr lang="en-US" sz="1400" b="1" dirty="0">
              <a:latin typeface="Courier New" pitchFamily="49" charset="0"/>
              <a:ea typeface="Monaco" charset="0"/>
              <a:cs typeface="Courier New" pitchFamily="49" charset="0"/>
              <a:sym typeface="Courier New Bold" charset="0"/>
            </a:endParaRPr>
          </a:p>
        </p:txBody>
      </p:sp>
      <p:sp>
        <p:nvSpPr>
          <p:cNvPr id="10" name="Rectangle 10">
            <a:extLst>
              <a:ext uri="{FF2B5EF4-FFF2-40B4-BE49-F238E27FC236}">
                <a16:creationId xmlns:a16="http://schemas.microsoft.com/office/drawing/2014/main" id="{BF7C1A93-68E2-4DCC-9802-CDE4648F5C8C}"/>
              </a:ext>
            </a:extLst>
          </p:cNvPr>
          <p:cNvSpPr>
            <a:spLocks/>
          </p:cNvSpPr>
          <p:nvPr/>
        </p:nvSpPr>
        <p:spPr bwMode="auto">
          <a:xfrm>
            <a:off x="3448958" y="3937000"/>
            <a:ext cx="1108529" cy="3810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638"/>
              </a:spcBef>
            </a:pPr>
            <a:r>
              <a:rPr lang="en-US" sz="2000" u="sng" dirty="0">
                <a:latin typeface="Calibri Bold" charset="0"/>
                <a:ea typeface="Calibri Bold" charset="0"/>
                <a:cs typeface="Calibri Bold" charset="0"/>
                <a:sym typeface="Calibri Bold" charset="0"/>
              </a:rPr>
              <a:t>Setup</a:t>
            </a:r>
          </a:p>
        </p:txBody>
      </p:sp>
      <p:sp>
        <p:nvSpPr>
          <p:cNvPr id="15" name="Rectangle 10">
            <a:extLst>
              <a:ext uri="{FF2B5EF4-FFF2-40B4-BE49-F238E27FC236}">
                <a16:creationId xmlns:a16="http://schemas.microsoft.com/office/drawing/2014/main" id="{02FC3882-54A0-4DE7-8FD9-97783E8961DF}"/>
              </a:ext>
            </a:extLst>
          </p:cNvPr>
          <p:cNvSpPr>
            <a:spLocks/>
          </p:cNvSpPr>
          <p:nvPr/>
        </p:nvSpPr>
        <p:spPr bwMode="auto">
          <a:xfrm>
            <a:off x="3448958" y="3937000"/>
            <a:ext cx="1108529" cy="3810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638"/>
              </a:spcBef>
            </a:pPr>
            <a:r>
              <a:rPr lang="en-US" sz="2000" u="sng" dirty="0">
                <a:latin typeface="Calibri Bold" charset="0"/>
                <a:ea typeface="Calibri Bold" charset="0"/>
                <a:cs typeface="Calibri Bold" charset="0"/>
                <a:sym typeface="Calibri Bold" charset="0"/>
              </a:rPr>
              <a:t>Setup</a:t>
            </a:r>
          </a:p>
        </p:txBody>
      </p:sp>
      <p:sp>
        <p:nvSpPr>
          <p:cNvPr id="16" name="Rectangle 1">
            <a:extLst>
              <a:ext uri="{FF2B5EF4-FFF2-40B4-BE49-F238E27FC236}">
                <a16:creationId xmlns:a16="http://schemas.microsoft.com/office/drawing/2014/main" id="{DECF1AF7-4ACD-431B-923C-E5555572CE1E}"/>
              </a:ext>
            </a:extLst>
          </p:cNvPr>
          <p:cNvSpPr>
            <a:spLocks/>
          </p:cNvSpPr>
          <p:nvPr/>
        </p:nvSpPr>
        <p:spPr bwMode="auto">
          <a:xfrm>
            <a:off x="1828800" y="4267200"/>
            <a:ext cx="7620000" cy="2159000"/>
          </a:xfrm>
          <a:prstGeom prst="rect">
            <a:avLst/>
          </a:prstGeom>
          <a:noFill/>
          <a:ln w="12700" cap="flat">
            <a:noFill/>
            <a:miter lim="800000"/>
            <a:headEnd type="none" w="med" len="med"/>
            <a:tailEnd type="none" w="med" len="med"/>
          </a:ln>
        </p:spPr>
        <p:txBody>
          <a:bodyPr lIns="38100" tIns="38100" rIns="38100" bIns="38100"/>
          <a:lstStyle/>
          <a:p>
            <a:pPr>
              <a:tabLst>
                <a:tab pos="342900" algn="l"/>
                <a:tab pos="342900" algn="l"/>
                <a:tab pos="1311275"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Lst>
            </a:pPr>
            <a:r>
              <a:rPr lang="en-US" b="1" dirty="0" err="1">
                <a:latin typeface="Courier New" pitchFamily="49" charset="0"/>
                <a:cs typeface="Courier New" pitchFamily="49" charset="0"/>
                <a:sym typeface="Courier New Bold" charset="0"/>
              </a:rPr>
              <a:t>my_switch</a:t>
            </a:r>
            <a:r>
              <a:rPr lang="en-US" b="1" dirty="0">
                <a:latin typeface="Courier New" pitchFamily="49" charset="0"/>
                <a:cs typeface="Courier New" pitchFamily="49" charset="0"/>
                <a:sym typeface="Courier New Bold" charset="0"/>
              </a:rPr>
              <a:t>:</a:t>
            </a:r>
          </a:p>
          <a:p>
            <a:pPr algn="l"/>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movq</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rdx</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rcx</a:t>
            </a:r>
            <a:endParaRPr lang="cs-CZ" b="1" dirty="0">
              <a:latin typeface="Courier New" pitchFamily="49" charset="0"/>
              <a:cs typeface="Courier New" pitchFamily="49" charset="0"/>
              <a:sym typeface="Courier New Bold" charset="0"/>
            </a:endParaRPr>
          </a:p>
          <a:p>
            <a:pPr algn="l"/>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cmpq</a:t>
            </a:r>
            <a:r>
              <a:rPr lang="cs-CZ" b="1" dirty="0">
                <a:latin typeface="Courier New" pitchFamily="49" charset="0"/>
                <a:cs typeface="Courier New" pitchFamily="49" charset="0"/>
                <a:sym typeface="Courier New Bold" charset="0"/>
              </a:rPr>
              <a:t>    $6, %rdi   # x:6</a:t>
            </a:r>
          </a:p>
          <a:p>
            <a:pPr algn="l"/>
            <a:r>
              <a:rPr lang="cs-CZ" b="1" dirty="0">
                <a:latin typeface="Courier New" pitchFamily="49" charset="0"/>
                <a:cs typeface="Courier New" pitchFamily="49" charset="0"/>
                <a:sym typeface="Courier New Bold" charset="0"/>
              </a:rPr>
              <a:t>    ja      .L8</a:t>
            </a:r>
            <a:r>
              <a:rPr lang="en-US" b="1" dirty="0">
                <a:latin typeface="Courier New" pitchFamily="49" charset="0"/>
                <a:cs typeface="Courier New" pitchFamily="49" charset="0"/>
                <a:sym typeface="Courier New Bold" charset="0"/>
              </a:rPr>
              <a:t>	   # use default</a:t>
            </a:r>
            <a:endParaRPr lang="cs-CZ" b="1" dirty="0">
              <a:latin typeface="Courier New" pitchFamily="49" charset="0"/>
              <a:cs typeface="Courier New" pitchFamily="49" charset="0"/>
              <a:sym typeface="Courier New Bold" charset="0"/>
            </a:endParaRPr>
          </a:p>
          <a:p>
            <a:pPr algn="l"/>
            <a:r>
              <a:rPr lang="cs-CZ" b="1" dirty="0">
                <a:latin typeface="Courier New" pitchFamily="49" charset="0"/>
                <a:cs typeface="Courier New" pitchFamily="49" charset="0"/>
                <a:sym typeface="Courier New Bold" charset="0"/>
              </a:rPr>
              <a:t>    jmp     *.L4(,%rdi,8)</a:t>
            </a:r>
            <a:r>
              <a:rPr lang="en-US" b="1" dirty="0">
                <a:latin typeface="Courier New" pitchFamily="49" charset="0"/>
                <a:cs typeface="Courier New" pitchFamily="49" charset="0"/>
                <a:sym typeface="Courier New Bold" charset="0"/>
              </a:rPr>
              <a:t>	#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Jtab</a:t>
            </a:r>
            <a:r>
              <a:rPr lang="en-US" b="1" dirty="0">
                <a:latin typeface="Courier New" pitchFamily="49" charset="0"/>
                <a:cs typeface="Courier New" pitchFamily="49" charset="0"/>
                <a:sym typeface="Courier New Bold" charset="0"/>
              </a:rPr>
              <a:t>[x]</a:t>
            </a:r>
          </a:p>
        </p:txBody>
      </p:sp>
      <p:cxnSp>
        <p:nvCxnSpPr>
          <p:cNvPr id="17" name="Straight Arrow Connector 16">
            <a:extLst>
              <a:ext uri="{FF2B5EF4-FFF2-40B4-BE49-F238E27FC236}">
                <a16:creationId xmlns:a16="http://schemas.microsoft.com/office/drawing/2014/main" id="{55C40CC2-4F5D-455B-8884-F763535715B0}"/>
              </a:ext>
            </a:extLst>
          </p:cNvPr>
          <p:cNvCxnSpPr>
            <a:cxnSpLocks/>
          </p:cNvCxnSpPr>
          <p:nvPr/>
        </p:nvCxnSpPr>
        <p:spPr bwMode="auto">
          <a:xfrm flipH="1" flipV="1">
            <a:off x="2982686" y="5704115"/>
            <a:ext cx="569912" cy="283028"/>
          </a:xfrm>
          <a:prstGeom prst="straightConnector1">
            <a:avLst/>
          </a:prstGeom>
          <a:solidFill>
            <a:schemeClr val="accent1"/>
          </a:solidFill>
          <a:ln w="25400" cap="flat" cmpd="sng" algn="ctr">
            <a:solidFill>
              <a:srgbClr val="4F81BD"/>
            </a:solidFill>
            <a:prstDash val="solid"/>
            <a:round/>
            <a:headEnd type="none" w="med" len="med"/>
            <a:tailEnd type="arrow"/>
          </a:ln>
          <a:effectLst/>
        </p:spPr>
      </p:cxnSp>
    </p:spTree>
    <p:extLst>
      <p:ext uri="{BB962C8B-B14F-4D97-AF65-F5344CB8AC3E}">
        <p14:creationId xmlns:p14="http://schemas.microsoft.com/office/powerpoint/2010/main" val="2481483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ln/>
        </p:spPr>
        <p:txBody>
          <a:bodyPr/>
          <a:lstStyle/>
          <a:p>
            <a:pPr marL="119063" indent="-119063"/>
            <a:r>
              <a:rPr lang="en-US" dirty="0"/>
              <a:t>Assembly Setup Explanation</a:t>
            </a:r>
          </a:p>
        </p:txBody>
      </p:sp>
      <p:sp>
        <p:nvSpPr>
          <p:cNvPr id="25604" name="Rectangle 4"/>
          <p:cNvSpPr>
            <a:spLocks noGrp="1" noChangeArrowheads="1"/>
          </p:cNvSpPr>
          <p:nvPr>
            <p:ph type="body" idx="1"/>
          </p:nvPr>
        </p:nvSpPr>
        <p:spPr>
          <a:xfrm>
            <a:off x="1905000" y="1447800"/>
            <a:ext cx="8382000" cy="5156200"/>
          </a:xfrm>
          <a:ln/>
        </p:spPr>
        <p:txBody>
          <a:bodyPr>
            <a:normAutofit lnSpcReduction="10000"/>
          </a:bodyPr>
          <a:lstStyle/>
          <a:p>
            <a:r>
              <a:rPr lang="en-US" dirty="0"/>
              <a:t>Table Structure</a:t>
            </a:r>
          </a:p>
          <a:p>
            <a:pPr marL="552450" lvl="1"/>
            <a:r>
              <a:rPr lang="en-US" dirty="0"/>
              <a:t>Each target requires 8 bytes</a:t>
            </a:r>
          </a:p>
          <a:p>
            <a:pPr marL="552450" lvl="1"/>
            <a:r>
              <a:rPr lang="en-US" dirty="0"/>
              <a:t>Base address at </a:t>
            </a:r>
            <a:r>
              <a:rPr lang="en-US" dirty="0">
                <a:latin typeface="Courier New Bold" charset="0"/>
                <a:cs typeface="Courier New Bold" charset="0"/>
                <a:sym typeface="Courier New Bold" charset="0"/>
              </a:rPr>
              <a:t>.L4</a:t>
            </a:r>
            <a:endParaRPr lang="en-US" dirty="0"/>
          </a:p>
          <a:p>
            <a:endParaRPr lang="en-US" dirty="0"/>
          </a:p>
          <a:p>
            <a:r>
              <a:rPr lang="en-US" dirty="0"/>
              <a:t>Jumping</a:t>
            </a:r>
          </a:p>
          <a:p>
            <a:pPr marL="552450" lvl="1"/>
            <a:r>
              <a:rPr lang="en-US" dirty="0">
                <a:solidFill>
                  <a:srgbClr val="980002"/>
                </a:solidFill>
                <a:latin typeface="Calibri Bold" charset="0"/>
                <a:ea typeface="Calibri Bold" charset="0"/>
                <a:cs typeface="Calibri Bold" charset="0"/>
                <a:sym typeface="Calibri Bold" charset="0"/>
              </a:rPr>
              <a:t>Direct:</a:t>
            </a:r>
            <a:r>
              <a:rPr lang="en-US" dirty="0"/>
              <a:t> </a:t>
            </a:r>
            <a:r>
              <a:rPr lang="en-US" b="1" dirty="0" err="1">
                <a:latin typeface="Courier New" pitchFamily="49" charset="0"/>
                <a:cs typeface="Courier New" pitchFamily="49" charset="0"/>
                <a:sym typeface="Courier New Bold" charset="0"/>
              </a:rPr>
              <a:t>jmp</a:t>
            </a:r>
            <a:r>
              <a:rPr lang="en-US" b="1" dirty="0">
                <a:latin typeface="Courier New" pitchFamily="49" charset="0"/>
                <a:cs typeface="Courier New" pitchFamily="49" charset="0"/>
                <a:sym typeface="Courier New Bold" charset="0"/>
              </a:rPr>
              <a:t> .L8</a:t>
            </a:r>
            <a:endParaRPr lang="en-US" b="1" dirty="0">
              <a:latin typeface="Courier New" pitchFamily="49" charset="0"/>
              <a:cs typeface="Courier New" pitchFamily="49" charset="0"/>
            </a:endParaRPr>
          </a:p>
          <a:p>
            <a:pPr marL="552450" lvl="1"/>
            <a:r>
              <a:rPr lang="en-US" dirty="0"/>
              <a:t>Jump target is denoted by label </a:t>
            </a:r>
            <a:r>
              <a:rPr lang="en-US" dirty="0">
                <a:latin typeface="Courier New Bold" charset="0"/>
                <a:cs typeface="Courier New Bold" charset="0"/>
                <a:sym typeface="Courier New Bold" charset="0"/>
              </a:rPr>
              <a:t>.L8</a:t>
            </a:r>
            <a:endParaRPr lang="en-US" dirty="0"/>
          </a:p>
          <a:p>
            <a:pPr marL="552450" lvl="1"/>
            <a:endParaRPr lang="en-US" dirty="0"/>
          </a:p>
          <a:p>
            <a:pPr marL="552450" lvl="1"/>
            <a:r>
              <a:rPr lang="en-US" dirty="0">
                <a:solidFill>
                  <a:srgbClr val="980002"/>
                </a:solidFill>
                <a:latin typeface="Calibri Bold" charset="0"/>
                <a:ea typeface="Calibri Bold" charset="0"/>
                <a:cs typeface="Calibri Bold" charset="0"/>
                <a:sym typeface="Calibri Bold" charset="0"/>
              </a:rPr>
              <a:t>Indirect:</a:t>
            </a:r>
            <a:r>
              <a:rPr lang="en-US" dirty="0"/>
              <a:t> </a:t>
            </a:r>
            <a:r>
              <a:rPr lang="en-US" b="1" dirty="0" err="1">
                <a:latin typeface="Courier New" pitchFamily="49" charset="0"/>
                <a:cs typeface="Courier New" pitchFamily="49" charset="0"/>
                <a:sym typeface="Courier New Bold" charset="0"/>
              </a:rPr>
              <a:t>jmp</a:t>
            </a:r>
            <a:r>
              <a:rPr lang="en-US" b="1" dirty="0">
                <a:latin typeface="Courier New" pitchFamily="49" charset="0"/>
                <a:cs typeface="Courier New" pitchFamily="49" charset="0"/>
                <a:sym typeface="Courier New Bold" charset="0"/>
              </a:rPr>
              <a:t> *.L4(,%rdi,8)</a:t>
            </a:r>
            <a:endParaRPr lang="en-US" b="1" dirty="0">
              <a:latin typeface="Courier New" pitchFamily="49" charset="0"/>
              <a:cs typeface="Courier New" pitchFamily="49" charset="0"/>
            </a:endParaRPr>
          </a:p>
          <a:p>
            <a:pPr marL="552450" lvl="1"/>
            <a:r>
              <a:rPr lang="en-US" dirty="0"/>
              <a:t>Start of jump table: </a:t>
            </a:r>
            <a:r>
              <a:rPr lang="en-US" dirty="0">
                <a:latin typeface="Courier New Bold" charset="0"/>
                <a:cs typeface="Courier New Bold" charset="0"/>
                <a:sym typeface="Courier New Bold" charset="0"/>
              </a:rPr>
              <a:t>.L4</a:t>
            </a:r>
            <a:endParaRPr lang="en-US" dirty="0"/>
          </a:p>
          <a:p>
            <a:pPr marL="552450" lvl="1"/>
            <a:r>
              <a:rPr lang="en-US" dirty="0"/>
              <a:t>Must scale by factor of 8 (addresses are 8 bytes)</a:t>
            </a:r>
          </a:p>
          <a:p>
            <a:pPr marL="552450" lvl="1"/>
            <a:r>
              <a:rPr lang="en-US" dirty="0"/>
              <a:t>Fetch target from effective Address </a:t>
            </a:r>
            <a:r>
              <a:rPr lang="en-US" dirty="0">
                <a:latin typeface="Courier New Bold" charset="0"/>
                <a:cs typeface="Courier New Bold" charset="0"/>
                <a:sym typeface="Courier New Bold" charset="0"/>
              </a:rPr>
              <a:t>.L4 + x*8</a:t>
            </a:r>
            <a:endParaRPr lang="en-US" dirty="0"/>
          </a:p>
          <a:p>
            <a:pPr marL="838200" lvl="2"/>
            <a:r>
              <a:rPr lang="en-US" dirty="0"/>
              <a:t>Only for  0 ≤ </a:t>
            </a:r>
            <a:r>
              <a:rPr lang="en-US" dirty="0">
                <a:latin typeface="Courier New Bold" charset="0"/>
                <a:cs typeface="Courier New Bold" charset="0"/>
                <a:sym typeface="Courier New Bold" charset="0"/>
              </a:rPr>
              <a:t>x</a:t>
            </a:r>
            <a:r>
              <a:rPr lang="en-US" dirty="0"/>
              <a:t> ≤ 6</a:t>
            </a:r>
          </a:p>
        </p:txBody>
      </p:sp>
      <p:sp>
        <p:nvSpPr>
          <p:cNvPr id="25606" name="Rectangle 6"/>
          <p:cNvSpPr>
            <a:spLocks/>
          </p:cNvSpPr>
          <p:nvPr/>
        </p:nvSpPr>
        <p:spPr bwMode="auto">
          <a:xfrm>
            <a:off x="6781800" y="1646238"/>
            <a:ext cx="1246188" cy="381000"/>
          </a:xfrm>
          <a:prstGeom prst="rect">
            <a:avLst/>
          </a:prstGeom>
          <a:noFill/>
          <a:ln w="12700" cap="rnd">
            <a:noFill/>
            <a:round/>
            <a:headEnd type="none" w="med" len="med"/>
            <a:tailEnd type="none" w="med" len="med"/>
          </a:ln>
        </p:spPr>
        <p:txBody>
          <a:bodyPr wrap="none" lIns="38100" tIns="38100" rIns="38100" bIns="38100">
            <a:spAutoFit/>
          </a:bodyPr>
          <a:lstStyle/>
          <a:p>
            <a:r>
              <a:rPr lang="en-US" sz="2000">
                <a:latin typeface="Calibri Bold" charset="0"/>
                <a:ea typeface="Calibri Bold" charset="0"/>
                <a:cs typeface="Calibri Bold" charset="0"/>
                <a:sym typeface="Calibri Bold" charset="0"/>
              </a:rPr>
              <a:t>Jump table</a:t>
            </a:r>
          </a:p>
        </p:txBody>
      </p:sp>
      <p:sp>
        <p:nvSpPr>
          <p:cNvPr id="9" name="Rectangle 8"/>
          <p:cNvSpPr>
            <a:spLocks/>
          </p:cNvSpPr>
          <p:nvPr/>
        </p:nvSpPr>
        <p:spPr bwMode="auto">
          <a:xfrm>
            <a:off x="7010400" y="2133600"/>
            <a:ext cx="2832100" cy="2286000"/>
          </a:xfrm>
          <a:prstGeom prst="rect">
            <a:avLst/>
          </a:prstGeom>
          <a:solidFill>
            <a:srgbClr val="D6D6F4"/>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.section	.</a:t>
            </a:r>
            <a:r>
              <a:rPr lang="en-US" sz="1400" b="1" dirty="0" err="1">
                <a:latin typeface="Courier New" pitchFamily="49" charset="0"/>
                <a:cs typeface="Courier New" pitchFamily="49" charset="0"/>
                <a:sym typeface="Courier New Bold" charset="0"/>
              </a:rPr>
              <a:t>rodata</a:t>
            </a:r>
            <a:endParaRPr lang="en-US" sz="1400" b="1" dirty="0">
              <a:latin typeface="Courier New" pitchFamily="49" charset="0"/>
              <a:cs typeface="Courier New" pitchFamily="49" charset="0"/>
              <a:sym typeface="Courier New Bold" charset="0"/>
            </a:endParaRP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.align 8</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.L4:</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.L8	# x = 0</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.L3	# x = 1</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.L5	# x = 2</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.L9	# x = 3</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.L8	# x = 4</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.L7	# x = 5</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.L7	# x = 6</a:t>
            </a:r>
            <a:endParaRPr lang="en-US" sz="1400" b="1" dirty="0">
              <a:latin typeface="Courier New" pitchFamily="49" charset="0"/>
              <a:ea typeface="Monaco" charset="0"/>
              <a:cs typeface="Courier New" pitchFamily="49" charset="0"/>
              <a:sym typeface="Courier New Bold" charset="0"/>
            </a:endParaRPr>
          </a:p>
        </p:txBody>
      </p:sp>
    </p:spTree>
    <p:extLst>
      <p:ext uri="{BB962C8B-B14F-4D97-AF65-F5344CB8AC3E}">
        <p14:creationId xmlns:p14="http://schemas.microsoft.com/office/powerpoint/2010/main" val="4213697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8"/>
          <p:cNvSpPr>
            <a:spLocks/>
          </p:cNvSpPr>
          <p:nvPr/>
        </p:nvSpPr>
        <p:spPr bwMode="auto">
          <a:xfrm>
            <a:off x="2514600" y="1981200"/>
            <a:ext cx="2832100" cy="2286000"/>
          </a:xfrm>
          <a:prstGeom prst="rect">
            <a:avLst/>
          </a:prstGeom>
          <a:solidFill>
            <a:srgbClr val="D6D6F4"/>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.section	.</a:t>
            </a:r>
            <a:r>
              <a:rPr lang="en-US" sz="1400" b="1" dirty="0" err="1">
                <a:latin typeface="Courier New" pitchFamily="49" charset="0"/>
                <a:cs typeface="Courier New" pitchFamily="49" charset="0"/>
                <a:sym typeface="Courier New Bold" charset="0"/>
              </a:rPr>
              <a:t>rodata</a:t>
            </a:r>
            <a:endParaRPr lang="en-US" sz="1400" b="1" dirty="0">
              <a:latin typeface="Courier New" pitchFamily="49" charset="0"/>
              <a:cs typeface="Courier New" pitchFamily="49" charset="0"/>
              <a:sym typeface="Courier New Bold" charset="0"/>
            </a:endParaRP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.align 8</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.L4:</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.L8	# x = 0</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.L3	# x = 1</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.L5	# x = 2</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.L9	# x = 3</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.L8	# x = 4</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.L7	# x = 5</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.L7	# x = 6</a:t>
            </a:r>
            <a:endParaRPr lang="en-US" sz="1400" b="1" dirty="0">
              <a:latin typeface="Courier New" pitchFamily="49" charset="0"/>
              <a:ea typeface="Monaco" charset="0"/>
              <a:cs typeface="Courier New" pitchFamily="49" charset="0"/>
              <a:sym typeface="Courier New Bold" charset="0"/>
            </a:endParaRPr>
          </a:p>
        </p:txBody>
      </p:sp>
      <p:sp>
        <p:nvSpPr>
          <p:cNvPr id="26627" name="Rectangle 3"/>
          <p:cNvSpPr>
            <a:spLocks noGrp="1" noChangeArrowheads="1"/>
          </p:cNvSpPr>
          <p:nvPr>
            <p:ph type="title"/>
          </p:nvPr>
        </p:nvSpPr>
        <p:spPr>
          <a:ln/>
        </p:spPr>
        <p:txBody>
          <a:bodyPr/>
          <a:lstStyle/>
          <a:p>
            <a:pPr marL="119063" indent="-119063"/>
            <a:r>
              <a:rPr lang="en-US"/>
              <a:t>Jump Table</a:t>
            </a:r>
          </a:p>
        </p:txBody>
      </p:sp>
      <p:sp>
        <p:nvSpPr>
          <p:cNvPr id="26629" name="Rectangle 5"/>
          <p:cNvSpPr>
            <a:spLocks/>
          </p:cNvSpPr>
          <p:nvPr/>
        </p:nvSpPr>
        <p:spPr bwMode="auto">
          <a:xfrm>
            <a:off x="1816100" y="1371600"/>
            <a:ext cx="3454400" cy="3810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638"/>
              </a:spcBef>
            </a:pPr>
            <a:r>
              <a:rPr lang="en-US" sz="2000">
                <a:latin typeface="Calibri Bold" charset="0"/>
                <a:ea typeface="Calibri Bold" charset="0"/>
                <a:cs typeface="Calibri Bold" charset="0"/>
                <a:sym typeface="Calibri Bold" charset="0"/>
              </a:rPr>
              <a:t>Jump table</a:t>
            </a:r>
          </a:p>
        </p:txBody>
      </p:sp>
      <p:sp>
        <p:nvSpPr>
          <p:cNvPr id="26630" name="Rectangle 6"/>
          <p:cNvSpPr>
            <a:spLocks/>
          </p:cNvSpPr>
          <p:nvPr/>
        </p:nvSpPr>
        <p:spPr bwMode="auto">
          <a:xfrm>
            <a:off x="5943600" y="1600201"/>
            <a:ext cx="4432300" cy="4770437"/>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switch(x)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1:      // .L3</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y*z;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2:      // .L5</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y/z;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Fall Through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3:      // .L9</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5:</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6:      // .L7</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default:     // .L8</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2;</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a:t>
            </a:r>
          </a:p>
        </p:txBody>
      </p:sp>
      <p:sp>
        <p:nvSpPr>
          <p:cNvPr id="26632" name="Line 8"/>
          <p:cNvSpPr>
            <a:spLocks noChangeShapeType="1"/>
          </p:cNvSpPr>
          <p:nvPr/>
        </p:nvSpPr>
        <p:spPr bwMode="auto">
          <a:xfrm rot="10800000" flipH="1">
            <a:off x="5099050" y="2146299"/>
            <a:ext cx="1384300" cy="814071"/>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sp>
        <p:nvSpPr>
          <p:cNvPr id="26633" name="Line 9"/>
          <p:cNvSpPr>
            <a:spLocks noChangeShapeType="1"/>
          </p:cNvSpPr>
          <p:nvPr/>
        </p:nvSpPr>
        <p:spPr bwMode="auto">
          <a:xfrm rot="10800000" flipH="1">
            <a:off x="5099051" y="2906710"/>
            <a:ext cx="1387475" cy="270830"/>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sp>
        <p:nvSpPr>
          <p:cNvPr id="26634" name="Line 10"/>
          <p:cNvSpPr>
            <a:spLocks noChangeShapeType="1"/>
          </p:cNvSpPr>
          <p:nvPr/>
        </p:nvSpPr>
        <p:spPr bwMode="auto">
          <a:xfrm>
            <a:off x="5099050" y="3403601"/>
            <a:ext cx="1390650" cy="271463"/>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grpSp>
        <p:nvGrpSpPr>
          <p:cNvPr id="2" name="Group 1"/>
          <p:cNvGrpSpPr/>
          <p:nvPr/>
        </p:nvGrpSpPr>
        <p:grpSpPr>
          <a:xfrm>
            <a:off x="5099050" y="2743200"/>
            <a:ext cx="1379538" cy="2724150"/>
            <a:chOff x="3575050" y="2743200"/>
            <a:chExt cx="1379538" cy="2724150"/>
          </a:xfrm>
        </p:grpSpPr>
        <p:sp>
          <p:nvSpPr>
            <p:cNvPr id="26631" name="Line 7"/>
            <p:cNvSpPr>
              <a:spLocks noChangeShapeType="1"/>
            </p:cNvSpPr>
            <p:nvPr/>
          </p:nvSpPr>
          <p:spPr bwMode="auto">
            <a:xfrm>
              <a:off x="3581400" y="2743200"/>
              <a:ext cx="1371600" cy="2724150"/>
            </a:xfrm>
            <a:prstGeom prst="line">
              <a:avLst/>
            </a:prstGeom>
            <a:noFill/>
            <a:ln w="25400" cap="flat">
              <a:solidFill>
                <a:srgbClr val="00B050"/>
              </a:solidFill>
              <a:prstDash val="solid"/>
              <a:round/>
              <a:headEnd type="none" w="med" len="med"/>
              <a:tailEnd type="none" w="med" len="med"/>
            </a:ln>
          </p:spPr>
          <p:txBody>
            <a:bodyPr lIns="0" tIns="0" rIns="0" bIns="0"/>
            <a:lstStyle/>
            <a:p>
              <a:endParaRPr lang="en-US"/>
            </a:p>
          </p:txBody>
        </p:sp>
        <p:sp>
          <p:nvSpPr>
            <p:cNvPr id="26635" name="Line 11"/>
            <p:cNvSpPr>
              <a:spLocks noChangeShapeType="1"/>
            </p:cNvSpPr>
            <p:nvPr/>
          </p:nvSpPr>
          <p:spPr bwMode="auto">
            <a:xfrm>
              <a:off x="3575050" y="3611880"/>
              <a:ext cx="1379538" cy="1855470"/>
            </a:xfrm>
            <a:prstGeom prst="line">
              <a:avLst/>
            </a:prstGeom>
            <a:noFill/>
            <a:ln w="25400" cap="flat">
              <a:solidFill>
                <a:srgbClr val="00B050"/>
              </a:solidFill>
              <a:prstDash val="solid"/>
              <a:round/>
              <a:headEnd type="none" w="med" len="med"/>
              <a:tailEnd type="none" w="med" len="med"/>
            </a:ln>
          </p:spPr>
          <p:txBody>
            <a:bodyPr lIns="0" tIns="0" rIns="0" bIns="0"/>
            <a:lstStyle/>
            <a:p>
              <a:endParaRPr lang="en-US"/>
            </a:p>
          </p:txBody>
        </p:sp>
      </p:grpSp>
      <p:sp>
        <p:nvSpPr>
          <p:cNvPr id="26636" name="Line 12"/>
          <p:cNvSpPr>
            <a:spLocks noChangeShapeType="1"/>
          </p:cNvSpPr>
          <p:nvPr/>
        </p:nvSpPr>
        <p:spPr bwMode="auto">
          <a:xfrm>
            <a:off x="5099050" y="3832860"/>
            <a:ext cx="1301750" cy="739140"/>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sp>
        <p:nvSpPr>
          <p:cNvPr id="26637" name="Line 13"/>
          <p:cNvSpPr>
            <a:spLocks noChangeShapeType="1"/>
          </p:cNvSpPr>
          <p:nvPr/>
        </p:nvSpPr>
        <p:spPr bwMode="auto">
          <a:xfrm>
            <a:off x="5099050" y="4057650"/>
            <a:ext cx="1301750" cy="742950"/>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12125417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dirty="0"/>
              <a:t>Code Blocks (x == 1)</a:t>
            </a:r>
          </a:p>
        </p:txBody>
      </p:sp>
      <p:sp>
        <p:nvSpPr>
          <p:cNvPr id="27652" name="Rectangle 4"/>
          <p:cNvSpPr>
            <a:spLocks/>
          </p:cNvSpPr>
          <p:nvPr/>
        </p:nvSpPr>
        <p:spPr bwMode="auto">
          <a:xfrm>
            <a:off x="5791200" y="1295400"/>
            <a:ext cx="4737100" cy="13716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b="1" dirty="0">
                <a:latin typeface="Courier New" pitchFamily="49" charset="0"/>
                <a:cs typeface="Courier New" pitchFamily="49" charset="0"/>
                <a:sym typeface="Courier New Bold" charset="0"/>
              </a:rPr>
              <a:t>.L3:</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b="1" dirty="0">
                <a:latin typeface="Courier New" pitchFamily="49" charset="0"/>
                <a:cs typeface="Courier New" pitchFamily="49" charset="0"/>
                <a:sym typeface="Courier New Bold" charset="0"/>
              </a:rPr>
              <a:t>   </a:t>
            </a:r>
            <a:r>
              <a:rPr lang="pt-BR" b="1" dirty="0" err="1">
                <a:latin typeface="Courier New" pitchFamily="49" charset="0"/>
                <a:cs typeface="Courier New" pitchFamily="49" charset="0"/>
                <a:sym typeface="Courier New Bold" charset="0"/>
              </a:rPr>
              <a:t>movq</a:t>
            </a:r>
            <a:r>
              <a:rPr lang="pt-BR" b="1" dirty="0">
                <a:latin typeface="Courier New" pitchFamily="49" charset="0"/>
                <a:cs typeface="Courier New" pitchFamily="49" charset="0"/>
                <a:sym typeface="Courier New Bold" charset="0"/>
              </a:rPr>
              <a:t>    %</a:t>
            </a:r>
            <a:r>
              <a:rPr lang="pt-BR" b="1" dirty="0" err="1">
                <a:latin typeface="Courier New" pitchFamily="49" charset="0"/>
                <a:cs typeface="Courier New" pitchFamily="49" charset="0"/>
                <a:sym typeface="Courier New Bold" charset="0"/>
              </a:rPr>
              <a:t>rsi</a:t>
            </a:r>
            <a:r>
              <a:rPr lang="pt-BR" b="1" dirty="0">
                <a:latin typeface="Courier New" pitchFamily="49" charset="0"/>
                <a:cs typeface="Courier New" pitchFamily="49" charset="0"/>
                <a:sym typeface="Courier New Bold" charset="0"/>
              </a:rPr>
              <a:t>, %</a:t>
            </a:r>
            <a:r>
              <a:rPr lang="pt-BR" b="1" dirty="0" err="1">
                <a:latin typeface="Courier New" pitchFamily="49" charset="0"/>
                <a:cs typeface="Courier New" pitchFamily="49" charset="0"/>
                <a:sym typeface="Courier New Bold" charset="0"/>
              </a:rPr>
              <a:t>rax</a:t>
            </a:r>
            <a:r>
              <a:rPr lang="pt-BR" b="1" dirty="0">
                <a:latin typeface="Courier New" pitchFamily="49" charset="0"/>
                <a:cs typeface="Courier New" pitchFamily="49" charset="0"/>
                <a:sym typeface="Courier New Bold" charset="0"/>
              </a:rPr>
              <a:t>  # </a:t>
            </a:r>
            <a:r>
              <a:rPr lang="pt-BR" b="1" dirty="0" err="1">
                <a:latin typeface="Courier New" pitchFamily="49" charset="0"/>
                <a:cs typeface="Courier New" pitchFamily="49" charset="0"/>
                <a:sym typeface="Courier New Bold" charset="0"/>
              </a:rPr>
              <a:t>y</a:t>
            </a:r>
            <a:endParaRPr lang="pt-BR" b="1" dirty="0">
              <a:latin typeface="Courier New" pitchFamily="49" charset="0"/>
              <a:cs typeface="Courier New" pitchFamily="49" charset="0"/>
              <a:sym typeface="Courier New Bold" charset="0"/>
            </a:endParaRP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b="1" dirty="0">
                <a:latin typeface="Courier New" pitchFamily="49" charset="0"/>
                <a:cs typeface="Courier New" pitchFamily="49" charset="0"/>
                <a:sym typeface="Courier New Bold" charset="0"/>
              </a:rPr>
              <a:t>   </a:t>
            </a:r>
            <a:r>
              <a:rPr lang="pt-BR" b="1" dirty="0" err="1">
                <a:latin typeface="Courier New" pitchFamily="49" charset="0"/>
                <a:cs typeface="Courier New" pitchFamily="49" charset="0"/>
                <a:sym typeface="Courier New Bold" charset="0"/>
              </a:rPr>
              <a:t>imulq</a:t>
            </a:r>
            <a:r>
              <a:rPr lang="pt-BR" b="1" dirty="0">
                <a:latin typeface="Courier New" pitchFamily="49" charset="0"/>
                <a:cs typeface="Courier New" pitchFamily="49" charset="0"/>
                <a:sym typeface="Courier New Bold" charset="0"/>
              </a:rPr>
              <a:t>   %</a:t>
            </a:r>
            <a:r>
              <a:rPr lang="pt-BR" b="1" dirty="0" err="1">
                <a:latin typeface="Courier New" pitchFamily="49" charset="0"/>
                <a:cs typeface="Courier New" pitchFamily="49" charset="0"/>
                <a:sym typeface="Courier New Bold" charset="0"/>
              </a:rPr>
              <a:t>rdx</a:t>
            </a:r>
            <a:r>
              <a:rPr lang="pt-BR" b="1" dirty="0">
                <a:latin typeface="Courier New" pitchFamily="49" charset="0"/>
                <a:cs typeface="Courier New" pitchFamily="49" charset="0"/>
                <a:sym typeface="Courier New Bold" charset="0"/>
              </a:rPr>
              <a:t>, %</a:t>
            </a:r>
            <a:r>
              <a:rPr lang="pt-BR" b="1" dirty="0" err="1">
                <a:latin typeface="Courier New" pitchFamily="49" charset="0"/>
                <a:cs typeface="Courier New" pitchFamily="49" charset="0"/>
                <a:sym typeface="Courier New Bold" charset="0"/>
              </a:rPr>
              <a:t>rax</a:t>
            </a:r>
            <a:r>
              <a:rPr lang="pt-BR" b="1" dirty="0">
                <a:latin typeface="Courier New" pitchFamily="49" charset="0"/>
                <a:cs typeface="Courier New" pitchFamily="49" charset="0"/>
                <a:sym typeface="Courier New Bold" charset="0"/>
              </a:rPr>
              <a:t>  # </a:t>
            </a:r>
            <a:r>
              <a:rPr lang="pt-BR" b="1" dirty="0" err="1">
                <a:latin typeface="Courier New" pitchFamily="49" charset="0"/>
                <a:cs typeface="Courier New" pitchFamily="49" charset="0"/>
                <a:sym typeface="Courier New Bold" charset="0"/>
              </a:rPr>
              <a:t>y</a:t>
            </a:r>
            <a:r>
              <a:rPr lang="pt-BR" b="1" dirty="0">
                <a:latin typeface="Courier New" pitchFamily="49" charset="0"/>
                <a:cs typeface="Courier New" pitchFamily="49" charset="0"/>
                <a:sym typeface="Courier New Bold" charset="0"/>
              </a:rPr>
              <a:t>*</a:t>
            </a:r>
            <a:r>
              <a:rPr lang="pt-BR" b="1" dirty="0" err="1">
                <a:latin typeface="Courier New" pitchFamily="49" charset="0"/>
                <a:cs typeface="Courier New" pitchFamily="49" charset="0"/>
                <a:sym typeface="Courier New Bold" charset="0"/>
              </a:rPr>
              <a:t>z</a:t>
            </a:r>
            <a:endParaRPr lang="pt-BR" b="1" dirty="0">
              <a:latin typeface="Courier New" pitchFamily="49" charset="0"/>
              <a:cs typeface="Courier New" pitchFamily="49" charset="0"/>
              <a:sym typeface="Courier New Bold" charset="0"/>
            </a:endParaRP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b="1" dirty="0">
                <a:latin typeface="Courier New" pitchFamily="49" charset="0"/>
                <a:cs typeface="Courier New" pitchFamily="49" charset="0"/>
                <a:sym typeface="Courier New Bold" charset="0"/>
              </a:rPr>
              <a:t>   </a:t>
            </a:r>
            <a:r>
              <a:rPr lang="pt-BR" b="1" dirty="0" err="1">
                <a:latin typeface="Courier New" pitchFamily="49" charset="0"/>
                <a:cs typeface="Courier New" pitchFamily="49" charset="0"/>
                <a:sym typeface="Courier New Bold" charset="0"/>
              </a:rPr>
              <a:t>ret</a:t>
            </a:r>
            <a:endParaRPr lang="en-US" b="1" dirty="0">
              <a:latin typeface="Courier New" pitchFamily="49" charset="0"/>
              <a:cs typeface="Courier New" pitchFamily="49" charset="0"/>
              <a:sym typeface="Courier New Bold" charset="0"/>
            </a:endParaRPr>
          </a:p>
        </p:txBody>
      </p:sp>
      <p:sp>
        <p:nvSpPr>
          <p:cNvPr id="27653" name="Rectangle 5"/>
          <p:cNvSpPr>
            <a:spLocks/>
          </p:cNvSpPr>
          <p:nvPr/>
        </p:nvSpPr>
        <p:spPr bwMode="auto">
          <a:xfrm>
            <a:off x="1752600" y="1295400"/>
            <a:ext cx="3898900" cy="1981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switch(x)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1:	  // .L3</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y*z;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p>
          <a:p>
            <a:pPr algn="l"/>
            <a:r>
              <a:rPr lang="en-US" b="1" dirty="0">
                <a:latin typeface="Courier New" pitchFamily="49"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a:t>
            </a:r>
          </a:p>
        </p:txBody>
      </p:sp>
      <p:graphicFrame>
        <p:nvGraphicFramePr>
          <p:cNvPr id="7" name="Table 6"/>
          <p:cNvGraphicFramePr>
            <a:graphicFrameLocks noGrp="1"/>
          </p:cNvGraphicFramePr>
          <p:nvPr>
            <p:extLst/>
          </p:nvPr>
        </p:nvGraphicFramePr>
        <p:xfrm>
          <a:off x="3276600" y="41148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rdx</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z</a:t>
                      </a:r>
                    </a:p>
                  </a:txBody>
                  <a:tcPr/>
                </a:tc>
                <a:extLst>
                  <a:ext uri="{0D108BD9-81ED-4DB2-BD59-A6C34878D82A}">
                    <a16:rowId xmlns:a16="http://schemas.microsoft.com/office/drawing/2014/main" val="10003"/>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4850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a:ln/>
        </p:spPr>
        <p:txBody>
          <a:bodyPr/>
          <a:lstStyle/>
          <a:p>
            <a:pPr marL="119063" indent="-119063"/>
            <a:r>
              <a:rPr lang="en-US" dirty="0"/>
              <a:t>Recall: Move &amp; Arithmetic Operations</a:t>
            </a:r>
          </a:p>
        </p:txBody>
      </p:sp>
      <p:sp>
        <p:nvSpPr>
          <p:cNvPr id="15364" name="Rectangle 4"/>
          <p:cNvSpPr>
            <a:spLocks noGrp="1" noChangeArrowheads="1"/>
          </p:cNvSpPr>
          <p:nvPr>
            <p:ph type="body" idx="1"/>
          </p:nvPr>
        </p:nvSpPr>
        <p:spPr>
          <a:ln/>
        </p:spPr>
        <p:txBody>
          <a:bodyPr>
            <a:normAutofit lnSpcReduction="10000"/>
          </a:bodyPr>
          <a:lstStyle/>
          <a:p>
            <a:pPr>
              <a:tabLst>
                <a:tab pos="2597150" algn="l"/>
                <a:tab pos="1409700" algn="l"/>
                <a:tab pos="1409700" algn="l"/>
                <a:tab pos="1409700" algn="l"/>
                <a:tab pos="1409700" algn="l"/>
                <a:tab pos="1409700" algn="l"/>
                <a:tab pos="1409700" algn="l"/>
                <a:tab pos="1409700" algn="l"/>
                <a:tab pos="1409700" algn="l"/>
                <a:tab pos="1409700" algn="l"/>
              </a:tabLst>
            </a:pPr>
            <a:r>
              <a:rPr lang="en-US" dirty="0"/>
              <a:t>Some Two Operand Instructions:</a:t>
            </a:r>
          </a:p>
          <a:p>
            <a:pPr marL="0" lvl="1"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a:solidFill>
                  <a:srgbClr val="980002"/>
                </a:solidFill>
                <a:latin typeface="Calibri Bold Italic" charset="0"/>
                <a:ea typeface="Calibri Bold Italic" charset="0"/>
                <a:cs typeface="Calibri Bold Italic" charset="0"/>
                <a:sym typeface="Calibri Bold Italic" charset="0"/>
              </a:rPr>
              <a:t>Format</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a:solidFill>
                  <a:srgbClr val="980002"/>
                </a:solidFill>
                <a:latin typeface="Calibri Bold Italic" charset="0"/>
                <a:ea typeface="Calibri Bold Italic" charset="0"/>
                <a:cs typeface="Calibri Bold Italic" charset="0"/>
                <a:sym typeface="Calibri Bold Italic" charset="0"/>
              </a:rPr>
              <a:t>Computation</a:t>
            </a:r>
            <a:endParaRPr lang="en-US" dirty="0">
              <a:solidFill>
                <a:srgbClr val="980002"/>
              </a:solidFill>
              <a:latin typeface="Calibri Bold Italic" charset="0"/>
              <a:ea typeface="ヒラギノ角ゴ ProN W6" charset="0"/>
              <a:cs typeface="ヒラギノ角ゴ ProN W6" charset="0"/>
              <a:sym typeface="Calibri Bold Italic" charset="0"/>
            </a:endParaRP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movq</a:t>
            </a:r>
            <a:r>
              <a:rPr lang="en-US" dirty="0">
                <a:latin typeface="Courier New" pitchFamily="49" charset="0"/>
                <a:cs typeface="Courier New" pitchFamily="49" charset="0"/>
                <a:sym typeface="Courier New Bold" charset="0"/>
              </a:rPr>
              <a:t>	</a:t>
            </a:r>
            <a:r>
              <a:rPr lang="en-US" i="1" dirty="0" err="1">
                <a:cs typeface="Calibri" panose="020F0502020204030204" pitchFamily="34" charset="0"/>
                <a:sym typeface="Courier New Bold" charset="0"/>
              </a:rPr>
              <a:t>Src,Dest</a:t>
            </a:r>
            <a:r>
              <a:rPr lang="en-US" dirty="0">
                <a:cs typeface="Calibri" panose="020F0502020204030204" pitchFamily="34" charset="0"/>
                <a:sym typeface="Courier New Bold" charset="0"/>
              </a:rPr>
              <a:t>	</a:t>
            </a: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leaq</a:t>
            </a:r>
            <a:r>
              <a:rPr lang="en-US" dirty="0">
                <a:latin typeface="Courier New" pitchFamily="49" charset="0"/>
                <a:cs typeface="Courier New" pitchFamily="49" charset="0"/>
                <a:sym typeface="Courier New Bold" charset="0"/>
              </a:rPr>
              <a:t>	</a:t>
            </a:r>
            <a:r>
              <a:rPr lang="en-US" i="1" dirty="0" err="1">
                <a:cs typeface="Calibri" panose="020F0502020204030204" pitchFamily="34" charset="0"/>
                <a:sym typeface="Courier New Bold" charset="0"/>
              </a:rPr>
              <a:t>Src,Dest</a:t>
            </a:r>
            <a:r>
              <a:rPr lang="en-US" dirty="0">
                <a:cs typeface="Calibri" panose="020F0502020204030204" pitchFamily="34" charset="0"/>
                <a:sym typeface="Courier New Bold" charset="0"/>
              </a:rPr>
              <a:t>	</a:t>
            </a: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addq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subq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a:t>
            </a:r>
            <a:r>
              <a:rPr lang="en-US" dirty="0">
                <a:latin typeface="Calibri Italic" charset="0"/>
                <a:ea typeface="Calibri Italic" charset="0"/>
                <a:cs typeface="Calibri Italic" charset="0"/>
                <a:sym typeface="Symbol"/>
              </a:rPr>
              <a:t></a:t>
            </a:r>
            <a:r>
              <a:rPr lang="en-US" dirty="0"/>
              <a:t> </a:t>
            </a:r>
            <a:r>
              <a:rPr lang="en-US" dirty="0" err="1"/>
              <a:t>Src</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imulq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 </a:t>
            </a:r>
            <a:r>
              <a:rPr lang="en-US" dirty="0" err="1"/>
              <a:t>Src</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salq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&lt;&lt; </a:t>
            </a:r>
            <a:r>
              <a:rPr lang="en-US" dirty="0" err="1"/>
              <a:t>Src</a:t>
            </a:r>
            <a:r>
              <a:rPr lang="en-US" dirty="0"/>
              <a:t>	</a:t>
            </a:r>
            <a:r>
              <a:rPr lang="en-US" dirty="0">
                <a:solidFill>
                  <a:srgbClr val="980002"/>
                </a:solidFill>
                <a:latin typeface="Calibri Bold Italic" charset="0"/>
                <a:ea typeface="Calibri Bold Italic" charset="0"/>
                <a:cs typeface="Calibri Bold Italic" charset="0"/>
                <a:sym typeface="Calibri Bold Italic" charset="0"/>
              </a:rPr>
              <a:t>Also called </a:t>
            </a:r>
            <a:r>
              <a:rPr lang="en-US" dirty="0" err="1">
                <a:solidFill>
                  <a:srgbClr val="980002"/>
                </a:solidFill>
                <a:latin typeface="Calibri Bold Italic" charset="0"/>
                <a:ea typeface="Calibri Bold Italic" charset="0"/>
                <a:cs typeface="Calibri Bold Italic" charset="0"/>
                <a:sym typeface="Calibri Bold Italic" charset="0"/>
              </a:rPr>
              <a:t>shlq</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sarq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&gt;&gt; </a:t>
            </a:r>
            <a:r>
              <a:rPr lang="en-US" dirty="0" err="1"/>
              <a:t>Src</a:t>
            </a:r>
            <a:r>
              <a:rPr lang="en-US" dirty="0"/>
              <a:t>	</a:t>
            </a:r>
            <a:r>
              <a:rPr lang="en-US" dirty="0">
                <a:solidFill>
                  <a:srgbClr val="980002"/>
                </a:solidFill>
                <a:latin typeface="Calibri Bold Italic" charset="0"/>
                <a:ea typeface="Calibri Bold Italic" charset="0"/>
                <a:cs typeface="Calibri Bold Italic" charset="0"/>
                <a:sym typeface="Calibri Bold Italic" charset="0"/>
              </a:rPr>
              <a:t>Arithmetic</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shrq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&gt;&gt; </a:t>
            </a:r>
            <a:r>
              <a:rPr lang="en-US" dirty="0" err="1"/>
              <a:t>Src</a:t>
            </a:r>
            <a:r>
              <a:rPr lang="en-US" dirty="0"/>
              <a:t>	</a:t>
            </a:r>
            <a:r>
              <a:rPr lang="en-US" dirty="0">
                <a:solidFill>
                  <a:srgbClr val="980002"/>
                </a:solidFill>
                <a:latin typeface="Calibri Bold Italic" charset="0"/>
                <a:ea typeface="Calibri Bold Italic" charset="0"/>
                <a:cs typeface="Calibri Bold Italic" charset="0"/>
                <a:sym typeface="Calibri Bold Italic" charset="0"/>
              </a:rPr>
              <a:t>Logical</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xorq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 </a:t>
            </a:r>
            <a:r>
              <a:rPr lang="en-US" dirty="0" err="1"/>
              <a:t>Src</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andq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&amp; </a:t>
            </a:r>
            <a:r>
              <a:rPr lang="en-US" dirty="0" err="1"/>
              <a:t>Src</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orq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 </a:t>
            </a:r>
            <a:r>
              <a:rPr lang="en-US" dirty="0" err="1"/>
              <a:t>Src</a:t>
            </a:r>
            <a:endParaRPr lang="en-US" dirty="0"/>
          </a:p>
        </p:txBody>
      </p:sp>
      <p:sp>
        <p:nvSpPr>
          <p:cNvPr id="2" name="TextBox 1">
            <a:extLst>
              <a:ext uri="{FF2B5EF4-FFF2-40B4-BE49-F238E27FC236}">
                <a16:creationId xmlns:a16="http://schemas.microsoft.com/office/drawing/2014/main" id="{51CD311C-7B17-4E1D-9E2A-C92F59300EE9}"/>
              </a:ext>
            </a:extLst>
          </p:cNvPr>
          <p:cNvSpPr txBox="1"/>
          <p:nvPr/>
        </p:nvSpPr>
        <p:spPr>
          <a:xfrm>
            <a:off x="8987725" y="1197678"/>
            <a:ext cx="184731" cy="369332"/>
          </a:xfrm>
          <a:prstGeom prst="rect">
            <a:avLst/>
          </a:prstGeom>
          <a:noFill/>
        </p:spPr>
        <p:txBody>
          <a:bodyPr wrap="none" rtlCol="0">
            <a:spAutoFit/>
          </a:bodyPr>
          <a:lstStyle/>
          <a:p>
            <a:endParaRPr lang="en-US" dirty="0">
              <a:latin typeface="Calibri" pitchFamily="34" charset="0"/>
            </a:endParaRPr>
          </a:p>
        </p:txBody>
      </p:sp>
      <p:sp>
        <p:nvSpPr>
          <p:cNvPr id="3" name="TextBox 2">
            <a:extLst>
              <a:ext uri="{FF2B5EF4-FFF2-40B4-BE49-F238E27FC236}">
                <a16:creationId xmlns:a16="http://schemas.microsoft.com/office/drawing/2014/main" id="{EC24E14A-870D-44EE-9212-2E9833C97B86}"/>
              </a:ext>
            </a:extLst>
          </p:cNvPr>
          <p:cNvSpPr txBox="1"/>
          <p:nvPr/>
        </p:nvSpPr>
        <p:spPr>
          <a:xfrm>
            <a:off x="4632472" y="2153265"/>
            <a:ext cx="3347456" cy="400110"/>
          </a:xfrm>
          <a:prstGeom prst="rect">
            <a:avLst/>
          </a:prstGeom>
          <a:noFill/>
        </p:spPr>
        <p:txBody>
          <a:bodyPr wrap="none" rtlCol="0">
            <a:spAutoFit/>
          </a:bodyPr>
          <a:lstStyle/>
          <a:p>
            <a:r>
              <a:rPr lang="en-US" sz="2000" dirty="0" err="1">
                <a:latin typeface="Calibri" panose="020F0502020204030204" pitchFamily="34" charset="0"/>
                <a:cs typeface="Calibri" panose="020F0502020204030204" pitchFamily="34" charset="0"/>
                <a:sym typeface="Courier New Bold" charset="0"/>
              </a:rPr>
              <a:t>Dest</a:t>
            </a:r>
            <a:r>
              <a:rPr lang="en-US" sz="2000" dirty="0">
                <a:latin typeface="Calibri" panose="020F0502020204030204" pitchFamily="34" charset="0"/>
                <a:cs typeface="Calibri" panose="020F0502020204030204" pitchFamily="34" charset="0"/>
                <a:sym typeface="Courier New Bold" charset="0"/>
              </a:rPr>
              <a:t> = </a:t>
            </a:r>
            <a:r>
              <a:rPr lang="en-US" sz="2000" dirty="0" err="1">
                <a:latin typeface="Calibri" panose="020F0502020204030204" pitchFamily="34" charset="0"/>
                <a:cs typeface="Calibri" panose="020F0502020204030204" pitchFamily="34" charset="0"/>
                <a:sym typeface="Courier New Bold" charset="0"/>
              </a:rPr>
              <a:t>Src</a:t>
            </a:r>
            <a:r>
              <a:rPr lang="en-US" sz="2000" dirty="0">
                <a:latin typeface="Calibri" panose="020F0502020204030204" pitchFamily="34" charset="0"/>
                <a:cs typeface="Calibri" panose="020F0502020204030204" pitchFamily="34" charset="0"/>
                <a:sym typeface="Courier New Bold" charset="0"/>
              </a:rPr>
              <a:t>   (</a:t>
            </a:r>
            <a:r>
              <a:rPr lang="en-US" sz="2000" dirty="0" err="1">
                <a:latin typeface="Calibri" panose="020F0502020204030204" pitchFamily="34" charset="0"/>
                <a:cs typeface="Calibri" panose="020F0502020204030204" pitchFamily="34" charset="0"/>
                <a:sym typeface="Courier New Bold" charset="0"/>
              </a:rPr>
              <a:t>Src</a:t>
            </a:r>
            <a:r>
              <a:rPr lang="en-US" sz="2000" dirty="0">
                <a:latin typeface="Calibri" panose="020F0502020204030204" pitchFamily="34" charset="0"/>
                <a:cs typeface="Calibri" panose="020F0502020204030204" pitchFamily="34" charset="0"/>
                <a:sym typeface="Courier New Bold" charset="0"/>
              </a:rPr>
              <a:t> can be $</a:t>
            </a:r>
            <a:r>
              <a:rPr lang="en-US" sz="2000" dirty="0" err="1">
                <a:latin typeface="Calibri" panose="020F0502020204030204" pitchFamily="34" charset="0"/>
                <a:cs typeface="Calibri" panose="020F0502020204030204" pitchFamily="34" charset="0"/>
                <a:sym typeface="Courier New Bold" charset="0"/>
              </a:rPr>
              <a:t>const</a:t>
            </a:r>
            <a:r>
              <a:rPr lang="en-US" sz="2000" dirty="0">
                <a:latin typeface="Calibri" panose="020F0502020204030204" pitchFamily="34" charset="0"/>
                <a:cs typeface="Calibri" panose="020F0502020204030204" pitchFamily="34" charset="0"/>
                <a:sym typeface="Courier New Bold" charset="0"/>
              </a:rPr>
              <a:t>)</a:t>
            </a:r>
            <a:endParaRPr lang="en-US" sz="2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E1320D1-26DB-4337-8019-A29CE7A669D5}"/>
              </a:ext>
            </a:extLst>
          </p:cNvPr>
          <p:cNvSpPr txBox="1"/>
          <p:nvPr/>
        </p:nvSpPr>
        <p:spPr>
          <a:xfrm>
            <a:off x="4632472" y="2517717"/>
            <a:ext cx="4678396" cy="400110"/>
          </a:xfrm>
          <a:prstGeom prst="rect">
            <a:avLst/>
          </a:prstGeom>
          <a:noFill/>
        </p:spPr>
        <p:txBody>
          <a:bodyPr wrap="none" rtlCol="0">
            <a:spAutoFit/>
          </a:bodyPr>
          <a:lstStyle/>
          <a:p>
            <a:r>
              <a:rPr lang="en-US" sz="2000" dirty="0" err="1">
                <a:latin typeface="Calibri" panose="020F0502020204030204" pitchFamily="34" charset="0"/>
                <a:cs typeface="Calibri" panose="020F0502020204030204" pitchFamily="34" charset="0"/>
                <a:sym typeface="Courier New Bold" charset="0"/>
              </a:rPr>
              <a:t>Dest</a:t>
            </a:r>
            <a:r>
              <a:rPr lang="en-US" sz="2000" dirty="0">
                <a:latin typeface="Calibri" panose="020F0502020204030204" pitchFamily="34" charset="0"/>
                <a:cs typeface="Calibri" panose="020F0502020204030204" pitchFamily="34" charset="0"/>
                <a:sym typeface="Courier New Bold" charset="0"/>
              </a:rPr>
              <a:t> = address computed by expression </a:t>
            </a:r>
            <a:r>
              <a:rPr lang="en-US" sz="2000" dirty="0" err="1">
                <a:latin typeface="Calibri" panose="020F0502020204030204" pitchFamily="34" charset="0"/>
                <a:cs typeface="Calibri" panose="020F0502020204030204" pitchFamily="34" charset="0"/>
                <a:sym typeface="Courier New Bold" charset="0"/>
              </a:rPr>
              <a:t>Src</a:t>
            </a:r>
            <a:endParaRPr lang="en-US"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7479ED5-2D34-4A9D-817F-DBD50B3A753F}"/>
              </a:ext>
            </a:extLst>
          </p:cNvPr>
          <p:cNvSpPr txBox="1"/>
          <p:nvPr/>
        </p:nvSpPr>
        <p:spPr>
          <a:xfrm>
            <a:off x="4637388" y="2872337"/>
            <a:ext cx="1925592" cy="400110"/>
          </a:xfrm>
          <a:prstGeom prst="rect">
            <a:avLst/>
          </a:prstGeom>
          <a:noFill/>
        </p:spPr>
        <p:txBody>
          <a:bodyPr wrap="none" rtlCol="0">
            <a:spAutoFit/>
          </a:bodyPr>
          <a:lstStyle/>
          <a:p>
            <a:r>
              <a:rPr lang="en-US" sz="2000" dirty="0" err="1">
                <a:latin typeface="Calibri" panose="020F0502020204030204" pitchFamily="34" charset="0"/>
                <a:cs typeface="Calibri" panose="020F0502020204030204" pitchFamily="34" charset="0"/>
                <a:sym typeface="Courier New Bold" charset="0"/>
              </a:rPr>
              <a:t>Dest</a:t>
            </a:r>
            <a:r>
              <a:rPr lang="en-US" sz="2000" dirty="0">
                <a:latin typeface="Calibri" panose="020F0502020204030204" pitchFamily="34" charset="0"/>
                <a:cs typeface="Calibri" panose="020F0502020204030204" pitchFamily="34" charset="0"/>
                <a:sym typeface="Courier New Bold" charset="0"/>
              </a:rPr>
              <a:t> = </a:t>
            </a:r>
            <a:r>
              <a:rPr lang="en-US" sz="2000" dirty="0" err="1">
                <a:latin typeface="Calibri" panose="020F0502020204030204" pitchFamily="34" charset="0"/>
                <a:cs typeface="Calibri" panose="020F0502020204030204" pitchFamily="34" charset="0"/>
                <a:sym typeface="Courier New Bold" charset="0"/>
              </a:rPr>
              <a:t>Dest</a:t>
            </a:r>
            <a:r>
              <a:rPr lang="en-US" sz="2000" dirty="0">
                <a:latin typeface="Calibri" panose="020F0502020204030204" pitchFamily="34" charset="0"/>
                <a:cs typeface="Calibri" panose="020F0502020204030204" pitchFamily="34" charset="0"/>
                <a:sym typeface="Courier New Bold" charset="0"/>
              </a:rPr>
              <a:t> + </a:t>
            </a:r>
            <a:r>
              <a:rPr lang="en-US" sz="2000" dirty="0" err="1">
                <a:latin typeface="Calibri" panose="020F0502020204030204" pitchFamily="34" charset="0"/>
                <a:cs typeface="Calibri" panose="020F0502020204030204" pitchFamily="34" charset="0"/>
                <a:sym typeface="Courier New Bold" charset="0"/>
              </a:rPr>
              <a:t>Src</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664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4">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5364">
                                            <p:txEl>
                                              <p:pRg st="6" end="6"/>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5364">
                                            <p:txEl>
                                              <p:pRg st="7" end="7"/>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15364">
                                            <p:txEl>
                                              <p:pRg st="8" end="8"/>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15364">
                                            <p:txEl>
                                              <p:pRg st="9" end="9"/>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15364">
                                            <p:txEl>
                                              <p:pRg st="10" end="10"/>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15364">
                                            <p:txEl>
                                              <p:pRg st="11" end="11"/>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1536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ln/>
        </p:spPr>
        <p:txBody>
          <a:bodyPr/>
          <a:lstStyle/>
          <a:p>
            <a:pPr marL="119063" indent="-119063"/>
            <a:r>
              <a:rPr lang="en-US" dirty="0"/>
              <a:t>Handling Fall-Through</a:t>
            </a:r>
          </a:p>
        </p:txBody>
      </p:sp>
      <p:sp>
        <p:nvSpPr>
          <p:cNvPr id="26630" name="Rectangle 6"/>
          <p:cNvSpPr>
            <a:spLocks/>
          </p:cNvSpPr>
          <p:nvPr/>
        </p:nvSpPr>
        <p:spPr bwMode="auto">
          <a:xfrm>
            <a:off x="1663700" y="1524000"/>
            <a:ext cx="36703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long w = 1;</a:t>
            </a:r>
          </a:p>
          <a:p>
            <a:pPr algn="l"/>
            <a:r>
              <a:rPr lang="en-US" b="1" dirty="0">
                <a:latin typeface="Courier New" pitchFamily="49" charset="0"/>
                <a:cs typeface="Courier New" pitchFamily="49" charset="0"/>
                <a:sym typeface="Courier New Bold" charset="0"/>
              </a:rPr>
              <a:t>	. . .</a:t>
            </a:r>
          </a:p>
          <a:p>
            <a:pPr algn="l"/>
            <a:r>
              <a:rPr lang="en-US" b="1" dirty="0">
                <a:latin typeface="Courier New" pitchFamily="49" charset="0"/>
                <a:cs typeface="Courier New" pitchFamily="49" charset="0"/>
                <a:sym typeface="Courier New Bold" charset="0"/>
              </a:rPr>
              <a:t>    switch(x)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 .	</a:t>
            </a:r>
          </a:p>
          <a:p>
            <a:pPr algn="l"/>
            <a:r>
              <a:rPr lang="en-US" b="1" dirty="0">
                <a:latin typeface="Courier New" pitchFamily="49" charset="0"/>
                <a:cs typeface="Courier New" pitchFamily="49" charset="0"/>
                <a:sym typeface="Courier New Bold" charset="0"/>
              </a:rPr>
              <a:t>    case 2:</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y/z;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Fall Through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3:</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a:t>
            </a:r>
          </a:p>
        </p:txBody>
      </p:sp>
      <p:sp>
        <p:nvSpPr>
          <p:cNvPr id="16" name="Rectangle 6"/>
          <p:cNvSpPr>
            <a:spLocks/>
          </p:cNvSpPr>
          <p:nvPr/>
        </p:nvSpPr>
        <p:spPr bwMode="auto">
          <a:xfrm>
            <a:off x="7696200" y="4419600"/>
            <a:ext cx="2743200" cy="7620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case 3:</a:t>
            </a:r>
          </a:p>
          <a:p>
            <a:pPr algn="l"/>
            <a:r>
              <a:rPr lang="en-US" b="1" dirty="0">
                <a:latin typeface="Courier New" pitchFamily="49" charset="0"/>
                <a:ea typeface="Lucida Grande" charset="0"/>
                <a:cs typeface="Courier New" pitchFamily="49" charset="0"/>
                <a:sym typeface="Courier New Bold" charset="0"/>
              </a:rPr>
              <a:t>        w = 1;</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a:t>
            </a:r>
            <a:endParaRPr lang="en-US" sz="2400" b="1" dirty="0">
              <a:latin typeface="Courier New" pitchFamily="49" charset="0"/>
              <a:ea typeface="Lucida Grande" charset="0"/>
              <a:cs typeface="Courier New" pitchFamily="49" charset="0"/>
              <a:sym typeface="Arial Narrow Bold" charset="0"/>
            </a:endParaRPr>
          </a:p>
        </p:txBody>
      </p:sp>
      <p:sp>
        <p:nvSpPr>
          <p:cNvPr id="17" name="Rectangle 6"/>
          <p:cNvSpPr>
            <a:spLocks/>
          </p:cNvSpPr>
          <p:nvPr/>
        </p:nvSpPr>
        <p:spPr bwMode="auto">
          <a:xfrm>
            <a:off x="5715000" y="2133600"/>
            <a:ext cx="2743200" cy="990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case 2:</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y/z;</a:t>
            </a:r>
          </a:p>
          <a:p>
            <a:pPr algn="l"/>
            <a:r>
              <a:rPr lang="en-US" b="1" dirty="0">
                <a:latin typeface="Courier New" pitchFamily="49" charset="0"/>
                <a:ea typeface="Lucida Grande" charset="0"/>
                <a:cs typeface="Courier New" pitchFamily="49" charset="0"/>
                <a:sym typeface="Courier New Bold" charset="0"/>
              </a:rPr>
              <a:t>        </a:t>
            </a:r>
            <a:r>
              <a:rPr lang="en-US" b="1" dirty="0" err="1">
                <a:latin typeface="Courier New" pitchFamily="49" charset="0"/>
                <a:ea typeface="Lucida Grande" charset="0"/>
                <a:cs typeface="Courier New" pitchFamily="49" charset="0"/>
                <a:sym typeface="Courier New Bold" charset="0"/>
              </a:rPr>
              <a:t>goto</a:t>
            </a:r>
            <a:r>
              <a:rPr lang="en-US" b="1" dirty="0">
                <a:latin typeface="Courier New" pitchFamily="49" charset="0"/>
                <a:ea typeface="Lucida Grande" charset="0"/>
                <a:cs typeface="Courier New" pitchFamily="49" charset="0"/>
                <a:sym typeface="Courier New Bold" charset="0"/>
              </a:rPr>
              <a:t> merge;</a:t>
            </a:r>
            <a:endParaRPr lang="en-US" sz="2400" b="1" dirty="0">
              <a:latin typeface="Courier New" pitchFamily="49" charset="0"/>
              <a:ea typeface="Lucida Grande" charset="0"/>
              <a:cs typeface="Courier New" pitchFamily="49" charset="0"/>
              <a:sym typeface="Arial Narrow Bold" charset="0"/>
            </a:endParaRPr>
          </a:p>
        </p:txBody>
      </p:sp>
      <p:sp>
        <p:nvSpPr>
          <p:cNvPr id="18" name="Rectangle 6"/>
          <p:cNvSpPr>
            <a:spLocks/>
          </p:cNvSpPr>
          <p:nvPr/>
        </p:nvSpPr>
        <p:spPr bwMode="auto">
          <a:xfrm>
            <a:off x="7696200" y="5181600"/>
            <a:ext cx="2743200" cy="685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merge:</a:t>
            </a:r>
          </a:p>
          <a:p>
            <a:pPr algn="l"/>
            <a:r>
              <a:rPr lang="en-US" b="1" dirty="0">
                <a:latin typeface="Courier New" pitchFamily="49" charset="0"/>
                <a:ea typeface="Lucida Grande" charset="0"/>
                <a:cs typeface="Courier New" pitchFamily="49" charset="0"/>
                <a:sym typeface="Courier New Bold" charset="0"/>
              </a:rPr>
              <a:t>        w += z;</a:t>
            </a:r>
            <a:endParaRPr lang="en-US" sz="2400" b="1" dirty="0">
              <a:latin typeface="Courier New" pitchFamily="49" charset="0"/>
              <a:ea typeface="Lucida Grande" charset="0"/>
              <a:cs typeface="Courier New" pitchFamily="49" charset="0"/>
              <a:sym typeface="Arial Narrow Bold" charset="0"/>
            </a:endParaRPr>
          </a:p>
        </p:txBody>
      </p:sp>
      <p:cxnSp>
        <p:nvCxnSpPr>
          <p:cNvPr id="20" name="Straight Arrow Connector 19"/>
          <p:cNvCxnSpPr>
            <a:endCxn id="17" idx="1"/>
          </p:cNvCxnSpPr>
          <p:nvPr/>
        </p:nvCxnSpPr>
        <p:spPr bwMode="auto">
          <a:xfrm flipV="1">
            <a:off x="3276600" y="2628900"/>
            <a:ext cx="2438400" cy="19050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cxnSp>
        <p:nvCxnSpPr>
          <p:cNvPr id="21" name="Straight Arrow Connector 20"/>
          <p:cNvCxnSpPr>
            <a:endCxn id="16" idx="1"/>
          </p:cNvCxnSpPr>
          <p:nvPr/>
        </p:nvCxnSpPr>
        <p:spPr bwMode="auto">
          <a:xfrm>
            <a:off x="3429000" y="3733800"/>
            <a:ext cx="4267200" cy="106680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cxnSp>
        <p:nvCxnSpPr>
          <p:cNvPr id="13" name="Straight Arrow Connector 12"/>
          <p:cNvCxnSpPr>
            <a:stCxn id="17" idx="2"/>
          </p:cNvCxnSpPr>
          <p:nvPr/>
        </p:nvCxnSpPr>
        <p:spPr bwMode="auto">
          <a:xfrm>
            <a:off x="7086600" y="3124200"/>
            <a:ext cx="609600" cy="2286000"/>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Tree>
    <p:extLst>
      <p:ext uri="{BB962C8B-B14F-4D97-AF65-F5344CB8AC3E}">
        <p14:creationId xmlns:p14="http://schemas.microsoft.com/office/powerpoint/2010/main" val="11150164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dirty="0"/>
              <a:t>Code Blocks (x == 2, x == 3)</a:t>
            </a:r>
          </a:p>
        </p:txBody>
      </p:sp>
      <p:sp>
        <p:nvSpPr>
          <p:cNvPr id="27652" name="Rectangle 4"/>
          <p:cNvSpPr>
            <a:spLocks/>
          </p:cNvSpPr>
          <p:nvPr/>
        </p:nvSpPr>
        <p:spPr bwMode="auto">
          <a:xfrm>
            <a:off x="5486400" y="1295400"/>
            <a:ext cx="5041900" cy="3048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.L5:                  # Case 2</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movq</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rsi</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rax</a:t>
            </a:r>
            <a:endParaRPr lang="cs-CZ" b="1" dirty="0">
              <a:latin typeface="Courier New" pitchFamily="49" charset="0"/>
              <a:cs typeface="Courier New" pitchFamily="49" charset="0"/>
              <a:sym typeface="Courier New Bold" charset="0"/>
            </a:endParaRP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cqto</a:t>
            </a:r>
            <a:r>
              <a:rPr lang="en-US" b="1" dirty="0">
                <a:latin typeface="Courier New" pitchFamily="49" charset="0"/>
                <a:cs typeface="Courier New" pitchFamily="49" charset="0"/>
                <a:sym typeface="Courier New Bold" charset="0"/>
              </a:rPr>
              <a:t>							  # sign extend</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en-US" b="1" dirty="0">
                <a:latin typeface="Courier New" pitchFamily="49" charset="0"/>
                <a:cs typeface="Courier New" pitchFamily="49" charset="0"/>
                <a:sym typeface="Courier New Bold" charset="0"/>
              </a:rPr>
              <a:t>                    # </a:t>
            </a:r>
            <a:r>
              <a:rPr lang="en-US" b="1" dirty="0" err="1">
                <a:latin typeface="Courier New" pitchFamily="49" charset="0"/>
                <a:cs typeface="Courier New" pitchFamily="49" charset="0"/>
                <a:sym typeface="Courier New Bold" charset="0"/>
              </a:rPr>
              <a:t>rax</a:t>
            </a:r>
            <a:r>
              <a:rPr lang="en-US" b="1" dirty="0">
                <a:latin typeface="Courier New" pitchFamily="49" charset="0"/>
                <a:cs typeface="Courier New" pitchFamily="49" charset="0"/>
                <a:sym typeface="Courier New Bold" charset="0"/>
              </a:rPr>
              <a:t> to </a:t>
            </a:r>
            <a:r>
              <a:rPr lang="en-US" b="1" dirty="0" err="1">
                <a:latin typeface="Courier New" pitchFamily="49" charset="0"/>
                <a:cs typeface="Courier New" pitchFamily="49" charset="0"/>
                <a:sym typeface="Courier New Bold" charset="0"/>
              </a:rPr>
              <a:t>rdx:rax</a:t>
            </a:r>
            <a:endParaRPr lang="cs-CZ" b="1" dirty="0">
              <a:latin typeface="Courier New" pitchFamily="49" charset="0"/>
              <a:cs typeface="Courier New" pitchFamily="49" charset="0"/>
              <a:sym typeface="Courier New Bold" charset="0"/>
            </a:endParaRP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idivq</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rcx</a:t>
            </a:r>
            <a:r>
              <a:rPr lang="cs-CZ" b="1" dirty="0">
                <a:latin typeface="Courier New" pitchFamily="49" charset="0"/>
                <a:cs typeface="Courier New" pitchFamily="49" charset="0"/>
                <a:sym typeface="Courier New Bold" charset="0"/>
              </a:rPr>
              <a:t>       #  </a:t>
            </a:r>
            <a:r>
              <a:rPr lang="cs-CZ" b="1" dirty="0" err="1">
                <a:latin typeface="Courier New" pitchFamily="49" charset="0"/>
                <a:cs typeface="Courier New" pitchFamily="49" charset="0"/>
                <a:sym typeface="Courier New Bold" charset="0"/>
              </a:rPr>
              <a:t>y</a:t>
            </a:r>
            <a:r>
              <a:rPr lang="cs-CZ" b="1" dirty="0">
                <a:latin typeface="Courier New" pitchFamily="49" charset="0"/>
                <a:cs typeface="Courier New" pitchFamily="49" charset="0"/>
                <a:sym typeface="Courier New Bold" charset="0"/>
              </a:rPr>
              <a:t>/z</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jmp</a:t>
            </a:r>
            <a:r>
              <a:rPr lang="cs-CZ" b="1" dirty="0">
                <a:latin typeface="Courier New" pitchFamily="49" charset="0"/>
                <a:cs typeface="Courier New" pitchFamily="49" charset="0"/>
                <a:sym typeface="Courier New Bold" charset="0"/>
              </a:rPr>
              <a:t>     .L6        #  </a:t>
            </a:r>
            <a:r>
              <a:rPr lang="cs-CZ" b="1" dirty="0" err="1">
                <a:latin typeface="Courier New" pitchFamily="49" charset="0"/>
                <a:cs typeface="Courier New" pitchFamily="49" charset="0"/>
                <a:sym typeface="Courier New Bold" charset="0"/>
              </a:rPr>
              <a:t>goto</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merge</a:t>
            </a:r>
            <a:endParaRPr lang="cs-CZ" b="1" dirty="0">
              <a:latin typeface="Courier New" pitchFamily="49" charset="0"/>
              <a:cs typeface="Courier New" pitchFamily="49" charset="0"/>
              <a:sym typeface="Courier New Bold" charset="0"/>
            </a:endParaRP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.L9:                  # Case 3</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movl</a:t>
            </a:r>
            <a:r>
              <a:rPr lang="cs-CZ" b="1" dirty="0">
                <a:latin typeface="Courier New" pitchFamily="49" charset="0"/>
                <a:cs typeface="Courier New" pitchFamily="49" charset="0"/>
                <a:sym typeface="Courier New Bold" charset="0"/>
              </a:rPr>
              <a:t>    $1, %</a:t>
            </a:r>
            <a:r>
              <a:rPr lang="cs-CZ" b="1" dirty="0" err="1">
                <a:latin typeface="Courier New" pitchFamily="49" charset="0"/>
                <a:cs typeface="Courier New" pitchFamily="49" charset="0"/>
                <a:sym typeface="Courier New Bold" charset="0"/>
              </a:rPr>
              <a:t>eax</a:t>
            </a:r>
            <a:r>
              <a:rPr lang="cs-CZ" b="1" dirty="0">
                <a:latin typeface="Courier New" pitchFamily="49" charset="0"/>
                <a:cs typeface="Courier New" pitchFamily="49" charset="0"/>
                <a:sym typeface="Courier New Bold" charset="0"/>
              </a:rPr>
              <a:t>   #  </a:t>
            </a:r>
            <a:r>
              <a:rPr lang="cs-CZ" b="1" dirty="0" err="1">
                <a:latin typeface="Courier New" pitchFamily="49" charset="0"/>
                <a:cs typeface="Courier New" pitchFamily="49" charset="0"/>
                <a:sym typeface="Courier New Bold" charset="0"/>
              </a:rPr>
              <a:t>w</a:t>
            </a:r>
            <a:r>
              <a:rPr lang="cs-CZ" b="1" dirty="0">
                <a:latin typeface="Courier New" pitchFamily="49" charset="0"/>
                <a:cs typeface="Courier New" pitchFamily="49" charset="0"/>
                <a:sym typeface="Courier New Bold" charset="0"/>
              </a:rPr>
              <a:t> = 1</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.L6:                  # </a:t>
            </a:r>
            <a:r>
              <a:rPr lang="cs-CZ" b="1" dirty="0" err="1">
                <a:latin typeface="Courier New" pitchFamily="49" charset="0"/>
                <a:cs typeface="Courier New" pitchFamily="49" charset="0"/>
                <a:sym typeface="Courier New Bold" charset="0"/>
              </a:rPr>
              <a:t>merge</a:t>
            </a:r>
            <a:r>
              <a:rPr lang="cs-CZ" b="1" dirty="0">
                <a:latin typeface="Courier New" pitchFamily="49" charset="0"/>
                <a:cs typeface="Courier New" pitchFamily="49" charset="0"/>
                <a:sym typeface="Courier New Bold" charset="0"/>
              </a:rPr>
              <a:t>:</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addq</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rcx</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rax</a:t>
            </a:r>
            <a:r>
              <a:rPr lang="cs-CZ" b="1" dirty="0">
                <a:latin typeface="Courier New" pitchFamily="49" charset="0"/>
                <a:cs typeface="Courier New" pitchFamily="49" charset="0"/>
                <a:sym typeface="Courier New Bold" charset="0"/>
              </a:rPr>
              <a:t> #  </a:t>
            </a:r>
            <a:r>
              <a:rPr lang="cs-CZ" b="1" dirty="0" err="1">
                <a:latin typeface="Courier New" pitchFamily="49" charset="0"/>
                <a:cs typeface="Courier New" pitchFamily="49" charset="0"/>
                <a:sym typeface="Courier New Bold" charset="0"/>
              </a:rPr>
              <a:t>w</a:t>
            </a:r>
            <a:r>
              <a:rPr lang="cs-CZ" b="1" dirty="0">
                <a:latin typeface="Courier New" pitchFamily="49" charset="0"/>
                <a:cs typeface="Courier New" pitchFamily="49" charset="0"/>
                <a:sym typeface="Courier New Bold" charset="0"/>
              </a:rPr>
              <a:t> += z</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ret</a:t>
            </a:r>
          </a:p>
        </p:txBody>
      </p:sp>
      <p:sp>
        <p:nvSpPr>
          <p:cNvPr id="7" name="Rectangle 6"/>
          <p:cNvSpPr>
            <a:spLocks/>
          </p:cNvSpPr>
          <p:nvPr/>
        </p:nvSpPr>
        <p:spPr bwMode="auto">
          <a:xfrm>
            <a:off x="1663700" y="1524000"/>
            <a:ext cx="36703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long w = 1;</a:t>
            </a:r>
          </a:p>
          <a:p>
            <a:pPr algn="l"/>
            <a:r>
              <a:rPr lang="en-US" b="1" dirty="0">
                <a:latin typeface="Courier New" pitchFamily="49" charset="0"/>
                <a:cs typeface="Courier New" pitchFamily="49" charset="0"/>
                <a:sym typeface="Courier New Bold" charset="0"/>
              </a:rPr>
              <a:t>	. . .</a:t>
            </a:r>
          </a:p>
          <a:p>
            <a:pPr algn="l"/>
            <a:r>
              <a:rPr lang="en-US" b="1" dirty="0">
                <a:latin typeface="Courier New" pitchFamily="49" charset="0"/>
                <a:cs typeface="Courier New" pitchFamily="49" charset="0"/>
                <a:sym typeface="Courier New Bold" charset="0"/>
              </a:rPr>
              <a:t>    switch(x)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 .	</a:t>
            </a:r>
          </a:p>
          <a:p>
            <a:pPr algn="l"/>
            <a:r>
              <a:rPr lang="en-US" b="1" dirty="0">
                <a:latin typeface="Courier New" pitchFamily="49" charset="0"/>
                <a:cs typeface="Courier New" pitchFamily="49" charset="0"/>
                <a:sym typeface="Courier New Bold" charset="0"/>
              </a:rPr>
              <a:t>    case 2:</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y/z;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Fall Through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3:</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a:t>
            </a:r>
          </a:p>
        </p:txBody>
      </p:sp>
      <p:graphicFrame>
        <p:nvGraphicFramePr>
          <p:cNvPr id="8" name="Table 7"/>
          <p:cNvGraphicFramePr>
            <a:graphicFrameLocks noGrp="1"/>
          </p:cNvGraphicFramePr>
          <p:nvPr>
            <p:extLst/>
          </p:nvPr>
        </p:nvGraphicFramePr>
        <p:xfrm>
          <a:off x="5334000" y="45720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rcx</a:t>
                      </a:r>
                      <a:endParaRPr lang="en-US" b="1" i="0" dirty="0">
                        <a:latin typeface="Courier New"/>
                        <a:cs typeface="Courier New"/>
                      </a:endParaRPr>
                    </a:p>
                  </a:txBody>
                  <a:tcPr/>
                </a:tc>
                <a:tc>
                  <a:txBody>
                    <a:bodyPr/>
                    <a:lstStyle/>
                    <a:p>
                      <a:r>
                        <a:rPr lang="en-US" b="1" i="0" dirty="0">
                          <a:latin typeface="Courier New"/>
                          <a:cs typeface="Courier New"/>
                        </a:rPr>
                        <a:t>z</a:t>
                      </a:r>
                    </a:p>
                  </a:txBody>
                  <a:tcPr/>
                </a:tc>
                <a:extLst>
                  <a:ext uri="{0D108BD9-81ED-4DB2-BD59-A6C34878D82A}">
                    <a16:rowId xmlns:a16="http://schemas.microsoft.com/office/drawing/2014/main" val="10003"/>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094332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dirty="0"/>
              <a:t>Code Blocks (x == 5, x == 6, default)</a:t>
            </a:r>
          </a:p>
        </p:txBody>
      </p:sp>
      <p:sp>
        <p:nvSpPr>
          <p:cNvPr id="27652" name="Rectangle 4"/>
          <p:cNvSpPr>
            <a:spLocks/>
          </p:cNvSpPr>
          <p:nvPr/>
        </p:nvSpPr>
        <p:spPr bwMode="auto">
          <a:xfrm>
            <a:off x="5791200" y="1295400"/>
            <a:ext cx="4737100" cy="21336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.L7:               # Case 5,6</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movl</a:t>
            </a:r>
            <a:r>
              <a:rPr lang="cs-CZ" b="1" dirty="0">
                <a:latin typeface="Courier New" pitchFamily="49" charset="0"/>
                <a:cs typeface="Courier New" pitchFamily="49" charset="0"/>
                <a:sym typeface="Courier New Bold" charset="0"/>
              </a:rPr>
              <a:t>  $1, %</a:t>
            </a:r>
            <a:r>
              <a:rPr lang="cs-CZ" b="1" dirty="0" err="1">
                <a:latin typeface="Courier New" pitchFamily="49" charset="0"/>
                <a:cs typeface="Courier New" pitchFamily="49" charset="0"/>
                <a:sym typeface="Courier New Bold" charset="0"/>
              </a:rPr>
              <a:t>eax</a:t>
            </a:r>
            <a:r>
              <a:rPr lang="cs-CZ" b="1" dirty="0">
                <a:latin typeface="Courier New" pitchFamily="49" charset="0"/>
                <a:cs typeface="Courier New" pitchFamily="49" charset="0"/>
                <a:sym typeface="Courier New Bold" charset="0"/>
              </a:rPr>
              <a:t>   #  </a:t>
            </a:r>
            <a:r>
              <a:rPr lang="cs-CZ" b="1" dirty="0" err="1">
                <a:latin typeface="Courier New" pitchFamily="49" charset="0"/>
                <a:cs typeface="Courier New" pitchFamily="49" charset="0"/>
                <a:sym typeface="Courier New Bold" charset="0"/>
              </a:rPr>
              <a:t>w</a:t>
            </a:r>
            <a:r>
              <a:rPr lang="cs-CZ" b="1" dirty="0">
                <a:latin typeface="Courier New" pitchFamily="49" charset="0"/>
                <a:cs typeface="Courier New" pitchFamily="49" charset="0"/>
                <a:sym typeface="Courier New Bold" charset="0"/>
              </a:rPr>
              <a:t> = 1</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subq</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rdx</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rax</a:t>
            </a:r>
            <a:r>
              <a:rPr lang="cs-CZ" b="1" dirty="0">
                <a:latin typeface="Courier New" pitchFamily="49" charset="0"/>
                <a:cs typeface="Courier New" pitchFamily="49" charset="0"/>
                <a:sym typeface="Courier New Bold" charset="0"/>
              </a:rPr>
              <a:t> #  </a:t>
            </a:r>
            <a:r>
              <a:rPr lang="cs-CZ" b="1" dirty="0" err="1">
                <a:latin typeface="Courier New" pitchFamily="49" charset="0"/>
                <a:cs typeface="Courier New" pitchFamily="49" charset="0"/>
                <a:sym typeface="Courier New Bold" charset="0"/>
              </a:rPr>
              <a:t>w</a:t>
            </a:r>
            <a:r>
              <a:rPr lang="cs-CZ" b="1" dirty="0">
                <a:latin typeface="Courier New" pitchFamily="49" charset="0"/>
                <a:cs typeface="Courier New" pitchFamily="49" charset="0"/>
                <a:sym typeface="Courier New Bold" charset="0"/>
              </a:rPr>
              <a:t> -= z</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ret</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.L8:               # Default:</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movl</a:t>
            </a:r>
            <a:r>
              <a:rPr lang="cs-CZ" b="1" dirty="0">
                <a:latin typeface="Courier New" pitchFamily="49" charset="0"/>
                <a:cs typeface="Courier New" pitchFamily="49" charset="0"/>
                <a:sym typeface="Courier New Bold" charset="0"/>
              </a:rPr>
              <a:t>  $2, %</a:t>
            </a:r>
            <a:r>
              <a:rPr lang="cs-CZ" b="1" dirty="0" err="1">
                <a:latin typeface="Courier New" pitchFamily="49" charset="0"/>
                <a:cs typeface="Courier New" pitchFamily="49" charset="0"/>
                <a:sym typeface="Courier New Bold" charset="0"/>
              </a:rPr>
              <a:t>eax</a:t>
            </a:r>
            <a:r>
              <a:rPr lang="cs-CZ" b="1" dirty="0">
                <a:latin typeface="Courier New" pitchFamily="49" charset="0"/>
                <a:cs typeface="Courier New" pitchFamily="49" charset="0"/>
                <a:sym typeface="Courier New Bold" charset="0"/>
              </a:rPr>
              <a:t>   #  2</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ret</a:t>
            </a:r>
          </a:p>
        </p:txBody>
      </p:sp>
      <p:sp>
        <p:nvSpPr>
          <p:cNvPr id="27653" name="Rectangle 5"/>
          <p:cNvSpPr>
            <a:spLocks/>
          </p:cNvSpPr>
          <p:nvPr/>
        </p:nvSpPr>
        <p:spPr bwMode="auto">
          <a:xfrm>
            <a:off x="1752600" y="1295400"/>
            <a:ext cx="3898900" cy="28194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switch(x)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5:  // .L7</a:t>
            </a:r>
          </a:p>
          <a:p>
            <a:pPr algn="l"/>
            <a:r>
              <a:rPr lang="en-US" b="1" dirty="0">
                <a:latin typeface="Courier New" pitchFamily="49" charset="0"/>
                <a:cs typeface="Courier New" pitchFamily="49" charset="0"/>
                <a:sym typeface="Courier New Bold" charset="0"/>
              </a:rPr>
              <a:t>    case 6:  // .L7</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p>
          <a:p>
            <a:pPr algn="l"/>
            <a:r>
              <a:rPr lang="en-US" b="1" dirty="0">
                <a:latin typeface="Courier New" pitchFamily="49" charset="0"/>
                <a:cs typeface="Courier New" pitchFamily="49" charset="0"/>
                <a:sym typeface="Courier New Bold" charset="0"/>
              </a:rPr>
              <a:t>    default: // .L8</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2; </a:t>
            </a:r>
          </a:p>
          <a:p>
            <a:pPr algn="l"/>
            <a:r>
              <a:rPr lang="en-US" b="1" dirty="0">
                <a:latin typeface="Courier New" pitchFamily="49" charset="0"/>
                <a:cs typeface="Courier New" pitchFamily="49" charset="0"/>
                <a:sym typeface="Courier New Bold" charset="0"/>
              </a:rPr>
              <a:t>}</a:t>
            </a:r>
          </a:p>
        </p:txBody>
      </p:sp>
      <p:graphicFrame>
        <p:nvGraphicFramePr>
          <p:cNvPr id="7" name="Table 6"/>
          <p:cNvGraphicFramePr>
            <a:graphicFrameLocks noGrp="1"/>
          </p:cNvGraphicFramePr>
          <p:nvPr>
            <p:extLst/>
          </p:nvPr>
        </p:nvGraphicFramePr>
        <p:xfrm>
          <a:off x="5334000" y="45720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rdx</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z</a:t>
                      </a:r>
                    </a:p>
                  </a:txBody>
                  <a:tcPr/>
                </a:tc>
                <a:extLst>
                  <a:ext uri="{0D108BD9-81ED-4DB2-BD59-A6C34878D82A}">
                    <a16:rowId xmlns:a16="http://schemas.microsoft.com/office/drawing/2014/main" val="10003"/>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002660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a:xfrm>
            <a:off x="1981200" y="228600"/>
            <a:ext cx="8382000" cy="1143000"/>
          </a:xfrm>
          <a:ln/>
        </p:spPr>
        <p:txBody>
          <a:bodyPr/>
          <a:lstStyle/>
          <a:p>
            <a:pPr marL="119063" indent="-119063"/>
            <a:r>
              <a:rPr lang="en-US" dirty="0"/>
              <a:t>Summarizing</a:t>
            </a:r>
          </a:p>
        </p:txBody>
      </p:sp>
      <p:sp>
        <p:nvSpPr>
          <p:cNvPr id="39940" name="Rectangle 4"/>
          <p:cNvSpPr>
            <a:spLocks noGrp="1" noChangeArrowheads="1"/>
          </p:cNvSpPr>
          <p:nvPr>
            <p:ph type="body" idx="1"/>
          </p:nvPr>
        </p:nvSpPr>
        <p:spPr>
          <a:xfrm>
            <a:off x="1905000" y="1219200"/>
            <a:ext cx="8382000" cy="5435600"/>
          </a:xfrm>
          <a:ln/>
        </p:spPr>
        <p:txBody>
          <a:bodyPr>
            <a:normAutofit fontScale="92500" lnSpcReduction="20000"/>
          </a:bodyPr>
          <a:lstStyle/>
          <a:p>
            <a:r>
              <a:rPr lang="en-US" dirty="0"/>
              <a:t>C Control</a:t>
            </a:r>
          </a:p>
          <a:p>
            <a:pPr marL="546100" lvl="1"/>
            <a:r>
              <a:rPr lang="en-US" dirty="0"/>
              <a:t>if-then-else</a:t>
            </a:r>
          </a:p>
          <a:p>
            <a:pPr marL="546100" lvl="1"/>
            <a:r>
              <a:rPr lang="en-US" dirty="0"/>
              <a:t>do-while</a:t>
            </a:r>
          </a:p>
          <a:p>
            <a:pPr marL="546100" lvl="1"/>
            <a:r>
              <a:rPr lang="en-US" dirty="0"/>
              <a:t>while, for</a:t>
            </a:r>
          </a:p>
          <a:p>
            <a:pPr marL="546100" lvl="1"/>
            <a:r>
              <a:rPr lang="en-US" dirty="0"/>
              <a:t>switch</a:t>
            </a:r>
          </a:p>
          <a:p>
            <a:r>
              <a:rPr lang="en-US" dirty="0"/>
              <a:t>Assembler Control</a:t>
            </a:r>
          </a:p>
          <a:p>
            <a:pPr marL="546100" lvl="1"/>
            <a:r>
              <a:rPr lang="en-US" dirty="0"/>
              <a:t>Conditional jump</a:t>
            </a:r>
          </a:p>
          <a:p>
            <a:pPr marL="546100" lvl="1"/>
            <a:r>
              <a:rPr lang="en-US" dirty="0"/>
              <a:t>Conditional move</a:t>
            </a:r>
          </a:p>
          <a:p>
            <a:pPr marL="546100" lvl="1"/>
            <a:r>
              <a:rPr lang="en-US" dirty="0"/>
              <a:t>Indirect jump (via jump tables)</a:t>
            </a:r>
          </a:p>
          <a:p>
            <a:pPr marL="546100" lvl="1"/>
            <a:r>
              <a:rPr lang="en-US" dirty="0"/>
              <a:t>Compiler generates code sequence to implement more complex control</a:t>
            </a:r>
          </a:p>
          <a:p>
            <a:r>
              <a:rPr lang="en-US" dirty="0"/>
              <a:t>Standard Techniques</a:t>
            </a:r>
          </a:p>
          <a:p>
            <a:pPr marL="546100" lvl="1"/>
            <a:r>
              <a:rPr lang="en-US" dirty="0"/>
              <a:t>Loops converted to do-while or jump-to-middle form</a:t>
            </a:r>
          </a:p>
          <a:p>
            <a:pPr marL="546100" lvl="1"/>
            <a:r>
              <a:rPr lang="en-US" dirty="0"/>
              <a:t>Large switch statements use jump tables</a:t>
            </a:r>
          </a:p>
          <a:p>
            <a:pPr marL="546100" lvl="1"/>
            <a:r>
              <a:rPr lang="en-US" dirty="0"/>
              <a:t>Sparse switch statements may use decision trees (if-</a:t>
            </a:r>
            <a:r>
              <a:rPr lang="en-US" dirty="0" err="1"/>
              <a:t>elseif</a:t>
            </a:r>
            <a:r>
              <a:rPr lang="en-US" dirty="0"/>
              <a:t>-</a:t>
            </a:r>
            <a:r>
              <a:rPr lang="en-US" dirty="0" err="1"/>
              <a:t>elseif</a:t>
            </a:r>
            <a:r>
              <a:rPr lang="en-US" dirty="0"/>
              <a:t>-else)</a:t>
            </a:r>
          </a:p>
        </p:txBody>
      </p:sp>
    </p:spTree>
    <p:extLst>
      <p:ext uri="{BB962C8B-B14F-4D97-AF65-F5344CB8AC3E}">
        <p14:creationId xmlns:p14="http://schemas.microsoft.com/office/powerpoint/2010/main" val="11345175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ln/>
        </p:spPr>
        <p:txBody>
          <a:bodyPr/>
          <a:lstStyle/>
          <a:p>
            <a:pPr marL="119063" indent="-119063"/>
            <a:r>
              <a:rPr lang="en-US" dirty="0"/>
              <a:t>Summary</a:t>
            </a:r>
          </a:p>
        </p:txBody>
      </p:sp>
      <p:sp>
        <p:nvSpPr>
          <p:cNvPr id="64516" name="Rectangle 4"/>
          <p:cNvSpPr>
            <a:spLocks noGrp="1" noChangeArrowheads="1"/>
          </p:cNvSpPr>
          <p:nvPr>
            <p:ph type="body" idx="1"/>
          </p:nvPr>
        </p:nvSpPr>
        <p:spPr>
          <a:ln/>
        </p:spPr>
        <p:txBody>
          <a:bodyPr/>
          <a:lstStyle/>
          <a:p>
            <a:r>
              <a:rPr lang="en-US" dirty="0"/>
              <a:t>Today</a:t>
            </a:r>
          </a:p>
          <a:p>
            <a:pPr marL="552450" lvl="1"/>
            <a:r>
              <a:rPr lang="en-US" dirty="0"/>
              <a:t>Control: Condition codes</a:t>
            </a:r>
          </a:p>
          <a:p>
            <a:pPr marL="552450" lvl="1"/>
            <a:r>
              <a:rPr lang="en-US" dirty="0"/>
              <a:t>Conditional branches &amp; conditional moves</a:t>
            </a:r>
          </a:p>
          <a:p>
            <a:pPr marL="552450" lvl="1"/>
            <a:r>
              <a:rPr lang="en-US" dirty="0"/>
              <a:t>Loops</a:t>
            </a:r>
          </a:p>
          <a:p>
            <a:pPr marL="552450" lvl="1"/>
            <a:r>
              <a:rPr lang="en-US" dirty="0"/>
              <a:t>Switch statements</a:t>
            </a:r>
          </a:p>
          <a:p>
            <a:r>
              <a:rPr lang="en-US" dirty="0"/>
              <a:t>Next Time</a:t>
            </a:r>
          </a:p>
          <a:p>
            <a:pPr marL="552450" lvl="1"/>
            <a:r>
              <a:rPr lang="en-US" dirty="0"/>
              <a:t>Stack</a:t>
            </a:r>
          </a:p>
          <a:p>
            <a:pPr marL="552450" lvl="1"/>
            <a:r>
              <a:rPr lang="en-US" dirty="0"/>
              <a:t>Call / return</a:t>
            </a:r>
          </a:p>
          <a:p>
            <a:pPr marL="552450" lvl="1"/>
            <a:r>
              <a:rPr lang="en-US" dirty="0"/>
              <a:t>Procedure call discipline</a:t>
            </a:r>
          </a:p>
        </p:txBody>
      </p:sp>
    </p:spTree>
    <p:extLst>
      <p:ext uri="{BB962C8B-B14F-4D97-AF65-F5344CB8AC3E}">
        <p14:creationId xmlns:p14="http://schemas.microsoft.com/office/powerpoint/2010/main" val="2281691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Jump Table in Binary</a:t>
            </a:r>
          </a:p>
        </p:txBody>
      </p:sp>
      <p:sp>
        <p:nvSpPr>
          <p:cNvPr id="4" name="Rectangle 6"/>
          <p:cNvSpPr>
            <a:spLocks/>
          </p:cNvSpPr>
          <p:nvPr/>
        </p:nvSpPr>
        <p:spPr bwMode="auto">
          <a:xfrm>
            <a:off x="1846386" y="1371601"/>
            <a:ext cx="8379069" cy="4431323"/>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400" b="1" dirty="0">
                <a:latin typeface="Courier New" pitchFamily="49" charset="0"/>
                <a:cs typeface="Courier New" pitchFamily="49" charset="0"/>
                <a:sym typeface="Courier New Bold" charset="0"/>
              </a:rPr>
              <a:t>   </a:t>
            </a:r>
            <a:r>
              <a:rPr lang="cs-CZ" sz="1400" b="1" dirty="0">
                <a:latin typeface="Courier New" pitchFamily="49" charset="0"/>
                <a:cs typeface="Courier New" pitchFamily="49" charset="0"/>
                <a:sym typeface="Courier New Bold" charset="0"/>
              </a:rPr>
              <a:t>00000000004005e0 &lt;</a:t>
            </a:r>
            <a:r>
              <a:rPr lang="cs-CZ" sz="1400" b="1" dirty="0" err="1">
                <a:latin typeface="Courier New" pitchFamily="49" charset="0"/>
                <a:cs typeface="Courier New" pitchFamily="49" charset="0"/>
                <a:sym typeface="Courier New Bold" charset="0"/>
              </a:rPr>
              <a:t>switch_eg</a:t>
            </a:r>
            <a:r>
              <a:rPr lang="cs-CZ" sz="1400" b="1" dirty="0">
                <a:latin typeface="Courier New" pitchFamily="49" charset="0"/>
                <a:cs typeface="Courier New" pitchFamily="49" charset="0"/>
                <a:sym typeface="Courier New Bold" charset="0"/>
              </a:rPr>
              <a:t>&gt;:</a:t>
            </a:r>
          </a:p>
          <a:p>
            <a:pPr algn="l"/>
            <a:r>
              <a:rPr lang="cs-CZ" sz="1400" b="1" dirty="0">
                <a:latin typeface="Courier New" pitchFamily="49" charset="0"/>
                <a:cs typeface="Courier New" pitchFamily="49" charset="0"/>
                <a:sym typeface="Courier New Bold" charset="0"/>
              </a:rPr>
              <a:t>  4005e0:       48 89 d1                </a:t>
            </a:r>
            <a:r>
              <a:rPr lang="cs-CZ" sz="1400" b="1" dirty="0" err="1">
                <a:latin typeface="Courier New" pitchFamily="49" charset="0"/>
                <a:cs typeface="Courier New" pitchFamily="49" charset="0"/>
                <a:sym typeface="Courier New Bold" charset="0"/>
              </a:rPr>
              <a:t>mov</a:t>
            </a:r>
            <a:r>
              <a:rPr lang="cs-CZ" sz="1400" b="1" dirty="0">
                <a:latin typeface="Courier New" pitchFamily="49" charset="0"/>
                <a:cs typeface="Courier New" pitchFamily="49" charset="0"/>
                <a:sym typeface="Courier New Bold" charset="0"/>
              </a:rPr>
              <a:t>    %</a:t>
            </a:r>
            <a:r>
              <a:rPr lang="cs-CZ" sz="1400" b="1" dirty="0" err="1">
                <a:latin typeface="Courier New" pitchFamily="49" charset="0"/>
                <a:cs typeface="Courier New" pitchFamily="49" charset="0"/>
                <a:sym typeface="Courier New Bold" charset="0"/>
              </a:rPr>
              <a:t>rdx</a:t>
            </a:r>
            <a:r>
              <a:rPr lang="cs-CZ" sz="1400" b="1" dirty="0">
                <a:latin typeface="Courier New" pitchFamily="49" charset="0"/>
                <a:cs typeface="Courier New" pitchFamily="49" charset="0"/>
                <a:sym typeface="Courier New Bold" charset="0"/>
              </a:rPr>
              <a:t>,%</a:t>
            </a:r>
            <a:r>
              <a:rPr lang="cs-CZ" sz="1400" b="1" dirty="0" err="1">
                <a:latin typeface="Courier New" pitchFamily="49" charset="0"/>
                <a:cs typeface="Courier New" pitchFamily="49" charset="0"/>
                <a:sym typeface="Courier New Bold" charset="0"/>
              </a:rPr>
              <a:t>rcx</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4005e3:       48 83 ff 06             </a:t>
            </a:r>
            <a:r>
              <a:rPr lang="cs-CZ" sz="1400" b="1" dirty="0" err="1">
                <a:latin typeface="Courier New" pitchFamily="49" charset="0"/>
                <a:cs typeface="Courier New" pitchFamily="49" charset="0"/>
                <a:sym typeface="Courier New Bold" charset="0"/>
              </a:rPr>
              <a:t>cmp</a:t>
            </a:r>
            <a:r>
              <a:rPr lang="cs-CZ" sz="1400" b="1" dirty="0">
                <a:latin typeface="Courier New" pitchFamily="49" charset="0"/>
                <a:cs typeface="Courier New" pitchFamily="49" charset="0"/>
                <a:sym typeface="Courier New Bold" charset="0"/>
              </a:rPr>
              <a:t>    $0x6,%rdi</a:t>
            </a:r>
          </a:p>
          <a:p>
            <a:pPr algn="l"/>
            <a:r>
              <a:rPr lang="cs-CZ" sz="1400" b="1" dirty="0">
                <a:latin typeface="Courier New" pitchFamily="49" charset="0"/>
                <a:cs typeface="Courier New" pitchFamily="49" charset="0"/>
                <a:sym typeface="Courier New Bold" charset="0"/>
              </a:rPr>
              <a:t>  4005e7:       77 2b                   </a:t>
            </a:r>
            <a:r>
              <a:rPr lang="cs-CZ" sz="1400" b="1" dirty="0" err="1">
                <a:latin typeface="Courier New" pitchFamily="49" charset="0"/>
                <a:cs typeface="Courier New" pitchFamily="49" charset="0"/>
                <a:sym typeface="Courier New Bold" charset="0"/>
              </a:rPr>
              <a:t>ja</a:t>
            </a:r>
            <a:r>
              <a:rPr lang="cs-CZ" sz="1400" b="1" dirty="0">
                <a:latin typeface="Courier New" pitchFamily="49" charset="0"/>
                <a:cs typeface="Courier New" pitchFamily="49" charset="0"/>
                <a:sym typeface="Courier New Bold" charset="0"/>
              </a:rPr>
              <a:t>     400614 &lt;switch_eg+0x34&gt;</a:t>
            </a:r>
          </a:p>
          <a:p>
            <a:pPr algn="l"/>
            <a:r>
              <a:rPr lang="cs-CZ" sz="1400" b="1" dirty="0">
                <a:latin typeface="Courier New" pitchFamily="49" charset="0"/>
                <a:cs typeface="Courier New" pitchFamily="49" charset="0"/>
                <a:sym typeface="Courier New Bold" charset="0"/>
              </a:rPr>
              <a:t>  4005e9:       ff 24 </a:t>
            </a:r>
            <a:r>
              <a:rPr lang="cs-CZ" sz="1400" b="1" dirty="0" err="1">
                <a:latin typeface="Courier New" pitchFamily="49" charset="0"/>
                <a:cs typeface="Courier New" pitchFamily="49" charset="0"/>
                <a:sym typeface="Courier New Bold" charset="0"/>
              </a:rPr>
              <a:t>fd</a:t>
            </a:r>
            <a:r>
              <a:rPr lang="cs-CZ" sz="1400" b="1" dirty="0">
                <a:latin typeface="Courier New" pitchFamily="49" charset="0"/>
                <a:cs typeface="Courier New" pitchFamily="49" charset="0"/>
                <a:sym typeface="Courier New Bold" charset="0"/>
              </a:rPr>
              <a:t> f0 07 40 00    </a:t>
            </a:r>
            <a:r>
              <a:rPr lang="cs-CZ" sz="1400" b="1" dirty="0" err="1">
                <a:latin typeface="Courier New" pitchFamily="49" charset="0"/>
                <a:cs typeface="Courier New" pitchFamily="49" charset="0"/>
                <a:sym typeface="Courier New Bold" charset="0"/>
              </a:rPr>
              <a:t>jmpq</a:t>
            </a:r>
            <a:r>
              <a:rPr lang="cs-CZ" sz="1400" b="1" dirty="0">
                <a:latin typeface="Courier New" pitchFamily="49" charset="0"/>
                <a:cs typeface="Courier New" pitchFamily="49" charset="0"/>
                <a:sym typeface="Courier New Bold" charset="0"/>
              </a:rPr>
              <a:t>   *0x4007f0(,%rdi,8)</a:t>
            </a:r>
          </a:p>
          <a:p>
            <a:pPr algn="l"/>
            <a:r>
              <a:rPr lang="cs-CZ" sz="1400" b="1" dirty="0">
                <a:latin typeface="Courier New" pitchFamily="49" charset="0"/>
                <a:cs typeface="Courier New" pitchFamily="49" charset="0"/>
                <a:sym typeface="Courier New Bold" charset="0"/>
              </a:rPr>
              <a:t>  4005f0:       48 89 f0                </a:t>
            </a:r>
            <a:r>
              <a:rPr lang="cs-CZ" sz="1400" b="1" dirty="0" err="1">
                <a:latin typeface="Courier New" pitchFamily="49" charset="0"/>
                <a:cs typeface="Courier New" pitchFamily="49" charset="0"/>
                <a:sym typeface="Courier New Bold" charset="0"/>
              </a:rPr>
              <a:t>mov</a:t>
            </a:r>
            <a:r>
              <a:rPr lang="cs-CZ" sz="1400" b="1" dirty="0">
                <a:latin typeface="Courier New" pitchFamily="49" charset="0"/>
                <a:cs typeface="Courier New" pitchFamily="49" charset="0"/>
                <a:sym typeface="Courier New Bold" charset="0"/>
              </a:rPr>
              <a:t>    %</a:t>
            </a:r>
            <a:r>
              <a:rPr lang="cs-CZ" sz="1400" b="1" dirty="0" err="1">
                <a:latin typeface="Courier New" pitchFamily="49" charset="0"/>
                <a:cs typeface="Courier New" pitchFamily="49" charset="0"/>
                <a:sym typeface="Courier New Bold" charset="0"/>
              </a:rPr>
              <a:t>rsi</a:t>
            </a:r>
            <a:r>
              <a:rPr lang="cs-CZ" sz="1400" b="1" dirty="0">
                <a:latin typeface="Courier New" pitchFamily="49" charset="0"/>
                <a:cs typeface="Courier New" pitchFamily="49" charset="0"/>
                <a:sym typeface="Courier New Bold" charset="0"/>
              </a:rPr>
              <a:t>,%</a:t>
            </a:r>
            <a:r>
              <a:rPr lang="cs-CZ" sz="1400" b="1" dirty="0" err="1">
                <a:latin typeface="Courier New" pitchFamily="49" charset="0"/>
                <a:cs typeface="Courier New" pitchFamily="49" charset="0"/>
                <a:sym typeface="Courier New Bold" charset="0"/>
              </a:rPr>
              <a:t>rax</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4005f3:       48 0f </a:t>
            </a:r>
            <a:r>
              <a:rPr lang="cs-CZ" sz="1400" b="1" dirty="0" err="1">
                <a:latin typeface="Courier New" pitchFamily="49" charset="0"/>
                <a:cs typeface="Courier New" pitchFamily="49" charset="0"/>
                <a:sym typeface="Courier New Bold" charset="0"/>
              </a:rPr>
              <a:t>af</a:t>
            </a:r>
            <a:r>
              <a:rPr lang="cs-CZ" sz="1400" b="1" dirty="0">
                <a:latin typeface="Courier New" pitchFamily="49" charset="0"/>
                <a:cs typeface="Courier New" pitchFamily="49" charset="0"/>
                <a:sym typeface="Courier New Bold" charset="0"/>
              </a:rPr>
              <a:t> c2             </a:t>
            </a:r>
            <a:r>
              <a:rPr lang="cs-CZ" sz="1400" b="1" dirty="0" err="1">
                <a:latin typeface="Courier New" pitchFamily="49" charset="0"/>
                <a:cs typeface="Courier New" pitchFamily="49" charset="0"/>
                <a:sym typeface="Courier New Bold" charset="0"/>
              </a:rPr>
              <a:t>imul</a:t>
            </a:r>
            <a:r>
              <a:rPr lang="cs-CZ" sz="1400" b="1" dirty="0">
                <a:latin typeface="Courier New" pitchFamily="49" charset="0"/>
                <a:cs typeface="Courier New" pitchFamily="49" charset="0"/>
                <a:sym typeface="Courier New Bold" charset="0"/>
              </a:rPr>
              <a:t>   %</a:t>
            </a:r>
            <a:r>
              <a:rPr lang="cs-CZ" sz="1400" b="1" dirty="0" err="1">
                <a:latin typeface="Courier New" pitchFamily="49" charset="0"/>
                <a:cs typeface="Courier New" pitchFamily="49" charset="0"/>
                <a:sym typeface="Courier New Bold" charset="0"/>
              </a:rPr>
              <a:t>rdx</a:t>
            </a:r>
            <a:r>
              <a:rPr lang="cs-CZ" sz="1400" b="1" dirty="0">
                <a:latin typeface="Courier New" pitchFamily="49" charset="0"/>
                <a:cs typeface="Courier New" pitchFamily="49" charset="0"/>
                <a:sym typeface="Courier New Bold" charset="0"/>
              </a:rPr>
              <a:t>,%</a:t>
            </a:r>
            <a:r>
              <a:rPr lang="cs-CZ" sz="1400" b="1" dirty="0" err="1">
                <a:latin typeface="Courier New" pitchFamily="49" charset="0"/>
                <a:cs typeface="Courier New" pitchFamily="49" charset="0"/>
                <a:sym typeface="Courier New Bold" charset="0"/>
              </a:rPr>
              <a:t>rax</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4005f7:       c3                      </a:t>
            </a:r>
            <a:r>
              <a:rPr lang="cs-CZ" sz="1400" b="1" dirty="0" err="1">
                <a:latin typeface="Courier New" pitchFamily="49" charset="0"/>
                <a:cs typeface="Courier New" pitchFamily="49" charset="0"/>
                <a:sym typeface="Courier New Bold" charset="0"/>
              </a:rPr>
              <a:t>retq</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4005f8:       48 89 f0                </a:t>
            </a:r>
            <a:r>
              <a:rPr lang="cs-CZ" sz="1400" b="1" dirty="0" err="1">
                <a:latin typeface="Courier New" pitchFamily="49" charset="0"/>
                <a:cs typeface="Courier New" pitchFamily="49" charset="0"/>
                <a:sym typeface="Courier New Bold" charset="0"/>
              </a:rPr>
              <a:t>mov</a:t>
            </a:r>
            <a:r>
              <a:rPr lang="cs-CZ" sz="1400" b="1" dirty="0">
                <a:latin typeface="Courier New" pitchFamily="49" charset="0"/>
                <a:cs typeface="Courier New" pitchFamily="49" charset="0"/>
                <a:sym typeface="Courier New Bold" charset="0"/>
              </a:rPr>
              <a:t>    %</a:t>
            </a:r>
            <a:r>
              <a:rPr lang="cs-CZ" sz="1400" b="1" dirty="0" err="1">
                <a:latin typeface="Courier New" pitchFamily="49" charset="0"/>
                <a:cs typeface="Courier New" pitchFamily="49" charset="0"/>
                <a:sym typeface="Courier New Bold" charset="0"/>
              </a:rPr>
              <a:t>rsi</a:t>
            </a:r>
            <a:r>
              <a:rPr lang="cs-CZ" sz="1400" b="1" dirty="0">
                <a:latin typeface="Courier New" pitchFamily="49" charset="0"/>
                <a:cs typeface="Courier New" pitchFamily="49" charset="0"/>
                <a:sym typeface="Courier New Bold" charset="0"/>
              </a:rPr>
              <a:t>,%</a:t>
            </a:r>
            <a:r>
              <a:rPr lang="cs-CZ" sz="1400" b="1" dirty="0" err="1">
                <a:latin typeface="Courier New" pitchFamily="49" charset="0"/>
                <a:cs typeface="Courier New" pitchFamily="49" charset="0"/>
                <a:sym typeface="Courier New Bold" charset="0"/>
              </a:rPr>
              <a:t>rax</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4005fb:       48 99                   </a:t>
            </a:r>
            <a:r>
              <a:rPr lang="cs-CZ" sz="1400" b="1" dirty="0" err="1">
                <a:latin typeface="Courier New" pitchFamily="49" charset="0"/>
                <a:cs typeface="Courier New" pitchFamily="49" charset="0"/>
                <a:sym typeface="Courier New Bold" charset="0"/>
              </a:rPr>
              <a:t>cqto</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4005fd:       48 f7 f9                </a:t>
            </a:r>
            <a:r>
              <a:rPr lang="cs-CZ" sz="1400" b="1" dirty="0" err="1">
                <a:latin typeface="Courier New" pitchFamily="49" charset="0"/>
                <a:cs typeface="Courier New" pitchFamily="49" charset="0"/>
                <a:sym typeface="Courier New Bold" charset="0"/>
              </a:rPr>
              <a:t>idiv</a:t>
            </a:r>
            <a:r>
              <a:rPr lang="cs-CZ" sz="1400" b="1" dirty="0">
                <a:latin typeface="Courier New" pitchFamily="49" charset="0"/>
                <a:cs typeface="Courier New" pitchFamily="49" charset="0"/>
                <a:sym typeface="Courier New Bold" charset="0"/>
              </a:rPr>
              <a:t>   %</a:t>
            </a:r>
            <a:r>
              <a:rPr lang="cs-CZ" sz="1400" b="1" dirty="0" err="1">
                <a:latin typeface="Courier New" pitchFamily="49" charset="0"/>
                <a:cs typeface="Courier New" pitchFamily="49" charset="0"/>
                <a:sym typeface="Courier New Bold" charset="0"/>
              </a:rPr>
              <a:t>rcx</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400600:       </a:t>
            </a:r>
            <a:r>
              <a:rPr lang="cs-CZ" sz="1400" b="1" dirty="0" err="1">
                <a:latin typeface="Courier New" pitchFamily="49" charset="0"/>
                <a:cs typeface="Courier New" pitchFamily="49" charset="0"/>
                <a:sym typeface="Courier New Bold" charset="0"/>
              </a:rPr>
              <a:t>eb</a:t>
            </a:r>
            <a:r>
              <a:rPr lang="cs-CZ" sz="1400" b="1" dirty="0">
                <a:latin typeface="Courier New" pitchFamily="49" charset="0"/>
                <a:cs typeface="Courier New" pitchFamily="49" charset="0"/>
                <a:sym typeface="Courier New Bold" charset="0"/>
              </a:rPr>
              <a:t> 05                   </a:t>
            </a:r>
            <a:r>
              <a:rPr lang="cs-CZ" sz="1400" b="1" dirty="0" err="1">
                <a:latin typeface="Courier New" pitchFamily="49" charset="0"/>
                <a:cs typeface="Courier New" pitchFamily="49" charset="0"/>
                <a:sym typeface="Courier New Bold" charset="0"/>
              </a:rPr>
              <a:t>jmp</a:t>
            </a:r>
            <a:r>
              <a:rPr lang="cs-CZ" sz="1400" b="1" dirty="0">
                <a:latin typeface="Courier New" pitchFamily="49" charset="0"/>
                <a:cs typeface="Courier New" pitchFamily="49" charset="0"/>
                <a:sym typeface="Courier New Bold" charset="0"/>
              </a:rPr>
              <a:t>    400607 &lt;switch_eg+0x27&gt;</a:t>
            </a:r>
          </a:p>
          <a:p>
            <a:pPr algn="l"/>
            <a:r>
              <a:rPr lang="cs-CZ" sz="1400" b="1" dirty="0">
                <a:latin typeface="Courier New" pitchFamily="49" charset="0"/>
                <a:cs typeface="Courier New" pitchFamily="49" charset="0"/>
                <a:sym typeface="Courier New Bold" charset="0"/>
              </a:rPr>
              <a:t>  400602:       b8 01 00 00 00          </a:t>
            </a:r>
            <a:r>
              <a:rPr lang="cs-CZ" sz="1400" b="1" dirty="0" err="1">
                <a:latin typeface="Courier New" pitchFamily="49" charset="0"/>
                <a:cs typeface="Courier New" pitchFamily="49" charset="0"/>
                <a:sym typeface="Courier New Bold" charset="0"/>
              </a:rPr>
              <a:t>mov</a:t>
            </a:r>
            <a:r>
              <a:rPr lang="cs-CZ" sz="1400" b="1" dirty="0">
                <a:latin typeface="Courier New" pitchFamily="49" charset="0"/>
                <a:cs typeface="Courier New" pitchFamily="49" charset="0"/>
                <a:sym typeface="Courier New Bold" charset="0"/>
              </a:rPr>
              <a:t>    $0x1,%eax</a:t>
            </a:r>
          </a:p>
          <a:p>
            <a:pPr algn="l"/>
            <a:r>
              <a:rPr lang="cs-CZ" sz="1400" b="1" dirty="0">
                <a:latin typeface="Courier New" pitchFamily="49" charset="0"/>
                <a:cs typeface="Courier New" pitchFamily="49" charset="0"/>
                <a:sym typeface="Courier New Bold" charset="0"/>
              </a:rPr>
              <a:t>  400607:       48 01 c8                </a:t>
            </a:r>
            <a:r>
              <a:rPr lang="cs-CZ" sz="1400" b="1" dirty="0" err="1">
                <a:latin typeface="Courier New" pitchFamily="49" charset="0"/>
                <a:cs typeface="Courier New" pitchFamily="49" charset="0"/>
                <a:sym typeface="Courier New Bold" charset="0"/>
              </a:rPr>
              <a:t>add</a:t>
            </a:r>
            <a:r>
              <a:rPr lang="cs-CZ" sz="1400" b="1" dirty="0">
                <a:latin typeface="Courier New" pitchFamily="49" charset="0"/>
                <a:cs typeface="Courier New" pitchFamily="49" charset="0"/>
                <a:sym typeface="Courier New Bold" charset="0"/>
              </a:rPr>
              <a:t>    %</a:t>
            </a:r>
            <a:r>
              <a:rPr lang="cs-CZ" sz="1400" b="1" dirty="0" err="1">
                <a:latin typeface="Courier New" pitchFamily="49" charset="0"/>
                <a:cs typeface="Courier New" pitchFamily="49" charset="0"/>
                <a:sym typeface="Courier New Bold" charset="0"/>
              </a:rPr>
              <a:t>rcx</a:t>
            </a:r>
            <a:r>
              <a:rPr lang="cs-CZ" sz="1400" b="1" dirty="0">
                <a:latin typeface="Courier New" pitchFamily="49" charset="0"/>
                <a:cs typeface="Courier New" pitchFamily="49" charset="0"/>
                <a:sym typeface="Courier New Bold" charset="0"/>
              </a:rPr>
              <a:t>,%</a:t>
            </a:r>
            <a:r>
              <a:rPr lang="cs-CZ" sz="1400" b="1" dirty="0" err="1">
                <a:latin typeface="Courier New" pitchFamily="49" charset="0"/>
                <a:cs typeface="Courier New" pitchFamily="49" charset="0"/>
                <a:sym typeface="Courier New Bold" charset="0"/>
              </a:rPr>
              <a:t>rax</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40060a:       c3                      </a:t>
            </a:r>
            <a:r>
              <a:rPr lang="cs-CZ" sz="1400" b="1" dirty="0" err="1">
                <a:latin typeface="Courier New" pitchFamily="49" charset="0"/>
                <a:cs typeface="Courier New" pitchFamily="49" charset="0"/>
                <a:sym typeface="Courier New Bold" charset="0"/>
              </a:rPr>
              <a:t>retq</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40060b:       b8 01 00 00 00          </a:t>
            </a:r>
            <a:r>
              <a:rPr lang="cs-CZ" sz="1400" b="1" dirty="0" err="1">
                <a:latin typeface="Courier New" pitchFamily="49" charset="0"/>
                <a:cs typeface="Courier New" pitchFamily="49" charset="0"/>
                <a:sym typeface="Courier New Bold" charset="0"/>
              </a:rPr>
              <a:t>mov</a:t>
            </a:r>
            <a:r>
              <a:rPr lang="cs-CZ" sz="1400" b="1" dirty="0">
                <a:latin typeface="Courier New" pitchFamily="49" charset="0"/>
                <a:cs typeface="Courier New" pitchFamily="49" charset="0"/>
                <a:sym typeface="Courier New Bold" charset="0"/>
              </a:rPr>
              <a:t>    $0x1,%eax</a:t>
            </a:r>
          </a:p>
          <a:p>
            <a:pPr algn="l"/>
            <a:r>
              <a:rPr lang="cs-CZ" sz="1400" b="1" dirty="0">
                <a:latin typeface="Courier New" pitchFamily="49" charset="0"/>
                <a:cs typeface="Courier New" pitchFamily="49" charset="0"/>
                <a:sym typeface="Courier New Bold" charset="0"/>
              </a:rPr>
              <a:t>  400610:       48 29 d0                sub    %</a:t>
            </a:r>
            <a:r>
              <a:rPr lang="cs-CZ" sz="1400" b="1" dirty="0" err="1">
                <a:latin typeface="Courier New" pitchFamily="49" charset="0"/>
                <a:cs typeface="Courier New" pitchFamily="49" charset="0"/>
                <a:sym typeface="Courier New Bold" charset="0"/>
              </a:rPr>
              <a:t>rdx</a:t>
            </a:r>
            <a:r>
              <a:rPr lang="cs-CZ" sz="1400" b="1" dirty="0">
                <a:latin typeface="Courier New" pitchFamily="49" charset="0"/>
                <a:cs typeface="Courier New" pitchFamily="49" charset="0"/>
                <a:sym typeface="Courier New Bold" charset="0"/>
              </a:rPr>
              <a:t>,%</a:t>
            </a:r>
            <a:r>
              <a:rPr lang="cs-CZ" sz="1400" b="1" dirty="0" err="1">
                <a:latin typeface="Courier New" pitchFamily="49" charset="0"/>
                <a:cs typeface="Courier New" pitchFamily="49" charset="0"/>
                <a:sym typeface="Courier New Bold" charset="0"/>
              </a:rPr>
              <a:t>rax</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400613:       c3                      </a:t>
            </a:r>
            <a:r>
              <a:rPr lang="cs-CZ" sz="1400" b="1" dirty="0" err="1">
                <a:latin typeface="Courier New" pitchFamily="49" charset="0"/>
                <a:cs typeface="Courier New" pitchFamily="49" charset="0"/>
                <a:sym typeface="Courier New Bold" charset="0"/>
              </a:rPr>
              <a:t>retq</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400614:       b8 02 00 00 00          </a:t>
            </a:r>
            <a:r>
              <a:rPr lang="cs-CZ" sz="1400" b="1" dirty="0" err="1">
                <a:latin typeface="Courier New" pitchFamily="49" charset="0"/>
                <a:cs typeface="Courier New" pitchFamily="49" charset="0"/>
                <a:sym typeface="Courier New Bold" charset="0"/>
              </a:rPr>
              <a:t>mov</a:t>
            </a:r>
            <a:r>
              <a:rPr lang="cs-CZ" sz="1400" b="1" dirty="0">
                <a:latin typeface="Courier New" pitchFamily="49" charset="0"/>
                <a:cs typeface="Courier New" pitchFamily="49" charset="0"/>
                <a:sym typeface="Courier New Bold" charset="0"/>
              </a:rPr>
              <a:t>    $0x2,%eax</a:t>
            </a:r>
          </a:p>
          <a:p>
            <a:pPr algn="l"/>
            <a:r>
              <a:rPr lang="cs-CZ" sz="1400" b="1" dirty="0">
                <a:latin typeface="Courier New" pitchFamily="49" charset="0"/>
                <a:cs typeface="Courier New" pitchFamily="49" charset="0"/>
                <a:sym typeface="Courier New Bold" charset="0"/>
              </a:rPr>
              <a:t>  400619:       c3                      </a:t>
            </a:r>
            <a:r>
              <a:rPr lang="cs-CZ" sz="1400" b="1" dirty="0" err="1">
                <a:latin typeface="Courier New" pitchFamily="49" charset="0"/>
                <a:cs typeface="Courier New" pitchFamily="49" charset="0"/>
                <a:sym typeface="Courier New Bold" charset="0"/>
              </a:rPr>
              <a:t>retq</a:t>
            </a:r>
            <a:endParaRPr lang="cs-CZ" sz="1400" b="1" dirty="0">
              <a:latin typeface="Courier New" pitchFamily="49" charset="0"/>
              <a:cs typeface="Courier New" pitchFamily="49" charset="0"/>
              <a:sym typeface="Courier New Bold" charset="0"/>
            </a:endParaRPr>
          </a:p>
        </p:txBody>
      </p:sp>
    </p:spTree>
    <p:extLst>
      <p:ext uri="{BB962C8B-B14F-4D97-AF65-F5344CB8AC3E}">
        <p14:creationId xmlns:p14="http://schemas.microsoft.com/office/powerpoint/2010/main" val="21874824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Jump Table in Binary (cont.)</a:t>
            </a:r>
          </a:p>
        </p:txBody>
      </p:sp>
      <p:sp>
        <p:nvSpPr>
          <p:cNvPr id="3" name="Rectangle 6"/>
          <p:cNvSpPr>
            <a:spLocks/>
          </p:cNvSpPr>
          <p:nvPr/>
        </p:nvSpPr>
        <p:spPr bwMode="auto">
          <a:xfrm>
            <a:off x="1846386" y="1371601"/>
            <a:ext cx="8379069" cy="924169"/>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400" b="1" dirty="0">
                <a:latin typeface="Courier New" pitchFamily="49" charset="0"/>
                <a:cs typeface="Courier New" pitchFamily="49" charset="0"/>
                <a:sym typeface="Courier New Bold" charset="0"/>
              </a:rPr>
              <a:t>   </a:t>
            </a:r>
            <a:r>
              <a:rPr lang="cs-CZ" sz="1400" b="1" dirty="0">
                <a:latin typeface="Courier New" pitchFamily="49" charset="0"/>
                <a:cs typeface="Courier New" pitchFamily="49" charset="0"/>
                <a:sym typeface="Courier New Bold" charset="0"/>
              </a:rPr>
              <a:t>00000000004005e0 &lt;</a:t>
            </a:r>
            <a:r>
              <a:rPr lang="cs-CZ" sz="1400" b="1" dirty="0" err="1">
                <a:latin typeface="Courier New" pitchFamily="49" charset="0"/>
                <a:cs typeface="Courier New" pitchFamily="49" charset="0"/>
                <a:sym typeface="Courier New Bold" charset="0"/>
              </a:rPr>
              <a:t>switch_eg</a:t>
            </a:r>
            <a:r>
              <a:rPr lang="cs-CZ" sz="1400" b="1" dirty="0">
                <a:latin typeface="Courier New" pitchFamily="49" charset="0"/>
                <a:cs typeface="Courier New" pitchFamily="49" charset="0"/>
                <a:sym typeface="Courier New Bold" charset="0"/>
              </a:rPr>
              <a:t>&gt;:</a:t>
            </a:r>
          </a:p>
          <a:p>
            <a:pPr algn="l"/>
            <a:r>
              <a:rPr lang="cs-CZ" sz="1400" b="1" dirty="0">
                <a:latin typeface="Courier New" pitchFamily="49" charset="0"/>
                <a:cs typeface="Courier New" pitchFamily="49" charset="0"/>
                <a:sym typeface="Courier New Bold" charset="0"/>
              </a:rPr>
              <a:t>  . . .</a:t>
            </a:r>
          </a:p>
          <a:p>
            <a:pPr algn="l"/>
            <a:r>
              <a:rPr lang="cs-CZ" sz="1400" b="1" dirty="0">
                <a:latin typeface="Courier New" pitchFamily="49" charset="0"/>
                <a:cs typeface="Courier New" pitchFamily="49" charset="0"/>
                <a:sym typeface="Courier New Bold" charset="0"/>
              </a:rPr>
              <a:t>  4005e9:       ff 24 </a:t>
            </a:r>
            <a:r>
              <a:rPr lang="cs-CZ" sz="1400" b="1" dirty="0" err="1">
                <a:latin typeface="Courier New" pitchFamily="49" charset="0"/>
                <a:cs typeface="Courier New" pitchFamily="49" charset="0"/>
                <a:sym typeface="Courier New Bold" charset="0"/>
              </a:rPr>
              <a:t>fd</a:t>
            </a:r>
            <a:r>
              <a:rPr lang="cs-CZ" sz="1400" b="1" dirty="0">
                <a:latin typeface="Courier New" pitchFamily="49" charset="0"/>
                <a:cs typeface="Courier New" pitchFamily="49" charset="0"/>
                <a:sym typeface="Courier New Bold" charset="0"/>
              </a:rPr>
              <a:t> f0 07 40 00    </a:t>
            </a:r>
            <a:r>
              <a:rPr lang="cs-CZ" sz="1400" b="1" dirty="0" err="1">
                <a:latin typeface="Courier New" pitchFamily="49" charset="0"/>
                <a:cs typeface="Courier New" pitchFamily="49" charset="0"/>
                <a:sym typeface="Courier New Bold" charset="0"/>
              </a:rPr>
              <a:t>jmpq</a:t>
            </a:r>
            <a:r>
              <a:rPr lang="cs-CZ" sz="1400" b="1" dirty="0">
                <a:latin typeface="Courier New" pitchFamily="49" charset="0"/>
                <a:cs typeface="Courier New" pitchFamily="49" charset="0"/>
                <a:sym typeface="Courier New Bold" charset="0"/>
              </a:rPr>
              <a:t>   *</a:t>
            </a:r>
            <a:r>
              <a:rPr lang="cs-CZ" sz="1400" b="1" dirty="0">
                <a:solidFill>
                  <a:srgbClr val="FF0000"/>
                </a:solidFill>
                <a:latin typeface="Courier New" pitchFamily="49" charset="0"/>
                <a:cs typeface="Courier New" pitchFamily="49" charset="0"/>
                <a:sym typeface="Courier New Bold" charset="0"/>
              </a:rPr>
              <a:t>0x4007f0</a:t>
            </a:r>
            <a:r>
              <a:rPr lang="cs-CZ" sz="1400" b="1" dirty="0">
                <a:latin typeface="Courier New" pitchFamily="49" charset="0"/>
                <a:cs typeface="Courier New" pitchFamily="49" charset="0"/>
                <a:sym typeface="Courier New Bold" charset="0"/>
              </a:rPr>
              <a:t>(,%rdi,8)</a:t>
            </a:r>
          </a:p>
          <a:p>
            <a:pPr algn="l"/>
            <a:r>
              <a:rPr lang="cs-CZ" sz="1400" b="1" dirty="0">
                <a:latin typeface="Courier New" pitchFamily="49" charset="0"/>
                <a:cs typeface="Courier New" pitchFamily="49" charset="0"/>
                <a:sym typeface="Courier New Bold" charset="0"/>
              </a:rPr>
              <a:t>  . . .</a:t>
            </a:r>
          </a:p>
        </p:txBody>
      </p:sp>
      <p:sp>
        <p:nvSpPr>
          <p:cNvPr id="5" name="Rectangle 6"/>
          <p:cNvSpPr>
            <a:spLocks/>
          </p:cNvSpPr>
          <p:nvPr/>
        </p:nvSpPr>
        <p:spPr bwMode="auto">
          <a:xfrm>
            <a:off x="1852247" y="2588848"/>
            <a:ext cx="8379069" cy="1787769"/>
          </a:xfrm>
          <a:prstGeom prst="rect">
            <a:avLst/>
          </a:prstGeom>
          <a:solidFill>
            <a:schemeClr val="accent2">
              <a:lumMod val="20000"/>
              <a:lumOff val="80000"/>
            </a:schemeClr>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400" b="1" dirty="0">
                <a:latin typeface="Courier New" pitchFamily="49" charset="0"/>
                <a:cs typeface="Courier New" pitchFamily="49" charset="0"/>
                <a:sym typeface="Courier New Bold" charset="0"/>
              </a:rPr>
              <a:t> % </a:t>
            </a:r>
            <a:r>
              <a:rPr lang="en-US" sz="1400" b="1" dirty="0" err="1">
                <a:latin typeface="Courier New" pitchFamily="49" charset="0"/>
                <a:cs typeface="Courier New" pitchFamily="49" charset="0"/>
                <a:sym typeface="Courier New Bold" charset="0"/>
              </a:rPr>
              <a:t>gdb</a:t>
            </a:r>
            <a:r>
              <a:rPr lang="en-US" sz="1400" b="1" dirty="0">
                <a:latin typeface="Courier New" pitchFamily="49" charset="0"/>
                <a:cs typeface="Courier New" pitchFamily="49" charset="0"/>
                <a:sym typeface="Courier New Bold" charset="0"/>
              </a:rPr>
              <a:t> switch</a:t>
            </a:r>
          </a:p>
          <a:p>
            <a:pPr algn="l"/>
            <a:r>
              <a:rPr lang="fr-FR" sz="1400" b="1" dirty="0">
                <a:latin typeface="Courier New" pitchFamily="49" charset="0"/>
                <a:cs typeface="Courier New" pitchFamily="49" charset="0"/>
                <a:sym typeface="Courier New Bold" charset="0"/>
              </a:rPr>
              <a:t>(gdb) x /8xg 0x4007f0</a:t>
            </a:r>
          </a:p>
          <a:p>
            <a:pPr algn="l"/>
            <a:r>
              <a:rPr lang="fr-FR" sz="1400" b="1" dirty="0">
                <a:latin typeface="Courier New" pitchFamily="49" charset="0"/>
                <a:cs typeface="Courier New" pitchFamily="49" charset="0"/>
                <a:sym typeface="Courier New Bold" charset="0"/>
              </a:rPr>
              <a:t>0x4007f0:       0x0000000000400614      0x00000000004005f0</a:t>
            </a:r>
          </a:p>
          <a:p>
            <a:pPr algn="l"/>
            <a:r>
              <a:rPr lang="fr-FR" sz="1400" b="1" dirty="0">
                <a:latin typeface="Courier New" pitchFamily="49" charset="0"/>
                <a:cs typeface="Courier New" pitchFamily="49" charset="0"/>
                <a:sym typeface="Courier New Bold" charset="0"/>
              </a:rPr>
              <a:t>0x400800:       0x00000000004005f8      0x0000000000400602</a:t>
            </a:r>
          </a:p>
          <a:p>
            <a:pPr algn="l"/>
            <a:r>
              <a:rPr lang="fr-FR" sz="1400" b="1" dirty="0">
                <a:latin typeface="Courier New" pitchFamily="49" charset="0"/>
                <a:cs typeface="Courier New" pitchFamily="49" charset="0"/>
                <a:sym typeface="Courier New Bold" charset="0"/>
              </a:rPr>
              <a:t>0x400810:       0x0000000000400614      0x000000000040060b</a:t>
            </a:r>
          </a:p>
          <a:p>
            <a:pPr algn="l"/>
            <a:r>
              <a:rPr lang="fr-FR" sz="1400" b="1" dirty="0">
                <a:latin typeface="Courier New" pitchFamily="49" charset="0"/>
                <a:cs typeface="Courier New" pitchFamily="49" charset="0"/>
                <a:sym typeface="Courier New Bold" charset="0"/>
              </a:rPr>
              <a:t>0x400820:       0x000000000040060b      0x2c646c25203d2078</a:t>
            </a:r>
          </a:p>
          <a:p>
            <a:pPr algn="l"/>
            <a:r>
              <a:rPr lang="fr-FR" sz="1400" b="1" dirty="0">
                <a:latin typeface="Courier New" pitchFamily="49" charset="0"/>
                <a:cs typeface="Courier New" pitchFamily="49" charset="0"/>
                <a:sym typeface="Courier New Bold" charset="0"/>
              </a:rPr>
              <a:t>(gdb) </a:t>
            </a:r>
          </a:p>
        </p:txBody>
      </p:sp>
    </p:spTree>
    <p:extLst>
      <p:ext uri="{BB962C8B-B14F-4D97-AF65-F5344CB8AC3E}">
        <p14:creationId xmlns:p14="http://schemas.microsoft.com/office/powerpoint/2010/main" val="1590966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Jump Table in Binary (cont.)</a:t>
            </a:r>
          </a:p>
        </p:txBody>
      </p:sp>
      <p:sp>
        <p:nvSpPr>
          <p:cNvPr id="5" name="Rectangle 6"/>
          <p:cNvSpPr>
            <a:spLocks/>
          </p:cNvSpPr>
          <p:nvPr/>
        </p:nvSpPr>
        <p:spPr bwMode="auto">
          <a:xfrm>
            <a:off x="1822939" y="1172310"/>
            <a:ext cx="8379069" cy="1445845"/>
          </a:xfrm>
          <a:prstGeom prst="rect">
            <a:avLst/>
          </a:prstGeom>
          <a:solidFill>
            <a:schemeClr val="accent2">
              <a:lumMod val="20000"/>
              <a:lumOff val="80000"/>
            </a:schemeClr>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400" b="1" dirty="0">
                <a:latin typeface="Courier New" pitchFamily="49" charset="0"/>
                <a:cs typeface="Courier New" pitchFamily="49" charset="0"/>
                <a:sym typeface="Courier New Bold" charset="0"/>
              </a:rPr>
              <a:t> % </a:t>
            </a:r>
            <a:r>
              <a:rPr lang="en-US" sz="1400" b="1" dirty="0" err="1">
                <a:latin typeface="Courier New" pitchFamily="49" charset="0"/>
                <a:cs typeface="Courier New" pitchFamily="49" charset="0"/>
                <a:sym typeface="Courier New Bold" charset="0"/>
              </a:rPr>
              <a:t>gdb</a:t>
            </a:r>
            <a:r>
              <a:rPr lang="en-US" sz="1400" b="1" dirty="0">
                <a:latin typeface="Courier New" pitchFamily="49" charset="0"/>
                <a:cs typeface="Courier New" pitchFamily="49" charset="0"/>
                <a:sym typeface="Courier New Bold" charset="0"/>
              </a:rPr>
              <a:t> switch</a:t>
            </a:r>
          </a:p>
          <a:p>
            <a:pPr algn="l"/>
            <a:r>
              <a:rPr lang="fr-FR" sz="1400" b="1" dirty="0">
                <a:latin typeface="Courier New" pitchFamily="49" charset="0"/>
                <a:cs typeface="Courier New" pitchFamily="49" charset="0"/>
                <a:sym typeface="Courier New Bold" charset="0"/>
              </a:rPr>
              <a:t>(gdb) x /8xg 0x4007f0</a:t>
            </a:r>
          </a:p>
          <a:p>
            <a:pPr algn="l"/>
            <a:r>
              <a:rPr lang="fr-FR" sz="1400" b="1" dirty="0">
                <a:latin typeface="Courier New" pitchFamily="49" charset="0"/>
                <a:cs typeface="Courier New" pitchFamily="49" charset="0"/>
                <a:sym typeface="Courier New Bold" charset="0"/>
              </a:rPr>
              <a:t>0x4007f0:       0x0000000000400614      0x00000000004005f0</a:t>
            </a:r>
          </a:p>
          <a:p>
            <a:pPr algn="l"/>
            <a:r>
              <a:rPr lang="fr-FR" sz="1400" b="1" dirty="0">
                <a:latin typeface="Courier New" pitchFamily="49" charset="0"/>
                <a:cs typeface="Courier New" pitchFamily="49" charset="0"/>
                <a:sym typeface="Courier New Bold" charset="0"/>
              </a:rPr>
              <a:t>0x400800:       0x00000000004005f8      0x0000000000400602</a:t>
            </a:r>
          </a:p>
          <a:p>
            <a:pPr algn="l"/>
            <a:r>
              <a:rPr lang="fr-FR" sz="1400" b="1" dirty="0">
                <a:latin typeface="Courier New" pitchFamily="49" charset="0"/>
                <a:cs typeface="Courier New" pitchFamily="49" charset="0"/>
                <a:sym typeface="Courier New Bold" charset="0"/>
              </a:rPr>
              <a:t>0x400810:       0x0000000000400614      0x000000000040060b</a:t>
            </a:r>
          </a:p>
          <a:p>
            <a:pPr algn="l"/>
            <a:r>
              <a:rPr lang="fr-FR" sz="1400" b="1" dirty="0">
                <a:latin typeface="Courier New" pitchFamily="49" charset="0"/>
                <a:cs typeface="Courier New" pitchFamily="49" charset="0"/>
                <a:sym typeface="Courier New Bold" charset="0"/>
              </a:rPr>
              <a:t>0x400820:       0x000000000040060b      0x2c646c25203d2078</a:t>
            </a:r>
          </a:p>
        </p:txBody>
      </p:sp>
      <p:sp>
        <p:nvSpPr>
          <p:cNvPr id="6" name="Rectangle 6"/>
          <p:cNvSpPr>
            <a:spLocks/>
          </p:cNvSpPr>
          <p:nvPr/>
        </p:nvSpPr>
        <p:spPr bwMode="auto">
          <a:xfrm>
            <a:off x="1905002" y="2706078"/>
            <a:ext cx="8379069" cy="3565768"/>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cs-CZ" sz="1400" b="1" dirty="0">
                <a:latin typeface="Courier New" pitchFamily="49" charset="0"/>
                <a:cs typeface="Courier New" pitchFamily="49" charset="0"/>
                <a:sym typeface="Courier New Bold" charset="0"/>
              </a:rPr>
              <a:t>  . . .</a:t>
            </a:r>
          </a:p>
          <a:p>
            <a:pPr algn="l"/>
            <a:r>
              <a:rPr lang="cs-CZ" sz="1400" b="1" dirty="0">
                <a:latin typeface="Courier New" pitchFamily="49" charset="0"/>
                <a:cs typeface="Courier New" pitchFamily="49" charset="0"/>
                <a:sym typeface="Courier New Bold" charset="0"/>
              </a:rPr>
              <a:t>  4005f0:       48 89 f0                </a:t>
            </a:r>
            <a:r>
              <a:rPr lang="cs-CZ" sz="1400" b="1" dirty="0" err="1">
                <a:latin typeface="Courier New" pitchFamily="49" charset="0"/>
                <a:cs typeface="Courier New" pitchFamily="49" charset="0"/>
                <a:sym typeface="Courier New Bold" charset="0"/>
              </a:rPr>
              <a:t>mov</a:t>
            </a:r>
            <a:r>
              <a:rPr lang="cs-CZ" sz="1400" b="1" dirty="0">
                <a:latin typeface="Courier New" pitchFamily="49" charset="0"/>
                <a:cs typeface="Courier New" pitchFamily="49" charset="0"/>
                <a:sym typeface="Courier New Bold" charset="0"/>
              </a:rPr>
              <a:t>    %</a:t>
            </a:r>
            <a:r>
              <a:rPr lang="cs-CZ" sz="1400" b="1" dirty="0" err="1">
                <a:latin typeface="Courier New" pitchFamily="49" charset="0"/>
                <a:cs typeface="Courier New" pitchFamily="49" charset="0"/>
                <a:sym typeface="Courier New Bold" charset="0"/>
              </a:rPr>
              <a:t>rsi</a:t>
            </a:r>
            <a:r>
              <a:rPr lang="cs-CZ" sz="1400" b="1" dirty="0">
                <a:latin typeface="Courier New" pitchFamily="49" charset="0"/>
                <a:cs typeface="Courier New" pitchFamily="49" charset="0"/>
                <a:sym typeface="Courier New Bold" charset="0"/>
              </a:rPr>
              <a:t>,%</a:t>
            </a:r>
            <a:r>
              <a:rPr lang="cs-CZ" sz="1400" b="1" dirty="0" err="1">
                <a:latin typeface="Courier New" pitchFamily="49" charset="0"/>
                <a:cs typeface="Courier New" pitchFamily="49" charset="0"/>
                <a:sym typeface="Courier New Bold" charset="0"/>
              </a:rPr>
              <a:t>rax</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4005f3:       48 0f </a:t>
            </a:r>
            <a:r>
              <a:rPr lang="cs-CZ" sz="1400" b="1" dirty="0" err="1">
                <a:latin typeface="Courier New" pitchFamily="49" charset="0"/>
                <a:cs typeface="Courier New" pitchFamily="49" charset="0"/>
                <a:sym typeface="Courier New Bold" charset="0"/>
              </a:rPr>
              <a:t>af</a:t>
            </a:r>
            <a:r>
              <a:rPr lang="cs-CZ" sz="1400" b="1" dirty="0">
                <a:latin typeface="Courier New" pitchFamily="49" charset="0"/>
                <a:cs typeface="Courier New" pitchFamily="49" charset="0"/>
                <a:sym typeface="Courier New Bold" charset="0"/>
              </a:rPr>
              <a:t> c2             </a:t>
            </a:r>
            <a:r>
              <a:rPr lang="cs-CZ" sz="1400" b="1" dirty="0" err="1">
                <a:latin typeface="Courier New" pitchFamily="49" charset="0"/>
                <a:cs typeface="Courier New" pitchFamily="49" charset="0"/>
                <a:sym typeface="Courier New Bold" charset="0"/>
              </a:rPr>
              <a:t>imul</a:t>
            </a:r>
            <a:r>
              <a:rPr lang="cs-CZ" sz="1400" b="1" dirty="0">
                <a:latin typeface="Courier New" pitchFamily="49" charset="0"/>
                <a:cs typeface="Courier New" pitchFamily="49" charset="0"/>
                <a:sym typeface="Courier New Bold" charset="0"/>
              </a:rPr>
              <a:t>   %</a:t>
            </a:r>
            <a:r>
              <a:rPr lang="cs-CZ" sz="1400" b="1" dirty="0" err="1">
                <a:latin typeface="Courier New" pitchFamily="49" charset="0"/>
                <a:cs typeface="Courier New" pitchFamily="49" charset="0"/>
                <a:sym typeface="Courier New Bold" charset="0"/>
              </a:rPr>
              <a:t>rdx</a:t>
            </a:r>
            <a:r>
              <a:rPr lang="cs-CZ" sz="1400" b="1" dirty="0">
                <a:latin typeface="Courier New" pitchFamily="49" charset="0"/>
                <a:cs typeface="Courier New" pitchFamily="49" charset="0"/>
                <a:sym typeface="Courier New Bold" charset="0"/>
              </a:rPr>
              <a:t>,%</a:t>
            </a:r>
            <a:r>
              <a:rPr lang="cs-CZ" sz="1400" b="1" dirty="0" err="1">
                <a:latin typeface="Courier New" pitchFamily="49" charset="0"/>
                <a:cs typeface="Courier New" pitchFamily="49" charset="0"/>
                <a:sym typeface="Courier New Bold" charset="0"/>
              </a:rPr>
              <a:t>rax</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4005f7:       c3                      </a:t>
            </a:r>
            <a:r>
              <a:rPr lang="cs-CZ" sz="1400" b="1" dirty="0" err="1">
                <a:latin typeface="Courier New" pitchFamily="49" charset="0"/>
                <a:cs typeface="Courier New" pitchFamily="49" charset="0"/>
                <a:sym typeface="Courier New Bold" charset="0"/>
              </a:rPr>
              <a:t>retq</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4005f8:       48 89 f0                </a:t>
            </a:r>
            <a:r>
              <a:rPr lang="cs-CZ" sz="1400" b="1" dirty="0" err="1">
                <a:latin typeface="Courier New" pitchFamily="49" charset="0"/>
                <a:cs typeface="Courier New" pitchFamily="49" charset="0"/>
                <a:sym typeface="Courier New Bold" charset="0"/>
              </a:rPr>
              <a:t>mov</a:t>
            </a:r>
            <a:r>
              <a:rPr lang="cs-CZ" sz="1400" b="1" dirty="0">
                <a:latin typeface="Courier New" pitchFamily="49" charset="0"/>
                <a:cs typeface="Courier New" pitchFamily="49" charset="0"/>
                <a:sym typeface="Courier New Bold" charset="0"/>
              </a:rPr>
              <a:t>    %</a:t>
            </a:r>
            <a:r>
              <a:rPr lang="cs-CZ" sz="1400" b="1" dirty="0" err="1">
                <a:latin typeface="Courier New" pitchFamily="49" charset="0"/>
                <a:cs typeface="Courier New" pitchFamily="49" charset="0"/>
                <a:sym typeface="Courier New Bold" charset="0"/>
              </a:rPr>
              <a:t>rsi</a:t>
            </a:r>
            <a:r>
              <a:rPr lang="cs-CZ" sz="1400" b="1" dirty="0">
                <a:latin typeface="Courier New" pitchFamily="49" charset="0"/>
                <a:cs typeface="Courier New" pitchFamily="49" charset="0"/>
                <a:sym typeface="Courier New Bold" charset="0"/>
              </a:rPr>
              <a:t>,%</a:t>
            </a:r>
            <a:r>
              <a:rPr lang="cs-CZ" sz="1400" b="1" dirty="0" err="1">
                <a:latin typeface="Courier New" pitchFamily="49" charset="0"/>
                <a:cs typeface="Courier New" pitchFamily="49" charset="0"/>
                <a:sym typeface="Courier New Bold" charset="0"/>
              </a:rPr>
              <a:t>rax</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4005fb:       48 99                   </a:t>
            </a:r>
            <a:r>
              <a:rPr lang="cs-CZ" sz="1400" b="1" dirty="0" err="1">
                <a:latin typeface="Courier New" pitchFamily="49" charset="0"/>
                <a:cs typeface="Courier New" pitchFamily="49" charset="0"/>
                <a:sym typeface="Courier New Bold" charset="0"/>
              </a:rPr>
              <a:t>cqto</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4005fd:       48 f7 f9                </a:t>
            </a:r>
            <a:r>
              <a:rPr lang="cs-CZ" sz="1400" b="1" dirty="0" err="1">
                <a:latin typeface="Courier New" pitchFamily="49" charset="0"/>
                <a:cs typeface="Courier New" pitchFamily="49" charset="0"/>
                <a:sym typeface="Courier New Bold" charset="0"/>
              </a:rPr>
              <a:t>idiv</a:t>
            </a:r>
            <a:r>
              <a:rPr lang="cs-CZ" sz="1400" b="1" dirty="0">
                <a:latin typeface="Courier New" pitchFamily="49" charset="0"/>
                <a:cs typeface="Courier New" pitchFamily="49" charset="0"/>
                <a:sym typeface="Courier New Bold" charset="0"/>
              </a:rPr>
              <a:t>   %</a:t>
            </a:r>
            <a:r>
              <a:rPr lang="cs-CZ" sz="1400" b="1" dirty="0" err="1">
                <a:latin typeface="Courier New" pitchFamily="49" charset="0"/>
                <a:cs typeface="Courier New" pitchFamily="49" charset="0"/>
                <a:sym typeface="Courier New Bold" charset="0"/>
              </a:rPr>
              <a:t>rcx</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400600:       </a:t>
            </a:r>
            <a:r>
              <a:rPr lang="cs-CZ" sz="1400" b="1" dirty="0" err="1">
                <a:latin typeface="Courier New" pitchFamily="49" charset="0"/>
                <a:cs typeface="Courier New" pitchFamily="49" charset="0"/>
                <a:sym typeface="Courier New Bold" charset="0"/>
              </a:rPr>
              <a:t>eb</a:t>
            </a:r>
            <a:r>
              <a:rPr lang="cs-CZ" sz="1400" b="1" dirty="0">
                <a:latin typeface="Courier New" pitchFamily="49" charset="0"/>
                <a:cs typeface="Courier New" pitchFamily="49" charset="0"/>
                <a:sym typeface="Courier New Bold" charset="0"/>
              </a:rPr>
              <a:t> 05                   </a:t>
            </a:r>
            <a:r>
              <a:rPr lang="cs-CZ" sz="1400" b="1" dirty="0" err="1">
                <a:latin typeface="Courier New" pitchFamily="49" charset="0"/>
                <a:cs typeface="Courier New" pitchFamily="49" charset="0"/>
                <a:sym typeface="Courier New Bold" charset="0"/>
              </a:rPr>
              <a:t>jmp</a:t>
            </a:r>
            <a:r>
              <a:rPr lang="cs-CZ" sz="1400" b="1" dirty="0">
                <a:latin typeface="Courier New" pitchFamily="49" charset="0"/>
                <a:cs typeface="Courier New" pitchFamily="49" charset="0"/>
                <a:sym typeface="Courier New Bold" charset="0"/>
              </a:rPr>
              <a:t>    400607 &lt;switch_eg+0x27&gt;</a:t>
            </a:r>
          </a:p>
          <a:p>
            <a:pPr algn="l"/>
            <a:r>
              <a:rPr lang="cs-CZ" sz="1400" b="1" dirty="0">
                <a:latin typeface="Courier New" pitchFamily="49" charset="0"/>
                <a:cs typeface="Courier New" pitchFamily="49" charset="0"/>
                <a:sym typeface="Courier New Bold" charset="0"/>
              </a:rPr>
              <a:t>  400602:       b8 01 00 00 00          </a:t>
            </a:r>
            <a:r>
              <a:rPr lang="cs-CZ" sz="1400" b="1" dirty="0" err="1">
                <a:latin typeface="Courier New" pitchFamily="49" charset="0"/>
                <a:cs typeface="Courier New" pitchFamily="49" charset="0"/>
                <a:sym typeface="Courier New Bold" charset="0"/>
              </a:rPr>
              <a:t>mov</a:t>
            </a:r>
            <a:r>
              <a:rPr lang="cs-CZ" sz="1400" b="1" dirty="0">
                <a:latin typeface="Courier New" pitchFamily="49" charset="0"/>
                <a:cs typeface="Courier New" pitchFamily="49" charset="0"/>
                <a:sym typeface="Courier New Bold" charset="0"/>
              </a:rPr>
              <a:t>    $0x1,%eax</a:t>
            </a:r>
          </a:p>
          <a:p>
            <a:pPr algn="l"/>
            <a:r>
              <a:rPr lang="cs-CZ" sz="1400" b="1" dirty="0">
                <a:latin typeface="Courier New" pitchFamily="49" charset="0"/>
                <a:cs typeface="Courier New" pitchFamily="49" charset="0"/>
                <a:sym typeface="Courier New Bold" charset="0"/>
              </a:rPr>
              <a:t>  400607:       48 01 c8                </a:t>
            </a:r>
            <a:r>
              <a:rPr lang="cs-CZ" sz="1400" b="1" dirty="0" err="1">
                <a:latin typeface="Courier New" pitchFamily="49" charset="0"/>
                <a:cs typeface="Courier New" pitchFamily="49" charset="0"/>
                <a:sym typeface="Courier New Bold" charset="0"/>
              </a:rPr>
              <a:t>add</a:t>
            </a:r>
            <a:r>
              <a:rPr lang="cs-CZ" sz="1400" b="1" dirty="0">
                <a:latin typeface="Courier New" pitchFamily="49" charset="0"/>
                <a:cs typeface="Courier New" pitchFamily="49" charset="0"/>
                <a:sym typeface="Courier New Bold" charset="0"/>
              </a:rPr>
              <a:t>    %</a:t>
            </a:r>
            <a:r>
              <a:rPr lang="cs-CZ" sz="1400" b="1" dirty="0" err="1">
                <a:latin typeface="Courier New" pitchFamily="49" charset="0"/>
                <a:cs typeface="Courier New" pitchFamily="49" charset="0"/>
                <a:sym typeface="Courier New Bold" charset="0"/>
              </a:rPr>
              <a:t>rcx</a:t>
            </a:r>
            <a:r>
              <a:rPr lang="cs-CZ" sz="1400" b="1" dirty="0">
                <a:latin typeface="Courier New" pitchFamily="49" charset="0"/>
                <a:cs typeface="Courier New" pitchFamily="49" charset="0"/>
                <a:sym typeface="Courier New Bold" charset="0"/>
              </a:rPr>
              <a:t>,%</a:t>
            </a:r>
            <a:r>
              <a:rPr lang="cs-CZ" sz="1400" b="1" dirty="0" err="1">
                <a:latin typeface="Courier New" pitchFamily="49" charset="0"/>
                <a:cs typeface="Courier New" pitchFamily="49" charset="0"/>
                <a:sym typeface="Courier New Bold" charset="0"/>
              </a:rPr>
              <a:t>rax</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40060a:       c3                      </a:t>
            </a:r>
            <a:r>
              <a:rPr lang="cs-CZ" sz="1400" b="1" dirty="0" err="1">
                <a:latin typeface="Courier New" pitchFamily="49" charset="0"/>
                <a:cs typeface="Courier New" pitchFamily="49" charset="0"/>
                <a:sym typeface="Courier New Bold" charset="0"/>
              </a:rPr>
              <a:t>retq</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40060b:       b8 01 00 00 00          </a:t>
            </a:r>
            <a:r>
              <a:rPr lang="cs-CZ" sz="1400" b="1" dirty="0" err="1">
                <a:latin typeface="Courier New" pitchFamily="49" charset="0"/>
                <a:cs typeface="Courier New" pitchFamily="49" charset="0"/>
                <a:sym typeface="Courier New Bold" charset="0"/>
              </a:rPr>
              <a:t>mov</a:t>
            </a:r>
            <a:r>
              <a:rPr lang="cs-CZ" sz="1400" b="1" dirty="0">
                <a:latin typeface="Courier New" pitchFamily="49" charset="0"/>
                <a:cs typeface="Courier New" pitchFamily="49" charset="0"/>
                <a:sym typeface="Courier New Bold" charset="0"/>
              </a:rPr>
              <a:t>    $0x1,%eax</a:t>
            </a:r>
          </a:p>
          <a:p>
            <a:pPr algn="l"/>
            <a:r>
              <a:rPr lang="cs-CZ" sz="1400" b="1" dirty="0">
                <a:latin typeface="Courier New" pitchFamily="49" charset="0"/>
                <a:cs typeface="Courier New" pitchFamily="49" charset="0"/>
                <a:sym typeface="Courier New Bold" charset="0"/>
              </a:rPr>
              <a:t>  400610:       48 29 d0                sub    %</a:t>
            </a:r>
            <a:r>
              <a:rPr lang="cs-CZ" sz="1400" b="1" dirty="0" err="1">
                <a:latin typeface="Courier New" pitchFamily="49" charset="0"/>
                <a:cs typeface="Courier New" pitchFamily="49" charset="0"/>
                <a:sym typeface="Courier New Bold" charset="0"/>
              </a:rPr>
              <a:t>rdx</a:t>
            </a:r>
            <a:r>
              <a:rPr lang="cs-CZ" sz="1400" b="1" dirty="0">
                <a:latin typeface="Courier New" pitchFamily="49" charset="0"/>
                <a:cs typeface="Courier New" pitchFamily="49" charset="0"/>
                <a:sym typeface="Courier New Bold" charset="0"/>
              </a:rPr>
              <a:t>,%</a:t>
            </a:r>
            <a:r>
              <a:rPr lang="cs-CZ" sz="1400" b="1" dirty="0" err="1">
                <a:latin typeface="Courier New" pitchFamily="49" charset="0"/>
                <a:cs typeface="Courier New" pitchFamily="49" charset="0"/>
                <a:sym typeface="Courier New Bold" charset="0"/>
              </a:rPr>
              <a:t>rax</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400613:       c3                      </a:t>
            </a:r>
            <a:r>
              <a:rPr lang="cs-CZ" sz="1400" b="1" dirty="0" err="1">
                <a:latin typeface="Courier New" pitchFamily="49" charset="0"/>
                <a:cs typeface="Courier New" pitchFamily="49" charset="0"/>
                <a:sym typeface="Courier New Bold" charset="0"/>
              </a:rPr>
              <a:t>retq</a:t>
            </a:r>
            <a:endParaRPr lang="cs-CZ" sz="1400" b="1" dirty="0">
              <a:latin typeface="Courier New" pitchFamily="49" charset="0"/>
              <a:cs typeface="Courier New" pitchFamily="49" charset="0"/>
              <a:sym typeface="Courier New Bold" charset="0"/>
            </a:endParaRPr>
          </a:p>
          <a:p>
            <a:pPr algn="l"/>
            <a:r>
              <a:rPr lang="cs-CZ" sz="1400" b="1" dirty="0">
                <a:latin typeface="Courier New" pitchFamily="49" charset="0"/>
                <a:cs typeface="Courier New" pitchFamily="49" charset="0"/>
                <a:sym typeface="Courier New Bold" charset="0"/>
              </a:rPr>
              <a:t>  400614:       b8 02 00 00 00          </a:t>
            </a:r>
            <a:r>
              <a:rPr lang="cs-CZ" sz="1400" b="1" dirty="0" err="1">
                <a:latin typeface="Courier New" pitchFamily="49" charset="0"/>
                <a:cs typeface="Courier New" pitchFamily="49" charset="0"/>
                <a:sym typeface="Courier New Bold" charset="0"/>
              </a:rPr>
              <a:t>mov</a:t>
            </a:r>
            <a:r>
              <a:rPr lang="cs-CZ" sz="1400" b="1" dirty="0">
                <a:latin typeface="Courier New" pitchFamily="49" charset="0"/>
                <a:cs typeface="Courier New" pitchFamily="49" charset="0"/>
                <a:sym typeface="Courier New Bold" charset="0"/>
              </a:rPr>
              <a:t>    $0x2,%eax</a:t>
            </a:r>
          </a:p>
          <a:p>
            <a:pPr algn="l"/>
            <a:r>
              <a:rPr lang="cs-CZ" sz="1400" b="1" dirty="0">
                <a:latin typeface="Courier New" pitchFamily="49" charset="0"/>
                <a:cs typeface="Courier New" pitchFamily="49" charset="0"/>
                <a:sym typeface="Courier New Bold" charset="0"/>
              </a:rPr>
              <a:t>  400619:       c3                      </a:t>
            </a:r>
            <a:r>
              <a:rPr lang="cs-CZ" sz="1400" b="1" dirty="0" err="1">
                <a:latin typeface="Courier New" pitchFamily="49" charset="0"/>
                <a:cs typeface="Courier New" pitchFamily="49" charset="0"/>
                <a:sym typeface="Courier New Bold" charset="0"/>
              </a:rPr>
              <a:t>retq</a:t>
            </a:r>
            <a:endParaRPr lang="cs-CZ" sz="1400" b="1" dirty="0">
              <a:latin typeface="Courier New" pitchFamily="49" charset="0"/>
              <a:cs typeface="Courier New" pitchFamily="49" charset="0"/>
              <a:sym typeface="Courier New Bold" charset="0"/>
            </a:endParaRPr>
          </a:p>
        </p:txBody>
      </p:sp>
      <p:cxnSp>
        <p:nvCxnSpPr>
          <p:cNvPr id="7" name="Straight Arrow Connector 6"/>
          <p:cNvCxnSpPr/>
          <p:nvPr/>
        </p:nvCxnSpPr>
        <p:spPr bwMode="auto">
          <a:xfrm flipH="1">
            <a:off x="2706078" y="1983155"/>
            <a:ext cx="1406769" cy="1690077"/>
          </a:xfrm>
          <a:prstGeom prst="straightConnector1">
            <a:avLst/>
          </a:prstGeom>
          <a:solidFill>
            <a:schemeClr val="accent1"/>
          </a:solidFill>
          <a:ln w="25400" cap="flat" cmpd="sng" algn="ctr">
            <a:solidFill>
              <a:srgbClr val="CC0000"/>
            </a:solidFill>
            <a:prstDash val="solid"/>
            <a:round/>
            <a:headEnd type="oval" w="med" len="med"/>
            <a:tailEnd type="arrow"/>
          </a:ln>
          <a:effectLst/>
        </p:spPr>
      </p:cxnSp>
      <p:cxnSp>
        <p:nvCxnSpPr>
          <p:cNvPr id="8" name="Straight Arrow Connector 7"/>
          <p:cNvCxnSpPr/>
          <p:nvPr/>
        </p:nvCxnSpPr>
        <p:spPr bwMode="auto">
          <a:xfrm flipH="1">
            <a:off x="2706078" y="1768232"/>
            <a:ext cx="1680309" cy="4054231"/>
          </a:xfrm>
          <a:prstGeom prst="straightConnector1">
            <a:avLst/>
          </a:prstGeom>
          <a:solidFill>
            <a:schemeClr val="accent1"/>
          </a:solidFill>
          <a:ln w="25400" cap="flat" cmpd="sng" algn="ctr">
            <a:solidFill>
              <a:srgbClr val="CC0000"/>
            </a:solidFill>
            <a:prstDash val="solid"/>
            <a:round/>
            <a:headEnd type="oval" w="med" len="med"/>
            <a:tailEnd type="arrow"/>
          </a:ln>
          <a:effectLst/>
        </p:spPr>
      </p:cxnSp>
      <p:cxnSp>
        <p:nvCxnSpPr>
          <p:cNvPr id="11" name="Straight Arrow Connector 10"/>
          <p:cNvCxnSpPr/>
          <p:nvPr/>
        </p:nvCxnSpPr>
        <p:spPr bwMode="auto">
          <a:xfrm flipH="1">
            <a:off x="2764692" y="2188308"/>
            <a:ext cx="1592386" cy="3624384"/>
          </a:xfrm>
          <a:prstGeom prst="straightConnector1">
            <a:avLst/>
          </a:prstGeom>
          <a:solidFill>
            <a:schemeClr val="accent1"/>
          </a:solidFill>
          <a:ln w="25400" cap="flat" cmpd="sng" algn="ctr">
            <a:solidFill>
              <a:srgbClr val="CC0000"/>
            </a:solidFill>
            <a:prstDash val="solid"/>
            <a:round/>
            <a:headEnd type="oval" w="med" len="med"/>
            <a:tailEnd type="arrow"/>
          </a:ln>
          <a:effectLst/>
        </p:spPr>
      </p:cxnSp>
      <p:cxnSp>
        <p:nvCxnSpPr>
          <p:cNvPr id="14" name="Straight Arrow Connector 13"/>
          <p:cNvCxnSpPr/>
          <p:nvPr/>
        </p:nvCxnSpPr>
        <p:spPr bwMode="auto">
          <a:xfrm flipH="1">
            <a:off x="2745155" y="2403231"/>
            <a:ext cx="1651001" cy="2794000"/>
          </a:xfrm>
          <a:prstGeom prst="straightConnector1">
            <a:avLst/>
          </a:prstGeom>
          <a:solidFill>
            <a:schemeClr val="accent1"/>
          </a:solidFill>
          <a:ln w="25400" cap="flat" cmpd="sng" algn="ctr">
            <a:solidFill>
              <a:srgbClr val="CC0000"/>
            </a:solidFill>
            <a:prstDash val="solid"/>
            <a:round/>
            <a:headEnd type="oval" w="med" len="med"/>
            <a:tailEnd type="arrow"/>
          </a:ln>
          <a:effectLst/>
        </p:spPr>
      </p:cxnSp>
      <p:cxnSp>
        <p:nvCxnSpPr>
          <p:cNvPr id="17" name="Straight Arrow Connector 16"/>
          <p:cNvCxnSpPr/>
          <p:nvPr/>
        </p:nvCxnSpPr>
        <p:spPr bwMode="auto">
          <a:xfrm flipH="1">
            <a:off x="2745155" y="1738924"/>
            <a:ext cx="3810001" cy="1328615"/>
          </a:xfrm>
          <a:prstGeom prst="straightConnector1">
            <a:avLst/>
          </a:prstGeom>
          <a:solidFill>
            <a:schemeClr val="accent1"/>
          </a:solidFill>
          <a:ln w="25400" cap="flat" cmpd="sng" algn="ctr">
            <a:solidFill>
              <a:srgbClr val="CC0000"/>
            </a:solidFill>
            <a:prstDash val="solid"/>
            <a:round/>
            <a:headEnd type="oval" w="med" len="med"/>
            <a:tailEnd type="arrow"/>
          </a:ln>
          <a:effectLst/>
        </p:spPr>
      </p:cxnSp>
      <p:cxnSp>
        <p:nvCxnSpPr>
          <p:cNvPr id="20" name="Straight Arrow Connector 19"/>
          <p:cNvCxnSpPr/>
          <p:nvPr/>
        </p:nvCxnSpPr>
        <p:spPr bwMode="auto">
          <a:xfrm flipH="1">
            <a:off x="2794001" y="1963615"/>
            <a:ext cx="3761155" cy="2598616"/>
          </a:xfrm>
          <a:prstGeom prst="straightConnector1">
            <a:avLst/>
          </a:prstGeom>
          <a:solidFill>
            <a:schemeClr val="accent1"/>
          </a:solidFill>
          <a:ln w="25400" cap="flat" cmpd="sng" algn="ctr">
            <a:solidFill>
              <a:srgbClr val="CC0000"/>
            </a:solidFill>
            <a:prstDash val="solid"/>
            <a:round/>
            <a:headEnd type="oval" w="med" len="med"/>
            <a:tailEnd type="arrow"/>
          </a:ln>
          <a:effectLst/>
        </p:spPr>
      </p:cxnSp>
      <p:cxnSp>
        <p:nvCxnSpPr>
          <p:cNvPr id="23" name="Straight Arrow Connector 22"/>
          <p:cNvCxnSpPr/>
          <p:nvPr/>
        </p:nvCxnSpPr>
        <p:spPr bwMode="auto">
          <a:xfrm flipH="1">
            <a:off x="2754923" y="2178538"/>
            <a:ext cx="3800232" cy="2999154"/>
          </a:xfrm>
          <a:prstGeom prst="straightConnector1">
            <a:avLst/>
          </a:prstGeom>
          <a:solidFill>
            <a:schemeClr val="accent1"/>
          </a:solidFill>
          <a:ln w="25400" cap="flat" cmpd="sng" algn="ctr">
            <a:solidFill>
              <a:srgbClr val="CC0000"/>
            </a:solidFill>
            <a:prstDash val="solid"/>
            <a:round/>
            <a:headEnd type="oval" w="med" len="med"/>
            <a:tailEnd type="arrow"/>
          </a:ln>
          <a:effectLst/>
        </p:spPr>
      </p:cxnSp>
    </p:spTree>
    <p:extLst>
      <p:ext uri="{BB962C8B-B14F-4D97-AF65-F5344CB8AC3E}">
        <p14:creationId xmlns:p14="http://schemas.microsoft.com/office/powerpoint/2010/main" val="369247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828800" y="493712"/>
            <a:ext cx="8077200" cy="573088"/>
          </a:xfrm>
        </p:spPr>
        <p:txBody>
          <a:bodyPr>
            <a:normAutofit fontScale="90000"/>
          </a:bodyPr>
          <a:lstStyle/>
          <a:p>
            <a:r>
              <a:rPr lang="en-US" dirty="0"/>
              <a:t>Recall: Addressing Modes</a:t>
            </a:r>
          </a:p>
        </p:txBody>
      </p:sp>
      <p:sp>
        <p:nvSpPr>
          <p:cNvPr id="161795" name="Rectangle 3"/>
          <p:cNvSpPr>
            <a:spLocks noGrp="1" noChangeArrowheads="1"/>
          </p:cNvSpPr>
          <p:nvPr>
            <p:ph type="body" idx="1"/>
          </p:nvPr>
        </p:nvSpPr>
        <p:spPr>
          <a:xfrm>
            <a:off x="1814514" y="1250950"/>
            <a:ext cx="8307387" cy="5530850"/>
          </a:xfrm>
        </p:spPr>
        <p:txBody>
          <a:bodyPr/>
          <a:lstStyle/>
          <a:p>
            <a:pPr marL="223838" indent="-223838" defTabSz="895350">
              <a:tabLst>
                <a:tab pos="1206500" algn="l"/>
                <a:tab pos="3657600" algn="l"/>
              </a:tabLst>
            </a:pPr>
            <a:r>
              <a:rPr lang="en-US" dirty="0"/>
              <a:t>Most General Form</a:t>
            </a:r>
          </a:p>
          <a:p>
            <a:pPr marL="223838" indent="-223838" defTabSz="895350">
              <a:buNone/>
              <a:tabLst>
                <a:tab pos="1206500" algn="l"/>
                <a:tab pos="3657600" algn="l"/>
              </a:tabLst>
            </a:pPr>
            <a:r>
              <a:rPr lang="en-US" dirty="0"/>
              <a:t>		D(</a:t>
            </a:r>
            <a:r>
              <a:rPr lang="en-US" dirty="0" err="1"/>
              <a:t>Rb,Ri,S</a:t>
            </a:r>
            <a:r>
              <a:rPr lang="en-US" dirty="0"/>
              <a:t>)	</a:t>
            </a:r>
            <a:r>
              <a:rPr lang="en-US" dirty="0" err="1"/>
              <a:t>Mem</a:t>
            </a:r>
            <a:r>
              <a:rPr lang="en-US" dirty="0"/>
              <a:t>[</a:t>
            </a:r>
            <a:r>
              <a:rPr lang="en-US" dirty="0" err="1"/>
              <a:t>Reg</a:t>
            </a:r>
            <a:r>
              <a:rPr lang="en-US" dirty="0"/>
              <a:t>[</a:t>
            </a:r>
            <a:r>
              <a:rPr lang="en-US" dirty="0" err="1"/>
              <a:t>Rb</a:t>
            </a:r>
            <a:r>
              <a:rPr lang="en-US" dirty="0"/>
              <a:t>]+S*</a:t>
            </a:r>
            <a:r>
              <a:rPr lang="en-US" dirty="0" err="1"/>
              <a:t>Reg</a:t>
            </a:r>
            <a:r>
              <a:rPr lang="en-US" dirty="0"/>
              <a:t>[</a:t>
            </a:r>
            <a:r>
              <a:rPr lang="en-US" dirty="0" err="1"/>
              <a:t>Ri</a:t>
            </a:r>
            <a:r>
              <a:rPr lang="en-US" dirty="0"/>
              <a:t>]+ D]</a:t>
            </a:r>
          </a:p>
          <a:p>
            <a:pPr marL="560388" lvl="1" indent="-222250" defTabSz="895350">
              <a:tabLst>
                <a:tab pos="1206500" algn="l"/>
                <a:tab pos="3657600" algn="l"/>
              </a:tabLst>
            </a:pPr>
            <a:r>
              <a:rPr lang="en-US" dirty="0"/>
              <a:t>D: 	Constant “displacement” 1, 2, or 4 bytes</a:t>
            </a:r>
          </a:p>
          <a:p>
            <a:pPr marL="560388" lvl="1" indent="-222250" defTabSz="895350">
              <a:tabLst>
                <a:tab pos="1206500" algn="l"/>
                <a:tab pos="3657600" algn="l"/>
              </a:tabLst>
            </a:pPr>
            <a:r>
              <a:rPr lang="en-US" dirty="0" err="1"/>
              <a:t>Rb</a:t>
            </a:r>
            <a:r>
              <a:rPr lang="en-US" dirty="0"/>
              <a:t>: 	Base register: Any of 16 integer registers</a:t>
            </a:r>
          </a:p>
          <a:p>
            <a:pPr marL="560388" lvl="1" indent="-222250" defTabSz="895350">
              <a:tabLst>
                <a:tab pos="1206500" algn="l"/>
                <a:tab pos="3657600" algn="l"/>
              </a:tabLst>
            </a:pPr>
            <a:r>
              <a:rPr lang="en-US" dirty="0" err="1"/>
              <a:t>Ri</a:t>
            </a:r>
            <a:r>
              <a:rPr lang="en-US" dirty="0"/>
              <a:t>:	Index register: Any, except for </a:t>
            </a:r>
            <a:r>
              <a:rPr lang="en-US" b="1" dirty="0">
                <a:latin typeface="Courier New" pitchFamily="49" charset="0"/>
              </a:rPr>
              <a:t>%</a:t>
            </a:r>
            <a:r>
              <a:rPr lang="en-US" b="1" dirty="0" err="1">
                <a:latin typeface="Courier New" pitchFamily="49" charset="0"/>
              </a:rPr>
              <a:t>rsp</a:t>
            </a:r>
            <a:endParaRPr lang="en-US" b="1" dirty="0">
              <a:latin typeface="Courier New" pitchFamily="49" charset="0"/>
            </a:endParaRPr>
          </a:p>
          <a:p>
            <a:pPr marL="560388" lvl="1" indent="-222250" defTabSz="895350">
              <a:tabLst>
                <a:tab pos="1206500" algn="l"/>
                <a:tab pos="3657600" algn="l"/>
              </a:tabLst>
            </a:pPr>
            <a:r>
              <a:rPr lang="en-US" dirty="0"/>
              <a:t>S: 	Scale: 1, 2, 4, or 8</a:t>
            </a:r>
          </a:p>
          <a:p>
            <a:pPr marL="223838" indent="-223838" defTabSz="895350">
              <a:tabLst>
                <a:tab pos="1206500" algn="l"/>
                <a:tab pos="3657600" algn="l"/>
              </a:tabLst>
            </a:pPr>
            <a:endParaRPr lang="en-US" dirty="0"/>
          </a:p>
          <a:p>
            <a:pPr marL="223838" indent="-223838" defTabSz="895350">
              <a:tabLst>
                <a:tab pos="1206500" algn="l"/>
                <a:tab pos="3657600" algn="l"/>
              </a:tabLst>
            </a:pPr>
            <a:r>
              <a:rPr lang="en-US" dirty="0"/>
              <a:t>Special Cases</a:t>
            </a:r>
          </a:p>
          <a:p>
            <a:pPr marL="223838" indent="-223838" defTabSz="895350">
              <a:buNone/>
              <a:tabLst>
                <a:tab pos="1206500" algn="l"/>
                <a:tab pos="3657600" algn="l"/>
              </a:tabLst>
            </a:pPr>
            <a:r>
              <a:rPr lang="en-US" dirty="0"/>
              <a:t>		(</a:t>
            </a:r>
            <a:r>
              <a:rPr lang="en-US" dirty="0" err="1"/>
              <a:t>Rb,Ri</a:t>
            </a:r>
            <a:r>
              <a:rPr lang="en-US" dirty="0"/>
              <a:t>)	</a:t>
            </a:r>
            <a:r>
              <a:rPr lang="en-US" dirty="0" err="1"/>
              <a:t>Mem</a:t>
            </a:r>
            <a:r>
              <a:rPr lang="en-US" dirty="0"/>
              <a:t>[</a:t>
            </a:r>
            <a:r>
              <a:rPr lang="en-US" dirty="0" err="1"/>
              <a:t>Reg</a:t>
            </a:r>
            <a:r>
              <a:rPr lang="en-US" dirty="0"/>
              <a:t>[</a:t>
            </a:r>
            <a:r>
              <a:rPr lang="en-US" dirty="0" err="1"/>
              <a:t>Rb</a:t>
            </a:r>
            <a:r>
              <a:rPr lang="en-US" dirty="0"/>
              <a:t>]+</a:t>
            </a:r>
            <a:r>
              <a:rPr lang="en-US" dirty="0" err="1"/>
              <a:t>Reg</a:t>
            </a:r>
            <a:r>
              <a:rPr lang="en-US" dirty="0"/>
              <a:t>[</a:t>
            </a:r>
            <a:r>
              <a:rPr lang="en-US" dirty="0" err="1"/>
              <a:t>Ri</a:t>
            </a:r>
            <a:r>
              <a:rPr lang="en-US" dirty="0"/>
              <a:t>]]</a:t>
            </a:r>
          </a:p>
          <a:p>
            <a:pPr marL="223838" indent="-223838" defTabSz="895350">
              <a:buNone/>
              <a:tabLst>
                <a:tab pos="1206500" algn="l"/>
                <a:tab pos="3657600" algn="l"/>
              </a:tabLst>
            </a:pPr>
            <a:r>
              <a:rPr lang="en-US" dirty="0"/>
              <a:t>		D(</a:t>
            </a:r>
            <a:r>
              <a:rPr lang="en-US" dirty="0" err="1"/>
              <a:t>Rb,Ri</a:t>
            </a:r>
            <a:r>
              <a:rPr lang="en-US" dirty="0"/>
              <a:t>)	</a:t>
            </a:r>
            <a:r>
              <a:rPr lang="en-US" dirty="0" err="1"/>
              <a:t>Mem</a:t>
            </a:r>
            <a:r>
              <a:rPr lang="en-US" dirty="0"/>
              <a:t>[</a:t>
            </a:r>
            <a:r>
              <a:rPr lang="en-US" dirty="0" err="1"/>
              <a:t>Reg</a:t>
            </a:r>
            <a:r>
              <a:rPr lang="en-US" dirty="0"/>
              <a:t>[</a:t>
            </a:r>
            <a:r>
              <a:rPr lang="en-US" dirty="0" err="1"/>
              <a:t>Rb</a:t>
            </a:r>
            <a:r>
              <a:rPr lang="en-US" dirty="0"/>
              <a:t>]+</a:t>
            </a:r>
            <a:r>
              <a:rPr lang="en-US" dirty="0" err="1"/>
              <a:t>Reg</a:t>
            </a:r>
            <a:r>
              <a:rPr lang="en-US" dirty="0"/>
              <a:t>[</a:t>
            </a:r>
            <a:r>
              <a:rPr lang="en-US" dirty="0" err="1"/>
              <a:t>Ri</a:t>
            </a:r>
            <a:r>
              <a:rPr lang="en-US" dirty="0"/>
              <a:t>]+D]</a:t>
            </a:r>
          </a:p>
          <a:p>
            <a:pPr marL="223838" indent="-223838" defTabSz="895350">
              <a:buNone/>
              <a:tabLst>
                <a:tab pos="1206500" algn="l"/>
                <a:tab pos="3657600" algn="l"/>
              </a:tabLst>
            </a:pPr>
            <a:r>
              <a:rPr lang="en-US" dirty="0"/>
              <a:t>		(</a:t>
            </a:r>
            <a:r>
              <a:rPr lang="en-US" dirty="0" err="1"/>
              <a:t>Rb,Ri,S</a:t>
            </a:r>
            <a:r>
              <a:rPr lang="en-US" dirty="0"/>
              <a:t>)	</a:t>
            </a:r>
            <a:r>
              <a:rPr lang="en-US" dirty="0" err="1"/>
              <a:t>Mem</a:t>
            </a:r>
            <a:r>
              <a:rPr lang="en-US" dirty="0"/>
              <a:t>[</a:t>
            </a:r>
            <a:r>
              <a:rPr lang="en-US" dirty="0" err="1"/>
              <a:t>Reg</a:t>
            </a:r>
            <a:r>
              <a:rPr lang="en-US" dirty="0"/>
              <a:t>[</a:t>
            </a:r>
            <a:r>
              <a:rPr lang="en-US" dirty="0" err="1"/>
              <a:t>Rb</a:t>
            </a:r>
            <a:r>
              <a:rPr lang="en-US" dirty="0"/>
              <a:t>]+S*</a:t>
            </a:r>
            <a:r>
              <a:rPr lang="en-US" dirty="0" err="1"/>
              <a:t>Reg</a:t>
            </a:r>
            <a:r>
              <a:rPr lang="en-US" dirty="0"/>
              <a:t>[</a:t>
            </a:r>
            <a:r>
              <a:rPr lang="en-US" dirty="0" err="1"/>
              <a:t>Ri</a:t>
            </a:r>
            <a:r>
              <a:rPr lang="en-US" dirty="0"/>
              <a:t>]]</a:t>
            </a:r>
          </a:p>
        </p:txBody>
      </p:sp>
    </p:spTree>
    <p:extLst>
      <p:ext uri="{BB962C8B-B14F-4D97-AF65-F5344CB8AC3E}">
        <p14:creationId xmlns:p14="http://schemas.microsoft.com/office/powerpoint/2010/main" val="247507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179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179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17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ln/>
        </p:spPr>
        <p:txBody>
          <a:bodyPr/>
          <a:lstStyle/>
          <a:p>
            <a:pPr marL="119063" indent="-119063"/>
            <a:r>
              <a:rPr lang="en-US" dirty="0"/>
              <a:t>Processor State (x86-64, Partial)</a:t>
            </a:r>
          </a:p>
        </p:txBody>
      </p:sp>
      <p:sp>
        <p:nvSpPr>
          <p:cNvPr id="33796" name="Rectangle 4"/>
          <p:cNvSpPr>
            <a:spLocks noGrp="1" noChangeArrowheads="1"/>
          </p:cNvSpPr>
          <p:nvPr>
            <p:ph type="body" idx="1"/>
          </p:nvPr>
        </p:nvSpPr>
        <p:spPr>
          <a:xfrm>
            <a:off x="1905000" y="1397000"/>
            <a:ext cx="3340100" cy="5435600"/>
          </a:xfrm>
          <a:ln/>
        </p:spPr>
        <p:txBody>
          <a:bodyPr/>
          <a:lstStyle/>
          <a:p>
            <a:r>
              <a:rPr lang="en-US" dirty="0"/>
              <a:t>Information about currently executing program</a:t>
            </a:r>
          </a:p>
          <a:p>
            <a:pPr marL="552450" lvl="1"/>
            <a:r>
              <a:rPr lang="en-US" dirty="0"/>
              <a:t>Temporary data</a:t>
            </a:r>
            <a:br>
              <a:rPr lang="en-US" dirty="0"/>
            </a:br>
            <a:r>
              <a:rPr lang="en-US" dirty="0"/>
              <a: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rax</a:t>
            </a:r>
            <a:r>
              <a:rPr lang="en-US" dirty="0"/>
              <a:t>, … )</a:t>
            </a:r>
          </a:p>
          <a:p>
            <a:pPr marL="552450" lvl="1"/>
            <a:r>
              <a:rPr lang="en-US" dirty="0"/>
              <a:t>Location of runtime stack</a:t>
            </a:r>
            <a:br>
              <a:rPr lang="en-US" dirty="0"/>
            </a:br>
            <a:r>
              <a:rPr lang="en-US" dirty="0"/>
              <a: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r>
              <a:rPr lang="en-US" dirty="0"/>
              <a:t> )</a:t>
            </a:r>
          </a:p>
          <a:p>
            <a:pPr marL="552450" lvl="1"/>
            <a:r>
              <a:rPr lang="en-US" dirty="0"/>
              <a:t>Location of current code control point</a:t>
            </a:r>
            <a:br>
              <a:rPr lang="en-US" dirty="0"/>
            </a:br>
            <a:r>
              <a:rPr lang="en-US" dirty="0"/>
              <a:t>( </a:t>
            </a:r>
            <a:r>
              <a:rPr lang="en-US" dirty="0">
                <a:latin typeface="Courier New Bold" charset="0"/>
                <a:cs typeface="Courier New Bold" charset="0"/>
                <a:sym typeface="Courier New Bold" charset="0"/>
              </a:rPr>
              <a:t>%rip</a:t>
            </a:r>
            <a:r>
              <a:rPr lang="en-US" dirty="0"/>
              <a:t>, … )</a:t>
            </a:r>
          </a:p>
          <a:p>
            <a:pPr marL="552450" lvl="1"/>
            <a:r>
              <a:rPr lang="en-US" dirty="0"/>
              <a:t>Status of recent tests</a:t>
            </a:r>
            <a:br>
              <a:rPr lang="en-US" dirty="0"/>
            </a:br>
            <a:r>
              <a:rPr lang="en-US" dirty="0"/>
              <a:t>( </a:t>
            </a:r>
            <a:r>
              <a:rPr lang="en-US" dirty="0">
                <a:latin typeface="Calibri Bold" charset="0"/>
                <a:ea typeface="Calibri Bold" charset="0"/>
                <a:cs typeface="Calibri Bold" charset="0"/>
                <a:sym typeface="Calibri Bold" charset="0"/>
              </a:rPr>
              <a:t>CF, ZF, SF, OF</a:t>
            </a:r>
            <a:r>
              <a:rPr lang="en-US" dirty="0"/>
              <a:t> )</a:t>
            </a:r>
          </a:p>
        </p:txBody>
      </p:sp>
      <p:sp>
        <p:nvSpPr>
          <p:cNvPr id="33797" name="Rectangle 5"/>
          <p:cNvSpPr>
            <a:spLocks/>
          </p:cNvSpPr>
          <p:nvPr/>
        </p:nvSpPr>
        <p:spPr bwMode="auto">
          <a:xfrm>
            <a:off x="5990772" y="5410200"/>
            <a:ext cx="2057400" cy="308610"/>
          </a:xfrm>
          <a:prstGeom prst="rect">
            <a:avLst/>
          </a:prstGeom>
          <a:solidFill>
            <a:srgbClr val="D6D6F4"/>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Courier New Bold" charset="0"/>
                <a:cs typeface="Courier New Bold" charset="0"/>
                <a:sym typeface="Courier New Bold" charset="0"/>
              </a:rPr>
              <a:t>%rip</a:t>
            </a:r>
          </a:p>
        </p:txBody>
      </p:sp>
      <p:sp>
        <p:nvSpPr>
          <p:cNvPr id="33798" name="Rectangle 6"/>
          <p:cNvSpPr>
            <a:spLocks/>
          </p:cNvSpPr>
          <p:nvPr/>
        </p:nvSpPr>
        <p:spPr bwMode="auto">
          <a:xfrm>
            <a:off x="5990773" y="1828801"/>
            <a:ext cx="1037015" cy="384721"/>
          </a:xfrm>
          <a:prstGeom prst="rect">
            <a:avLst/>
          </a:prstGeom>
          <a:noFill/>
          <a:ln w="1905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Registers</a:t>
            </a:r>
          </a:p>
        </p:txBody>
      </p:sp>
      <p:sp>
        <p:nvSpPr>
          <p:cNvPr id="33799" name="Rectangle 7"/>
          <p:cNvSpPr>
            <a:spLocks/>
          </p:cNvSpPr>
          <p:nvPr/>
        </p:nvSpPr>
        <p:spPr bwMode="auto">
          <a:xfrm>
            <a:off x="4185794" y="5080000"/>
            <a:ext cx="1898650" cy="38100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2000" dirty="0">
                <a:latin typeface="Calibri Bold" charset="0"/>
                <a:ea typeface="Calibri Bold" charset="0"/>
                <a:cs typeface="Calibri Bold" charset="0"/>
                <a:sym typeface="Calibri Bold" charset="0"/>
              </a:rPr>
              <a:t>Current stack top</a:t>
            </a:r>
          </a:p>
        </p:txBody>
      </p:sp>
      <p:sp>
        <p:nvSpPr>
          <p:cNvPr id="33801" name="Rectangle 9"/>
          <p:cNvSpPr>
            <a:spLocks/>
          </p:cNvSpPr>
          <p:nvPr/>
        </p:nvSpPr>
        <p:spPr bwMode="auto">
          <a:xfrm>
            <a:off x="8200572" y="5334000"/>
            <a:ext cx="2063750" cy="38100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2000" dirty="0">
                <a:latin typeface="Calibri Bold" charset="0"/>
                <a:ea typeface="Calibri Bold" charset="0"/>
                <a:cs typeface="Calibri Bold" charset="0"/>
                <a:sym typeface="Calibri Bold" charset="0"/>
              </a:rPr>
              <a:t>Instruction pointer</a:t>
            </a:r>
          </a:p>
        </p:txBody>
      </p:sp>
      <p:sp>
        <p:nvSpPr>
          <p:cNvPr id="33802" name="Rectangle 10"/>
          <p:cNvSpPr>
            <a:spLocks/>
          </p:cNvSpPr>
          <p:nvPr/>
        </p:nvSpPr>
        <p:spPr bwMode="auto">
          <a:xfrm>
            <a:off x="60098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latin typeface="Courier New Bold" charset="0"/>
                <a:cs typeface="Courier New Bold" charset="0"/>
                <a:sym typeface="Courier New Bold" charset="0"/>
              </a:rPr>
              <a:t>CF</a:t>
            </a:r>
          </a:p>
        </p:txBody>
      </p:sp>
      <p:sp>
        <p:nvSpPr>
          <p:cNvPr id="33803" name="Rectangle 11"/>
          <p:cNvSpPr>
            <a:spLocks/>
          </p:cNvSpPr>
          <p:nvPr/>
        </p:nvSpPr>
        <p:spPr bwMode="auto">
          <a:xfrm>
            <a:off x="66829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latin typeface="Courier New Bold" charset="0"/>
                <a:cs typeface="Courier New Bold" charset="0"/>
                <a:sym typeface="Courier New Bold" charset="0"/>
              </a:rPr>
              <a:t>ZF</a:t>
            </a:r>
          </a:p>
        </p:txBody>
      </p:sp>
      <p:sp>
        <p:nvSpPr>
          <p:cNvPr id="33804" name="Rectangle 12"/>
          <p:cNvSpPr>
            <a:spLocks/>
          </p:cNvSpPr>
          <p:nvPr/>
        </p:nvSpPr>
        <p:spPr bwMode="auto">
          <a:xfrm>
            <a:off x="73560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latin typeface="Courier New Bold" charset="0"/>
                <a:cs typeface="Courier New Bold" charset="0"/>
                <a:sym typeface="Courier New Bold" charset="0"/>
              </a:rPr>
              <a:t>SF</a:t>
            </a:r>
          </a:p>
        </p:txBody>
      </p:sp>
      <p:sp>
        <p:nvSpPr>
          <p:cNvPr id="33805" name="Rectangle 13"/>
          <p:cNvSpPr>
            <a:spLocks/>
          </p:cNvSpPr>
          <p:nvPr/>
        </p:nvSpPr>
        <p:spPr bwMode="auto">
          <a:xfrm>
            <a:off x="80291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latin typeface="Courier New Bold" charset="0"/>
                <a:cs typeface="Courier New Bold" charset="0"/>
                <a:sym typeface="Courier New Bold" charset="0"/>
              </a:rPr>
              <a:t>OF</a:t>
            </a:r>
          </a:p>
        </p:txBody>
      </p:sp>
      <p:sp>
        <p:nvSpPr>
          <p:cNvPr id="33806" name="Rectangle 14"/>
          <p:cNvSpPr>
            <a:spLocks/>
          </p:cNvSpPr>
          <p:nvPr/>
        </p:nvSpPr>
        <p:spPr bwMode="auto">
          <a:xfrm>
            <a:off x="8713788" y="6019800"/>
            <a:ext cx="1801812" cy="444500"/>
          </a:xfrm>
          <a:prstGeom prst="rect">
            <a:avLst/>
          </a:prstGeom>
          <a:noFill/>
          <a:ln w="19050" cap="flat">
            <a:noFill/>
            <a:miter lim="800000"/>
            <a:headEnd type="none" w="med" len="med"/>
            <a:tailEnd type="none" w="med" len="med"/>
          </a:ln>
        </p:spPr>
        <p:txBody>
          <a:bodyPr lIns="38100" tIns="38100" rIns="38100" bIns="38100"/>
          <a:lstStyle/>
          <a:p>
            <a:pPr algn="l"/>
            <a:r>
              <a:rPr lang="en-US" sz="2000" dirty="0">
                <a:solidFill>
                  <a:srgbClr val="C00000"/>
                </a:solidFill>
                <a:latin typeface="Calibri Bold" charset="0"/>
                <a:ea typeface="Calibri Bold" charset="0"/>
                <a:cs typeface="Calibri Bold" charset="0"/>
                <a:sym typeface="Calibri Bold" charset="0"/>
              </a:rPr>
              <a:t>Condition codes</a:t>
            </a:r>
          </a:p>
        </p:txBody>
      </p:sp>
      <p:grpSp>
        <p:nvGrpSpPr>
          <p:cNvPr id="26" name="Group 25"/>
          <p:cNvGrpSpPr/>
          <p:nvPr/>
        </p:nvGrpSpPr>
        <p:grpSpPr>
          <a:xfrm>
            <a:off x="5990772" y="2286000"/>
            <a:ext cx="4296228" cy="2743200"/>
            <a:chOff x="762000" y="1143000"/>
            <a:chExt cx="7518400" cy="4800600"/>
          </a:xfrm>
        </p:grpSpPr>
        <p:sp>
          <p:nvSpPr>
            <p:cNvPr id="27" name="Rectangle 1"/>
            <p:cNvSpPr>
              <a:spLocks/>
            </p:cNvSpPr>
            <p:nvPr/>
          </p:nvSpPr>
          <p:spPr bwMode="auto">
            <a:xfrm>
              <a:off x="762000" y="4800600"/>
              <a:ext cx="3556000" cy="533400"/>
            </a:xfrm>
            <a:prstGeom prst="rect">
              <a:avLst/>
            </a:prstGeom>
            <a:solidFill>
              <a:srgbClr val="EFBFB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%rsp</a:t>
              </a:r>
            </a:p>
          </p:txBody>
        </p:sp>
        <p:sp>
          <p:nvSpPr>
            <p:cNvPr id="28" name="Rectangle 22"/>
            <p:cNvSpPr>
              <a:spLocks/>
            </p:cNvSpPr>
            <p:nvPr/>
          </p:nvSpPr>
          <p:spPr bwMode="auto">
            <a:xfrm>
              <a:off x="47244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%r8</a:t>
              </a:r>
            </a:p>
          </p:txBody>
        </p:sp>
        <p:sp>
          <p:nvSpPr>
            <p:cNvPr id="29" name="Rectangle 23"/>
            <p:cNvSpPr>
              <a:spLocks/>
            </p:cNvSpPr>
            <p:nvPr/>
          </p:nvSpPr>
          <p:spPr bwMode="auto">
            <a:xfrm>
              <a:off x="47244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%r9</a:t>
              </a:r>
            </a:p>
          </p:txBody>
        </p:sp>
        <p:sp>
          <p:nvSpPr>
            <p:cNvPr id="30" name="Rectangle 24"/>
            <p:cNvSpPr>
              <a:spLocks/>
            </p:cNvSpPr>
            <p:nvPr/>
          </p:nvSpPr>
          <p:spPr bwMode="auto">
            <a:xfrm>
              <a:off x="47244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%r10</a:t>
              </a:r>
            </a:p>
          </p:txBody>
        </p:sp>
        <p:sp>
          <p:nvSpPr>
            <p:cNvPr id="31" name="Rectangle 25"/>
            <p:cNvSpPr>
              <a:spLocks/>
            </p:cNvSpPr>
            <p:nvPr/>
          </p:nvSpPr>
          <p:spPr bwMode="auto">
            <a:xfrm>
              <a:off x="47244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%r11</a:t>
              </a:r>
            </a:p>
          </p:txBody>
        </p:sp>
        <p:sp>
          <p:nvSpPr>
            <p:cNvPr id="32" name="Rectangle 26"/>
            <p:cNvSpPr>
              <a:spLocks/>
            </p:cNvSpPr>
            <p:nvPr/>
          </p:nvSpPr>
          <p:spPr bwMode="auto">
            <a:xfrm>
              <a:off x="47244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%r12</a:t>
              </a:r>
            </a:p>
          </p:txBody>
        </p:sp>
        <p:sp>
          <p:nvSpPr>
            <p:cNvPr id="33" name="Rectangle 27"/>
            <p:cNvSpPr>
              <a:spLocks/>
            </p:cNvSpPr>
            <p:nvPr/>
          </p:nvSpPr>
          <p:spPr bwMode="auto">
            <a:xfrm>
              <a:off x="47244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%r13</a:t>
              </a:r>
            </a:p>
          </p:txBody>
        </p:sp>
        <p:sp>
          <p:nvSpPr>
            <p:cNvPr id="34" name="Rectangle 28"/>
            <p:cNvSpPr>
              <a:spLocks/>
            </p:cNvSpPr>
            <p:nvPr/>
          </p:nvSpPr>
          <p:spPr bwMode="auto">
            <a:xfrm>
              <a:off x="4724400" y="4800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%r14</a:t>
              </a:r>
            </a:p>
          </p:txBody>
        </p:sp>
        <p:sp>
          <p:nvSpPr>
            <p:cNvPr id="35" name="Rectangle 29"/>
            <p:cNvSpPr>
              <a:spLocks/>
            </p:cNvSpPr>
            <p:nvPr/>
          </p:nvSpPr>
          <p:spPr bwMode="auto">
            <a:xfrm>
              <a:off x="47244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%r15</a:t>
              </a:r>
            </a:p>
          </p:txBody>
        </p:sp>
        <p:sp>
          <p:nvSpPr>
            <p:cNvPr id="36" name="Rectangle 30"/>
            <p:cNvSpPr>
              <a:spLocks/>
            </p:cNvSpPr>
            <p:nvPr/>
          </p:nvSpPr>
          <p:spPr bwMode="auto">
            <a:xfrm>
              <a:off x="7620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rax</a:t>
              </a:r>
              <a:endParaRPr lang="en-US" dirty="0">
                <a:latin typeface="Courier New Bold" charset="0"/>
                <a:cs typeface="Courier New Bold" charset="0"/>
                <a:sym typeface="Courier New Bold" charset="0"/>
              </a:endParaRPr>
            </a:p>
          </p:txBody>
        </p:sp>
        <p:sp>
          <p:nvSpPr>
            <p:cNvPr id="37" name="Rectangle 31"/>
            <p:cNvSpPr>
              <a:spLocks/>
            </p:cNvSpPr>
            <p:nvPr/>
          </p:nvSpPr>
          <p:spPr bwMode="auto">
            <a:xfrm>
              <a:off x="7620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rbx</a:t>
              </a:r>
              <a:endParaRPr lang="en-US" dirty="0">
                <a:latin typeface="Courier New Bold" charset="0"/>
                <a:cs typeface="Courier New Bold" charset="0"/>
                <a:sym typeface="Courier New Bold" charset="0"/>
              </a:endParaRPr>
            </a:p>
          </p:txBody>
        </p:sp>
        <p:sp>
          <p:nvSpPr>
            <p:cNvPr id="38" name="Rectangle 32"/>
            <p:cNvSpPr>
              <a:spLocks/>
            </p:cNvSpPr>
            <p:nvPr/>
          </p:nvSpPr>
          <p:spPr bwMode="auto">
            <a:xfrm>
              <a:off x="7620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%rcx</a:t>
              </a:r>
            </a:p>
          </p:txBody>
        </p:sp>
        <p:sp>
          <p:nvSpPr>
            <p:cNvPr id="39" name="Rectangle 33"/>
            <p:cNvSpPr>
              <a:spLocks/>
            </p:cNvSpPr>
            <p:nvPr/>
          </p:nvSpPr>
          <p:spPr bwMode="auto">
            <a:xfrm>
              <a:off x="7620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%rdx</a:t>
              </a:r>
            </a:p>
          </p:txBody>
        </p:sp>
        <p:sp>
          <p:nvSpPr>
            <p:cNvPr id="40" name="Rectangle 34"/>
            <p:cNvSpPr>
              <a:spLocks/>
            </p:cNvSpPr>
            <p:nvPr/>
          </p:nvSpPr>
          <p:spPr bwMode="auto">
            <a:xfrm>
              <a:off x="7620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%rsi</a:t>
              </a:r>
            </a:p>
          </p:txBody>
        </p:sp>
        <p:sp>
          <p:nvSpPr>
            <p:cNvPr id="41" name="Rectangle 35"/>
            <p:cNvSpPr>
              <a:spLocks/>
            </p:cNvSpPr>
            <p:nvPr/>
          </p:nvSpPr>
          <p:spPr bwMode="auto">
            <a:xfrm>
              <a:off x="7620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%rdi</a:t>
              </a:r>
            </a:p>
          </p:txBody>
        </p:sp>
        <p:sp>
          <p:nvSpPr>
            <p:cNvPr id="42" name="Rectangle 36"/>
            <p:cNvSpPr>
              <a:spLocks/>
            </p:cNvSpPr>
            <p:nvPr/>
          </p:nvSpPr>
          <p:spPr bwMode="auto">
            <a:xfrm>
              <a:off x="7620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%rbp</a:t>
              </a:r>
            </a:p>
          </p:txBody>
        </p:sp>
      </p:grpSp>
      <p:cxnSp>
        <p:nvCxnSpPr>
          <p:cNvPr id="3" name="Straight Arrow Connector 2"/>
          <p:cNvCxnSpPr>
            <a:cxnSpLocks/>
            <a:endCxn id="27" idx="1"/>
          </p:cNvCxnSpPr>
          <p:nvPr/>
        </p:nvCxnSpPr>
        <p:spPr bwMode="auto">
          <a:xfrm flipV="1">
            <a:off x="5260186" y="4528457"/>
            <a:ext cx="730586" cy="551543"/>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Tree>
    <p:extLst>
      <p:ext uri="{BB962C8B-B14F-4D97-AF65-F5344CB8AC3E}">
        <p14:creationId xmlns:p14="http://schemas.microsoft.com/office/powerpoint/2010/main" val="225876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ln/>
        </p:spPr>
        <p:txBody>
          <a:bodyPr/>
          <a:lstStyle/>
          <a:p>
            <a:pPr marL="119063" indent="-119063"/>
            <a:r>
              <a:rPr lang="en-US"/>
              <a:t>Condition Codes (Implicit Setting)</a:t>
            </a:r>
          </a:p>
        </p:txBody>
      </p:sp>
      <p:sp>
        <p:nvSpPr>
          <p:cNvPr id="34820" name="Rectangle 4"/>
          <p:cNvSpPr>
            <a:spLocks noGrp="1" noChangeArrowheads="1"/>
          </p:cNvSpPr>
          <p:nvPr>
            <p:ph type="body" idx="1"/>
          </p:nvPr>
        </p:nvSpPr>
        <p:spPr>
          <a:xfrm>
            <a:off x="1905000" y="1397000"/>
            <a:ext cx="8596745" cy="5435600"/>
          </a:xfrm>
          <a:ln/>
        </p:spPr>
        <p:txBody>
          <a:bodyPr>
            <a:normAutofit fontScale="92500" lnSpcReduction="10000"/>
          </a:bodyPr>
          <a:lstStyle/>
          <a:p>
            <a:pPr>
              <a:tabLst>
                <a:tab pos="1225550" algn="l"/>
                <a:tab pos="4060825" algn="l"/>
                <a:tab pos="1225550" algn="l"/>
                <a:tab pos="4060825" algn="l"/>
              </a:tabLst>
            </a:pPr>
            <a:r>
              <a:rPr lang="en-US" dirty="0"/>
              <a:t>Single bit registers</a:t>
            </a:r>
          </a:p>
          <a:p>
            <a:pPr marL="317500" lvl="1" indent="0">
              <a:tabLst>
                <a:tab pos="1225550" algn="l"/>
                <a:tab pos="4060825" algn="l"/>
                <a:tab pos="1225550" algn="l"/>
                <a:tab pos="4060825" algn="l"/>
              </a:tabLst>
            </a:pPr>
            <a:r>
              <a:rPr lang="en-US" dirty="0">
                <a:latin typeface="Calibri Bold" charset="0"/>
                <a:ea typeface="Calibri Bold" charset="0"/>
                <a:cs typeface="Calibri Bold" charset="0"/>
                <a:sym typeface="Calibri Bold" charset="0"/>
              </a:rPr>
              <a:t>CF</a:t>
            </a:r>
            <a:r>
              <a:rPr lang="en-US" dirty="0"/>
              <a:t>	 Carry Flag (for unsigned)	</a:t>
            </a:r>
            <a:r>
              <a:rPr lang="en-US" dirty="0">
                <a:latin typeface="Calibri Bold" charset="0"/>
                <a:ea typeface="Calibri Bold" charset="0"/>
                <a:cs typeface="Calibri Bold" charset="0"/>
                <a:sym typeface="Calibri Bold" charset="0"/>
              </a:rPr>
              <a:t>SF</a:t>
            </a:r>
            <a:r>
              <a:rPr lang="en-US" dirty="0"/>
              <a:t>  Sign Flag (for signed)</a:t>
            </a:r>
          </a:p>
          <a:p>
            <a:pPr marL="317500" lvl="1" indent="0">
              <a:tabLst>
                <a:tab pos="1225550" algn="l"/>
                <a:tab pos="4060825" algn="l"/>
                <a:tab pos="1225550" algn="l"/>
                <a:tab pos="4060825" algn="l"/>
              </a:tabLst>
            </a:pPr>
            <a:r>
              <a:rPr lang="en-US" dirty="0">
                <a:latin typeface="Calibri Bold" charset="0"/>
                <a:ea typeface="Calibri Bold" charset="0"/>
                <a:cs typeface="Calibri Bold" charset="0"/>
                <a:sym typeface="Calibri Bold" charset="0"/>
              </a:rPr>
              <a:t>ZF</a:t>
            </a:r>
            <a:r>
              <a:rPr lang="en-US" dirty="0"/>
              <a:t>	 Zero Flag	</a:t>
            </a:r>
            <a:r>
              <a:rPr lang="en-US" dirty="0">
                <a:latin typeface="Calibri Bold" charset="0"/>
                <a:ea typeface="Calibri Bold" charset="0"/>
                <a:cs typeface="Calibri Bold" charset="0"/>
                <a:sym typeface="Calibri Bold" charset="0"/>
              </a:rPr>
              <a:t>OF</a:t>
            </a:r>
            <a:r>
              <a:rPr lang="en-US" dirty="0"/>
              <a:t>  Overflow Flag (for signed)</a:t>
            </a:r>
          </a:p>
          <a:p>
            <a:pPr>
              <a:tabLst>
                <a:tab pos="1225550" algn="l"/>
                <a:tab pos="4060825" algn="l"/>
                <a:tab pos="1225550" algn="l"/>
                <a:tab pos="4060825" algn="l"/>
              </a:tabLst>
            </a:pPr>
            <a:endParaRPr lang="en-US" dirty="0"/>
          </a:p>
          <a:p>
            <a:pPr>
              <a:tabLst>
                <a:tab pos="1225550" algn="l"/>
                <a:tab pos="4060825" algn="l"/>
                <a:tab pos="1225550" algn="l"/>
                <a:tab pos="4060825" algn="l"/>
              </a:tabLst>
            </a:pPr>
            <a:r>
              <a:rPr lang="en-US" dirty="0"/>
              <a:t>Implicitly set (as side effect) of arithmetic operations</a:t>
            </a:r>
          </a:p>
          <a:p>
            <a:pPr marL="317500" lvl="1" indent="0">
              <a:buNone/>
              <a:tabLst>
                <a:tab pos="1225550" algn="l"/>
                <a:tab pos="4060825" algn="l"/>
                <a:tab pos="1225550" algn="l"/>
                <a:tab pos="4060825" algn="l"/>
              </a:tabLst>
            </a:pPr>
            <a:r>
              <a:rPr lang="en-US" dirty="0"/>
              <a:t>Example:  </a:t>
            </a:r>
            <a:r>
              <a:rPr lang="en-US" dirty="0" err="1">
                <a:latin typeface="Courier New Bold" charset="0"/>
                <a:cs typeface="Courier New Bold" charset="0"/>
                <a:sym typeface="Courier New Bold" charset="0"/>
              </a:rPr>
              <a:t>addq</a:t>
            </a:r>
            <a:r>
              <a:rPr lang="en-US" dirty="0"/>
              <a:t> </a:t>
            </a:r>
            <a:r>
              <a:rPr lang="en-US" dirty="0" err="1">
                <a:latin typeface="Calibri Italic" charset="0"/>
                <a:ea typeface="Calibri Italic" charset="0"/>
                <a:cs typeface="Calibri Italic" charset="0"/>
                <a:sym typeface="Calibri Italic" charset="0"/>
              </a:rPr>
              <a:t>Src</a:t>
            </a:r>
            <a:r>
              <a:rPr lang="en-US" dirty="0" err="1"/>
              <a:t>,</a:t>
            </a:r>
            <a:r>
              <a:rPr lang="en-US" dirty="0" err="1">
                <a:latin typeface="Calibri Italic" charset="0"/>
                <a:ea typeface="Calibri Italic" charset="0"/>
                <a:cs typeface="Calibri Italic" charset="0"/>
                <a:sym typeface="Calibri Italic" charset="0"/>
              </a:rPr>
              <a:t>Dest</a:t>
            </a:r>
            <a:r>
              <a:rPr lang="en-US" dirty="0"/>
              <a:t>   ↔   </a:t>
            </a:r>
            <a:r>
              <a:rPr lang="en-US" dirty="0">
                <a:latin typeface="Courier New Bold" charset="0"/>
                <a:cs typeface="Courier New Bold" charset="0"/>
                <a:sym typeface="Courier New Bold" charset="0"/>
              </a:rPr>
              <a:t>t = </a:t>
            </a:r>
            <a:r>
              <a:rPr lang="en-US" dirty="0" err="1">
                <a:latin typeface="Courier New Bold" charset="0"/>
                <a:cs typeface="Courier New Bold" charset="0"/>
                <a:sym typeface="Courier New Bold" charset="0"/>
              </a:rPr>
              <a:t>a+b</a:t>
            </a:r>
            <a:endParaRPr lang="en-US" dirty="0"/>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  CF set</a:t>
            </a:r>
            <a:r>
              <a:rPr lang="en-US" dirty="0">
                <a:ea typeface="Calibri Bold" charset="0"/>
                <a:cs typeface="Calibri Bold" charset="0"/>
              </a:rPr>
              <a:t>	</a:t>
            </a:r>
            <a:r>
              <a:rPr lang="en-US" dirty="0"/>
              <a:t>if carry/borrow out from most significant bit (unsigned overflow)</a:t>
            </a:r>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  ZF set</a:t>
            </a:r>
            <a:r>
              <a:rPr lang="en-US" dirty="0">
                <a:ea typeface="Calibri Bold" charset="0"/>
                <a:cs typeface="Calibri Bold" charset="0"/>
              </a:rPr>
              <a:t>	</a:t>
            </a:r>
            <a:r>
              <a:rPr lang="en-US" dirty="0"/>
              <a:t>if </a:t>
            </a:r>
            <a:r>
              <a:rPr lang="en-US" dirty="0">
                <a:latin typeface="Courier New Bold" charset="0"/>
                <a:cs typeface="Courier New Bold" charset="0"/>
                <a:sym typeface="Courier New Bold" charset="0"/>
              </a:rPr>
              <a:t>t == 0</a:t>
            </a:r>
            <a:endParaRPr lang="en-US" dirty="0"/>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  SF set</a:t>
            </a:r>
            <a:r>
              <a:rPr lang="en-US" dirty="0">
                <a:ea typeface="Calibri Bold" charset="0"/>
                <a:cs typeface="Calibri Bold" charset="0"/>
              </a:rPr>
              <a:t>	</a:t>
            </a:r>
            <a:r>
              <a:rPr lang="en-US" dirty="0"/>
              <a:t>if </a:t>
            </a:r>
            <a:r>
              <a:rPr lang="en-US" dirty="0">
                <a:latin typeface="Courier New Bold" charset="0"/>
                <a:cs typeface="Courier New Bold" charset="0"/>
                <a:sym typeface="Courier New Bold" charset="0"/>
              </a:rPr>
              <a:t>t &lt; 0</a:t>
            </a:r>
            <a:r>
              <a:rPr lang="en-US" dirty="0"/>
              <a:t> (as signed)</a:t>
            </a:r>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  OF set	</a:t>
            </a:r>
            <a:r>
              <a:rPr lang="en-US" dirty="0"/>
              <a:t>if two’s-complement (signed) overflow</a:t>
            </a:r>
            <a:br>
              <a:rPr lang="en-US" dirty="0"/>
            </a:br>
            <a:r>
              <a:rPr lang="en-US" dirty="0"/>
              <a:t>     </a:t>
            </a:r>
            <a:r>
              <a:rPr lang="en-US" dirty="0">
                <a:latin typeface="Courier New Bold" charset="0"/>
                <a:cs typeface="Courier New Bold" charset="0"/>
                <a:sym typeface="Courier New Bold" charset="0"/>
              </a:rPr>
              <a:t>(a&gt;0 &amp;&amp; b&gt;0 &amp;&amp; t&lt;0) || (a&lt;0 &amp;&amp; b&lt;0 &amp;&amp; t&gt;=0)</a:t>
            </a:r>
            <a:endParaRPr lang="en-US" dirty="0"/>
          </a:p>
          <a:p>
            <a:pPr>
              <a:tabLst>
                <a:tab pos="1225550" algn="l"/>
                <a:tab pos="4060825" algn="l"/>
                <a:tab pos="1225550" algn="l"/>
                <a:tab pos="4060825" algn="l"/>
              </a:tabLst>
            </a:pPr>
            <a:endParaRPr lang="en-US" dirty="0"/>
          </a:p>
          <a:p>
            <a:pPr>
              <a:tabLst>
                <a:tab pos="1225550" algn="l"/>
                <a:tab pos="4060825" algn="l"/>
                <a:tab pos="1225550" algn="l"/>
                <a:tab pos="4060825" algn="l"/>
              </a:tabLst>
            </a:pPr>
            <a:r>
              <a:rPr lang="en-US" dirty="0">
                <a:solidFill>
                  <a:srgbClr val="FF0000"/>
                </a:solidFill>
              </a:rPr>
              <a:t>Not set by </a:t>
            </a:r>
            <a:r>
              <a:rPr lang="en-US" dirty="0" err="1">
                <a:solidFill>
                  <a:srgbClr val="FF0000"/>
                </a:solidFill>
                <a:latin typeface="Courier New Bold" charset="0"/>
                <a:cs typeface="Courier New Bold" charset="0"/>
                <a:sym typeface="Courier New Bold" charset="0"/>
              </a:rPr>
              <a:t>leaq</a:t>
            </a:r>
            <a:r>
              <a:rPr lang="en-US" dirty="0">
                <a:solidFill>
                  <a:srgbClr val="FF0000"/>
                </a:solidFill>
              </a:rPr>
              <a:t> </a:t>
            </a:r>
            <a:r>
              <a:rPr lang="en-US" dirty="0"/>
              <a:t>instruction</a:t>
            </a:r>
          </a:p>
        </p:txBody>
      </p:sp>
    </p:spTree>
    <p:extLst>
      <p:ext uri="{BB962C8B-B14F-4D97-AF65-F5344CB8AC3E}">
        <p14:creationId xmlns:p14="http://schemas.microsoft.com/office/powerpoint/2010/main" val="7610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2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20">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20">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CF set </a:t>
            </a:r>
            <a:r>
              <a:rPr lang="en-US" dirty="0"/>
              <a:t>when</a:t>
            </a:r>
          </a:p>
        </p:txBody>
      </p:sp>
      <p:sp>
        <p:nvSpPr>
          <p:cNvPr id="4" name="Rectangle 3"/>
          <p:cNvSpPr/>
          <p:nvPr/>
        </p:nvSpPr>
        <p:spPr bwMode="auto">
          <a:xfrm>
            <a:off x="4231342" y="1604682"/>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a:latin typeface="Courier New" panose="02070309020205020404" pitchFamily="49" charset="0"/>
                <a:cs typeface="Courier New" panose="02070309020205020404" pitchFamily="49" charset="0"/>
              </a:rPr>
              <a:t>1xxxxxxxxxxxx...</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5" name="Rectangle 4"/>
          <p:cNvSpPr/>
          <p:nvPr/>
        </p:nvSpPr>
        <p:spPr bwMode="auto">
          <a:xfrm>
            <a:off x="4231342" y="2106706"/>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a:latin typeface="Courier New" panose="02070309020205020404" pitchFamily="49" charset="0"/>
                <a:cs typeface="Courier New" panose="02070309020205020404" pitchFamily="49" charset="0"/>
              </a:rPr>
              <a:t>1xxxxxxxxxxxx...</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cxnSp>
        <p:nvCxnSpPr>
          <p:cNvPr id="7" name="Straight Connector 6"/>
          <p:cNvCxnSpPr/>
          <p:nvPr/>
        </p:nvCxnSpPr>
        <p:spPr bwMode="auto">
          <a:xfrm>
            <a:off x="3514165" y="2770094"/>
            <a:ext cx="5262282"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9" name="TextBox 8"/>
          <p:cNvSpPr txBox="1"/>
          <p:nvPr/>
        </p:nvSpPr>
        <p:spPr>
          <a:xfrm>
            <a:off x="3666565" y="1988386"/>
            <a:ext cx="457200" cy="369332"/>
          </a:xfrm>
          <a:prstGeom prst="rect">
            <a:avLst/>
          </a:prstGeom>
          <a:noFill/>
        </p:spPr>
        <p:txBody>
          <a:bodyPr wrap="square" rtlCol="0">
            <a:spAutoFit/>
          </a:bodyPr>
          <a:lstStyle/>
          <a:p>
            <a:r>
              <a:rPr lang="en-US" dirty="0"/>
              <a:t>+</a:t>
            </a:r>
          </a:p>
        </p:txBody>
      </p:sp>
      <p:sp>
        <p:nvSpPr>
          <p:cNvPr id="10" name="Rectangle 9"/>
          <p:cNvSpPr/>
          <p:nvPr/>
        </p:nvSpPr>
        <p:spPr bwMode="auto">
          <a:xfrm>
            <a:off x="4231342" y="2904565"/>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err="1">
                <a:latin typeface="Courier New" panose="02070309020205020404" pitchFamily="49" charset="0"/>
                <a:cs typeface="Courier New" panose="02070309020205020404" pitchFamily="49" charset="0"/>
              </a:rPr>
              <a:t>xxxxxxxxxxxxx</a:t>
            </a:r>
            <a:r>
              <a:rPr lang="en-US" sz="2000" b="1" dirty="0">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11" name="TextBox 10"/>
          <p:cNvSpPr txBox="1"/>
          <p:nvPr/>
        </p:nvSpPr>
        <p:spPr>
          <a:xfrm>
            <a:off x="3666565" y="2964487"/>
            <a:ext cx="457200" cy="400110"/>
          </a:xfrm>
          <a:prstGeom prst="rect">
            <a:avLst/>
          </a:prstGeom>
          <a:noFill/>
        </p:spPr>
        <p:txBody>
          <a:bodyPr wrap="square" rtlCol="0">
            <a:spAutoFit/>
          </a:bodyPr>
          <a:lstStyle/>
          <a:p>
            <a:r>
              <a:rPr lang="en-US" sz="2000" b="1" dirty="0">
                <a:solidFill>
                  <a:srgbClr val="FF0000"/>
                </a:solidFill>
                <a:latin typeface="Courier New" panose="02070309020205020404" pitchFamily="49" charset="0"/>
                <a:cs typeface="Courier New" panose="02070309020205020404" pitchFamily="49" charset="0"/>
              </a:rPr>
              <a:t>1</a:t>
            </a:r>
          </a:p>
        </p:txBody>
      </p:sp>
      <p:sp>
        <p:nvSpPr>
          <p:cNvPr id="3" name="TextBox 2">
            <a:extLst>
              <a:ext uri="{FF2B5EF4-FFF2-40B4-BE49-F238E27FC236}">
                <a16:creationId xmlns:a16="http://schemas.microsoft.com/office/drawing/2014/main" id="{2B9CDA50-41BB-446A-86E0-40363CE16F06}"/>
              </a:ext>
            </a:extLst>
          </p:cNvPr>
          <p:cNvSpPr txBox="1"/>
          <p:nvPr/>
        </p:nvSpPr>
        <p:spPr>
          <a:xfrm>
            <a:off x="3587529" y="6078215"/>
            <a:ext cx="4966295"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For unsigned arithmetic, this reports overflow</a:t>
            </a:r>
          </a:p>
        </p:txBody>
      </p:sp>
      <p:sp>
        <p:nvSpPr>
          <p:cNvPr id="12" name="Rectangle 11">
            <a:extLst>
              <a:ext uri="{FF2B5EF4-FFF2-40B4-BE49-F238E27FC236}">
                <a16:creationId xmlns:a16="http://schemas.microsoft.com/office/drawing/2014/main" id="{D30D5466-50A8-4989-9386-DC017859BEE4}"/>
              </a:ext>
            </a:extLst>
          </p:cNvPr>
          <p:cNvSpPr/>
          <p:nvPr/>
        </p:nvSpPr>
        <p:spPr bwMode="auto">
          <a:xfrm>
            <a:off x="4231341" y="4068626"/>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a:latin typeface="Courier New" panose="02070309020205020404" pitchFamily="49" charset="0"/>
                <a:cs typeface="Courier New" panose="02070309020205020404" pitchFamily="49" charset="0"/>
              </a:rPr>
              <a:t>0xxxxxxxxxxxx...</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13" name="Rectangle 12">
            <a:extLst>
              <a:ext uri="{FF2B5EF4-FFF2-40B4-BE49-F238E27FC236}">
                <a16:creationId xmlns:a16="http://schemas.microsoft.com/office/drawing/2014/main" id="{731DC4EE-8735-4997-94FD-D35E79343EAE}"/>
              </a:ext>
            </a:extLst>
          </p:cNvPr>
          <p:cNvSpPr/>
          <p:nvPr/>
        </p:nvSpPr>
        <p:spPr bwMode="auto">
          <a:xfrm>
            <a:off x="4231341" y="4570650"/>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a:latin typeface="Courier New" panose="02070309020205020404" pitchFamily="49" charset="0"/>
                <a:cs typeface="Courier New" panose="02070309020205020404" pitchFamily="49" charset="0"/>
              </a:rPr>
              <a:t>1xxxxxxxxxxxx...</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cxnSp>
        <p:nvCxnSpPr>
          <p:cNvPr id="14" name="Straight Connector 13">
            <a:extLst>
              <a:ext uri="{FF2B5EF4-FFF2-40B4-BE49-F238E27FC236}">
                <a16:creationId xmlns:a16="http://schemas.microsoft.com/office/drawing/2014/main" id="{B9B6EC14-41AB-4CE4-8B87-A455B036572C}"/>
              </a:ext>
            </a:extLst>
          </p:cNvPr>
          <p:cNvCxnSpPr/>
          <p:nvPr/>
        </p:nvCxnSpPr>
        <p:spPr bwMode="auto">
          <a:xfrm>
            <a:off x="3514164" y="5234038"/>
            <a:ext cx="5262282"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15" name="TextBox 14">
            <a:extLst>
              <a:ext uri="{FF2B5EF4-FFF2-40B4-BE49-F238E27FC236}">
                <a16:creationId xmlns:a16="http://schemas.microsoft.com/office/drawing/2014/main" id="{44F29907-ABF2-47FC-9B0D-CA56A7C80696}"/>
              </a:ext>
            </a:extLst>
          </p:cNvPr>
          <p:cNvSpPr txBox="1"/>
          <p:nvPr/>
        </p:nvSpPr>
        <p:spPr>
          <a:xfrm>
            <a:off x="3666564" y="4452330"/>
            <a:ext cx="457200" cy="369332"/>
          </a:xfrm>
          <a:prstGeom prst="rect">
            <a:avLst/>
          </a:prstGeom>
          <a:noFill/>
        </p:spPr>
        <p:txBody>
          <a:bodyPr wrap="square" rtlCol="0">
            <a:spAutoFit/>
          </a:bodyPr>
          <a:lstStyle/>
          <a:p>
            <a:r>
              <a:rPr lang="en-US" dirty="0"/>
              <a:t>-</a:t>
            </a:r>
          </a:p>
        </p:txBody>
      </p:sp>
      <p:sp>
        <p:nvSpPr>
          <p:cNvPr id="16" name="Rectangle 15">
            <a:extLst>
              <a:ext uri="{FF2B5EF4-FFF2-40B4-BE49-F238E27FC236}">
                <a16:creationId xmlns:a16="http://schemas.microsoft.com/office/drawing/2014/main" id="{9CF7245C-E525-4050-A737-48F4CC9C89FD}"/>
              </a:ext>
            </a:extLst>
          </p:cNvPr>
          <p:cNvSpPr/>
          <p:nvPr/>
        </p:nvSpPr>
        <p:spPr bwMode="auto">
          <a:xfrm>
            <a:off x="4231341" y="5368509"/>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a:latin typeface="Courier New" panose="02070309020205020404" pitchFamily="49" charset="0"/>
                <a:cs typeface="Courier New" panose="02070309020205020404" pitchFamily="49" charset="0"/>
              </a:rPr>
              <a:t>1xxxxxxxxxxxx...</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17" name="TextBox 16">
            <a:extLst>
              <a:ext uri="{FF2B5EF4-FFF2-40B4-BE49-F238E27FC236}">
                <a16:creationId xmlns:a16="http://schemas.microsoft.com/office/drawing/2014/main" id="{EF8844C9-CD86-4390-BFD5-A309109CB972}"/>
              </a:ext>
            </a:extLst>
          </p:cNvPr>
          <p:cNvSpPr txBox="1"/>
          <p:nvPr/>
        </p:nvSpPr>
        <p:spPr>
          <a:xfrm>
            <a:off x="3776112" y="4149018"/>
            <a:ext cx="457200" cy="400110"/>
          </a:xfrm>
          <a:prstGeom prst="rect">
            <a:avLst/>
          </a:prstGeom>
          <a:noFill/>
        </p:spPr>
        <p:txBody>
          <a:bodyPr wrap="square" rtlCol="0">
            <a:spAutoFit/>
          </a:bodyPr>
          <a:lstStyle/>
          <a:p>
            <a:r>
              <a:rPr lang="en-US" sz="2000" b="1" dirty="0">
                <a:solidFill>
                  <a:srgbClr val="FF0000"/>
                </a:solidFill>
                <a:latin typeface="Courier New" panose="02070309020205020404" pitchFamily="49" charset="0"/>
                <a:cs typeface="Courier New" panose="02070309020205020404" pitchFamily="49" charset="0"/>
              </a:rPr>
              <a:t>1</a:t>
            </a:r>
          </a:p>
        </p:txBody>
      </p:sp>
      <p:sp>
        <p:nvSpPr>
          <p:cNvPr id="18" name="TextBox 17">
            <a:extLst>
              <a:ext uri="{FF2B5EF4-FFF2-40B4-BE49-F238E27FC236}">
                <a16:creationId xmlns:a16="http://schemas.microsoft.com/office/drawing/2014/main" id="{111DFDBA-AEDF-40CB-A1F7-39AF2A046538}"/>
              </a:ext>
            </a:extLst>
          </p:cNvPr>
          <p:cNvSpPr txBox="1"/>
          <p:nvPr/>
        </p:nvSpPr>
        <p:spPr>
          <a:xfrm>
            <a:off x="9210103" y="2003208"/>
            <a:ext cx="960648"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Carry</a:t>
            </a:r>
          </a:p>
        </p:txBody>
      </p:sp>
      <p:sp>
        <p:nvSpPr>
          <p:cNvPr id="19" name="TextBox 18">
            <a:extLst>
              <a:ext uri="{FF2B5EF4-FFF2-40B4-BE49-F238E27FC236}">
                <a16:creationId xmlns:a16="http://schemas.microsoft.com/office/drawing/2014/main" id="{3C010D2E-2ED6-42F5-8C4C-3336046C4B12}"/>
              </a:ext>
            </a:extLst>
          </p:cNvPr>
          <p:cNvSpPr txBox="1"/>
          <p:nvPr/>
        </p:nvSpPr>
        <p:spPr>
          <a:xfrm>
            <a:off x="9061473" y="4437955"/>
            <a:ext cx="1257909"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Borrow</a:t>
            </a:r>
          </a:p>
        </p:txBody>
      </p:sp>
    </p:spTree>
    <p:extLst>
      <p:ext uri="{BB962C8B-B14F-4D97-AF65-F5344CB8AC3E}">
        <p14:creationId xmlns:p14="http://schemas.microsoft.com/office/powerpoint/2010/main" val="395662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2979</TotalTime>
  <Words>4030</Words>
  <Application>Microsoft Office PowerPoint</Application>
  <PresentationFormat>Widescreen</PresentationFormat>
  <Paragraphs>1126</Paragraphs>
  <Slides>57</Slides>
  <Notes>3</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57</vt:i4>
      </vt:variant>
    </vt:vector>
  </HeadingPairs>
  <TitlesOfParts>
    <vt:vector size="76" baseType="lpstr">
      <vt:lpstr>Arial</vt:lpstr>
      <vt:lpstr>Arial Narrow Bold</vt:lpstr>
      <vt:lpstr>Calibri</vt:lpstr>
      <vt:lpstr>Calibri Bold</vt:lpstr>
      <vt:lpstr>Calibri Bold Italic</vt:lpstr>
      <vt:lpstr>Calibri Italic</vt:lpstr>
      <vt:lpstr>Calibri Light</vt:lpstr>
      <vt:lpstr>Courier</vt:lpstr>
      <vt:lpstr>Courier New</vt:lpstr>
      <vt:lpstr>Courier New Bold</vt:lpstr>
      <vt:lpstr>Courier New Bold Italic</vt:lpstr>
      <vt:lpstr>Gill Sans</vt:lpstr>
      <vt:lpstr>Lucida Grande</vt:lpstr>
      <vt:lpstr>Monaco</vt:lpstr>
      <vt:lpstr>Symbol</vt:lpstr>
      <vt:lpstr>Wingdings</vt:lpstr>
      <vt:lpstr>Wingdings 2</vt:lpstr>
      <vt:lpstr>ヒラギノ角ゴ ProN W6</vt:lpstr>
      <vt:lpstr>Office Theme</vt:lpstr>
      <vt:lpstr>PowerPoint Presentation</vt:lpstr>
      <vt:lpstr>Today</vt:lpstr>
      <vt:lpstr>Recall: ISA = Assembly/Machine Code View</vt:lpstr>
      <vt:lpstr>Recall: Turning C into Object Code</vt:lpstr>
      <vt:lpstr>Recall: Move &amp; Arithmetic Operations</vt:lpstr>
      <vt:lpstr>Recall: Addressing Modes</vt:lpstr>
      <vt:lpstr>Processor State (x86-64, Partial)</vt:lpstr>
      <vt:lpstr>Condition Codes (Implicit Setting)</vt:lpstr>
      <vt:lpstr>CF set when</vt:lpstr>
      <vt:lpstr>SF set when</vt:lpstr>
      <vt:lpstr>OF set when</vt:lpstr>
      <vt:lpstr>ZF set when</vt:lpstr>
      <vt:lpstr>Condition Codes (Explicit Setting: Compare)</vt:lpstr>
      <vt:lpstr>Condition Codes (Explicit Setting: Test)</vt:lpstr>
      <vt:lpstr>Reading Condition Codes</vt:lpstr>
      <vt:lpstr>x86-64 Integer Registers</vt:lpstr>
      <vt:lpstr>Reading Condition Codes (Cont.)</vt:lpstr>
      <vt:lpstr>Reading Condition Codes (Cont.)</vt:lpstr>
      <vt:lpstr>Today</vt:lpstr>
      <vt:lpstr>Jumping</vt:lpstr>
      <vt:lpstr>Conditional Branch Example (Old Style)</vt:lpstr>
      <vt:lpstr>Expressing with Goto Code</vt:lpstr>
      <vt:lpstr>General Conditional Expression Translation (Using Branches)</vt:lpstr>
      <vt:lpstr>Using Conditional Moves</vt:lpstr>
      <vt:lpstr>Conditional Move Example</vt:lpstr>
      <vt:lpstr>Bad Cases for Conditional Move</vt:lpstr>
      <vt:lpstr>Today</vt:lpstr>
      <vt:lpstr>“Do-While” Loop Example</vt:lpstr>
      <vt:lpstr>“Do-While” Loop Compilation</vt:lpstr>
      <vt:lpstr>General “Do-While” Translation</vt:lpstr>
      <vt:lpstr>Worked Example of do-while loop: show code in VM machine as well</vt:lpstr>
      <vt:lpstr>General “While” Translation #1</vt:lpstr>
      <vt:lpstr>While Loop Example #1</vt:lpstr>
      <vt:lpstr>General “While” Translation #2</vt:lpstr>
      <vt:lpstr>While Loop Example #2</vt:lpstr>
      <vt:lpstr>Worked Example of while loop: show code in VM machine as well</vt:lpstr>
      <vt:lpstr>“For” Loop Form</vt:lpstr>
      <vt:lpstr>“For” Loop  While Loop</vt:lpstr>
      <vt:lpstr>For-While Conversion</vt:lpstr>
      <vt:lpstr>“For” Loop Do-While Conversion</vt:lpstr>
      <vt:lpstr>Worked Example of for loop: show code in VM machine as well</vt:lpstr>
      <vt:lpstr>Today</vt:lpstr>
      <vt:lpstr>Switch Statement Example</vt:lpstr>
      <vt:lpstr>Jump Table Structure</vt:lpstr>
      <vt:lpstr>Switch Statement Example</vt:lpstr>
      <vt:lpstr>Switch Statement Example</vt:lpstr>
      <vt:lpstr>Assembly Setup Explanation</vt:lpstr>
      <vt:lpstr>Jump Table</vt:lpstr>
      <vt:lpstr>Code Blocks (x == 1)</vt:lpstr>
      <vt:lpstr>Handling Fall-Through</vt:lpstr>
      <vt:lpstr>Code Blocks (x == 2, x == 3)</vt:lpstr>
      <vt:lpstr>Code Blocks (x == 5, x == 6, default)</vt:lpstr>
      <vt:lpstr>Summarizing</vt:lpstr>
      <vt:lpstr>Summary</vt:lpstr>
      <vt:lpstr>Finding Jump Table in Binary</vt:lpstr>
      <vt:lpstr>Finding Jump Table in Binary (cont.)</vt:lpstr>
      <vt:lpstr>Finding Jump Table in Binary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Dhawaskar Sathyanarayana</dc:creator>
  <cp:lastModifiedBy>Sandesh Dhawaskar Sathyanarayana</cp:lastModifiedBy>
  <cp:revision>24</cp:revision>
  <dcterms:created xsi:type="dcterms:W3CDTF">2018-05-19T18:18:54Z</dcterms:created>
  <dcterms:modified xsi:type="dcterms:W3CDTF">2018-05-21T19:58:08Z</dcterms:modified>
</cp:coreProperties>
</file>