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33" r:id="rId2"/>
    <p:sldId id="425" r:id="rId3"/>
    <p:sldId id="370" r:id="rId4"/>
    <p:sldId id="399" r:id="rId5"/>
    <p:sldId id="398" r:id="rId6"/>
    <p:sldId id="400" r:id="rId7"/>
    <p:sldId id="401" r:id="rId8"/>
    <p:sldId id="397" r:id="rId9"/>
    <p:sldId id="289" r:id="rId10"/>
    <p:sldId id="403" r:id="rId11"/>
    <p:sldId id="402" r:id="rId12"/>
    <p:sldId id="290" r:id="rId13"/>
    <p:sldId id="404" r:id="rId14"/>
    <p:sldId id="405" r:id="rId15"/>
    <p:sldId id="256" r:id="rId16"/>
    <p:sldId id="407" r:id="rId17"/>
    <p:sldId id="260" r:id="rId18"/>
    <p:sldId id="371" r:id="rId19"/>
    <p:sldId id="292" r:id="rId20"/>
    <p:sldId id="372" r:id="rId21"/>
    <p:sldId id="373" r:id="rId22"/>
    <p:sldId id="374" r:id="rId23"/>
    <p:sldId id="375" r:id="rId24"/>
    <p:sldId id="426" r:id="rId25"/>
    <p:sldId id="387" r:id="rId26"/>
    <p:sldId id="376" r:id="rId27"/>
    <p:sldId id="377" r:id="rId28"/>
    <p:sldId id="427" r:id="rId29"/>
    <p:sldId id="388" r:id="rId30"/>
    <p:sldId id="295" r:id="rId31"/>
    <p:sldId id="296" r:id="rId32"/>
    <p:sldId id="297" r:id="rId33"/>
    <p:sldId id="298" r:id="rId34"/>
    <p:sldId id="336" r:id="rId35"/>
    <p:sldId id="337" r:id="rId36"/>
    <p:sldId id="338" r:id="rId37"/>
    <p:sldId id="339" r:id="rId38"/>
    <p:sldId id="340" r:id="rId39"/>
    <p:sldId id="341" r:id="rId40"/>
    <p:sldId id="342" r:id="rId41"/>
    <p:sldId id="343" r:id="rId42"/>
    <p:sldId id="344" r:id="rId43"/>
    <p:sldId id="345" r:id="rId44"/>
    <p:sldId id="309" r:id="rId45"/>
    <p:sldId id="310" r:id="rId46"/>
    <p:sldId id="408" r:id="rId47"/>
    <p:sldId id="409" r:id="rId48"/>
    <p:sldId id="411" r:id="rId49"/>
    <p:sldId id="412" r:id="rId50"/>
    <p:sldId id="413" r:id="rId51"/>
    <p:sldId id="385" r:id="rId52"/>
    <p:sldId id="381" r:id="rId53"/>
    <p:sldId id="410" r:id="rId54"/>
    <p:sldId id="382" r:id="rId55"/>
    <p:sldId id="325" r:id="rId56"/>
    <p:sldId id="326" r:id="rId57"/>
    <p:sldId id="327" r:id="rId58"/>
    <p:sldId id="383" r:id="rId59"/>
    <p:sldId id="423" r:id="rId60"/>
    <p:sldId id="424" r:id="rId61"/>
    <p:sldId id="384" r:id="rId62"/>
    <p:sldId id="414" r:id="rId63"/>
    <p:sldId id="415" r:id="rId64"/>
    <p:sldId id="416" r:id="rId65"/>
    <p:sldId id="417" r:id="rId66"/>
    <p:sldId id="418" r:id="rId67"/>
    <p:sldId id="419" r:id="rId68"/>
    <p:sldId id="420" r:id="rId69"/>
    <p:sldId id="386" r:id="rId70"/>
    <p:sldId id="389" r:id="rId71"/>
    <p:sldId id="328" r:id="rId72"/>
    <p:sldId id="390" r:id="rId73"/>
    <p:sldId id="391" r:id="rId74"/>
    <p:sldId id="393" r:id="rId75"/>
    <p:sldId id="394" r:id="rId76"/>
    <p:sldId id="395" r:id="rId77"/>
    <p:sldId id="396" r:id="rId78"/>
    <p:sldId id="366"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sh Dhawaskar Sathyanarayana" initials="SDS" lastIdx="1" clrIdx="0">
    <p:extLst>
      <p:ext uri="{19B8F6BF-5375-455C-9EA6-DF929625EA0E}">
        <p15:presenceInfo xmlns:p15="http://schemas.microsoft.com/office/powerpoint/2012/main" userId="Sandesh Dhawaskar Sathyanaray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29T10:54:14.943" idx="1">
    <p:pos x="6240" y="847"/>
    <p:text>testq ands both operand.Here ZF should be set to zero. This will only be set to zero if rdi is zero otherwise AND will never give complete zero and ZF will never be set to 0</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22DCD-2CCD-4309-A4E7-1F19F868D20B}"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192D1-3388-4B8F-84FC-DEFECE92FA2D}" type="slidenum">
              <a:rPr lang="en-US" smtClean="0"/>
              <a:t>‹#›</a:t>
            </a:fld>
            <a:endParaRPr lang="en-US"/>
          </a:p>
        </p:txBody>
      </p:sp>
    </p:spTree>
    <p:extLst>
      <p:ext uri="{BB962C8B-B14F-4D97-AF65-F5344CB8AC3E}">
        <p14:creationId xmlns:p14="http://schemas.microsoft.com/office/powerpoint/2010/main" val="422179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881A-1650-4C2A-AD64-7F9BBCBA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365FC-F013-4FD4-A635-596DE2A80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6F3C12-C302-4FE8-9594-8FE7D0BA312D}"/>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5" name="Footer Placeholder 4">
            <a:extLst>
              <a:ext uri="{FF2B5EF4-FFF2-40B4-BE49-F238E27FC236}">
                <a16:creationId xmlns:a16="http://schemas.microsoft.com/office/drawing/2014/main" id="{1BDA670D-51F6-4F5D-85BC-CAAF5C78E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C4C33-7E43-4B89-92F3-CBFC134FE8D7}"/>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263894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7BC6-FB42-47EA-90A5-4F96571BB8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AE626-40AD-4D14-A535-5B21819BAE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03440-E9C0-49BE-8E01-88DEFA3F6CE6}"/>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5" name="Footer Placeholder 4">
            <a:extLst>
              <a:ext uri="{FF2B5EF4-FFF2-40B4-BE49-F238E27FC236}">
                <a16:creationId xmlns:a16="http://schemas.microsoft.com/office/drawing/2014/main" id="{C59C8F25-4582-4AC6-A941-76ECE1AC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A2D3-A98C-4C27-B0C0-F185EBF1962B}"/>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92532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A0BA3-058E-4F68-9CDB-1DAD85D3E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A2E088-9919-4B12-BA84-9E25F0A615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65A81-49B8-4270-BDDD-4BF807FA6919}"/>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5" name="Footer Placeholder 4">
            <a:extLst>
              <a:ext uri="{FF2B5EF4-FFF2-40B4-BE49-F238E27FC236}">
                <a16:creationId xmlns:a16="http://schemas.microsoft.com/office/drawing/2014/main" id="{5FF41B22-995F-47B8-A938-FB1051DB4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B38FA-4417-4B83-9BD4-660F028BA04F}"/>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0399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B943-3B51-45F7-83A6-07F8BB481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964DF-9083-4E27-A664-577A6E19B0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14EF0-0ABD-46FF-B532-997106140E86}"/>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5" name="Footer Placeholder 4">
            <a:extLst>
              <a:ext uri="{FF2B5EF4-FFF2-40B4-BE49-F238E27FC236}">
                <a16:creationId xmlns:a16="http://schemas.microsoft.com/office/drawing/2014/main" id="{91107AFD-0291-42D6-BF49-8EE46D9C4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B498B-63AD-4F3A-A9F8-064888880ED4}"/>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276985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8F80-808A-4FDA-B08D-6B3CA46A6C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DDF294-D983-4661-B391-2D7A97973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613C83-7AD3-4E3D-A192-49A93EF4A8F2}"/>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5" name="Footer Placeholder 4">
            <a:extLst>
              <a:ext uri="{FF2B5EF4-FFF2-40B4-BE49-F238E27FC236}">
                <a16:creationId xmlns:a16="http://schemas.microsoft.com/office/drawing/2014/main" id="{C6FB6E3D-921F-4448-B399-69F7D6EE3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6C63-E315-4AB7-9A7B-644356CBFA17}"/>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352747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2483-1671-4A2A-BDBD-9D178E691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3D830-C486-47FC-98D6-555B7D5AB3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BD7AD1-25D4-44E6-9151-924068088B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9C172-D03A-4219-B277-6037F529A7AC}"/>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6" name="Footer Placeholder 5">
            <a:extLst>
              <a:ext uri="{FF2B5EF4-FFF2-40B4-BE49-F238E27FC236}">
                <a16:creationId xmlns:a16="http://schemas.microsoft.com/office/drawing/2014/main" id="{552816D9-30CB-4850-A0C0-55CF893A0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D458F-51A5-4841-A841-B7CDEACFDE46}"/>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86402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2400-9C31-4274-8CEB-5FF4A7154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ECB3C-E22E-4248-8820-DD3F724FB1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24D3DD-BAE3-4A0D-A596-8F73C74614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53493-2FC7-4C7D-855A-87D76CDF6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648D8F-5CEE-476D-9AF8-5239F5369C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53A6E1-F2B6-4636-82B9-E5ABF87DBCB0}"/>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8" name="Footer Placeholder 7">
            <a:extLst>
              <a:ext uri="{FF2B5EF4-FFF2-40B4-BE49-F238E27FC236}">
                <a16:creationId xmlns:a16="http://schemas.microsoft.com/office/drawing/2014/main" id="{0AA10F94-68D5-4835-BDA4-77A2B458BF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452CC0-AA67-4345-A504-93003632625C}"/>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28114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BA5F-6E4D-4CA2-B25C-E72DA56A8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0E1D8F-A682-4EF0-ADC3-884B07BBADFA}"/>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4" name="Footer Placeholder 3">
            <a:extLst>
              <a:ext uri="{FF2B5EF4-FFF2-40B4-BE49-F238E27FC236}">
                <a16:creationId xmlns:a16="http://schemas.microsoft.com/office/drawing/2014/main" id="{DEB9F141-937D-4765-8CAF-7BDD0AE3AE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707E75-46C4-4B7F-B518-F42E2F6F43DF}"/>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32817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A9472-7949-495C-97FD-8CBD0BE68CC0}"/>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3" name="Footer Placeholder 2">
            <a:extLst>
              <a:ext uri="{FF2B5EF4-FFF2-40B4-BE49-F238E27FC236}">
                <a16:creationId xmlns:a16="http://schemas.microsoft.com/office/drawing/2014/main" id="{AE98501A-575B-4196-864B-560545BBD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F4469-8F6B-4990-8F28-9E4B317D19EE}"/>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09075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D2B9-D6EE-46CE-A89D-6B28922AF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8BE96-4108-46C8-834C-58A0917EF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E55BD-73B3-4679-8811-462036624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1D65F1-C6C1-4581-A841-73814C2C2FF9}"/>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6" name="Footer Placeholder 5">
            <a:extLst>
              <a:ext uri="{FF2B5EF4-FFF2-40B4-BE49-F238E27FC236}">
                <a16:creationId xmlns:a16="http://schemas.microsoft.com/office/drawing/2014/main" id="{16A8C98F-D245-4D63-880B-600C1ECBB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78C2E-929E-486A-85E3-4ED640AA55E3}"/>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16932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D45D-309F-4648-8A90-CB19D32A9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6899E-5E5B-47D0-A42D-EF9806B8A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CB4D14-0704-4840-9C7B-D3532CCF5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11CAA4-9AA1-4F67-83F0-673D5CDC8299}"/>
              </a:ext>
            </a:extLst>
          </p:cNvPr>
          <p:cNvSpPr>
            <a:spLocks noGrp="1"/>
          </p:cNvSpPr>
          <p:nvPr>
            <p:ph type="dt" sz="half" idx="10"/>
          </p:nvPr>
        </p:nvSpPr>
        <p:spPr/>
        <p:txBody>
          <a:bodyPr/>
          <a:lstStyle/>
          <a:p>
            <a:fld id="{9E504682-F81E-4C66-969C-A799D176EE16}" type="datetimeFigureOut">
              <a:rPr lang="en-US" smtClean="0"/>
              <a:t>5/29/2018</a:t>
            </a:fld>
            <a:endParaRPr lang="en-US"/>
          </a:p>
        </p:txBody>
      </p:sp>
      <p:sp>
        <p:nvSpPr>
          <p:cNvPr id="6" name="Footer Placeholder 5">
            <a:extLst>
              <a:ext uri="{FF2B5EF4-FFF2-40B4-BE49-F238E27FC236}">
                <a16:creationId xmlns:a16="http://schemas.microsoft.com/office/drawing/2014/main" id="{4D32CB23-582E-422A-85DF-50230DF64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0DC09-4EFD-44EA-A1F8-B9A165816379}"/>
              </a:ext>
            </a:extLst>
          </p:cNvPr>
          <p:cNvSpPr>
            <a:spLocks noGrp="1"/>
          </p:cNvSpPr>
          <p:nvPr>
            <p:ph type="sldNum" sz="quarter" idx="12"/>
          </p:nvPr>
        </p:nvSpPr>
        <p:spPr/>
        <p:txBody>
          <a:bodyPr/>
          <a:lstStyle/>
          <a:p>
            <a:fld id="{43D8A17A-AEB2-4460-A21C-836E69AA892A}" type="slidenum">
              <a:rPr lang="en-US" smtClean="0"/>
              <a:t>‹#›</a:t>
            </a:fld>
            <a:endParaRPr lang="en-US"/>
          </a:p>
        </p:txBody>
      </p:sp>
    </p:spTree>
    <p:extLst>
      <p:ext uri="{BB962C8B-B14F-4D97-AF65-F5344CB8AC3E}">
        <p14:creationId xmlns:p14="http://schemas.microsoft.com/office/powerpoint/2010/main" val="247374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B8091-1590-4831-B040-58AAE1400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7D1EE-274C-4DDA-9C7C-2AED186D7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9E344-A4D3-416E-9E44-761A43991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04682-F81E-4C66-969C-A799D176EE16}" type="datetimeFigureOut">
              <a:rPr lang="en-US" smtClean="0"/>
              <a:t>5/29/2018</a:t>
            </a:fld>
            <a:endParaRPr lang="en-US"/>
          </a:p>
        </p:txBody>
      </p:sp>
      <p:sp>
        <p:nvSpPr>
          <p:cNvPr id="5" name="Footer Placeholder 4">
            <a:extLst>
              <a:ext uri="{FF2B5EF4-FFF2-40B4-BE49-F238E27FC236}">
                <a16:creationId xmlns:a16="http://schemas.microsoft.com/office/drawing/2014/main" id="{EDB32B7A-5CB1-414A-B837-81EE52CE6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89E9F2-FF2F-45D0-93B3-3C9CA78E0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8A17A-AEB2-4460-A21C-836E69AA892A}" type="slidenum">
              <a:rPr lang="en-US" smtClean="0"/>
              <a:t>‹#›</a:t>
            </a:fld>
            <a:endParaRPr lang="en-US"/>
          </a:p>
        </p:txBody>
      </p:sp>
    </p:spTree>
    <p:extLst>
      <p:ext uri="{BB962C8B-B14F-4D97-AF65-F5344CB8AC3E}">
        <p14:creationId xmlns:p14="http://schemas.microsoft.com/office/powerpoint/2010/main" val="4187023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dh0344@Colorado.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209800" y="1035050"/>
            <a:ext cx="7772400" cy="2133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r>
              <a:rPr lang="en-US" sz="3600" b="1" dirty="0"/>
              <a:t>Machine-Level Programming III: Procedures</a:t>
            </a:r>
            <a:br>
              <a:rPr lang="en-US" sz="3600" b="1" kern="0" dirty="0">
                <a:latin typeface="Calibri" pitchFamily="34" charset="0"/>
                <a:ea typeface="+mj-ea"/>
                <a:cs typeface="+mj-cs"/>
              </a:rPr>
            </a:br>
            <a:r>
              <a:rPr lang="en-US" sz="2000" kern="0" dirty="0">
                <a:latin typeface="Calibri" pitchFamily="34" charset="0"/>
                <a:ea typeface="+mj-ea"/>
                <a:cs typeface="+mj-cs"/>
              </a:rPr>
              <a:t>CSCI 2400: Introduction to Computer Systems</a:t>
            </a:r>
            <a:br>
              <a:rPr lang="en-US" sz="3600" kern="0" dirty="0">
                <a:latin typeface="Calibri" pitchFamily="34" charset="0"/>
                <a:ea typeface="+mj-ea"/>
                <a:cs typeface="+mj-cs"/>
              </a:rPr>
            </a:br>
            <a:r>
              <a:rPr lang="en-US" sz="2000" kern="0" dirty="0">
                <a:latin typeface="Calibri" pitchFamily="34" charset="0"/>
                <a:ea typeface="+mj-ea"/>
                <a:cs typeface="+mj-cs"/>
              </a:rPr>
              <a:t>7</a:t>
            </a:r>
            <a:r>
              <a:rPr lang="en-US" sz="2000" kern="0" baseline="30000" dirty="0">
                <a:latin typeface="Calibri" pitchFamily="34" charset="0"/>
                <a:ea typeface="+mj-ea"/>
                <a:cs typeface="+mj-cs"/>
              </a:rPr>
              <a:t>th</a:t>
            </a:r>
            <a:r>
              <a:rPr lang="en-US" sz="2000" kern="0" dirty="0">
                <a:latin typeface="Calibri" pitchFamily="34" charset="0"/>
                <a:ea typeface="+mj-ea"/>
                <a:cs typeface="+mj-cs"/>
              </a:rPr>
              <a:t> Lecture, June 14, 2018</a:t>
            </a:r>
          </a:p>
          <a:p>
            <a:pPr fontAlgn="base">
              <a:spcBef>
                <a:spcPct val="0"/>
              </a:spcBef>
              <a:spcAft>
                <a:spcPct val="0"/>
              </a:spcAft>
              <a:defRPr/>
            </a:pPr>
            <a:r>
              <a:rPr lang="en-US" sz="2000" kern="0" dirty="0">
                <a:latin typeface="Calibri" pitchFamily="34" charset="0"/>
                <a:ea typeface="+mj-ea"/>
                <a:cs typeface="+mj-cs"/>
              </a:rPr>
              <a:t>Summer 2018</a:t>
            </a:r>
          </a:p>
        </p:txBody>
      </p:sp>
      <p:sp>
        <p:nvSpPr>
          <p:cNvPr id="10" name="Subtitle 2"/>
          <p:cNvSpPr txBox="1">
            <a:spLocks/>
          </p:cNvSpPr>
          <p:nvPr/>
        </p:nvSpPr>
        <p:spPr bwMode="auto">
          <a:xfrm>
            <a:off x="2209800" y="3334302"/>
            <a:ext cx="7678738"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20000"/>
              </a:spcBef>
              <a:spcAft>
                <a:spcPct val="0"/>
              </a:spcAft>
              <a:buClr>
                <a:srgbClr val="990000"/>
              </a:buClr>
              <a:buSzPct val="60000"/>
              <a:defRPr/>
            </a:pPr>
            <a:r>
              <a:rPr lang="en-US" sz="2000" b="1" kern="0" dirty="0">
                <a:latin typeface="Calibri" pitchFamily="34" charset="0"/>
              </a:rPr>
              <a:t>Instructor: SANDESH DHAWASKAR SATHYANARAYANA</a:t>
            </a:r>
            <a:r>
              <a:rPr lang="en-US" sz="2000" kern="0" dirty="0">
                <a:latin typeface="Calibri" pitchFamily="34" charset="0"/>
              </a:rPr>
              <a:t> </a:t>
            </a: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Email ID: </a:t>
            </a:r>
            <a:r>
              <a:rPr lang="en-US" sz="2000" kern="0" dirty="0">
                <a:latin typeface="Calibri" pitchFamily="34" charset="0"/>
                <a:hlinkClick r:id="rId2"/>
              </a:rPr>
              <a:t>sadh0344@Colorado.edu</a:t>
            </a:r>
            <a:endParaRPr lang="en-US" sz="2000" kern="0" dirty="0">
              <a:latin typeface="Calibri" pitchFamily="34" charset="0"/>
            </a:endParaRPr>
          </a:p>
          <a:p>
            <a:pPr fontAlgn="base">
              <a:spcBef>
                <a:spcPct val="20000"/>
              </a:spcBef>
              <a:spcAft>
                <a:spcPct val="0"/>
              </a:spcAft>
              <a:buClr>
                <a:srgbClr val="990000"/>
              </a:buClr>
              <a:buSzPct val="60000"/>
              <a:defRPr/>
            </a:pPr>
            <a:endParaRPr lang="en-US" sz="2000" kern="0" dirty="0">
              <a:latin typeface="Calibri" pitchFamily="34" charset="0"/>
            </a:endParaRPr>
          </a:p>
          <a:p>
            <a:pPr fontAlgn="base">
              <a:spcBef>
                <a:spcPct val="20000"/>
              </a:spcBef>
              <a:spcAft>
                <a:spcPct val="0"/>
              </a:spcAft>
              <a:buClr>
                <a:srgbClr val="990000"/>
              </a:buClr>
              <a:buSzPct val="60000"/>
              <a:defRPr/>
            </a:pPr>
            <a:r>
              <a:rPr lang="en-US" sz="2000" kern="0" dirty="0">
                <a:latin typeface="Calibri" pitchFamily="34" charset="0"/>
              </a:rPr>
              <a:t>Slides are adopted from CMU text book slides</a:t>
            </a:r>
          </a:p>
        </p:txBody>
      </p:sp>
    </p:spTree>
    <p:extLst>
      <p:ext uri="{BB962C8B-B14F-4D97-AF65-F5344CB8AC3E}">
        <p14:creationId xmlns:p14="http://schemas.microsoft.com/office/powerpoint/2010/main" val="115222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bwMode="auto">
          <a:xfrm flipV="1">
            <a:off x="5607443" y="1507180"/>
            <a:ext cx="2980869" cy="382858"/>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cxnSp>
        <p:nvCxnSpPr>
          <p:cNvPr id="17" name="Straight Connector 16"/>
          <p:cNvCxnSpPr/>
          <p:nvPr/>
        </p:nvCxnSpPr>
        <p:spPr bwMode="auto">
          <a:xfrm flipV="1">
            <a:off x="5605855" y="2733814"/>
            <a:ext cx="3006851" cy="2356624"/>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sp>
        <p:nvSpPr>
          <p:cNvPr id="41986" name="Rectangle 2"/>
          <p:cNvSpPr>
            <a:spLocks/>
          </p:cNvSpPr>
          <p:nvPr/>
        </p:nvSpPr>
        <p:spPr bwMode="auto">
          <a:xfrm>
            <a:off x="9018561" y="235863"/>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1987" name="Rectangle 3"/>
          <p:cNvSpPr>
            <a:spLocks noGrp="1" noChangeArrowheads="1"/>
          </p:cNvSpPr>
          <p:nvPr>
            <p:ph type="title"/>
          </p:nvPr>
        </p:nvSpPr>
        <p:spPr>
          <a:ln/>
        </p:spPr>
        <p:txBody>
          <a:bodyPr/>
          <a:lstStyle/>
          <a:p>
            <a:pPr marL="119063" indent="-119063"/>
            <a:r>
              <a:rPr lang="en-US" dirty="0"/>
              <a:t>x86-64 Stack</a:t>
            </a:r>
          </a:p>
        </p:txBody>
      </p:sp>
      <p:sp>
        <p:nvSpPr>
          <p:cNvPr id="41988" name="Rectangle 4"/>
          <p:cNvSpPr>
            <a:spLocks noGrp="1" noChangeArrowheads="1"/>
          </p:cNvSpPr>
          <p:nvPr>
            <p:ph type="body" idx="1"/>
          </p:nvPr>
        </p:nvSpPr>
        <p:spPr>
          <a:xfrm>
            <a:off x="1905000" y="1397000"/>
            <a:ext cx="4457700" cy="5435600"/>
          </a:xfrm>
          <a:ln/>
        </p:spPr>
        <p:txBody>
          <a:bodyPr/>
          <a:lstStyle/>
          <a:p>
            <a:r>
              <a:rPr lang="en-US" dirty="0"/>
              <a:t>Region of memory</a:t>
            </a:r>
            <a:br>
              <a:rPr lang="en-US" dirty="0"/>
            </a:br>
            <a:r>
              <a:rPr lang="en-US" dirty="0"/>
              <a:t>managed with</a:t>
            </a:r>
            <a:br>
              <a:rPr lang="en-US" dirty="0"/>
            </a:br>
            <a:r>
              <a:rPr lang="en-US" dirty="0"/>
              <a:t>stack discipline</a:t>
            </a:r>
          </a:p>
        </p:txBody>
      </p:sp>
      <p:sp>
        <p:nvSpPr>
          <p:cNvPr id="41990" name="Line 6"/>
          <p:cNvSpPr>
            <a:spLocks noChangeShapeType="1"/>
          </p:cNvSpPr>
          <p:nvPr/>
        </p:nvSpPr>
        <p:spPr bwMode="auto">
          <a:xfrm>
            <a:off x="4981817" y="4938038"/>
            <a:ext cx="508123"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1991" name="Rectangle 7"/>
          <p:cNvSpPr>
            <a:spLocks/>
          </p:cNvSpPr>
          <p:nvPr/>
        </p:nvSpPr>
        <p:spPr bwMode="auto">
          <a:xfrm>
            <a:off x="2315758" y="4706263"/>
            <a:ext cx="2634300" cy="4572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1992" name="Rectangle 8"/>
          <p:cNvSpPr>
            <a:spLocks/>
          </p:cNvSpPr>
          <p:nvPr/>
        </p:nvSpPr>
        <p:spPr bwMode="auto">
          <a:xfrm>
            <a:off x="5607443" y="1890038"/>
            <a:ext cx="1305241"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1997" name="Rectangle 13"/>
          <p:cNvSpPr>
            <a:spLocks/>
          </p:cNvSpPr>
          <p:nvPr/>
        </p:nvSpPr>
        <p:spPr bwMode="auto">
          <a:xfrm>
            <a:off x="5551565" y="5176516"/>
            <a:ext cx="1557714" cy="4445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1998" name="Line 14"/>
          <p:cNvSpPr>
            <a:spLocks noChangeShapeType="1"/>
          </p:cNvSpPr>
          <p:nvPr/>
        </p:nvSpPr>
        <p:spPr bwMode="auto">
          <a:xfrm>
            <a:off x="5605854" y="4785638"/>
            <a:ext cx="1295714"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1999" name="Rectangle 15"/>
          <p:cNvSpPr>
            <a:spLocks/>
          </p:cNvSpPr>
          <p:nvPr/>
        </p:nvSpPr>
        <p:spPr bwMode="auto">
          <a:xfrm>
            <a:off x="5235878" y="1335358"/>
            <a:ext cx="2040431" cy="4445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3" name="Rectangle 2"/>
          <p:cNvSpPr/>
          <p:nvPr/>
        </p:nvSpPr>
        <p:spPr bwMode="auto">
          <a:xfrm>
            <a:off x="8599461" y="975638"/>
            <a:ext cx="1142349" cy="5410200"/>
          </a:xfrm>
          <a:prstGeom prst="rect">
            <a:avLst/>
          </a:pr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nvGrpSpPr>
          <p:cNvPr id="6" name="Group 5"/>
          <p:cNvGrpSpPr/>
          <p:nvPr/>
        </p:nvGrpSpPr>
        <p:grpSpPr>
          <a:xfrm>
            <a:off x="8599462" y="654389"/>
            <a:ext cx="1142349" cy="559420"/>
            <a:chOff x="1154801" y="3021980"/>
            <a:chExt cx="1142349" cy="559420"/>
          </a:xfrm>
        </p:grpSpPr>
        <p:sp>
          <p:nvSpPr>
            <p:cNvPr id="4" name="Freeform 3"/>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5" name="Rectangle 4"/>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grpSp>
        <p:nvGrpSpPr>
          <p:cNvPr id="24" name="Group 23"/>
          <p:cNvGrpSpPr/>
          <p:nvPr/>
        </p:nvGrpSpPr>
        <p:grpSpPr>
          <a:xfrm flipV="1">
            <a:off x="8588312" y="6014053"/>
            <a:ext cx="1142349" cy="559420"/>
            <a:chOff x="1154801" y="3021980"/>
            <a:chExt cx="1142349" cy="559420"/>
          </a:xfrm>
        </p:grpSpPr>
        <p:sp>
          <p:nvSpPr>
            <p:cNvPr id="25" name="Freeform 24"/>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cxnSp>
        <p:nvCxnSpPr>
          <p:cNvPr id="8" name="Straight Connector 7"/>
          <p:cNvCxnSpPr/>
          <p:nvPr/>
        </p:nvCxnSpPr>
        <p:spPr bwMode="auto">
          <a:xfrm>
            <a:off x="8599460" y="1507179"/>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29" name="Straight Connector 28"/>
          <p:cNvCxnSpPr/>
          <p:nvPr/>
        </p:nvCxnSpPr>
        <p:spPr bwMode="auto">
          <a:xfrm>
            <a:off x="8599460" y="2733814"/>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a:off x="8599460" y="4071961"/>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1" name="Straight Connector 30"/>
          <p:cNvCxnSpPr/>
          <p:nvPr/>
        </p:nvCxnSpPr>
        <p:spPr bwMode="auto">
          <a:xfrm>
            <a:off x="8599460" y="5581928"/>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8650486" y="4364004"/>
            <a:ext cx="109132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code</a:t>
            </a:r>
          </a:p>
        </p:txBody>
      </p:sp>
      <p:sp>
        <p:nvSpPr>
          <p:cNvPr id="34" name="TextBox 33"/>
          <p:cNvSpPr txBox="1"/>
          <p:nvPr/>
        </p:nvSpPr>
        <p:spPr>
          <a:xfrm>
            <a:off x="8602283" y="1780511"/>
            <a:ext cx="1135632"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stack</a:t>
            </a:r>
          </a:p>
        </p:txBody>
      </p:sp>
      <p:cxnSp>
        <p:nvCxnSpPr>
          <p:cNvPr id="13" name="Straight Connector 12"/>
          <p:cNvCxnSpPr/>
          <p:nvPr/>
        </p:nvCxnSpPr>
        <p:spPr bwMode="auto">
          <a:xfrm flipV="1">
            <a:off x="6901568" y="1507180"/>
            <a:ext cx="2840242" cy="382858"/>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cxnSp>
        <p:nvCxnSpPr>
          <p:cNvPr id="15" name="Straight Connector 14"/>
          <p:cNvCxnSpPr/>
          <p:nvPr/>
        </p:nvCxnSpPr>
        <p:spPr bwMode="auto">
          <a:xfrm flipV="1">
            <a:off x="6912683" y="2733814"/>
            <a:ext cx="2766278" cy="2356624"/>
          </a:xfrm>
          <a:prstGeom prst="line">
            <a:avLst/>
          </a:prstGeom>
          <a:solidFill>
            <a:schemeClr val="accent1"/>
          </a:solidFill>
          <a:ln w="25400" cap="flat" cmpd="sng" algn="ctr">
            <a:solidFill>
              <a:srgbClr val="000000"/>
            </a:solidFill>
            <a:prstDash val="sysDash"/>
            <a:round/>
            <a:headEnd type="none" w="med" len="med"/>
            <a:tailEnd type="none" w="med" len="med"/>
          </a:ln>
          <a:effectLst/>
        </p:spPr>
      </p:cxnSp>
      <p:sp>
        <p:nvSpPr>
          <p:cNvPr id="32" name="AutoShape 16">
            <a:extLst>
              <a:ext uri="{FF2B5EF4-FFF2-40B4-BE49-F238E27FC236}">
                <a16:creationId xmlns:a16="http://schemas.microsoft.com/office/drawing/2014/main" id="{17A15FED-2143-445C-B158-AB8DED884911}"/>
              </a:ext>
            </a:extLst>
          </p:cNvPr>
          <p:cNvSpPr>
            <a:spLocks/>
          </p:cNvSpPr>
          <p:nvPr/>
        </p:nvSpPr>
        <p:spPr bwMode="auto">
          <a:xfrm>
            <a:off x="5904882" y="4251152"/>
            <a:ext cx="609748" cy="3810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156774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ln/>
        </p:spPr>
        <p:txBody>
          <a:bodyPr/>
          <a:lstStyle/>
          <a:p>
            <a:pPr marL="119063" indent="-119063"/>
            <a:r>
              <a:rPr lang="en-US" dirty="0"/>
              <a:t>x86-64 Stack</a:t>
            </a:r>
          </a:p>
        </p:txBody>
      </p:sp>
      <p:sp>
        <p:nvSpPr>
          <p:cNvPr id="41988" name="Rectangle 4"/>
          <p:cNvSpPr>
            <a:spLocks noGrp="1" noChangeArrowheads="1"/>
          </p:cNvSpPr>
          <p:nvPr>
            <p:ph type="body" idx="1"/>
          </p:nvPr>
        </p:nvSpPr>
        <p:spPr>
          <a:xfrm>
            <a:off x="1905000" y="1397000"/>
            <a:ext cx="4457700" cy="5435600"/>
          </a:xfrm>
          <a:ln/>
        </p:spPr>
        <p:txBody>
          <a:bodyPr/>
          <a:lstStyle/>
          <a:p>
            <a:r>
              <a:rPr lang="en-US" dirty="0"/>
              <a:t>Region of memory managed with stack discipline</a:t>
            </a:r>
          </a:p>
          <a:p>
            <a:r>
              <a:rPr lang="en-US" dirty="0"/>
              <a:t>Grows toward lower addresses</a:t>
            </a:r>
          </a:p>
          <a:p>
            <a:endParaRPr lang="en-US" dirty="0"/>
          </a:p>
          <a:p>
            <a:r>
              <a:rPr lang="en-US" dirty="0"/>
              <a:t>Register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contains </a:t>
            </a:r>
            <a:br>
              <a:rPr lang="en-US" dirty="0"/>
            </a:br>
            <a:r>
              <a:rPr lang="en-US" dirty="0"/>
              <a:t>lowest  stack address</a:t>
            </a:r>
          </a:p>
          <a:p>
            <a:pPr marL="552450" lvl="1"/>
            <a:r>
              <a:rPr lang="en-US" dirty="0"/>
              <a:t>address of “top” element</a:t>
            </a:r>
          </a:p>
        </p:txBody>
      </p:sp>
      <p:grpSp>
        <p:nvGrpSpPr>
          <p:cNvPr id="41989" name="Group 5"/>
          <p:cNvGrpSpPr>
            <a:grpSpLocks/>
          </p:cNvGrpSpPr>
          <p:nvPr/>
        </p:nvGrpSpPr>
        <p:grpSpPr bwMode="auto">
          <a:xfrm>
            <a:off x="3975863" y="1655413"/>
            <a:ext cx="6467453" cy="4287838"/>
            <a:chOff x="58" y="288"/>
            <a:chExt cx="4073" cy="2701"/>
          </a:xfrm>
        </p:grpSpPr>
        <p:sp>
          <p:nvSpPr>
            <p:cNvPr id="41990" name="Line 6"/>
            <p:cNvSpPr>
              <a:spLocks noChangeShapeType="1"/>
            </p:cNvSpPr>
            <p:nvPr/>
          </p:nvSpPr>
          <p:spPr bwMode="auto">
            <a:xfrm flipV="1">
              <a:off x="1717" y="2521"/>
              <a:ext cx="331" cy="28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1991" name="Rectangle 7"/>
            <p:cNvSpPr>
              <a:spLocks/>
            </p:cNvSpPr>
            <p:nvPr/>
          </p:nvSpPr>
          <p:spPr bwMode="auto">
            <a:xfrm>
              <a:off x="58" y="2701"/>
              <a:ext cx="1659" cy="288"/>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1992" name="Rectangle 8"/>
            <p:cNvSpPr>
              <a:spLocks/>
            </p:cNvSpPr>
            <p:nvPr/>
          </p:nvSpPr>
          <p:spPr bwMode="auto">
            <a:xfrm>
              <a:off x="2073" y="576"/>
              <a:ext cx="822" cy="2016"/>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1993" name="Line 9"/>
            <p:cNvSpPr>
              <a:spLocks noChangeShapeType="1"/>
            </p:cNvSpPr>
            <p:nvPr/>
          </p:nvSpPr>
          <p:spPr bwMode="auto">
            <a:xfrm>
              <a:off x="3418" y="1824"/>
              <a:ext cx="0" cy="864"/>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1994" name="Rectangle 10"/>
            <p:cNvSpPr>
              <a:spLocks/>
            </p:cNvSpPr>
            <p:nvPr/>
          </p:nvSpPr>
          <p:spPr bwMode="auto">
            <a:xfrm>
              <a:off x="3477" y="1918"/>
              <a:ext cx="512" cy="576"/>
            </a:xfrm>
            <a:prstGeom prst="rect">
              <a:avLst/>
            </a:prstGeom>
            <a:solidFill>
              <a:srgbClr val="FFFFFF"/>
            </a:solidFill>
            <a:ln w="25400" cap="flat">
              <a:noFill/>
              <a:miter lim="800000"/>
              <a:headEnd type="none" w="med" len="med"/>
              <a:tailEnd type="none" w="med" len="med"/>
            </a:ln>
          </p:spPr>
          <p:txBody>
            <a:bodyPr lIns="38100" tIns="38100" rIns="38100" bIns="3810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1995" name="Line 11"/>
            <p:cNvSpPr>
              <a:spLocks noChangeShapeType="1"/>
            </p:cNvSpPr>
            <p:nvPr/>
          </p:nvSpPr>
          <p:spPr bwMode="auto">
            <a:xfrm rot="10800000" flipH="1">
              <a:off x="3418" y="432"/>
              <a:ext cx="0" cy="912"/>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1996" name="Rectangle 12"/>
            <p:cNvSpPr>
              <a:spLocks/>
            </p:cNvSpPr>
            <p:nvPr/>
          </p:nvSpPr>
          <p:spPr bwMode="auto">
            <a:xfrm>
              <a:off x="3480" y="690"/>
              <a:ext cx="651" cy="400"/>
            </a:xfrm>
            <a:prstGeom prst="rect">
              <a:avLst/>
            </a:prstGeom>
            <a:solidFill>
              <a:srgbClr val="FFFFFF"/>
            </a:solidFill>
            <a:ln w="25400" cap="flat">
              <a:noFill/>
              <a:miter lim="800000"/>
              <a:headEnd type="none" w="med" len="med"/>
              <a:tailEnd type="none" w="med" len="med"/>
            </a:ln>
          </p:spPr>
          <p:txBody>
            <a:bodyPr wrap="none" lIns="38100" tIns="38100" rIns="38100" bIns="3810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1997" name="Rectangle 13"/>
            <p:cNvSpPr>
              <a:spLocks/>
            </p:cNvSpPr>
            <p:nvPr/>
          </p:nvSpPr>
          <p:spPr bwMode="auto">
            <a:xfrm>
              <a:off x="2048" y="2688"/>
              <a:ext cx="981" cy="28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1998" name="Line 14"/>
            <p:cNvSpPr>
              <a:spLocks noChangeShapeType="1"/>
            </p:cNvSpPr>
            <p:nvPr/>
          </p:nvSpPr>
          <p:spPr bwMode="auto">
            <a:xfrm>
              <a:off x="2072" y="2400"/>
              <a:ext cx="816"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1999" name="Rectangle 15"/>
            <p:cNvSpPr>
              <a:spLocks/>
            </p:cNvSpPr>
            <p:nvPr/>
          </p:nvSpPr>
          <p:spPr bwMode="auto">
            <a:xfrm>
              <a:off x="1872" y="288"/>
              <a:ext cx="1285" cy="28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42000" name="AutoShape 16"/>
            <p:cNvSpPr>
              <a:spLocks/>
            </p:cNvSpPr>
            <p:nvPr/>
          </p:nvSpPr>
          <p:spPr bwMode="auto">
            <a:xfrm>
              <a:off x="2288" y="1992"/>
              <a:ext cx="384" cy="24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grpSp>
    </p:spTree>
    <p:extLst>
      <p:ext uri="{BB962C8B-B14F-4D97-AF65-F5344CB8AC3E}">
        <p14:creationId xmlns:p14="http://schemas.microsoft.com/office/powerpoint/2010/main" val="426816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noChangeArrowheads="1"/>
          </p:cNvSpPr>
          <p:nvPr>
            <p:ph type="title"/>
          </p:nvPr>
        </p:nvSpPr>
        <p:spPr>
          <a:ln/>
        </p:spPr>
        <p:txBody>
          <a:bodyPr/>
          <a:lstStyle/>
          <a:p>
            <a:pPr marL="119063" indent="-119063"/>
            <a:r>
              <a:rPr lang="en-US" dirty="0"/>
              <a:t>x86-64 Stack: Push</a:t>
            </a:r>
          </a:p>
        </p:txBody>
      </p:sp>
      <p:sp>
        <p:nvSpPr>
          <p:cNvPr id="43016" name="Rectangle 8"/>
          <p:cNvSpPr>
            <a:spLocks noGrp="1" noChangeArrowheads="1"/>
          </p:cNvSpPr>
          <p:nvPr>
            <p:ph type="body" idx="1"/>
          </p:nvPr>
        </p:nvSpPr>
        <p:spPr>
          <a:ln/>
        </p:spPr>
        <p:txBody>
          <a:bodyPr/>
          <a:lstStyle/>
          <a:p>
            <a:r>
              <a:rPr lang="en-US" dirty="0" err="1">
                <a:latin typeface="Courier New Bold" charset="0"/>
                <a:cs typeface="Courier New Bold" charset="0"/>
                <a:sym typeface="Courier New Bold" charset="0"/>
              </a:rPr>
              <a:t>pushq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Src</a:t>
            </a:r>
            <a:endParaRPr lang="en-US" dirty="0">
              <a:latin typeface="Courier New Bold" charset="0"/>
              <a:sym typeface="Courier New Bold" charset="0"/>
            </a:endParaRPr>
          </a:p>
          <a:p>
            <a:pPr marL="552450" lvl="1"/>
            <a:r>
              <a:rPr lang="en-US" dirty="0"/>
              <a:t>Fetch operand at </a:t>
            </a:r>
            <a:r>
              <a:rPr lang="en-US" dirty="0" err="1">
                <a:latin typeface="Calibri Italic" charset="0"/>
                <a:ea typeface="Calibri Italic" charset="0"/>
                <a:cs typeface="Calibri Italic" charset="0"/>
                <a:sym typeface="Calibri Italic" charset="0"/>
              </a:rPr>
              <a:t>Src</a:t>
            </a:r>
            <a:endParaRPr lang="en-US" dirty="0"/>
          </a:p>
          <a:p>
            <a:pPr marL="552450" lvl="1"/>
            <a:r>
              <a:rPr lang="en-US" dirty="0"/>
              <a:t>Decrement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a:t>
            </a:r>
            <a:r>
              <a:rPr lang="en-US" dirty="0">
                <a:solidFill>
                  <a:srgbClr val="FF0000"/>
                </a:solidFill>
                <a:highlight>
                  <a:srgbClr val="FFFF00"/>
                </a:highlight>
              </a:rPr>
              <a:t> 8 </a:t>
            </a:r>
            <a:r>
              <a:rPr lang="en-US" dirty="0"/>
              <a:t>only.</a:t>
            </a:r>
          </a:p>
          <a:p>
            <a:pPr marL="552450" lvl="1"/>
            <a:r>
              <a:rPr lang="en-US" dirty="0"/>
              <a:t>Write operand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ea typeface="ヒラギノ角ゴ ProN W6" charset="0"/>
              <a:cs typeface="ヒラギノ角ゴ ProN W6" charset="0"/>
              <a:sym typeface="Courier New Bold" charset="0"/>
            </a:endParaRPr>
          </a:p>
        </p:txBody>
      </p:sp>
      <p:sp>
        <p:nvSpPr>
          <p:cNvPr id="43017" name="Line 9"/>
          <p:cNvSpPr>
            <a:spLocks noChangeShapeType="1"/>
          </p:cNvSpPr>
          <p:nvPr/>
        </p:nvSpPr>
        <p:spPr bwMode="auto">
          <a:xfrm>
            <a:off x="6654800" y="5029200"/>
            <a:ext cx="508000"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43018"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24" name="Line 16"/>
          <p:cNvSpPr>
            <a:spLocks noChangeShapeType="1"/>
          </p:cNvSpPr>
          <p:nvPr/>
        </p:nvSpPr>
        <p:spPr bwMode="auto">
          <a:xfrm>
            <a:off x="6654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3025" name="Rectangle 17"/>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3026" name="Line 18"/>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7" name="Rectangle 19"/>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3028" name="Line 20"/>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9" name="Rectangle 21"/>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3030" name="Line 22"/>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31" name="Rectangle 23"/>
          <p:cNvSpPr>
            <a:spLocks/>
          </p:cNvSpPr>
          <p:nvPr/>
        </p:nvSpPr>
        <p:spPr bwMode="auto">
          <a:xfrm>
            <a:off x="7048926" y="1555751"/>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grpSp>
        <p:nvGrpSpPr>
          <p:cNvPr id="43033" name="Group 25"/>
          <p:cNvGrpSpPr>
            <a:grpSpLocks/>
          </p:cNvGrpSpPr>
          <p:nvPr/>
        </p:nvGrpSpPr>
        <p:grpSpPr bwMode="auto">
          <a:xfrm>
            <a:off x="4040189" y="4759326"/>
            <a:ext cx="4686301" cy="893763"/>
            <a:chOff x="41" y="0"/>
            <a:chExt cx="2952" cy="563"/>
          </a:xfrm>
        </p:grpSpPr>
        <p:sp>
          <p:nvSpPr>
            <p:cNvPr id="43034" name="Rectangle 26"/>
            <p:cNvSpPr>
              <a:spLocks/>
            </p:cNvSpPr>
            <p:nvPr/>
          </p:nvSpPr>
          <p:spPr bwMode="auto">
            <a:xfrm>
              <a:off x="41" y="0"/>
              <a:ext cx="1618" cy="233"/>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3035" name="Rectangle 27"/>
            <p:cNvSpPr>
              <a:spLocks/>
            </p:cNvSpPr>
            <p:nvPr/>
          </p:nvSpPr>
          <p:spPr bwMode="auto">
            <a:xfrm>
              <a:off x="2058" y="330"/>
              <a:ext cx="935" cy="233"/>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grpSp>
      <p:sp>
        <p:nvSpPr>
          <p:cNvPr id="2" name="Oval 1"/>
          <p:cNvSpPr/>
          <p:nvPr/>
        </p:nvSpPr>
        <p:spPr bwMode="auto">
          <a:xfrm>
            <a:off x="5114693" y="1870386"/>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80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noChangeArrowheads="1"/>
          </p:cNvSpPr>
          <p:nvPr>
            <p:ph type="title"/>
          </p:nvPr>
        </p:nvSpPr>
        <p:spPr>
          <a:ln/>
        </p:spPr>
        <p:txBody>
          <a:bodyPr/>
          <a:lstStyle/>
          <a:p>
            <a:pPr marL="119063" indent="-119063"/>
            <a:r>
              <a:rPr lang="en-US" dirty="0"/>
              <a:t>x86-64 Stack: Push</a:t>
            </a:r>
          </a:p>
        </p:txBody>
      </p:sp>
      <p:sp>
        <p:nvSpPr>
          <p:cNvPr id="43016" name="Rectangle 8"/>
          <p:cNvSpPr>
            <a:spLocks noGrp="1" noChangeArrowheads="1"/>
          </p:cNvSpPr>
          <p:nvPr>
            <p:ph type="body" idx="1"/>
          </p:nvPr>
        </p:nvSpPr>
        <p:spPr>
          <a:ln/>
        </p:spPr>
        <p:txBody>
          <a:bodyPr/>
          <a:lstStyle/>
          <a:p>
            <a:r>
              <a:rPr lang="en-US" dirty="0" err="1">
                <a:latin typeface="Courier New Bold" charset="0"/>
                <a:cs typeface="Courier New Bold" charset="0"/>
                <a:sym typeface="Courier New Bold" charset="0"/>
              </a:rPr>
              <a:t>pushq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Src</a:t>
            </a:r>
            <a:endParaRPr lang="en-US" dirty="0">
              <a:latin typeface="Courier New Bold" charset="0"/>
              <a:sym typeface="Courier New Bold" charset="0"/>
            </a:endParaRPr>
          </a:p>
          <a:p>
            <a:pPr marL="552450" lvl="1"/>
            <a:r>
              <a:rPr lang="en-US" dirty="0"/>
              <a:t>Fetch operand at </a:t>
            </a:r>
            <a:r>
              <a:rPr lang="en-US" dirty="0" err="1">
                <a:latin typeface="Calibri Italic" charset="0"/>
                <a:ea typeface="Calibri Italic" charset="0"/>
                <a:cs typeface="Calibri Italic" charset="0"/>
                <a:sym typeface="Calibri Italic" charset="0"/>
              </a:rPr>
              <a:t>Src</a:t>
            </a:r>
            <a:endParaRPr lang="en-US" dirty="0"/>
          </a:p>
          <a:p>
            <a:pPr marL="552450" lvl="1"/>
            <a:r>
              <a:rPr lang="en-US" dirty="0"/>
              <a:t>Decrement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Write operand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ea typeface="ヒラギノ角ゴ ProN W6" charset="0"/>
              <a:cs typeface="ヒラギノ角ゴ ProN W6" charset="0"/>
              <a:sym typeface="Courier New Bold" charset="0"/>
            </a:endParaRPr>
          </a:p>
        </p:txBody>
      </p:sp>
      <p:sp>
        <p:nvSpPr>
          <p:cNvPr id="43017" name="Line 9"/>
          <p:cNvSpPr>
            <a:spLocks noChangeShapeType="1"/>
          </p:cNvSpPr>
          <p:nvPr/>
        </p:nvSpPr>
        <p:spPr bwMode="auto">
          <a:xfrm>
            <a:off x="6654800" y="5029200"/>
            <a:ext cx="508000"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43018"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grpSp>
        <p:nvGrpSpPr>
          <p:cNvPr id="43019" name="Group 11"/>
          <p:cNvGrpSpPr>
            <a:grpSpLocks/>
          </p:cNvGrpSpPr>
          <p:nvPr/>
        </p:nvGrpSpPr>
        <p:grpSpPr bwMode="auto">
          <a:xfrm>
            <a:off x="6564314" y="5011738"/>
            <a:ext cx="2016125" cy="474662"/>
            <a:chOff x="0" y="0"/>
            <a:chExt cx="1270" cy="298"/>
          </a:xfrm>
        </p:grpSpPr>
        <p:sp>
          <p:nvSpPr>
            <p:cNvPr id="43020" name="Rectangle 12"/>
            <p:cNvSpPr>
              <a:spLocks/>
            </p:cNvSpPr>
            <p:nvPr/>
          </p:nvSpPr>
          <p:spPr bwMode="auto">
            <a:xfrm>
              <a:off x="450" y="106"/>
              <a:ext cx="820" cy="192"/>
            </a:xfrm>
            <a:prstGeom prst="rect">
              <a:avLst/>
            </a:prstGeom>
            <a:solidFill>
              <a:srgbClr val="8484E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3021" name="Line 13"/>
            <p:cNvSpPr>
              <a:spLocks noChangeShapeType="1"/>
            </p:cNvSpPr>
            <p:nvPr/>
          </p:nvSpPr>
          <p:spPr bwMode="auto">
            <a:xfrm>
              <a:off x="56" y="203"/>
              <a:ext cx="32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3022" name="Rectangle 14"/>
            <p:cNvSpPr>
              <a:spLocks/>
            </p:cNvSpPr>
            <p:nvPr/>
          </p:nvSpPr>
          <p:spPr bwMode="auto">
            <a:xfrm>
              <a:off x="222" y="0"/>
              <a:ext cx="154" cy="203"/>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
          <p:nvSpPr>
            <p:cNvPr id="43023" name="AutoShape 15"/>
            <p:cNvSpPr>
              <a:spLocks/>
            </p:cNvSpPr>
            <p:nvPr/>
          </p:nvSpPr>
          <p:spPr bwMode="auto">
            <a:xfrm>
              <a:off x="0" y="53"/>
              <a:ext cx="232" cy="12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grpSp>
      <p:sp>
        <p:nvSpPr>
          <p:cNvPr id="43024" name="Line 16"/>
          <p:cNvSpPr>
            <a:spLocks noChangeShapeType="1"/>
          </p:cNvSpPr>
          <p:nvPr/>
        </p:nvSpPr>
        <p:spPr bwMode="auto">
          <a:xfrm>
            <a:off x="6654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3025" name="Rectangle 17"/>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3026" name="Line 18"/>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7" name="Rectangle 19"/>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3028" name="Line 20"/>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3029" name="Rectangle 21"/>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3030" name="Line 22"/>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3031" name="Rectangle 23"/>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grpSp>
        <p:nvGrpSpPr>
          <p:cNvPr id="43033" name="Group 25"/>
          <p:cNvGrpSpPr>
            <a:grpSpLocks/>
          </p:cNvGrpSpPr>
          <p:nvPr/>
        </p:nvGrpSpPr>
        <p:grpSpPr bwMode="auto">
          <a:xfrm>
            <a:off x="4040189" y="4759325"/>
            <a:ext cx="4646613" cy="1212850"/>
            <a:chOff x="41" y="0"/>
            <a:chExt cx="2927" cy="764"/>
          </a:xfrm>
        </p:grpSpPr>
        <p:sp>
          <p:nvSpPr>
            <p:cNvPr id="43034" name="Rectangle 26"/>
            <p:cNvSpPr>
              <a:spLocks/>
            </p:cNvSpPr>
            <p:nvPr/>
          </p:nvSpPr>
          <p:spPr bwMode="auto">
            <a:xfrm>
              <a:off x="41" y="0"/>
              <a:ext cx="1618" cy="233"/>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3035" name="Rectangle 27"/>
            <p:cNvSpPr>
              <a:spLocks/>
            </p:cNvSpPr>
            <p:nvPr/>
          </p:nvSpPr>
          <p:spPr bwMode="auto">
            <a:xfrm>
              <a:off x="2033" y="531"/>
              <a:ext cx="935" cy="233"/>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grpSp>
      <p:sp>
        <p:nvSpPr>
          <p:cNvPr id="2" name="Oval 1"/>
          <p:cNvSpPr/>
          <p:nvPr/>
        </p:nvSpPr>
        <p:spPr bwMode="auto">
          <a:xfrm>
            <a:off x="5114693" y="1870386"/>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78214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6 3.7037E-7 L 0.05122 0.25185 L 0.09636 0.35764 L 0.09514 0.52338 L 0.24271 0.47639 " pathEditMode="relative" ptsTypes="AAA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txBox="1">
            <a:spLocks noChangeArrowheads="1"/>
          </p:cNvSpPr>
          <p:nvPr/>
        </p:nvSpPr>
        <p:spPr bwMode="auto">
          <a:xfrm>
            <a:off x="1905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r>
              <a:rPr lang="en-US" dirty="0" err="1">
                <a:latin typeface="Courier New Bold" charset="0"/>
                <a:cs typeface="Courier New Bold" charset="0"/>
                <a:sym typeface="Courier New Bold" charset="0"/>
              </a:rPr>
              <a:t>popq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Dest</a:t>
            </a:r>
            <a:endParaRPr lang="en-US" dirty="0">
              <a:latin typeface="Courier New Bold" charset="0"/>
              <a:sym typeface="Courier New Bold" charset="0"/>
            </a:endParaRPr>
          </a:p>
          <a:p>
            <a:pPr marL="552450" lvl="1"/>
            <a:r>
              <a:rPr lang="en-US" dirty="0"/>
              <a:t>Read value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a:p>
            <a:pPr marL="552450" lvl="1"/>
            <a:r>
              <a:rPr lang="en-US" dirty="0"/>
              <a:t>Increment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Store value at </a:t>
            </a:r>
            <a:r>
              <a:rPr lang="en-US" dirty="0" err="1"/>
              <a:t>Dest</a:t>
            </a:r>
            <a:r>
              <a:rPr lang="en-US" dirty="0"/>
              <a:t> (usually a register)</a:t>
            </a:r>
            <a:endParaRPr lang="en-US" dirty="0">
              <a:latin typeface="Courier New Bold" charset="0"/>
              <a:ea typeface="ヒラギノ角ゴ ProN W6" charset="0"/>
              <a:cs typeface="ヒラギノ角ゴ ProN W6" charset="0"/>
              <a:sym typeface="Courier New Bold" charset="0"/>
            </a:endParaRPr>
          </a:p>
        </p:txBody>
      </p:sp>
      <p:sp>
        <p:nvSpPr>
          <p:cNvPr id="44034" name="Line 2"/>
          <p:cNvSpPr>
            <a:spLocks noChangeShapeType="1"/>
          </p:cNvSpPr>
          <p:nvPr/>
        </p:nvSpPr>
        <p:spPr bwMode="auto">
          <a:xfrm>
            <a:off x="6654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4035" name="Rectangle 3"/>
          <p:cNvSpPr>
            <a:spLocks/>
          </p:cNvSpPr>
          <p:nvPr/>
        </p:nvSpPr>
        <p:spPr bwMode="auto">
          <a:xfrm>
            <a:off x="4055232" y="4797425"/>
            <a:ext cx="2567819" cy="369332"/>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4036" name="Rectangle 4"/>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4037" name="Line 5"/>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38" name="Rectangle 6"/>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4039" name="Line 7"/>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40" name="Rectangle 8"/>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4041" name="Rectangle 9"/>
          <p:cNvSpPr>
            <a:spLocks/>
          </p:cNvSpPr>
          <p:nvPr/>
        </p:nvSpPr>
        <p:spPr bwMode="auto">
          <a:xfrm>
            <a:off x="7201693" y="5367198"/>
            <a:ext cx="148367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4042"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45" name="Rectangle 13"/>
          <p:cNvSpPr>
            <a:spLocks/>
          </p:cNvSpPr>
          <p:nvPr/>
        </p:nvSpPr>
        <p:spPr bwMode="auto">
          <a:xfrm>
            <a:off x="152400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44046" name="Rectangle 14"/>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4051" name="Rectangle 19"/>
          <p:cNvSpPr>
            <a:spLocks noGrp="1" noChangeArrowheads="1"/>
          </p:cNvSpPr>
          <p:nvPr>
            <p:ph type="title"/>
          </p:nvPr>
        </p:nvSpPr>
        <p:spPr>
          <a:ln/>
        </p:spPr>
        <p:txBody>
          <a:bodyPr/>
          <a:lstStyle/>
          <a:p>
            <a:pPr marL="119063" indent="-119063"/>
            <a:r>
              <a:rPr lang="en-US" dirty="0"/>
              <a:t>x86-64 Stack: Pop</a:t>
            </a:r>
          </a:p>
        </p:txBody>
      </p:sp>
      <p:sp>
        <p:nvSpPr>
          <p:cNvPr id="44052" name="Rectangle 20"/>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3" name="Line 21"/>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8" name="Rectangle 26"/>
          <p:cNvSpPr>
            <a:spLocks/>
          </p:cNvSpPr>
          <p:nvPr/>
        </p:nvSpPr>
        <p:spPr bwMode="auto">
          <a:xfrm>
            <a:off x="7278688" y="4876800"/>
            <a:ext cx="1301750" cy="304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9" name="Rectangle 27"/>
          <p:cNvSpPr>
            <a:spLocks/>
          </p:cNvSpPr>
          <p:nvPr/>
        </p:nvSpPr>
        <p:spPr bwMode="auto">
          <a:xfrm>
            <a:off x="7277100" y="4876800"/>
            <a:ext cx="1301750" cy="3048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Oval 26"/>
          <p:cNvSpPr/>
          <p:nvPr/>
        </p:nvSpPr>
        <p:spPr bwMode="auto">
          <a:xfrm>
            <a:off x="7470118" y="4876801"/>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
        <p:nvSpPr>
          <p:cNvPr id="23" name="Rectangle 23">
            <a:extLst>
              <a:ext uri="{FF2B5EF4-FFF2-40B4-BE49-F238E27FC236}">
                <a16:creationId xmlns:a16="http://schemas.microsoft.com/office/drawing/2014/main" id="{E5255E48-EB03-4816-A817-1DBFC5F35A12}"/>
              </a:ext>
            </a:extLst>
          </p:cNvPr>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Tree>
    <p:extLst>
      <p:ext uri="{BB962C8B-B14F-4D97-AF65-F5344CB8AC3E}">
        <p14:creationId xmlns:p14="http://schemas.microsoft.com/office/powerpoint/2010/main" val="36414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txBox="1">
            <a:spLocks noChangeArrowheads="1"/>
          </p:cNvSpPr>
          <p:nvPr/>
        </p:nvSpPr>
        <p:spPr bwMode="auto">
          <a:xfrm>
            <a:off x="1905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r>
              <a:rPr lang="en-US" dirty="0" err="1">
                <a:latin typeface="Courier New Bold" charset="0"/>
                <a:cs typeface="Courier New Bold" charset="0"/>
                <a:sym typeface="Courier New Bold" charset="0"/>
              </a:rPr>
              <a:t>popq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Dest</a:t>
            </a:r>
            <a:endParaRPr lang="en-US" dirty="0">
              <a:latin typeface="Courier New Bold" charset="0"/>
              <a:sym typeface="Courier New Bold" charset="0"/>
            </a:endParaRPr>
          </a:p>
          <a:p>
            <a:pPr marL="552450" lvl="1"/>
            <a:r>
              <a:rPr lang="en-US" dirty="0"/>
              <a:t>Read value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a:p>
            <a:pPr marL="552450" lvl="1"/>
            <a:r>
              <a:rPr lang="en-US" dirty="0"/>
              <a:t>Increment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Store value at </a:t>
            </a:r>
            <a:r>
              <a:rPr lang="en-US" dirty="0" err="1"/>
              <a:t>Dest</a:t>
            </a:r>
            <a:r>
              <a:rPr lang="en-US" dirty="0"/>
              <a:t> (usually a register)</a:t>
            </a:r>
            <a:endParaRPr lang="en-US" dirty="0">
              <a:latin typeface="Courier New Bold" charset="0"/>
              <a:ea typeface="ヒラギノ角ゴ ProN W6" charset="0"/>
              <a:cs typeface="ヒラギノ角ゴ ProN W6" charset="0"/>
              <a:sym typeface="Courier New Bold" charset="0"/>
            </a:endParaRPr>
          </a:p>
        </p:txBody>
      </p:sp>
      <p:grpSp>
        <p:nvGrpSpPr>
          <p:cNvPr id="2" name="Group 1"/>
          <p:cNvGrpSpPr/>
          <p:nvPr/>
        </p:nvGrpSpPr>
        <p:grpSpPr>
          <a:xfrm>
            <a:off x="4055232" y="4797425"/>
            <a:ext cx="3107569" cy="369332"/>
            <a:chOff x="2531231" y="4797425"/>
            <a:chExt cx="3107569" cy="369332"/>
          </a:xfrm>
        </p:grpSpPr>
        <p:sp>
          <p:nvSpPr>
            <p:cNvPr id="44034" name="Line 2"/>
            <p:cNvSpPr>
              <a:spLocks noChangeShapeType="1"/>
            </p:cNvSpPr>
            <p:nvPr/>
          </p:nvSpPr>
          <p:spPr bwMode="auto">
            <a:xfrm>
              <a:off x="5130800" y="5029200"/>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4035" name="Rectangle 3"/>
            <p:cNvSpPr>
              <a:spLocks/>
            </p:cNvSpPr>
            <p:nvPr/>
          </p:nvSpPr>
          <p:spPr bwMode="auto">
            <a:xfrm>
              <a:off x="2531231" y="4797425"/>
              <a:ext cx="2567819" cy="369332"/>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grpSp>
      <p:sp>
        <p:nvSpPr>
          <p:cNvPr id="44036" name="Rectangle 4"/>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4037" name="Line 5"/>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38" name="Rectangle 6"/>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4039" name="Line 7"/>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40" name="Rectangle 8"/>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4041" name="Rectangle 9"/>
          <p:cNvSpPr>
            <a:spLocks/>
          </p:cNvSpPr>
          <p:nvPr/>
        </p:nvSpPr>
        <p:spPr bwMode="auto">
          <a:xfrm>
            <a:off x="7215426" y="5340151"/>
            <a:ext cx="148367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44042"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1" name="Rectangle 19"/>
          <p:cNvSpPr>
            <a:spLocks noGrp="1" noChangeArrowheads="1"/>
          </p:cNvSpPr>
          <p:nvPr>
            <p:ph type="title"/>
          </p:nvPr>
        </p:nvSpPr>
        <p:spPr>
          <a:ln/>
        </p:spPr>
        <p:txBody>
          <a:bodyPr/>
          <a:lstStyle/>
          <a:p>
            <a:pPr marL="119063" indent="-119063"/>
            <a:r>
              <a:rPr lang="en-US" dirty="0"/>
              <a:t>x86-64 Stack: Pop</a:t>
            </a:r>
          </a:p>
        </p:txBody>
      </p:sp>
      <p:sp>
        <p:nvSpPr>
          <p:cNvPr id="44052" name="Rectangle 20"/>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3" name="Line 21"/>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6" name="Rectangle 24"/>
          <p:cNvSpPr>
            <a:spLocks/>
          </p:cNvSpPr>
          <p:nvPr/>
        </p:nvSpPr>
        <p:spPr bwMode="auto">
          <a:xfrm>
            <a:off x="6916739" y="4706938"/>
            <a:ext cx="282575" cy="32385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1600" dirty="0">
                <a:latin typeface="Calibri" charset="0"/>
                <a:ea typeface="Calibri" charset="0"/>
                <a:cs typeface="Calibri" charset="0"/>
                <a:sym typeface="Calibri" charset="0"/>
              </a:rPr>
              <a:t>+8</a:t>
            </a:r>
          </a:p>
        </p:txBody>
      </p:sp>
      <p:sp>
        <p:nvSpPr>
          <p:cNvPr id="44057" name="AutoShape 25"/>
          <p:cNvSpPr>
            <a:spLocks/>
          </p:cNvSpPr>
          <p:nvPr/>
        </p:nvSpPr>
        <p:spPr bwMode="auto">
          <a:xfrm rot="10800000" flipH="1">
            <a:off x="6564313" y="4791076"/>
            <a:ext cx="368300" cy="1905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
        <p:nvSpPr>
          <p:cNvPr id="44058" name="Rectangle 26"/>
          <p:cNvSpPr>
            <a:spLocks/>
          </p:cNvSpPr>
          <p:nvPr/>
        </p:nvSpPr>
        <p:spPr bwMode="auto">
          <a:xfrm>
            <a:off x="7278688" y="4876800"/>
            <a:ext cx="1301750" cy="304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9" name="Rectangle 27"/>
          <p:cNvSpPr>
            <a:spLocks/>
          </p:cNvSpPr>
          <p:nvPr/>
        </p:nvSpPr>
        <p:spPr bwMode="auto">
          <a:xfrm>
            <a:off x="7277100" y="4876800"/>
            <a:ext cx="1301750" cy="3048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Oval 26"/>
          <p:cNvSpPr/>
          <p:nvPr/>
        </p:nvSpPr>
        <p:spPr bwMode="auto">
          <a:xfrm>
            <a:off x="3640827" y="3396476"/>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
        <p:nvSpPr>
          <p:cNvPr id="29" name="Rectangle 23">
            <a:extLst>
              <a:ext uri="{FF2B5EF4-FFF2-40B4-BE49-F238E27FC236}">
                <a16:creationId xmlns:a16="http://schemas.microsoft.com/office/drawing/2014/main" id="{21E6DD8B-A023-484A-9CB8-6D8B774C14F6}"/>
              </a:ext>
            </a:extLst>
          </p:cNvPr>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44033" name="AutoShape 1"/>
          <p:cNvSpPr>
            <a:spLocks/>
          </p:cNvSpPr>
          <p:nvPr/>
        </p:nvSpPr>
        <p:spPr bwMode="auto">
          <a:xfrm rot="10800000" flipH="1">
            <a:off x="7621588" y="4949826"/>
            <a:ext cx="609600" cy="3810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27491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3.48751E-6 L 5E-6 -0.05181 " pathEditMode="relative" rAng="0" ptsTypes="AA">
                                      <p:cBhvr>
                                        <p:cTn id="6" dur="2000" fill="hold"/>
                                        <p:tgtEl>
                                          <p:spTgt spid="2"/>
                                        </p:tgtEl>
                                        <p:attrNameLst>
                                          <p:attrName>ppt_x</p:attrName>
                                          <p:attrName>ppt_y</p:attrName>
                                        </p:attrNameLst>
                                      </p:cBhvr>
                                      <p:rCtr x="0" y="-2590"/>
                                    </p:animMotion>
                                  </p:childTnLst>
                                </p:cTn>
                              </p:par>
                            </p:childTnLst>
                          </p:cTn>
                        </p:par>
                        <p:par>
                          <p:cTn id="7" fill="hold">
                            <p:stCondLst>
                              <p:cond delay="2000"/>
                            </p:stCondLst>
                            <p:childTnLst>
                              <p:par>
                                <p:cTn id="8" presetID="22" presetClass="entr" presetSubtype="4" fill="hold" grpId="0" nodeType="afterEffect">
                                  <p:stCondLst>
                                    <p:cond delay="0"/>
                                  </p:stCondLst>
                                  <p:childTnLst>
                                    <p:set>
                                      <p:cBhvr>
                                        <p:cTn id="9" dur="1" fill="hold">
                                          <p:stCondLst>
                                            <p:cond delay="0"/>
                                          </p:stCondLst>
                                        </p:cTn>
                                        <p:tgtEl>
                                          <p:spTgt spid="44033"/>
                                        </p:tgtEl>
                                        <p:attrNameLst>
                                          <p:attrName>style.visibility</p:attrName>
                                        </p:attrNameLst>
                                      </p:cBhvr>
                                      <p:to>
                                        <p:strVal val="visible"/>
                                      </p:to>
                                    </p:set>
                                    <p:animEffect transition="in" filter="wipe(down)">
                                      <p:cBhvr>
                                        <p:cTn id="10" dur="500"/>
                                        <p:tgtEl>
                                          <p:spTgt spid="4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txBox="1">
            <a:spLocks noChangeArrowheads="1"/>
          </p:cNvSpPr>
          <p:nvPr/>
        </p:nvSpPr>
        <p:spPr bwMode="auto">
          <a:xfrm>
            <a:off x="1905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r>
              <a:rPr lang="en-US" dirty="0" err="1">
                <a:latin typeface="Courier New Bold" charset="0"/>
                <a:cs typeface="Courier New Bold" charset="0"/>
                <a:sym typeface="Courier New Bold" charset="0"/>
              </a:rPr>
              <a:t>popq</a:t>
            </a:r>
            <a:r>
              <a:rPr lang="en-US" dirty="0">
                <a:latin typeface="Courier New Bold" charset="0"/>
                <a:cs typeface="Courier New Bold" charset="0"/>
                <a:sym typeface="Courier New Bold" charset="0"/>
              </a:rPr>
              <a:t> </a:t>
            </a:r>
            <a:r>
              <a:rPr lang="en-US" dirty="0" err="1">
                <a:latin typeface="Calibri Bold Italic" charset="0"/>
                <a:ea typeface="Calibri Bold Italic" charset="0"/>
                <a:cs typeface="Calibri Bold Italic" charset="0"/>
                <a:sym typeface="Calibri Bold Italic" charset="0"/>
              </a:rPr>
              <a:t>Dest</a:t>
            </a:r>
            <a:endParaRPr lang="en-US" dirty="0">
              <a:latin typeface="Courier New Bold" charset="0"/>
              <a:sym typeface="Courier New Bold" charset="0"/>
            </a:endParaRPr>
          </a:p>
          <a:p>
            <a:pPr marL="552450" lvl="1"/>
            <a:r>
              <a:rPr lang="en-US" dirty="0"/>
              <a:t>Read value at address given by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a:p>
            <a:pPr marL="552450" lvl="1"/>
            <a:r>
              <a:rPr lang="en-US" dirty="0"/>
              <a:t>Increment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r>
              <a:rPr lang="en-US" dirty="0"/>
              <a:t> by 8</a:t>
            </a:r>
          </a:p>
          <a:p>
            <a:pPr marL="552450" lvl="1"/>
            <a:r>
              <a:rPr lang="en-US" dirty="0"/>
              <a:t>Store value at </a:t>
            </a:r>
            <a:r>
              <a:rPr lang="en-US" dirty="0" err="1"/>
              <a:t>Dest</a:t>
            </a:r>
            <a:r>
              <a:rPr lang="en-US" dirty="0"/>
              <a:t> </a:t>
            </a:r>
            <a:r>
              <a:rPr lang="en-US"/>
              <a:t>(usually a </a:t>
            </a:r>
            <a:r>
              <a:rPr lang="en-US" dirty="0"/>
              <a:t>register)</a:t>
            </a:r>
            <a:endParaRPr lang="en-US" dirty="0">
              <a:latin typeface="Courier New Bold" charset="0"/>
              <a:ea typeface="ヒラギノ角ゴ ProN W6" charset="0"/>
              <a:cs typeface="ヒラギノ角ゴ ProN W6" charset="0"/>
              <a:sym typeface="Courier New Bold" charset="0"/>
            </a:endParaRPr>
          </a:p>
        </p:txBody>
      </p:sp>
      <p:sp>
        <p:nvSpPr>
          <p:cNvPr id="44034" name="Line 2"/>
          <p:cNvSpPr>
            <a:spLocks noChangeShapeType="1"/>
          </p:cNvSpPr>
          <p:nvPr/>
        </p:nvSpPr>
        <p:spPr bwMode="auto">
          <a:xfrm>
            <a:off x="6654800" y="4693525"/>
            <a:ext cx="5080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4035" name="Rectangle 3"/>
          <p:cNvSpPr>
            <a:spLocks/>
          </p:cNvSpPr>
          <p:nvPr/>
        </p:nvSpPr>
        <p:spPr bwMode="auto">
          <a:xfrm>
            <a:off x="4055232" y="4461750"/>
            <a:ext cx="2567819" cy="369332"/>
          </a:xfrm>
          <a:prstGeom prst="rect">
            <a:avLst/>
          </a:prstGeom>
          <a:noFill/>
          <a:ln w="25400" cap="flat">
            <a:noFill/>
            <a:miter lim="800000"/>
            <a:headEnd type="none" w="med" len="med"/>
            <a:tailEnd type="none" w="med" len="med"/>
          </a:ln>
        </p:spPr>
        <p:txBody>
          <a:bodyPr wrap="none" lIns="0" tIns="0" rIns="0" bIns="0">
            <a:spAutoFit/>
          </a:bodyPr>
          <a:lstStyle/>
          <a:p>
            <a:pPr algn="r"/>
            <a:r>
              <a:rPr lang="en-US" sz="2400" dirty="0">
                <a:solidFill>
                  <a:srgbClr val="262699"/>
                </a:solidFill>
                <a:latin typeface="Calibri Bold" charset="0"/>
                <a:ea typeface="Calibri Bold" charset="0"/>
                <a:cs typeface="Calibri Bold" charset="0"/>
                <a:sym typeface="Calibri Bold" charset="0"/>
              </a:rPr>
              <a:t>Stack Pointer: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44036" name="Rectangle 4"/>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44037" name="Line 5"/>
          <p:cNvSpPr>
            <a:spLocks noChangeShapeType="1"/>
          </p:cNvSpPr>
          <p:nvPr/>
        </p:nvSpPr>
        <p:spPr bwMode="auto">
          <a:xfrm>
            <a:off x="9415463" y="3962400"/>
            <a:ext cx="0" cy="13716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38" name="Rectangle 6"/>
          <p:cNvSpPr>
            <a:spLocks/>
          </p:cNvSpPr>
          <p:nvPr/>
        </p:nvSpPr>
        <p:spPr bwMode="auto">
          <a:xfrm>
            <a:off x="9509125" y="4111625"/>
            <a:ext cx="812800" cy="914400"/>
          </a:xfrm>
          <a:prstGeom prst="rect">
            <a:avLst/>
          </a:prstGeom>
          <a:solidFill>
            <a:srgbClr val="FFFFFF"/>
          </a:solidFill>
          <a:ln w="25400" cap="flat">
            <a:noFill/>
            <a:miter lim="800000"/>
            <a:headEnd type="none" w="med" len="med"/>
            <a:tailEnd type="none" w="med" len="med"/>
          </a:ln>
        </p:spPr>
        <p:txBody>
          <a:bodyPr lIns="0" tIns="0" rIns="0" bIns="0"/>
          <a:lstStyle/>
          <a:p>
            <a:r>
              <a:rPr lang="en-US">
                <a:latin typeface="Calibri" charset="0"/>
                <a:ea typeface="Calibri" charset="0"/>
                <a:cs typeface="Calibri" charset="0"/>
                <a:sym typeface="Calibri" charset="0"/>
              </a:rPr>
              <a:t>Stack Grows</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Down</a:t>
            </a:r>
          </a:p>
        </p:txBody>
      </p:sp>
      <p:sp>
        <p:nvSpPr>
          <p:cNvPr id="44039" name="Line 7"/>
          <p:cNvSpPr>
            <a:spLocks noChangeShapeType="1"/>
          </p:cNvSpPr>
          <p:nvPr/>
        </p:nvSpPr>
        <p:spPr bwMode="auto">
          <a:xfrm rot="10800000" flipH="1">
            <a:off x="9415463" y="1752600"/>
            <a:ext cx="0" cy="1447800"/>
          </a:xfrm>
          <a:prstGeom prst="line">
            <a:avLst/>
          </a:prstGeom>
          <a:noFill/>
          <a:ln w="38100" cap="flat">
            <a:solidFill>
              <a:schemeClr val="tx1"/>
            </a:solidFill>
            <a:prstDash val="solid"/>
            <a:round/>
            <a:headEnd type="none" w="med" len="med"/>
            <a:tailEnd type="triangle" w="med" len="med"/>
          </a:ln>
        </p:spPr>
        <p:txBody>
          <a:bodyPr lIns="0" tIns="0" rIns="0" bIns="0"/>
          <a:lstStyle/>
          <a:p>
            <a:endParaRPr lang="en-US"/>
          </a:p>
        </p:txBody>
      </p:sp>
      <p:sp>
        <p:nvSpPr>
          <p:cNvPr id="44040" name="Rectangle 8"/>
          <p:cNvSpPr>
            <a:spLocks/>
          </p:cNvSpPr>
          <p:nvPr/>
        </p:nvSpPr>
        <p:spPr bwMode="auto">
          <a:xfrm>
            <a:off x="9513889" y="2162175"/>
            <a:ext cx="953979" cy="553998"/>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r>
              <a:rPr lang="en-US">
                <a:latin typeface="Calibri" charset="0"/>
                <a:ea typeface="Calibri" charset="0"/>
                <a:cs typeface="Calibri" charset="0"/>
                <a:sym typeface="Calibri" charset="0"/>
              </a:rPr>
              <a:t>Increasing</a:t>
            </a:r>
            <a:endParaRPr lang="en-US">
              <a:latin typeface="Arial Narrow" charset="0"/>
              <a:ea typeface="Lucida Grande" charset="0"/>
              <a:cs typeface="Lucida Grande" charset="0"/>
              <a:sym typeface="Arial Narrow" charset="0"/>
            </a:endParaRPr>
          </a:p>
          <a:p>
            <a:r>
              <a:rPr lang="en-US">
                <a:latin typeface="Calibri" charset="0"/>
                <a:ea typeface="Calibri" charset="0"/>
                <a:cs typeface="Calibri" charset="0"/>
                <a:sym typeface="Calibri" charset="0"/>
              </a:rPr>
              <a:t>Addresses</a:t>
            </a:r>
          </a:p>
        </p:txBody>
      </p:sp>
      <p:sp>
        <p:nvSpPr>
          <p:cNvPr id="44042" name="Line 10"/>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1" name="Rectangle 19"/>
          <p:cNvSpPr>
            <a:spLocks noGrp="1" noChangeArrowheads="1"/>
          </p:cNvSpPr>
          <p:nvPr>
            <p:ph type="title"/>
          </p:nvPr>
        </p:nvSpPr>
        <p:spPr>
          <a:ln/>
        </p:spPr>
        <p:txBody>
          <a:bodyPr/>
          <a:lstStyle/>
          <a:p>
            <a:pPr marL="119063" indent="-119063"/>
            <a:r>
              <a:rPr lang="en-US" dirty="0"/>
              <a:t>x86-64 Stack: Pop</a:t>
            </a:r>
          </a:p>
        </p:txBody>
      </p:sp>
      <p:sp>
        <p:nvSpPr>
          <p:cNvPr id="44052" name="Rectangle 20"/>
          <p:cNvSpPr>
            <a:spLocks/>
          </p:cNvSpPr>
          <p:nvPr/>
        </p:nvSpPr>
        <p:spPr bwMode="auto">
          <a:xfrm>
            <a:off x="7280276" y="1981200"/>
            <a:ext cx="1304925" cy="32004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3" name="Line 21"/>
          <p:cNvSpPr>
            <a:spLocks noChangeShapeType="1"/>
          </p:cNvSpPr>
          <p:nvPr/>
        </p:nvSpPr>
        <p:spPr bwMode="auto">
          <a:xfrm>
            <a:off x="7278688" y="4876800"/>
            <a:ext cx="1295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44058" name="Rectangle 26"/>
          <p:cNvSpPr>
            <a:spLocks/>
          </p:cNvSpPr>
          <p:nvPr/>
        </p:nvSpPr>
        <p:spPr bwMode="auto">
          <a:xfrm>
            <a:off x="7278688" y="4876800"/>
            <a:ext cx="1301750" cy="3048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44059" name="Rectangle 27"/>
          <p:cNvSpPr>
            <a:spLocks/>
          </p:cNvSpPr>
          <p:nvPr/>
        </p:nvSpPr>
        <p:spPr bwMode="auto">
          <a:xfrm>
            <a:off x="7277100" y="4876800"/>
            <a:ext cx="1301750" cy="3048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27" name="Oval 26"/>
          <p:cNvSpPr/>
          <p:nvPr/>
        </p:nvSpPr>
        <p:spPr bwMode="auto">
          <a:xfrm>
            <a:off x="7470118" y="4876801"/>
            <a:ext cx="1103970" cy="369849"/>
          </a:xfrm>
          <a:prstGeom prst="ellipse">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0" rIns="91440" bIns="0" numCol="1" rtlCol="0" anchor="t" anchorCtr="0" compatLnSpc="1">
            <a:prstTxWarp prst="textNoShape">
              <a:avLst/>
            </a:prstTxWarp>
          </a:bodyPr>
          <a:lstStyle/>
          <a:p>
            <a:pPr algn="ctr" fontAlgn="base">
              <a:spcBef>
                <a:spcPct val="0"/>
              </a:spcBef>
              <a:spcAft>
                <a:spcPct val="0"/>
              </a:spcAft>
            </a:pPr>
            <a:r>
              <a:rPr lang="en-US" sz="2000" dirty="0" err="1">
                <a:solidFill>
                  <a:srgbClr val="000000"/>
                </a:solidFill>
                <a:latin typeface="Gill Sans" charset="0"/>
                <a:ea typeface="ヒラギノ角ゴ ProN W3" charset="0"/>
                <a:cs typeface="ヒラギノ角ゴ ProN W3" charset="0"/>
                <a:sym typeface="Gill Sans" charset="0"/>
              </a:rPr>
              <a:t>val</a:t>
            </a:r>
            <a:endParaRPr lang="en-US" sz="2000" dirty="0">
              <a:solidFill>
                <a:srgbClr val="000000"/>
              </a:solidFill>
              <a:latin typeface="Gill Sans" charset="0"/>
              <a:ea typeface="ヒラギノ角ゴ ProN W3" charset="0"/>
              <a:cs typeface="ヒラギノ角ゴ ProN W3" charset="0"/>
              <a:sym typeface="Gill Sans" charset="0"/>
            </a:endParaRPr>
          </a:p>
        </p:txBody>
      </p:sp>
      <p:sp>
        <p:nvSpPr>
          <p:cNvPr id="2" name="TextBox 1"/>
          <p:cNvSpPr txBox="1"/>
          <p:nvPr/>
        </p:nvSpPr>
        <p:spPr>
          <a:xfrm>
            <a:off x="1644651" y="5293232"/>
            <a:ext cx="5335841" cy="1077218"/>
          </a:xfrm>
          <a:prstGeom prst="rect">
            <a:avLst/>
          </a:prstGeom>
          <a:solidFill>
            <a:srgbClr val="FFC000"/>
          </a:solidFill>
          <a:ln>
            <a:noFill/>
          </a:ln>
        </p:spPr>
        <p:txBody>
          <a:bodyPr wrap="square" rtlCol="0">
            <a:spAutoFit/>
          </a:bodyPr>
          <a:lstStyle/>
          <a:p>
            <a:r>
              <a:rPr lang="en-US" sz="3200" dirty="0">
                <a:latin typeface="Calibri" panose="020F0502020204030204" pitchFamily="34" charset="0"/>
                <a:cs typeface="Calibri" panose="020F0502020204030204" pitchFamily="34" charset="0"/>
              </a:rPr>
              <a:t>(The memory doesn’t change, </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only the value of </a:t>
            </a:r>
            <a:r>
              <a:rPr lang="en-US" sz="3200" b="1" dirty="0">
                <a:latin typeface="Courier New" panose="02070309020205020404" pitchFamily="49" charset="0"/>
                <a:cs typeface="Courier New" panose="02070309020205020404" pitchFamily="49" charset="0"/>
              </a:rPr>
              <a:t>%</a:t>
            </a:r>
            <a:r>
              <a:rPr lang="en-US" sz="3200" b="1" dirty="0" err="1">
                <a:latin typeface="Courier New" panose="02070309020205020404" pitchFamily="49" charset="0"/>
                <a:cs typeface="Courier New" panose="02070309020205020404" pitchFamily="49" charset="0"/>
              </a:rPr>
              <a:t>rsp</a:t>
            </a:r>
            <a:r>
              <a:rPr lang="en-US" sz="3200" dirty="0">
                <a:latin typeface="Calibri" panose="020F0502020204030204" pitchFamily="34" charset="0"/>
                <a:cs typeface="Calibri" panose="020F0502020204030204" pitchFamily="34" charset="0"/>
              </a:rPr>
              <a:t>)</a:t>
            </a:r>
          </a:p>
        </p:txBody>
      </p:sp>
      <p:sp>
        <p:nvSpPr>
          <p:cNvPr id="22" name="Rectangle 23">
            <a:extLst>
              <a:ext uri="{FF2B5EF4-FFF2-40B4-BE49-F238E27FC236}">
                <a16:creationId xmlns:a16="http://schemas.microsoft.com/office/drawing/2014/main" id="{56EFD4F1-5698-40E8-86FC-42E752902BE8}"/>
              </a:ext>
            </a:extLst>
          </p:cNvPr>
          <p:cNvSpPr>
            <a:spLocks/>
          </p:cNvSpPr>
          <p:nvPr/>
        </p:nvSpPr>
        <p:spPr bwMode="auto">
          <a:xfrm>
            <a:off x="6958806" y="1557337"/>
            <a:ext cx="197810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“Bottom”</a:t>
            </a:r>
          </a:p>
        </p:txBody>
      </p:sp>
      <p:sp>
        <p:nvSpPr>
          <p:cNvPr id="23" name="Rectangle 9">
            <a:extLst>
              <a:ext uri="{FF2B5EF4-FFF2-40B4-BE49-F238E27FC236}">
                <a16:creationId xmlns:a16="http://schemas.microsoft.com/office/drawing/2014/main" id="{E6A13F9B-2838-4E0A-9CE8-0F8BFF2F98F1}"/>
              </a:ext>
            </a:extLst>
          </p:cNvPr>
          <p:cNvSpPr>
            <a:spLocks/>
          </p:cNvSpPr>
          <p:nvPr/>
        </p:nvSpPr>
        <p:spPr bwMode="auto">
          <a:xfrm>
            <a:off x="7215426" y="5340151"/>
            <a:ext cx="1483676" cy="369332"/>
          </a:xfrm>
          <a:prstGeom prst="rect">
            <a:avLst/>
          </a:prstGeom>
          <a:noFill/>
          <a:ln w="25400" cap="flat">
            <a:noFill/>
            <a:miter lim="800000"/>
            <a:headEnd type="none" w="med" len="med"/>
            <a:tailEnd type="none" w="med" len="med"/>
          </a:ln>
        </p:spPr>
        <p:txBody>
          <a:bodyPr wrap="none" lIns="0" tIns="0" rIns="0" bIns="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sp>
        <p:nvSpPr>
          <p:cNvPr id="24" name="AutoShape 1">
            <a:extLst>
              <a:ext uri="{FF2B5EF4-FFF2-40B4-BE49-F238E27FC236}">
                <a16:creationId xmlns:a16="http://schemas.microsoft.com/office/drawing/2014/main" id="{39CC9290-FA29-4445-9E40-1D97850D8A93}"/>
              </a:ext>
            </a:extLst>
          </p:cNvPr>
          <p:cNvSpPr>
            <a:spLocks/>
          </p:cNvSpPr>
          <p:nvPr/>
        </p:nvSpPr>
        <p:spPr bwMode="auto">
          <a:xfrm rot="10800000" flipH="1">
            <a:off x="7621588" y="4949826"/>
            <a:ext cx="609600" cy="381000"/>
          </a:xfrm>
          <a:custGeom>
            <a:avLst/>
            <a:gdLst>
              <a:gd name="T0" fmla="*/ 10800 w 21600"/>
              <a:gd name="T1" fmla="*/ 10800 h 21600"/>
            </a:gdLst>
            <a:ahLst/>
            <a:cxnLst>
              <a:cxn ang="0">
                <a:pos x="T0" y="T1"/>
              </a:cxn>
            </a:cxnLst>
            <a:rect l="0" t="0" r="r" b="b"/>
            <a:pathLst>
              <a:path w="21600" h="21600">
                <a:moveTo>
                  <a:pt x="0" y="10800"/>
                </a:moveTo>
                <a:lnTo>
                  <a:pt x="5400" y="10800"/>
                </a:lnTo>
                <a:lnTo>
                  <a:pt x="5400" y="0"/>
                </a:lnTo>
                <a:lnTo>
                  <a:pt x="16200" y="0"/>
                </a:lnTo>
                <a:lnTo>
                  <a:pt x="16200" y="10800"/>
                </a:lnTo>
                <a:lnTo>
                  <a:pt x="21600" y="10800"/>
                </a:lnTo>
                <a:lnTo>
                  <a:pt x="10800" y="21600"/>
                </a:lnTo>
                <a:close/>
                <a:moveTo>
                  <a:pt x="0" y="10800"/>
                </a:moveTo>
              </a:path>
            </a:pathLst>
          </a:custGeom>
          <a:solidFill>
            <a:srgbClr val="980002"/>
          </a:solidFill>
          <a:ln w="25400" cap="flat">
            <a:noFill/>
            <a:round/>
            <a:headEnd type="none" w="med" len="med"/>
            <a:tailEnd type="triangl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3276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Stack Structure</a:t>
            </a:r>
          </a:p>
          <a:p>
            <a:pPr lvl="1"/>
            <a:r>
              <a:rPr lang="en-US" b="1" dirty="0">
                <a:solidFill>
                  <a:schemeClr val="bg1">
                    <a:lumMod val="50000"/>
                  </a:schemeClr>
                </a:solidFill>
              </a:rPr>
              <a:t>Calling Conventions</a:t>
            </a:r>
          </a:p>
          <a:p>
            <a:pPr lvl="2"/>
            <a:r>
              <a:rPr lang="en-US" b="1" dirty="0"/>
              <a:t>Passing control</a:t>
            </a:r>
          </a:p>
          <a:p>
            <a:pPr lvl="2"/>
            <a:r>
              <a:rPr lang="en-US" b="1" dirty="0">
                <a:solidFill>
                  <a:schemeClr val="bg1">
                    <a:lumMod val="50000"/>
                  </a:schemeClr>
                </a:solidFill>
              </a:rPr>
              <a:t>Passing data</a:t>
            </a:r>
          </a:p>
          <a:p>
            <a:pPr lvl="2"/>
            <a:r>
              <a:rPr lang="en-US" b="1" dirty="0">
                <a:solidFill>
                  <a:schemeClr val="bg1">
                    <a:lumMod val="50000"/>
                  </a:schemeClr>
                </a:solidFill>
              </a:rPr>
              <a:t>Managing local data</a:t>
            </a:r>
          </a:p>
          <a:p>
            <a:pPr lvl="1"/>
            <a:r>
              <a:rPr lang="en-US" b="1" dirty="0">
                <a:solidFill>
                  <a:srgbClr val="7F7F7F"/>
                </a:solidFill>
              </a:rPr>
              <a:t>Illustration of Recursion</a:t>
            </a:r>
          </a:p>
        </p:txBody>
      </p:sp>
    </p:spTree>
    <p:extLst>
      <p:ext uri="{BB962C8B-B14F-4D97-AF65-F5344CB8AC3E}">
        <p14:creationId xmlns:p14="http://schemas.microsoft.com/office/powerpoint/2010/main" val="318391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7816" y="0"/>
            <a:ext cx="3070184" cy="1143000"/>
          </a:xfrm>
        </p:spPr>
        <p:txBody>
          <a:bodyPr>
            <a:normAutofit fontScale="90000"/>
          </a:bodyPr>
          <a:lstStyle/>
          <a:p>
            <a:r>
              <a:rPr lang="en-US" dirty="0"/>
              <a:t>Code Examples</a:t>
            </a:r>
          </a:p>
        </p:txBody>
      </p:sp>
      <p:sp>
        <p:nvSpPr>
          <p:cNvPr id="4" name="Rectangle 4"/>
          <p:cNvSpPr>
            <a:spLocks/>
          </p:cNvSpPr>
          <p:nvPr/>
        </p:nvSpPr>
        <p:spPr bwMode="auto">
          <a:xfrm>
            <a:off x="1600200" y="4395487"/>
            <a:ext cx="3963365" cy="1507603"/>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long mult2(long a, long b)</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long s = a * b;</a:t>
            </a:r>
          </a:p>
          <a:p>
            <a:pPr algn="l"/>
            <a:r>
              <a:rPr lang="en-US" dirty="0">
                <a:latin typeface="Courier New" pitchFamily="49" charset="0"/>
                <a:cs typeface="Courier New" pitchFamily="49" charset="0"/>
                <a:sym typeface="Courier New Bold" charset="0"/>
              </a:rPr>
              <a:t>  return s;</a:t>
            </a:r>
          </a:p>
          <a:p>
            <a:pPr algn="l"/>
            <a:r>
              <a:rPr lang="en-US" dirty="0">
                <a:latin typeface="Courier New" pitchFamily="49" charset="0"/>
                <a:cs typeface="Courier New" pitchFamily="49" charset="0"/>
                <a:sym typeface="Courier New Bold" charset="0"/>
              </a:rPr>
              <a:t>}</a:t>
            </a:r>
          </a:p>
        </p:txBody>
      </p:sp>
      <p:sp>
        <p:nvSpPr>
          <p:cNvPr id="5" name="Rectangle 4"/>
          <p:cNvSpPr>
            <a:spLocks/>
          </p:cNvSpPr>
          <p:nvPr/>
        </p:nvSpPr>
        <p:spPr bwMode="auto">
          <a:xfrm>
            <a:off x="1600200" y="624070"/>
            <a:ext cx="5835569" cy="154039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void </a:t>
            </a:r>
            <a:r>
              <a:rPr lang="en-US" dirty="0" err="1">
                <a:latin typeface="Courier New" pitchFamily="49" charset="0"/>
                <a:cs typeface="Courier New" pitchFamily="49" charset="0"/>
                <a:sym typeface="Courier New Bold" charset="0"/>
              </a:rPr>
              <a:t>multstore</a:t>
            </a:r>
            <a:r>
              <a:rPr lang="en-US" dirty="0">
                <a:latin typeface="Courier New" pitchFamily="49" charset="0"/>
                <a:cs typeface="Courier New" pitchFamily="49" charset="0"/>
                <a:sym typeface="Courier New Bold" charset="0"/>
              </a:rPr>
              <a:t>(long x, long y, long *</a:t>
            </a:r>
            <a:r>
              <a:rPr lang="en-US" dirty="0" err="1">
                <a:latin typeface="Courier New" pitchFamily="49" charset="0"/>
                <a:cs typeface="Courier New" pitchFamily="49" charset="0"/>
                <a:sym typeface="Courier New Bold" charset="0"/>
              </a:rPr>
              <a:t>dest</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long t = mult2(x, y);</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dest</a:t>
            </a:r>
            <a:r>
              <a:rPr lang="en-US" dirty="0">
                <a:latin typeface="Courier New" pitchFamily="49" charset="0"/>
                <a:cs typeface="Courier New" pitchFamily="49" charset="0"/>
                <a:sym typeface="Courier New Bold" charset="0"/>
              </a:rPr>
              <a:t> = t;</a:t>
            </a:r>
          </a:p>
          <a:p>
            <a:pPr algn="l"/>
            <a:r>
              <a:rPr lang="en-US" dirty="0">
                <a:latin typeface="Courier New" pitchFamily="49" charset="0"/>
                <a:cs typeface="Courier New" pitchFamily="49" charset="0"/>
                <a:sym typeface="Courier New Bold" charset="0"/>
              </a:rPr>
              <a:t>}</a:t>
            </a:r>
          </a:p>
        </p:txBody>
      </p:sp>
      <p:sp>
        <p:nvSpPr>
          <p:cNvPr id="6" name="Rectangle 4"/>
          <p:cNvSpPr>
            <a:spLocks/>
          </p:cNvSpPr>
          <p:nvPr/>
        </p:nvSpPr>
        <p:spPr bwMode="auto">
          <a:xfrm>
            <a:off x="4495800" y="4800600"/>
            <a:ext cx="5867400" cy="18288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	# a </a:t>
            </a:r>
          </a:p>
          <a:p>
            <a:pPr algn="l"/>
            <a:r>
              <a:rPr lang="ro-RO" dirty="0">
                <a:latin typeface="Courier New" pitchFamily="49" charset="0"/>
                <a:cs typeface="Courier New" pitchFamily="49" charset="0"/>
                <a:sym typeface="Courier New Bold" charset="0"/>
              </a:rPr>
              <a:t>  400553:  imul   %rsi,%rax	# a * b</a:t>
            </a:r>
          </a:p>
          <a:p>
            <a:pPr algn="l"/>
            <a:r>
              <a:rPr lang="ro-RO" dirty="0">
                <a:latin typeface="Courier New" pitchFamily="49" charset="0"/>
                <a:cs typeface="Courier New" pitchFamily="49" charset="0"/>
                <a:sym typeface="Courier New Bold" charset="0"/>
              </a:rPr>
              <a:t>  400557:  retq			# Return</a:t>
            </a:r>
          </a:p>
        </p:txBody>
      </p:sp>
      <p:sp>
        <p:nvSpPr>
          <p:cNvPr id="8" name="Rectangle 7"/>
          <p:cNvSpPr>
            <a:spLocks/>
          </p:cNvSpPr>
          <p:nvPr/>
        </p:nvSpPr>
        <p:spPr bwMode="auto">
          <a:xfrm>
            <a:off x="3724154" y="1828800"/>
            <a:ext cx="6781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400540: push   %rbx		# Save %rbx</a:t>
            </a:r>
          </a:p>
          <a:p>
            <a:pPr algn="l"/>
            <a:r>
              <a:rPr lang="sk-SK" dirty="0">
                <a:latin typeface="Courier New" pitchFamily="49" charset="0"/>
                <a:cs typeface="Courier New" pitchFamily="49" charset="0"/>
                <a:sym typeface="Courier New Bold" charset="0"/>
              </a:rPr>
              <a:t>  400541: mov    %rdx,%rbx		# Save dest</a:t>
            </a:r>
          </a:p>
          <a:p>
            <a:pPr algn="l"/>
            <a:r>
              <a:rPr lang="sk-SK" dirty="0">
                <a:latin typeface="Courier New" pitchFamily="49" charset="0"/>
                <a:cs typeface="Courier New" pitchFamily="49" charset="0"/>
                <a:sym typeface="Courier New Bold" charset="0"/>
              </a:rPr>
              <a:t>  400544: callq  400550 &lt;mult2&gt;	# mult2(x,y)</a:t>
            </a:r>
          </a:p>
          <a:p>
            <a:pPr algn="l"/>
            <a:r>
              <a:rPr lang="sk-SK" dirty="0">
                <a:latin typeface="Courier New" pitchFamily="49" charset="0"/>
                <a:cs typeface="Courier New" pitchFamily="49" charset="0"/>
                <a:sym typeface="Courier New Bold" charset="0"/>
              </a:rPr>
              <a:t>  400549: mov    %rax,(%rbx)	# Save at dest</a:t>
            </a:r>
          </a:p>
          <a:p>
            <a:pPr algn="l"/>
            <a:r>
              <a:rPr lang="sk-SK" dirty="0">
                <a:latin typeface="Courier New" pitchFamily="49" charset="0"/>
                <a:cs typeface="Courier New" pitchFamily="49" charset="0"/>
                <a:sym typeface="Courier New Bold" charset="0"/>
              </a:rPr>
              <a:t>  40054c: pop    %rbx		# Restore %rbx</a:t>
            </a:r>
          </a:p>
          <a:p>
            <a:pPr algn="l"/>
            <a:r>
              <a:rPr lang="sk-SK" dirty="0">
                <a:latin typeface="Courier New" pitchFamily="49" charset="0"/>
                <a:cs typeface="Courier New" pitchFamily="49" charset="0"/>
                <a:sym typeface="Courier New Bold" charset="0"/>
              </a:rPr>
              <a:t>  40054d: retq			# Return</a:t>
            </a:r>
          </a:p>
        </p:txBody>
      </p:sp>
    </p:spTree>
    <p:extLst>
      <p:ext uri="{BB962C8B-B14F-4D97-AF65-F5344CB8AC3E}">
        <p14:creationId xmlns:p14="http://schemas.microsoft.com/office/powerpoint/2010/main" val="373388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ln/>
        </p:spPr>
        <p:txBody>
          <a:bodyPr/>
          <a:lstStyle/>
          <a:p>
            <a:pPr marL="119063" indent="-119063"/>
            <a:r>
              <a:rPr lang="en-US" dirty="0"/>
              <a:t>Procedure Control Flow</a:t>
            </a:r>
          </a:p>
        </p:txBody>
      </p:sp>
      <p:sp>
        <p:nvSpPr>
          <p:cNvPr id="45061" name="Rectangle 5"/>
          <p:cNvSpPr>
            <a:spLocks noGrp="1" noChangeArrowheads="1"/>
          </p:cNvSpPr>
          <p:nvPr>
            <p:ph type="body" idx="1"/>
          </p:nvPr>
        </p:nvSpPr>
        <p:spPr>
          <a:ln/>
        </p:spPr>
        <p:txBody>
          <a:bodyPr>
            <a:normAutofit lnSpcReduction="10000"/>
          </a:bodyPr>
          <a:lstStyle/>
          <a:p>
            <a:r>
              <a:rPr lang="en-US" dirty="0"/>
              <a:t>Use stack to support procedure call and return</a:t>
            </a:r>
          </a:p>
          <a:p>
            <a:r>
              <a:rPr lang="en-US" dirty="0">
                <a:solidFill>
                  <a:srgbClr val="980002"/>
                </a:solidFill>
              </a:rPr>
              <a:t>Procedure call:</a:t>
            </a:r>
            <a:r>
              <a:rPr lang="en-US" dirty="0"/>
              <a:t> </a:t>
            </a:r>
            <a:r>
              <a:rPr lang="en-US" b="1" dirty="0">
                <a:latin typeface="Courier New" pitchFamily="49" charset="0"/>
                <a:cs typeface="Courier New" pitchFamily="49" charset="0"/>
                <a:sym typeface="Courier New Bold" charset="0"/>
              </a:rPr>
              <a:t>call</a:t>
            </a:r>
            <a:r>
              <a:rPr lang="en-US" b="1" dirty="0">
                <a:latin typeface="Courier New" pitchFamily="49" charset="0"/>
                <a:cs typeface="Courier New" pitchFamily="49" charset="0"/>
              </a:rPr>
              <a:t> </a:t>
            </a:r>
            <a:r>
              <a:rPr lang="en-US" b="1" dirty="0">
                <a:latin typeface="Courier New" pitchFamily="49" charset="0"/>
                <a:ea typeface="Calibri Bold Italic" charset="0"/>
                <a:cs typeface="Courier New" pitchFamily="49" charset="0"/>
                <a:sym typeface="Calibri Bold Italic" charset="0"/>
              </a:rPr>
              <a:t>label</a:t>
            </a:r>
            <a:endParaRPr lang="en-US" b="1" dirty="0">
              <a:latin typeface="Courier New" pitchFamily="49" charset="0"/>
              <a:cs typeface="Courier New" pitchFamily="49" charset="0"/>
            </a:endParaRPr>
          </a:p>
          <a:p>
            <a:pPr marL="552450" lvl="1"/>
            <a:r>
              <a:rPr lang="en-US" dirty="0"/>
              <a:t>Push return address on stack</a:t>
            </a:r>
          </a:p>
          <a:p>
            <a:pPr marL="552450" lvl="1"/>
            <a:r>
              <a:rPr lang="en-US" dirty="0"/>
              <a:t>Jump to </a:t>
            </a:r>
            <a:r>
              <a:rPr lang="en-US" dirty="0">
                <a:latin typeface="Calibri Bold Italic" charset="0"/>
                <a:ea typeface="Calibri Bold Italic" charset="0"/>
                <a:cs typeface="Calibri Bold Italic" charset="0"/>
                <a:sym typeface="Calibri Bold Italic" charset="0"/>
              </a:rPr>
              <a:t>label</a:t>
            </a:r>
            <a:endParaRPr lang="en-US" dirty="0"/>
          </a:p>
          <a:p>
            <a:r>
              <a:rPr lang="en-US" dirty="0"/>
              <a:t>Return address:</a:t>
            </a:r>
          </a:p>
          <a:p>
            <a:pPr marL="552450" lvl="1"/>
            <a:r>
              <a:rPr lang="en-US" dirty="0"/>
              <a:t>Address of the next instruction right after call</a:t>
            </a:r>
          </a:p>
          <a:p>
            <a:pPr marL="552450" lvl="1"/>
            <a:r>
              <a:rPr lang="en-US" dirty="0"/>
              <a:t>Example from disassembly</a:t>
            </a:r>
          </a:p>
          <a:p>
            <a:r>
              <a:rPr lang="en-US" dirty="0">
                <a:solidFill>
                  <a:srgbClr val="980002"/>
                </a:solidFill>
              </a:rPr>
              <a:t>Procedure return:</a:t>
            </a:r>
            <a:r>
              <a:rPr lang="en-US" dirty="0"/>
              <a:t> </a:t>
            </a:r>
            <a:r>
              <a:rPr lang="en-US" b="1" dirty="0">
                <a:latin typeface="Courier New" pitchFamily="49" charset="0"/>
                <a:cs typeface="Courier New" pitchFamily="49" charset="0"/>
                <a:sym typeface="Courier New Bold" charset="0"/>
              </a:rPr>
              <a:t>ret</a:t>
            </a:r>
            <a:endParaRPr lang="en-US" b="1" dirty="0">
              <a:latin typeface="Courier New" pitchFamily="49" charset="0"/>
              <a:cs typeface="Courier New" pitchFamily="49" charset="0"/>
            </a:endParaRPr>
          </a:p>
          <a:p>
            <a:pPr marL="552450" lvl="1"/>
            <a:r>
              <a:rPr lang="en-US" dirty="0"/>
              <a:t>Pop address from stack</a:t>
            </a:r>
          </a:p>
          <a:p>
            <a:pPr marL="552450" lvl="1"/>
            <a:r>
              <a:rPr lang="en-US" dirty="0"/>
              <a:t>Jump to address</a:t>
            </a:r>
          </a:p>
        </p:txBody>
      </p:sp>
    </p:spTree>
    <p:extLst>
      <p:ext uri="{BB962C8B-B14F-4D97-AF65-F5344CB8AC3E}">
        <p14:creationId xmlns:p14="http://schemas.microsoft.com/office/powerpoint/2010/main" val="376491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t>Mechanisms</a:t>
            </a:r>
          </a:p>
          <a:p>
            <a:pPr lvl="1"/>
            <a:r>
              <a:rPr lang="en-US" b="1" dirty="0"/>
              <a:t>Stack Structure</a:t>
            </a:r>
          </a:p>
          <a:p>
            <a:pPr lvl="1"/>
            <a:r>
              <a:rPr lang="en-US" b="1" dirty="0"/>
              <a:t>Calling Conventions</a:t>
            </a:r>
          </a:p>
          <a:p>
            <a:pPr lvl="2"/>
            <a:r>
              <a:rPr lang="en-US" b="1" dirty="0"/>
              <a:t>Passing control</a:t>
            </a:r>
          </a:p>
          <a:p>
            <a:pPr lvl="2"/>
            <a:r>
              <a:rPr lang="en-US" b="1" dirty="0"/>
              <a:t>Passing data</a:t>
            </a:r>
          </a:p>
          <a:p>
            <a:pPr lvl="2"/>
            <a:r>
              <a:rPr lang="en-US" b="1" dirty="0"/>
              <a:t>Managing local data</a:t>
            </a:r>
          </a:p>
          <a:p>
            <a:pPr lvl="1"/>
            <a:r>
              <a:rPr lang="en-US" b="1" dirty="0"/>
              <a:t>Illustration of Recursion</a:t>
            </a:r>
          </a:p>
        </p:txBody>
      </p:sp>
    </p:spTree>
    <p:extLst>
      <p:ext uri="{BB962C8B-B14F-4D97-AF65-F5344CB8AC3E}">
        <p14:creationId xmlns:p14="http://schemas.microsoft.com/office/powerpoint/2010/main" val="148283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#1</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0x400544</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0x120</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133600"/>
            <a:ext cx="1676400" cy="990600"/>
          </a:xfrm>
          <a:prstGeom prst="arc">
            <a:avLst>
              <a:gd name="adj1" fmla="val 17108922"/>
              <a:gd name="adj2" fmla="val 4768750"/>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flipV="1">
            <a:off x="6096000" y="2362200"/>
            <a:ext cx="1676400" cy="13335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24" name="Rectangle 3"/>
          <p:cNvSpPr>
            <a:spLocks/>
          </p:cNvSpPr>
          <p:nvPr/>
        </p:nvSpPr>
        <p:spPr bwMode="auto">
          <a:xfrm>
            <a:off x="6996113"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5" name="Rectangle 10"/>
          <p:cNvSpPr>
            <a:spLocks/>
          </p:cNvSpPr>
          <p:nvPr/>
        </p:nvSpPr>
        <p:spPr bwMode="auto">
          <a:xfrm>
            <a:off x="6858001"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26" name="Rectangle 11"/>
          <p:cNvSpPr>
            <a:spLocks/>
          </p:cNvSpPr>
          <p:nvPr/>
        </p:nvSpPr>
        <p:spPr bwMode="auto">
          <a:xfrm>
            <a:off x="6858001"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27" name="Rectangle 12"/>
          <p:cNvSpPr>
            <a:spLocks/>
          </p:cNvSpPr>
          <p:nvPr/>
        </p:nvSpPr>
        <p:spPr bwMode="auto">
          <a:xfrm>
            <a:off x="6858001"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9" name="Rectangle 4"/>
          <p:cNvSpPr>
            <a:spLocks/>
          </p:cNvSpPr>
          <p:nvPr/>
        </p:nvSpPr>
        <p:spPr bwMode="auto">
          <a:xfrm>
            <a:off x="6996113"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spTree>
    <p:extLst>
      <p:ext uri="{BB962C8B-B14F-4D97-AF65-F5344CB8AC3E}">
        <p14:creationId xmlns:p14="http://schemas.microsoft.com/office/powerpoint/2010/main" val="3475169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#2</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		</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0x400550</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0x118</a:t>
            </a:r>
          </a:p>
        </p:txBody>
      </p:sp>
      <p:sp>
        <p:nvSpPr>
          <p:cNvPr id="17" name="Rectangle 14"/>
          <p:cNvSpPr>
            <a:spLocks/>
          </p:cNvSpPr>
          <p:nvPr/>
        </p:nvSpPr>
        <p:spPr bwMode="auto">
          <a:xfrm>
            <a:off x="7772400" y="22860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0x400549</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438400"/>
            <a:ext cx="1676400" cy="685800"/>
          </a:xfrm>
          <a:prstGeom prst="arc">
            <a:avLst>
              <a:gd name="adj1" fmla="val 17108922"/>
              <a:gd name="adj2" fmla="val 4394693"/>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a:off x="5562600" y="3695700"/>
            <a:ext cx="2209800" cy="7239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H="1">
            <a:off x="5638800" y="2514600"/>
            <a:ext cx="2133600" cy="76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5" name="Group 4"/>
          <p:cNvGrpSpPr/>
          <p:nvPr/>
        </p:nvGrpSpPr>
        <p:grpSpPr>
          <a:xfrm>
            <a:off x="6858001" y="1143000"/>
            <a:ext cx="776287" cy="2743200"/>
            <a:chOff x="5334000" y="1143000"/>
            <a:chExt cx="776287" cy="2743200"/>
          </a:xfrm>
        </p:grpSpPr>
        <p:sp>
          <p:nvSpPr>
            <p:cNvPr id="7" name="Rectangle 3"/>
            <p:cNvSpPr>
              <a:spLocks/>
            </p:cNvSpPr>
            <p:nvPr/>
          </p:nvSpPr>
          <p:spPr bwMode="auto">
            <a:xfrm>
              <a:off x="5472112"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3" name="Rectangle 10"/>
            <p:cNvSpPr>
              <a:spLocks/>
            </p:cNvSpPr>
            <p:nvPr/>
          </p:nvSpPr>
          <p:spPr bwMode="auto">
            <a:xfrm>
              <a:off x="5334000"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14" name="Rectangle 11"/>
            <p:cNvSpPr>
              <a:spLocks/>
            </p:cNvSpPr>
            <p:nvPr/>
          </p:nvSpPr>
          <p:spPr bwMode="auto">
            <a:xfrm>
              <a:off x="5334000"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15" name="Rectangle 12"/>
            <p:cNvSpPr>
              <a:spLocks/>
            </p:cNvSpPr>
            <p:nvPr/>
          </p:nvSpPr>
          <p:spPr bwMode="auto">
            <a:xfrm>
              <a:off x="5334000"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1" name="Rectangle 11"/>
            <p:cNvSpPr>
              <a:spLocks/>
            </p:cNvSpPr>
            <p:nvPr/>
          </p:nvSpPr>
          <p:spPr bwMode="auto">
            <a:xfrm>
              <a:off x="5334000" y="2286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0x118</a:t>
              </a:r>
            </a:p>
          </p:txBody>
        </p:sp>
        <p:sp>
          <p:nvSpPr>
            <p:cNvPr id="9" name="Rectangle 4"/>
            <p:cNvSpPr>
              <a:spLocks/>
            </p:cNvSpPr>
            <p:nvPr/>
          </p:nvSpPr>
          <p:spPr bwMode="auto">
            <a:xfrm>
              <a:off x="5472112"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grpSp>
    </p:spTree>
    <p:extLst>
      <p:ext uri="{BB962C8B-B14F-4D97-AF65-F5344CB8AC3E}">
        <p14:creationId xmlns:p14="http://schemas.microsoft.com/office/powerpoint/2010/main" val="284430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#3</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		</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0x400557</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0x118</a:t>
            </a:r>
          </a:p>
        </p:txBody>
      </p:sp>
      <p:sp>
        <p:nvSpPr>
          <p:cNvPr id="17" name="Rectangle 14"/>
          <p:cNvSpPr>
            <a:spLocks/>
          </p:cNvSpPr>
          <p:nvPr/>
        </p:nvSpPr>
        <p:spPr bwMode="auto">
          <a:xfrm>
            <a:off x="7772400" y="22860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0x400549</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438400"/>
            <a:ext cx="1676400" cy="685800"/>
          </a:xfrm>
          <a:prstGeom prst="arc">
            <a:avLst>
              <a:gd name="adj1" fmla="val 17108922"/>
              <a:gd name="adj2" fmla="val 4394693"/>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a:off x="3886200" y="3695700"/>
            <a:ext cx="3886200" cy="15621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flipH="1">
            <a:off x="5638800" y="2514600"/>
            <a:ext cx="2133600" cy="762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grpSp>
        <p:nvGrpSpPr>
          <p:cNvPr id="21" name="Group 20"/>
          <p:cNvGrpSpPr/>
          <p:nvPr/>
        </p:nvGrpSpPr>
        <p:grpSpPr>
          <a:xfrm>
            <a:off x="6858001" y="1143000"/>
            <a:ext cx="776287" cy="2743200"/>
            <a:chOff x="5334000" y="1143000"/>
            <a:chExt cx="776287" cy="2743200"/>
          </a:xfrm>
        </p:grpSpPr>
        <p:sp>
          <p:nvSpPr>
            <p:cNvPr id="23" name="Rectangle 3"/>
            <p:cNvSpPr>
              <a:spLocks/>
            </p:cNvSpPr>
            <p:nvPr/>
          </p:nvSpPr>
          <p:spPr bwMode="auto">
            <a:xfrm>
              <a:off x="5472112"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4" name="Rectangle 10"/>
            <p:cNvSpPr>
              <a:spLocks/>
            </p:cNvSpPr>
            <p:nvPr/>
          </p:nvSpPr>
          <p:spPr bwMode="auto">
            <a:xfrm>
              <a:off x="5334000"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25" name="Rectangle 11"/>
            <p:cNvSpPr>
              <a:spLocks/>
            </p:cNvSpPr>
            <p:nvPr/>
          </p:nvSpPr>
          <p:spPr bwMode="auto">
            <a:xfrm>
              <a:off x="5334000"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26" name="Rectangle 12"/>
            <p:cNvSpPr>
              <a:spLocks/>
            </p:cNvSpPr>
            <p:nvPr/>
          </p:nvSpPr>
          <p:spPr bwMode="auto">
            <a:xfrm>
              <a:off x="5334000"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7" name="Rectangle 11"/>
            <p:cNvSpPr>
              <a:spLocks/>
            </p:cNvSpPr>
            <p:nvPr/>
          </p:nvSpPr>
          <p:spPr bwMode="auto">
            <a:xfrm>
              <a:off x="5334000" y="2286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0x118</a:t>
              </a:r>
            </a:p>
          </p:txBody>
        </p:sp>
        <p:sp>
          <p:nvSpPr>
            <p:cNvPr id="28" name="Rectangle 4"/>
            <p:cNvSpPr>
              <a:spLocks/>
            </p:cNvSpPr>
            <p:nvPr/>
          </p:nvSpPr>
          <p:spPr bwMode="auto">
            <a:xfrm>
              <a:off x="5472112"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grpSp>
    </p:spTree>
    <p:extLst>
      <p:ext uri="{BB962C8B-B14F-4D97-AF65-F5344CB8AC3E}">
        <p14:creationId xmlns:p14="http://schemas.microsoft.com/office/powerpoint/2010/main" val="3683137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Example #4</a:t>
            </a:r>
          </a:p>
        </p:txBody>
      </p:sp>
      <p:sp>
        <p:nvSpPr>
          <p:cNvPr id="6" name="Rectangle 4"/>
          <p:cNvSpPr>
            <a:spLocks/>
          </p:cNvSpPr>
          <p:nvPr/>
        </p:nvSpPr>
        <p:spPr bwMode="auto">
          <a:xfrm>
            <a:off x="1752600" y="3962400"/>
            <a:ext cx="4495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dirty="0">
                <a:latin typeface="Courier New" pitchFamily="49" charset="0"/>
                <a:cs typeface="Courier New" pitchFamily="49" charset="0"/>
                <a:sym typeface="Courier New Bold" charset="0"/>
              </a:rPr>
              <a:t>0000000000400550 &lt;mult2&gt;:</a:t>
            </a:r>
          </a:p>
          <a:p>
            <a:pPr algn="l"/>
            <a:r>
              <a:rPr lang="ro-RO" dirty="0">
                <a:latin typeface="Courier New" pitchFamily="49" charset="0"/>
                <a:cs typeface="Courier New" pitchFamily="49" charset="0"/>
                <a:sym typeface="Courier New Bold" charset="0"/>
              </a:rPr>
              <a:t>  400550:  mov    %rdi,%rax</a:t>
            </a:r>
          </a:p>
          <a:p>
            <a:pPr algn="l"/>
            <a:r>
              <a:rPr lang="ro-RO"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endParaRPr lang="ro-RO" dirty="0">
              <a:latin typeface="Courier New" pitchFamily="49" charset="0"/>
              <a:cs typeface="Courier New" pitchFamily="49" charset="0"/>
              <a:sym typeface="Courier New Bold" charset="0"/>
            </a:endParaRPr>
          </a:p>
          <a:p>
            <a:pPr algn="l"/>
            <a:r>
              <a:rPr lang="ro-RO" dirty="0">
                <a:latin typeface="Courier New" pitchFamily="49" charset="0"/>
                <a:cs typeface="Courier New" pitchFamily="49" charset="0"/>
                <a:sym typeface="Courier New Bold" charset="0"/>
              </a:rPr>
              <a:t>  400557:  retq		</a:t>
            </a:r>
          </a:p>
        </p:txBody>
      </p:sp>
      <p:sp>
        <p:nvSpPr>
          <p:cNvPr id="8" name="Rectangle 7"/>
          <p:cNvSpPr>
            <a:spLocks/>
          </p:cNvSpPr>
          <p:nvPr/>
        </p:nvSpPr>
        <p:spPr bwMode="auto">
          <a:xfrm>
            <a:off x="1752600" y="1295400"/>
            <a:ext cx="4495800" cy="2057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dirty="0">
                <a:latin typeface="Courier New" pitchFamily="49" charset="0"/>
                <a:cs typeface="Courier New" pitchFamily="49" charset="0"/>
                <a:sym typeface="Courier New Bold" charset="0"/>
              </a:rPr>
              <a:t>0000000000400540 &lt;multstore&gt;:</a:t>
            </a:r>
          </a:p>
          <a:p>
            <a:pPr algn="l"/>
            <a:r>
              <a:rPr lang="sk-SK"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sk-SK" dirty="0">
                <a:latin typeface="Courier New" pitchFamily="49" charset="0"/>
                <a:cs typeface="Courier New" pitchFamily="49" charset="0"/>
                <a:sym typeface="Courier New Bold" charset="0"/>
              </a:rPr>
              <a:t>  400544: callq  400550 &lt;mult2&gt;</a:t>
            </a:r>
          </a:p>
          <a:p>
            <a:pPr algn="l"/>
            <a:r>
              <a:rPr lang="sk-SK" dirty="0">
                <a:latin typeface="Courier New" pitchFamily="49" charset="0"/>
                <a:cs typeface="Courier New" pitchFamily="49" charset="0"/>
                <a:sym typeface="Courier New Bold" charset="0"/>
              </a:rPr>
              <a:t>  400549: mov    %rax,(%rbx)</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11" name="Rectangle 8"/>
          <p:cNvSpPr>
            <a:spLocks/>
          </p:cNvSpPr>
          <p:nvPr/>
        </p:nvSpPr>
        <p:spPr bwMode="auto">
          <a:xfrm>
            <a:off x="7772400" y="3505200"/>
            <a:ext cx="1346200" cy="381000"/>
          </a:xfrm>
          <a:prstGeom prst="rect">
            <a:avLst/>
          </a:prstGeom>
          <a:solidFill>
            <a:srgbClr val="FFCCCC"/>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0x400549</a:t>
            </a:r>
          </a:p>
        </p:txBody>
      </p:sp>
      <p:sp>
        <p:nvSpPr>
          <p:cNvPr id="12" name="Rectangle 9"/>
          <p:cNvSpPr>
            <a:spLocks/>
          </p:cNvSpPr>
          <p:nvPr/>
        </p:nvSpPr>
        <p:spPr bwMode="auto">
          <a:xfrm>
            <a:off x="7772400" y="28956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0x120</a:t>
            </a:r>
          </a:p>
        </p:txBody>
      </p:sp>
      <p:sp>
        <p:nvSpPr>
          <p:cNvPr id="18" name="Rectangle 15"/>
          <p:cNvSpPr>
            <a:spLocks/>
          </p:cNvSpPr>
          <p:nvPr/>
        </p:nvSpPr>
        <p:spPr bwMode="auto">
          <a:xfrm>
            <a:off x="7772400" y="381000"/>
            <a:ext cx="1346200" cy="1905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a:t>
            </a:r>
          </a:p>
          <a:p>
            <a:r>
              <a:rPr lang="en-US" sz="2400" dirty="0"/>
              <a:t>•</a:t>
            </a:r>
          </a:p>
          <a:p>
            <a:r>
              <a:rPr lang="en-US" sz="2400" dirty="0"/>
              <a:t>•</a:t>
            </a:r>
          </a:p>
        </p:txBody>
      </p:sp>
      <p:sp>
        <p:nvSpPr>
          <p:cNvPr id="20" name="Arc 19"/>
          <p:cNvSpPr/>
          <p:nvPr/>
        </p:nvSpPr>
        <p:spPr bwMode="auto">
          <a:xfrm flipV="1">
            <a:off x="8153400" y="2133600"/>
            <a:ext cx="1676400" cy="990600"/>
          </a:xfrm>
          <a:prstGeom prst="arc">
            <a:avLst>
              <a:gd name="adj1" fmla="val 17108922"/>
              <a:gd name="adj2" fmla="val 4768750"/>
            </a:avLst>
          </a:prstGeom>
          <a:noFill/>
          <a:ln w="25400" cap="flat" cmpd="sng" algn="ctr">
            <a:solidFill>
              <a:srgbClr val="008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cxnSp>
        <p:nvCxnSpPr>
          <p:cNvPr id="22" name="Straight Arrow Connector 21"/>
          <p:cNvCxnSpPr>
            <a:stCxn id="11" idx="1"/>
          </p:cNvCxnSpPr>
          <p:nvPr/>
        </p:nvCxnSpPr>
        <p:spPr bwMode="auto">
          <a:xfrm flipH="1" flipV="1">
            <a:off x="5638800" y="2590800"/>
            <a:ext cx="2133600" cy="11049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21" name="Rectangle 3"/>
          <p:cNvSpPr>
            <a:spLocks/>
          </p:cNvSpPr>
          <p:nvPr/>
        </p:nvSpPr>
        <p:spPr bwMode="auto">
          <a:xfrm>
            <a:off x="6996113" y="28956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3" name="Rectangle 10"/>
          <p:cNvSpPr>
            <a:spLocks/>
          </p:cNvSpPr>
          <p:nvPr/>
        </p:nvSpPr>
        <p:spPr bwMode="auto">
          <a:xfrm>
            <a:off x="6858001" y="1905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0x120</a:t>
            </a:r>
          </a:p>
        </p:txBody>
      </p:sp>
      <p:sp>
        <p:nvSpPr>
          <p:cNvPr id="24" name="Rectangle 11"/>
          <p:cNvSpPr>
            <a:spLocks/>
          </p:cNvSpPr>
          <p:nvPr/>
        </p:nvSpPr>
        <p:spPr bwMode="auto">
          <a:xfrm>
            <a:off x="6858001" y="1524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0x128</a:t>
            </a:r>
          </a:p>
        </p:txBody>
      </p:sp>
      <p:sp>
        <p:nvSpPr>
          <p:cNvPr id="25" name="Rectangle 12"/>
          <p:cNvSpPr>
            <a:spLocks/>
          </p:cNvSpPr>
          <p:nvPr/>
        </p:nvSpPr>
        <p:spPr bwMode="auto">
          <a:xfrm>
            <a:off x="6858001" y="1143000"/>
            <a:ext cx="776287"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0x130</a:t>
            </a:r>
          </a:p>
        </p:txBody>
      </p:sp>
      <p:sp>
        <p:nvSpPr>
          <p:cNvPr id="27" name="Rectangle 4"/>
          <p:cNvSpPr>
            <a:spLocks/>
          </p:cNvSpPr>
          <p:nvPr/>
        </p:nvSpPr>
        <p:spPr bwMode="auto">
          <a:xfrm>
            <a:off x="6996113" y="3505200"/>
            <a:ext cx="638175" cy="3810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r"/>
            <a:r>
              <a:rPr lang="en-US" dirty="0">
                <a:latin typeface="Courier New Bold" charset="0"/>
                <a:cs typeface="Courier New Bold" charset="0"/>
                <a:sym typeface="Courier New Bold" charset="0"/>
              </a:rPr>
              <a:t>%rip</a:t>
            </a:r>
          </a:p>
        </p:txBody>
      </p:sp>
    </p:spTree>
    <p:extLst>
      <p:ext uri="{BB962C8B-B14F-4D97-AF65-F5344CB8AC3E}">
        <p14:creationId xmlns:p14="http://schemas.microsoft.com/office/powerpoint/2010/main" val="366256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16FB-F025-42A5-8988-C5050AA4A9FE}"/>
              </a:ext>
            </a:extLst>
          </p:cNvPr>
          <p:cNvSpPr>
            <a:spLocks noGrp="1"/>
          </p:cNvSpPr>
          <p:nvPr>
            <p:ph type="title"/>
          </p:nvPr>
        </p:nvSpPr>
        <p:spPr>
          <a:xfrm>
            <a:off x="1018309" y="2955925"/>
            <a:ext cx="10515600" cy="1325563"/>
          </a:xfrm>
        </p:spPr>
        <p:txBody>
          <a:bodyPr/>
          <a:lstStyle/>
          <a:p>
            <a:r>
              <a:rPr lang="en-US" dirty="0"/>
              <a:t>Example from Text Book : solve PG 243 and 245 problem</a:t>
            </a:r>
          </a:p>
        </p:txBody>
      </p:sp>
    </p:spTree>
    <p:extLst>
      <p:ext uri="{BB962C8B-B14F-4D97-AF65-F5344CB8AC3E}">
        <p14:creationId xmlns:p14="http://schemas.microsoft.com/office/powerpoint/2010/main" val="733413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t>Passing data</a:t>
            </a:r>
          </a:p>
          <a:p>
            <a:pPr lvl="2"/>
            <a:r>
              <a:rPr lang="en-US" b="1" dirty="0">
                <a:solidFill>
                  <a:schemeClr val="bg1">
                    <a:lumMod val="50000"/>
                  </a:schemeClr>
                </a:solidFill>
              </a:rPr>
              <a:t>Managing local data</a:t>
            </a:r>
          </a:p>
          <a:p>
            <a:pPr lvl="1"/>
            <a:r>
              <a:rPr lang="en-US" b="1" dirty="0">
                <a:solidFill>
                  <a:srgbClr val="7F7F7F"/>
                </a:solidFill>
              </a:rPr>
              <a:t>Illustrations of Recursion &amp; Pointers</a:t>
            </a:r>
          </a:p>
        </p:txBody>
      </p:sp>
    </p:spTree>
    <p:extLst>
      <p:ext uri="{BB962C8B-B14F-4D97-AF65-F5344CB8AC3E}">
        <p14:creationId xmlns:p14="http://schemas.microsoft.com/office/powerpoint/2010/main" val="1103154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ln/>
        </p:spPr>
        <p:txBody>
          <a:bodyPr/>
          <a:lstStyle/>
          <a:p>
            <a:pPr marL="119063" indent="-119063"/>
            <a:r>
              <a:rPr lang="en-US" dirty="0"/>
              <a:t>Procedure Data Flow</a:t>
            </a:r>
          </a:p>
        </p:txBody>
      </p:sp>
      <p:sp>
        <p:nvSpPr>
          <p:cNvPr id="45061" name="Rectangle 5"/>
          <p:cNvSpPr>
            <a:spLocks noGrp="1" noChangeArrowheads="1"/>
          </p:cNvSpPr>
          <p:nvPr>
            <p:ph type="body" idx="1"/>
          </p:nvPr>
        </p:nvSpPr>
        <p:spPr>
          <a:ln/>
        </p:spPr>
        <p:txBody>
          <a:bodyPr/>
          <a:lstStyle/>
          <a:p>
            <a:r>
              <a:rPr lang="en-US" dirty="0"/>
              <a:t>Registers</a:t>
            </a:r>
          </a:p>
        </p:txBody>
      </p:sp>
      <p:sp>
        <p:nvSpPr>
          <p:cNvPr id="2" name="Content Placeholder 1"/>
          <p:cNvSpPr>
            <a:spLocks noGrp="1"/>
          </p:cNvSpPr>
          <p:nvPr>
            <p:ph sz="half" idx="2"/>
          </p:nvPr>
        </p:nvSpPr>
        <p:spPr/>
        <p:txBody>
          <a:bodyPr>
            <a:normAutofit fontScale="55000" lnSpcReduction="20000"/>
          </a:bodyPr>
          <a:lstStyle/>
          <a:p>
            <a:r>
              <a:rPr lang="en-US" dirty="0"/>
              <a:t>First 6 arguments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Return value</a:t>
            </a:r>
          </a:p>
        </p:txBody>
      </p:sp>
      <p:sp>
        <p:nvSpPr>
          <p:cNvPr id="3" name="Text Placeholder 2"/>
          <p:cNvSpPr>
            <a:spLocks noGrp="1"/>
          </p:cNvSpPr>
          <p:nvPr>
            <p:ph type="body" sz="quarter" idx="3"/>
          </p:nvPr>
        </p:nvSpPr>
        <p:spPr/>
        <p:txBody>
          <a:bodyPr/>
          <a:lstStyle/>
          <a:p>
            <a:r>
              <a:rPr lang="en-US" dirty="0"/>
              <a:t>Stack</a:t>
            </a:r>
          </a:p>
        </p:txBody>
      </p:sp>
      <p:sp>
        <p:nvSpPr>
          <p:cNvPr id="4" name="Content Placeholder 3"/>
          <p:cNvSpPr>
            <a:spLocks noGrp="1"/>
          </p:cNvSpPr>
          <p:nvPr>
            <p:ph sz="quarter" idx="4"/>
          </p:nvPr>
        </p:nvSpPr>
        <p:spPr>
          <a:xfrm>
            <a:off x="6169026" y="5791200"/>
            <a:ext cx="4041775" cy="334963"/>
          </a:xfrm>
        </p:spPr>
        <p:txBody>
          <a:bodyPr>
            <a:normAutofit fontScale="55000" lnSpcReduction="20000"/>
          </a:bodyPr>
          <a:lstStyle/>
          <a:p>
            <a:r>
              <a:rPr lang="en-US" dirty="0"/>
              <a:t>Only allocate stack space when needed</a:t>
            </a:r>
          </a:p>
        </p:txBody>
      </p:sp>
      <p:sp>
        <p:nvSpPr>
          <p:cNvPr id="9" name="Rectangle 9"/>
          <p:cNvSpPr>
            <a:spLocks/>
          </p:cNvSpPr>
          <p:nvPr/>
        </p:nvSpPr>
        <p:spPr bwMode="auto">
          <a:xfrm>
            <a:off x="2286000" y="2819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rdi</a:t>
            </a:r>
            <a:endParaRPr lang="en-US" dirty="0">
              <a:latin typeface="Courier New Bold" charset="0"/>
              <a:cs typeface="Courier New Bold" charset="0"/>
              <a:sym typeface="Courier New Bold" charset="0"/>
            </a:endParaRPr>
          </a:p>
        </p:txBody>
      </p:sp>
      <p:sp>
        <p:nvSpPr>
          <p:cNvPr id="10" name="Rectangle 9"/>
          <p:cNvSpPr>
            <a:spLocks/>
          </p:cNvSpPr>
          <p:nvPr/>
        </p:nvSpPr>
        <p:spPr bwMode="auto">
          <a:xfrm>
            <a:off x="2286000" y="3200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rsi</a:t>
            </a:r>
            <a:endParaRPr lang="en-US" dirty="0">
              <a:latin typeface="Courier New Bold" charset="0"/>
              <a:cs typeface="Courier New Bold" charset="0"/>
              <a:sym typeface="Courier New Bold" charset="0"/>
            </a:endParaRPr>
          </a:p>
        </p:txBody>
      </p:sp>
      <p:sp>
        <p:nvSpPr>
          <p:cNvPr id="11" name="Rectangle 10"/>
          <p:cNvSpPr>
            <a:spLocks/>
          </p:cNvSpPr>
          <p:nvPr/>
        </p:nvSpPr>
        <p:spPr bwMode="auto">
          <a:xfrm>
            <a:off x="2286000" y="3581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rdx</a:t>
            </a:r>
            <a:endParaRPr lang="en-US" dirty="0">
              <a:latin typeface="Courier New Bold" charset="0"/>
              <a:cs typeface="Courier New Bold" charset="0"/>
              <a:sym typeface="Courier New Bold" charset="0"/>
            </a:endParaRPr>
          </a:p>
        </p:txBody>
      </p:sp>
      <p:sp>
        <p:nvSpPr>
          <p:cNvPr id="12" name="Rectangle 11"/>
          <p:cNvSpPr>
            <a:spLocks/>
          </p:cNvSpPr>
          <p:nvPr/>
        </p:nvSpPr>
        <p:spPr bwMode="auto">
          <a:xfrm>
            <a:off x="2286000" y="3962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rcx</a:t>
            </a:r>
            <a:endParaRPr lang="en-US" dirty="0">
              <a:latin typeface="Courier New Bold" charset="0"/>
              <a:cs typeface="Courier New Bold" charset="0"/>
              <a:sym typeface="Courier New Bold" charset="0"/>
            </a:endParaRPr>
          </a:p>
        </p:txBody>
      </p:sp>
      <p:sp>
        <p:nvSpPr>
          <p:cNvPr id="13" name="Rectangle 12"/>
          <p:cNvSpPr>
            <a:spLocks/>
          </p:cNvSpPr>
          <p:nvPr/>
        </p:nvSpPr>
        <p:spPr bwMode="auto">
          <a:xfrm>
            <a:off x="2286000" y="4343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%r8</a:t>
            </a:r>
          </a:p>
        </p:txBody>
      </p:sp>
      <p:sp>
        <p:nvSpPr>
          <p:cNvPr id="14" name="Rectangle 13"/>
          <p:cNvSpPr>
            <a:spLocks/>
          </p:cNvSpPr>
          <p:nvPr/>
        </p:nvSpPr>
        <p:spPr bwMode="auto">
          <a:xfrm>
            <a:off x="2286000" y="47244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%r9</a:t>
            </a:r>
          </a:p>
        </p:txBody>
      </p:sp>
      <p:sp>
        <p:nvSpPr>
          <p:cNvPr id="15" name="Rectangle 14"/>
          <p:cNvSpPr>
            <a:spLocks/>
          </p:cNvSpPr>
          <p:nvPr/>
        </p:nvSpPr>
        <p:spPr bwMode="auto">
          <a:xfrm>
            <a:off x="2286000" y="5791200"/>
            <a:ext cx="13462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endParaRPr lang="en-US" dirty="0">
              <a:latin typeface="Courier New Bold" charset="0"/>
              <a:cs typeface="Courier New Bold" charset="0"/>
              <a:sym typeface="Courier New Bold" charset="0"/>
            </a:endParaRPr>
          </a:p>
        </p:txBody>
      </p:sp>
      <p:grpSp>
        <p:nvGrpSpPr>
          <p:cNvPr id="5" name="Group 4"/>
          <p:cNvGrpSpPr/>
          <p:nvPr/>
        </p:nvGrpSpPr>
        <p:grpSpPr>
          <a:xfrm>
            <a:off x="7162800" y="2438400"/>
            <a:ext cx="1346200" cy="2667000"/>
            <a:chOff x="5943600" y="2057400"/>
            <a:chExt cx="1346200" cy="2667000"/>
          </a:xfrm>
        </p:grpSpPr>
        <p:sp>
          <p:nvSpPr>
            <p:cNvPr id="16" name="Rectangle 14"/>
            <p:cNvSpPr>
              <a:spLocks/>
            </p:cNvSpPr>
            <p:nvPr/>
          </p:nvSpPr>
          <p:spPr bwMode="auto">
            <a:xfrm>
              <a:off x="5943600" y="43434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cs typeface="Courier New Bold" charset="0"/>
                  <a:sym typeface="Courier New Bold" charset="0"/>
                </a:rPr>
                <a:t>Arg</a:t>
              </a:r>
              <a:r>
                <a:rPr lang="en-US" dirty="0">
                  <a:cs typeface="Courier New Bold" charset="0"/>
                  <a:sym typeface="Courier New Bold" charset="0"/>
                </a:rPr>
                <a:t> </a:t>
              </a:r>
              <a:r>
                <a:rPr lang="en-US" dirty="0">
                  <a:latin typeface="Courier New Bold" charset="0"/>
                  <a:cs typeface="Courier New Bold" charset="0"/>
                  <a:sym typeface="Courier New Bold" charset="0"/>
                </a:rPr>
                <a:t>7</a:t>
              </a:r>
            </a:p>
          </p:txBody>
        </p:sp>
        <p:sp>
          <p:nvSpPr>
            <p:cNvPr id="17" name="Rectangle 15"/>
            <p:cNvSpPr>
              <a:spLocks/>
            </p:cNvSpPr>
            <p:nvPr/>
          </p:nvSpPr>
          <p:spPr bwMode="auto">
            <a:xfrm>
              <a:off x="5943600" y="3200400"/>
              <a:ext cx="1346200" cy="762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 • •</a:t>
              </a:r>
            </a:p>
          </p:txBody>
        </p:sp>
        <p:sp>
          <p:nvSpPr>
            <p:cNvPr id="18" name="Rectangle 14"/>
            <p:cNvSpPr>
              <a:spLocks/>
            </p:cNvSpPr>
            <p:nvPr/>
          </p:nvSpPr>
          <p:spPr bwMode="auto">
            <a:xfrm>
              <a:off x="5943600" y="39624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cs typeface="Courier New Bold" charset="0"/>
                  <a:sym typeface="Courier New Bold" charset="0"/>
                </a:rPr>
                <a:t>Arg</a:t>
              </a:r>
              <a:r>
                <a:rPr lang="en-US" dirty="0">
                  <a:cs typeface="Courier New Bold" charset="0"/>
                  <a:sym typeface="Courier New Bold" charset="0"/>
                </a:rPr>
                <a:t> </a:t>
              </a:r>
              <a:r>
                <a:rPr lang="en-US" dirty="0">
                  <a:latin typeface="Courier New Bold" charset="0"/>
                  <a:cs typeface="Courier New Bold" charset="0"/>
                  <a:sym typeface="Courier New Bold" charset="0"/>
                </a:rPr>
                <a:t>8</a:t>
              </a:r>
            </a:p>
          </p:txBody>
        </p:sp>
        <p:sp>
          <p:nvSpPr>
            <p:cNvPr id="19" name="Rectangle 14"/>
            <p:cNvSpPr>
              <a:spLocks/>
            </p:cNvSpPr>
            <p:nvPr/>
          </p:nvSpPr>
          <p:spPr bwMode="auto">
            <a:xfrm>
              <a:off x="5943600" y="2819400"/>
              <a:ext cx="13462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cs typeface="Courier New Bold" charset="0"/>
                  <a:sym typeface="Courier New Bold" charset="0"/>
                </a:rPr>
                <a:t>Arg</a:t>
              </a:r>
              <a:r>
                <a:rPr lang="en-US" dirty="0">
                  <a:cs typeface="Courier New Bold" charset="0"/>
                  <a:sym typeface="Courier New Bold" charset="0"/>
                </a:rPr>
                <a:t> </a:t>
              </a:r>
              <a:r>
                <a:rPr lang="en-US" i="1" dirty="0">
                  <a:cs typeface="Courier New Bold" charset="0"/>
                  <a:sym typeface="Courier New Bold" charset="0"/>
                </a:rPr>
                <a:t>n</a:t>
              </a:r>
            </a:p>
          </p:txBody>
        </p:sp>
        <p:sp>
          <p:nvSpPr>
            <p:cNvPr id="20" name="Rectangle 15"/>
            <p:cNvSpPr>
              <a:spLocks/>
            </p:cNvSpPr>
            <p:nvPr/>
          </p:nvSpPr>
          <p:spPr bwMode="auto">
            <a:xfrm>
              <a:off x="5943600" y="2057400"/>
              <a:ext cx="1346200" cy="7620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sz="2400" dirty="0"/>
                <a:t>• • •</a:t>
              </a:r>
            </a:p>
          </p:txBody>
        </p:sp>
      </p:grpSp>
    </p:spTree>
    <p:extLst>
      <p:ext uri="{BB962C8B-B14F-4D97-AF65-F5344CB8AC3E}">
        <p14:creationId xmlns:p14="http://schemas.microsoft.com/office/powerpoint/2010/main" val="3298550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a:t>
            </a:r>
            <a:br>
              <a:rPr lang="en-US" dirty="0"/>
            </a:br>
            <a:r>
              <a:rPr lang="en-US" dirty="0"/>
              <a:t>Examples</a:t>
            </a:r>
          </a:p>
        </p:txBody>
      </p:sp>
      <p:sp>
        <p:nvSpPr>
          <p:cNvPr id="4" name="Rectangle 4"/>
          <p:cNvSpPr>
            <a:spLocks/>
          </p:cNvSpPr>
          <p:nvPr/>
        </p:nvSpPr>
        <p:spPr bwMode="auto">
          <a:xfrm>
            <a:off x="1600200" y="4800600"/>
            <a:ext cx="2667000" cy="18288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long mult2</a:t>
            </a:r>
          </a:p>
          <a:p>
            <a:pPr algn="l"/>
            <a:r>
              <a:rPr lang="en-US" b="1" dirty="0">
                <a:latin typeface="Courier New" pitchFamily="49" charset="0"/>
                <a:cs typeface="Courier New" pitchFamily="49" charset="0"/>
                <a:sym typeface="Courier New Bold" charset="0"/>
              </a:rPr>
              <a:t>  (long a, long b)</a:t>
            </a:r>
          </a:p>
          <a:p>
            <a:pPr algn="l"/>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  long s = a * b;</a:t>
            </a:r>
          </a:p>
          <a:p>
            <a:pPr algn="l"/>
            <a:r>
              <a:rPr lang="en-US" b="1" dirty="0">
                <a:latin typeface="Courier New" pitchFamily="49" charset="0"/>
                <a:cs typeface="Courier New" pitchFamily="49" charset="0"/>
                <a:sym typeface="Courier New Bold" charset="0"/>
              </a:rPr>
              <a:t>  return s;</a:t>
            </a:r>
          </a:p>
          <a:p>
            <a:pPr algn="l"/>
            <a:r>
              <a:rPr lang="en-US" b="1" dirty="0">
                <a:latin typeface="Courier New" pitchFamily="49" charset="0"/>
                <a:cs typeface="Courier New" pitchFamily="49" charset="0"/>
                <a:sym typeface="Courier New Bold" charset="0"/>
              </a:rPr>
              <a:t>}</a:t>
            </a:r>
          </a:p>
        </p:txBody>
      </p:sp>
      <p:sp>
        <p:nvSpPr>
          <p:cNvPr id="5" name="Rectangle 4"/>
          <p:cNvSpPr>
            <a:spLocks/>
          </p:cNvSpPr>
          <p:nvPr/>
        </p:nvSpPr>
        <p:spPr bwMode="auto">
          <a:xfrm>
            <a:off x="5029200" y="152400"/>
            <a:ext cx="4267200" cy="1828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void </a:t>
            </a:r>
            <a:r>
              <a:rPr lang="en-US" b="1" dirty="0" err="1">
                <a:latin typeface="Courier New" pitchFamily="49" charset="0"/>
                <a:cs typeface="Courier New" pitchFamily="49" charset="0"/>
                <a:sym typeface="Courier New Bold" charset="0"/>
              </a:rPr>
              <a:t>multstore</a:t>
            </a:r>
            <a:endParaRPr lang="en-US" b="1" dirty="0">
              <a:latin typeface="Courier New" pitchFamily="49" charset="0"/>
              <a:cs typeface="Courier New" pitchFamily="49" charset="0"/>
              <a:sym typeface="Courier New Bold" charset="0"/>
            </a:endParaRPr>
          </a:p>
          <a:p>
            <a:pPr algn="l"/>
            <a:r>
              <a:rPr lang="en-US" b="1" dirty="0">
                <a:latin typeface="Courier New" pitchFamily="49" charset="0"/>
                <a:cs typeface="Courier New" pitchFamily="49" charset="0"/>
                <a:sym typeface="Courier New Bold" charset="0"/>
              </a:rPr>
              <a:t> (long x, long y, long *</a:t>
            </a:r>
            <a:r>
              <a:rPr lang="en-US" b="1" dirty="0" err="1">
                <a:latin typeface="Courier New" pitchFamily="49" charset="0"/>
                <a:cs typeface="Courier New" pitchFamily="49" charset="0"/>
                <a:sym typeface="Courier New Bold" charset="0"/>
              </a:rPr>
              <a:t>dest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long t = mult2(x, y);</a:t>
            </a:r>
          </a:p>
          <a:p>
            <a:pPr algn="l"/>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dest</a:t>
            </a:r>
            <a:r>
              <a:rPr lang="en-US" b="1" dirty="0">
                <a:latin typeface="Courier New" pitchFamily="49" charset="0"/>
                <a:cs typeface="Courier New" pitchFamily="49" charset="0"/>
                <a:sym typeface="Courier New Bold" charset="0"/>
              </a:rPr>
              <a:t> = t;</a:t>
            </a:r>
          </a:p>
          <a:p>
            <a:pPr algn="l"/>
            <a:r>
              <a:rPr lang="en-US" b="1" dirty="0">
                <a:latin typeface="Courier New" pitchFamily="49" charset="0"/>
                <a:cs typeface="Courier New" pitchFamily="49" charset="0"/>
                <a:sym typeface="Courier New Bold" charset="0"/>
              </a:rPr>
              <a:t>}</a:t>
            </a:r>
          </a:p>
        </p:txBody>
      </p:sp>
      <p:sp>
        <p:nvSpPr>
          <p:cNvPr id="6" name="Rectangle 4"/>
          <p:cNvSpPr>
            <a:spLocks/>
          </p:cNvSpPr>
          <p:nvPr/>
        </p:nvSpPr>
        <p:spPr bwMode="auto">
          <a:xfrm>
            <a:off x="4495800" y="4800600"/>
            <a:ext cx="5867400" cy="1828800"/>
          </a:xfrm>
          <a:prstGeom prst="rect">
            <a:avLst/>
          </a:prstGeom>
          <a:solidFill>
            <a:srgbClr val="CCFFCC"/>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ro-RO" b="1" dirty="0">
                <a:latin typeface="Courier New" pitchFamily="49" charset="0"/>
                <a:cs typeface="Courier New" pitchFamily="49" charset="0"/>
                <a:sym typeface="Courier New Bold" charset="0"/>
              </a:rPr>
              <a:t>0000000000400550 &lt;mult2&gt;:</a:t>
            </a:r>
          </a:p>
          <a:p>
            <a:pPr algn="l"/>
            <a:r>
              <a:rPr lang="sk-SK" b="1" dirty="0">
                <a:solidFill>
                  <a:srgbClr val="FF0000"/>
                </a:solidFill>
                <a:latin typeface="Courier New" pitchFamily="49" charset="0"/>
                <a:cs typeface="Courier New" pitchFamily="49" charset="0"/>
                <a:sym typeface="Courier New Bold" charset="0"/>
              </a:rPr>
              <a:t>  # a in %rdi, b in %rsi</a:t>
            </a:r>
          </a:p>
          <a:p>
            <a:pPr algn="l"/>
            <a:r>
              <a:rPr lang="ro-RO" b="1" dirty="0">
                <a:latin typeface="Courier New" pitchFamily="49" charset="0"/>
                <a:cs typeface="Courier New" pitchFamily="49" charset="0"/>
                <a:sym typeface="Courier New Bold" charset="0"/>
              </a:rPr>
              <a:t>  400550:  mov    %rdi,%rax	# a </a:t>
            </a:r>
          </a:p>
          <a:p>
            <a:pPr algn="l"/>
            <a:r>
              <a:rPr lang="ro-RO" b="1" dirty="0">
                <a:latin typeface="Courier New" pitchFamily="49" charset="0"/>
                <a:cs typeface="Courier New" pitchFamily="49" charset="0"/>
                <a:sym typeface="Courier New Bold" charset="0"/>
              </a:rPr>
              <a:t>  400553:  imul   %rsi,%rax	# a * b</a:t>
            </a:r>
          </a:p>
          <a:p>
            <a:pPr algn="l"/>
            <a:r>
              <a:rPr lang="sk-SK" b="1" dirty="0">
                <a:solidFill>
                  <a:srgbClr val="FF0000"/>
                </a:solidFill>
                <a:latin typeface="Courier New" pitchFamily="49" charset="0"/>
                <a:cs typeface="Courier New" pitchFamily="49" charset="0"/>
                <a:sym typeface="Courier New Bold" charset="0"/>
              </a:rPr>
              <a:t>  # s in %rax</a:t>
            </a:r>
            <a:endParaRPr lang="ro-RO" b="1" dirty="0">
              <a:latin typeface="Courier New" pitchFamily="49" charset="0"/>
              <a:cs typeface="Courier New" pitchFamily="49" charset="0"/>
              <a:sym typeface="Courier New Bold" charset="0"/>
            </a:endParaRPr>
          </a:p>
          <a:p>
            <a:pPr algn="l"/>
            <a:r>
              <a:rPr lang="ro-RO" b="1" dirty="0">
                <a:latin typeface="Courier New" pitchFamily="49" charset="0"/>
                <a:cs typeface="Courier New" pitchFamily="49" charset="0"/>
                <a:sym typeface="Courier New Bold" charset="0"/>
              </a:rPr>
              <a:t>  400557:  retq			# Return</a:t>
            </a:r>
          </a:p>
        </p:txBody>
      </p:sp>
      <p:sp>
        <p:nvSpPr>
          <p:cNvPr id="8" name="Rectangle 7"/>
          <p:cNvSpPr>
            <a:spLocks/>
          </p:cNvSpPr>
          <p:nvPr/>
        </p:nvSpPr>
        <p:spPr bwMode="auto">
          <a:xfrm>
            <a:off x="2590800" y="2362200"/>
            <a:ext cx="6781800" cy="2286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sk-SK" b="1" dirty="0">
                <a:latin typeface="Courier New" pitchFamily="49" charset="0"/>
                <a:cs typeface="Courier New" pitchFamily="49" charset="0"/>
                <a:sym typeface="Courier New Bold" charset="0"/>
              </a:rPr>
              <a:t>0000000000400540 &lt;multstore&gt;:</a:t>
            </a:r>
          </a:p>
          <a:p>
            <a:pPr algn="l"/>
            <a:r>
              <a:rPr lang="sk-SK" b="1" dirty="0">
                <a:solidFill>
                  <a:srgbClr val="FF0000"/>
                </a:solidFill>
                <a:latin typeface="Courier New" pitchFamily="49" charset="0"/>
                <a:cs typeface="Courier New" pitchFamily="49" charset="0"/>
                <a:sym typeface="Courier New Bold" charset="0"/>
              </a:rPr>
              <a:t>  # x in %rdi, y in %rsi, dest in %rdx</a:t>
            </a:r>
          </a:p>
          <a:p>
            <a:pPr algn="l"/>
            <a:r>
              <a:rPr lang="sk-SK" b="1" dirty="0">
                <a:latin typeface="Courier New" pitchFamily="49" charset="0"/>
                <a:cs typeface="Courier New" pitchFamily="49" charset="0"/>
                <a:sym typeface="Courier New Bold" charset="0"/>
              </a:rPr>
              <a:t>  </a:t>
            </a:r>
            <a:r>
              <a:rPr lang="en-US" b="1" dirty="0"/>
              <a:t>• • •</a:t>
            </a:r>
            <a:endParaRPr lang="sk-SK" b="1" dirty="0">
              <a:latin typeface="Courier New" pitchFamily="49" charset="0"/>
              <a:cs typeface="Courier New" pitchFamily="49" charset="0"/>
              <a:sym typeface="Courier New Bold" charset="0"/>
            </a:endParaRPr>
          </a:p>
          <a:p>
            <a:pPr algn="l"/>
            <a:r>
              <a:rPr lang="sk-SK" b="1" dirty="0">
                <a:latin typeface="Courier New" pitchFamily="49" charset="0"/>
                <a:cs typeface="Courier New" pitchFamily="49" charset="0"/>
                <a:sym typeface="Courier New Bold" charset="0"/>
              </a:rPr>
              <a:t>  400541: mov    %rdx,%rbx		# Save dest</a:t>
            </a:r>
          </a:p>
          <a:p>
            <a:pPr algn="l"/>
            <a:r>
              <a:rPr lang="sk-SK" b="1" dirty="0">
                <a:latin typeface="Courier New" pitchFamily="49" charset="0"/>
                <a:cs typeface="Courier New" pitchFamily="49" charset="0"/>
                <a:sym typeface="Courier New Bold" charset="0"/>
              </a:rPr>
              <a:t>  400544: callq  400550 &lt;mult2&gt;	# mult2(x,y)</a:t>
            </a:r>
          </a:p>
          <a:p>
            <a:pPr algn="l"/>
            <a:r>
              <a:rPr lang="sk-SK" b="1" dirty="0">
                <a:latin typeface="Courier New" pitchFamily="49" charset="0"/>
                <a:cs typeface="Courier New" pitchFamily="49" charset="0"/>
                <a:sym typeface="Courier New Bold" charset="0"/>
              </a:rPr>
              <a:t>  </a:t>
            </a:r>
            <a:r>
              <a:rPr lang="sk-SK" b="1" dirty="0">
                <a:solidFill>
                  <a:srgbClr val="FF0000"/>
                </a:solidFill>
                <a:latin typeface="Courier New" pitchFamily="49" charset="0"/>
                <a:cs typeface="Courier New" pitchFamily="49" charset="0"/>
                <a:sym typeface="Courier New Bold" charset="0"/>
              </a:rPr>
              <a:t># t in %rax</a:t>
            </a:r>
            <a:endParaRPr lang="sk-SK" b="1" dirty="0">
              <a:latin typeface="Courier New" pitchFamily="49" charset="0"/>
              <a:cs typeface="Courier New" pitchFamily="49" charset="0"/>
              <a:sym typeface="Courier New Bold" charset="0"/>
            </a:endParaRPr>
          </a:p>
          <a:p>
            <a:pPr algn="l"/>
            <a:r>
              <a:rPr lang="sk-SK" b="1" dirty="0">
                <a:latin typeface="Courier New" pitchFamily="49" charset="0"/>
                <a:cs typeface="Courier New" pitchFamily="49" charset="0"/>
                <a:sym typeface="Courier New Bold" charset="0"/>
              </a:rPr>
              <a:t>  400549: mov    %rax,(%rbx)	# Save at dest</a:t>
            </a:r>
          </a:p>
          <a:p>
            <a:pPr algn="l"/>
            <a:r>
              <a:rPr lang="sk-SK" b="1" dirty="0">
                <a:latin typeface="Courier New" pitchFamily="49" charset="0"/>
                <a:cs typeface="Courier New" pitchFamily="49" charset="0"/>
                <a:sym typeface="Courier New Bold" charset="0"/>
              </a:rPr>
              <a:t>  </a:t>
            </a:r>
            <a:r>
              <a:rPr lang="en-US" b="1" dirty="0"/>
              <a:t>• • •</a:t>
            </a:r>
            <a:endParaRPr lang="sk-SK" b="1" dirty="0">
              <a:latin typeface="Courier New" pitchFamily="49" charset="0"/>
              <a:cs typeface="Courier New" pitchFamily="49" charset="0"/>
              <a:sym typeface="Courier New Bold" charset="0"/>
            </a:endParaRPr>
          </a:p>
        </p:txBody>
      </p:sp>
    </p:spTree>
    <p:extLst>
      <p:ext uri="{BB962C8B-B14F-4D97-AF65-F5344CB8AC3E}">
        <p14:creationId xmlns:p14="http://schemas.microsoft.com/office/powerpoint/2010/main" val="3627896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DD46-4CA2-4F72-8B85-02793F6C9747}"/>
              </a:ext>
            </a:extLst>
          </p:cNvPr>
          <p:cNvSpPr>
            <a:spLocks noGrp="1"/>
          </p:cNvSpPr>
          <p:nvPr>
            <p:ph type="title"/>
          </p:nvPr>
        </p:nvSpPr>
        <p:spPr>
          <a:xfrm>
            <a:off x="962891" y="2103437"/>
            <a:ext cx="10515600" cy="1325563"/>
          </a:xfrm>
        </p:spPr>
        <p:txBody>
          <a:bodyPr/>
          <a:lstStyle/>
          <a:p>
            <a:r>
              <a:rPr lang="en-US" dirty="0"/>
              <a:t>Problem from Book:  Solve practice problem 3.33 from PG 246</a:t>
            </a:r>
          </a:p>
        </p:txBody>
      </p:sp>
    </p:spTree>
    <p:extLst>
      <p:ext uri="{BB962C8B-B14F-4D97-AF65-F5344CB8AC3E}">
        <p14:creationId xmlns:p14="http://schemas.microsoft.com/office/powerpoint/2010/main" val="405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Stack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solidFill>
                  <a:srgbClr val="7F7F7F"/>
                </a:solidFill>
              </a:rPr>
              <a:t>Passing data</a:t>
            </a:r>
          </a:p>
          <a:p>
            <a:pPr lvl="2"/>
            <a:r>
              <a:rPr lang="en-US" b="1" dirty="0"/>
              <a:t>Managing local data</a:t>
            </a:r>
          </a:p>
          <a:p>
            <a:pPr lvl="1"/>
            <a:r>
              <a:rPr lang="en-US" b="1" dirty="0">
                <a:solidFill>
                  <a:srgbClr val="7F7F7F"/>
                </a:solidFill>
              </a:rPr>
              <a:t>Illustration of Recursion</a:t>
            </a:r>
          </a:p>
        </p:txBody>
      </p:sp>
    </p:spTree>
    <p:extLst>
      <p:ext uri="{BB962C8B-B14F-4D97-AF65-F5344CB8AC3E}">
        <p14:creationId xmlns:p14="http://schemas.microsoft.com/office/powerpoint/2010/main" val="23831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t>Procedure arguments</a:t>
            </a:r>
          </a:p>
          <a:p>
            <a:pPr lvl="1"/>
            <a:r>
              <a:rPr lang="en-US" dirty="0"/>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280693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a:t>Stack-Based Languages</a:t>
            </a:r>
          </a:p>
        </p:txBody>
      </p:sp>
      <p:sp>
        <p:nvSpPr>
          <p:cNvPr id="48132" name="Rectangle 4"/>
          <p:cNvSpPr>
            <a:spLocks noGrp="1" noChangeArrowheads="1"/>
          </p:cNvSpPr>
          <p:nvPr>
            <p:ph type="body" idx="1"/>
          </p:nvPr>
        </p:nvSpPr>
        <p:spPr>
          <a:xfrm>
            <a:off x="1905000" y="1219200"/>
            <a:ext cx="8382000" cy="5435600"/>
          </a:xfrm>
          <a:ln/>
        </p:spPr>
        <p:txBody>
          <a:bodyPr>
            <a:normAutofit lnSpcReduction="10000"/>
          </a:bodyPr>
          <a:lstStyle/>
          <a:p>
            <a:r>
              <a:rPr lang="en-US" dirty="0"/>
              <a:t>Languages that support recursion</a:t>
            </a:r>
          </a:p>
          <a:p>
            <a:pPr marL="552450" lvl="1"/>
            <a:r>
              <a:rPr lang="en-US" dirty="0"/>
              <a:t>e.g., C, Pascal, Java</a:t>
            </a:r>
          </a:p>
          <a:p>
            <a:pPr marL="552450" lvl="1"/>
            <a:r>
              <a:rPr lang="en-US" dirty="0"/>
              <a:t>Code must be “</a:t>
            </a:r>
            <a:r>
              <a:rPr lang="en-US" dirty="0">
                <a:latin typeface="Calibri Italic" charset="0"/>
                <a:ea typeface="Calibri Italic" charset="0"/>
                <a:cs typeface="Calibri Italic" charset="0"/>
                <a:sym typeface="Calibri Italic" charset="0"/>
              </a:rPr>
              <a:t>Reentrant</a:t>
            </a:r>
            <a:r>
              <a:rPr lang="en-US" dirty="0"/>
              <a:t>”</a:t>
            </a:r>
          </a:p>
          <a:p>
            <a:pPr marL="838200" lvl="2"/>
            <a:r>
              <a:rPr lang="en-US" dirty="0"/>
              <a:t>Multiple simultaneous instantiations of single procedure</a:t>
            </a:r>
          </a:p>
          <a:p>
            <a:pPr marL="552450" lvl="1"/>
            <a:r>
              <a:rPr lang="en-US" dirty="0"/>
              <a:t>Need some place to store state of each instantiation</a:t>
            </a:r>
          </a:p>
          <a:p>
            <a:pPr marL="838200" lvl="2"/>
            <a:r>
              <a:rPr lang="en-US" dirty="0"/>
              <a:t>Arguments</a:t>
            </a:r>
          </a:p>
          <a:p>
            <a:pPr marL="838200" lvl="2"/>
            <a:r>
              <a:rPr lang="en-US" dirty="0"/>
              <a:t>Local variables</a:t>
            </a:r>
          </a:p>
          <a:p>
            <a:pPr marL="838200" lvl="2"/>
            <a:r>
              <a:rPr lang="en-US" dirty="0"/>
              <a:t>Return pointer</a:t>
            </a:r>
          </a:p>
          <a:p>
            <a:r>
              <a:rPr lang="en-US" dirty="0"/>
              <a:t>Stack discipline</a:t>
            </a:r>
          </a:p>
          <a:p>
            <a:pPr marL="552450" lvl="1"/>
            <a:r>
              <a:rPr lang="en-US" dirty="0"/>
              <a:t>State for given procedure needed for limited time</a:t>
            </a:r>
          </a:p>
          <a:p>
            <a:pPr marL="838200" lvl="2"/>
            <a:r>
              <a:rPr lang="en-US" dirty="0"/>
              <a:t>From when called to when return</a:t>
            </a:r>
          </a:p>
          <a:p>
            <a:pPr marL="552450" lvl="1"/>
            <a:r>
              <a:rPr lang="en-US" dirty="0" err="1"/>
              <a:t>Callee</a:t>
            </a:r>
            <a:r>
              <a:rPr lang="en-US" dirty="0"/>
              <a:t> returns before caller does</a:t>
            </a:r>
          </a:p>
          <a:p>
            <a:r>
              <a:rPr lang="en-US" dirty="0"/>
              <a:t>Stack allocated in </a:t>
            </a:r>
            <a:r>
              <a:rPr lang="en-US" dirty="0">
                <a:solidFill>
                  <a:srgbClr val="980002"/>
                </a:solidFill>
                <a:latin typeface="Calibri Bold Italic" charset="0"/>
                <a:ea typeface="Calibri Bold Italic" charset="0"/>
                <a:cs typeface="Calibri Bold Italic" charset="0"/>
                <a:sym typeface="Calibri Bold Italic" charset="0"/>
              </a:rPr>
              <a:t>Frames</a:t>
            </a:r>
            <a:endParaRPr lang="en-US" dirty="0"/>
          </a:p>
          <a:p>
            <a:pPr marL="552450" lvl="1"/>
            <a:r>
              <a:rPr lang="en-US" dirty="0"/>
              <a:t>state for single procedure instantiation</a:t>
            </a:r>
          </a:p>
        </p:txBody>
      </p:sp>
    </p:spTree>
    <p:extLst>
      <p:ext uri="{BB962C8B-B14F-4D97-AF65-F5344CB8AC3E}">
        <p14:creationId xmlns:p14="http://schemas.microsoft.com/office/powerpoint/2010/main" val="135640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ln/>
        </p:spPr>
        <p:txBody>
          <a:bodyPr/>
          <a:lstStyle/>
          <a:p>
            <a:pPr marL="119063" indent="-119063"/>
            <a:r>
              <a:rPr lang="en-US"/>
              <a:t>Call Chain Example</a:t>
            </a:r>
          </a:p>
        </p:txBody>
      </p:sp>
      <p:sp>
        <p:nvSpPr>
          <p:cNvPr id="49156" name="Rectangle 4"/>
          <p:cNvSpPr>
            <a:spLocks/>
          </p:cNvSpPr>
          <p:nvPr/>
        </p:nvSpPr>
        <p:spPr bwMode="auto">
          <a:xfrm>
            <a:off x="1981200" y="1447800"/>
            <a:ext cx="15367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49157" name="Rectangle 5"/>
          <p:cNvSpPr>
            <a:spLocks/>
          </p:cNvSpPr>
          <p:nvPr/>
        </p:nvSpPr>
        <p:spPr bwMode="auto">
          <a:xfrm>
            <a:off x="3810000" y="2362200"/>
            <a:ext cx="16129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49158" name="Rectangle 6"/>
          <p:cNvSpPr>
            <a:spLocks/>
          </p:cNvSpPr>
          <p:nvPr/>
        </p:nvSpPr>
        <p:spPr bwMode="auto">
          <a:xfrm>
            <a:off x="5715000" y="3276600"/>
            <a:ext cx="1536700" cy="23622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49159" name="Rectangle 7"/>
          <p:cNvSpPr>
            <a:spLocks/>
          </p:cNvSpPr>
          <p:nvPr/>
        </p:nvSpPr>
        <p:spPr bwMode="auto">
          <a:xfrm>
            <a:off x="8407400" y="1676400"/>
            <a:ext cx="1549400" cy="3581400"/>
          </a:xfrm>
          <a:prstGeom prst="rect">
            <a:avLst/>
          </a:prstGeom>
          <a:solidFill>
            <a:srgbClr val="D8D8D8"/>
          </a:solidFill>
          <a:ln w="25400" cap="flat">
            <a:noFill/>
            <a:miter lim="800000"/>
            <a:headEnd type="none" w="med" len="med"/>
            <a:tailEnd type="none" w="med" len="med"/>
          </a:ln>
        </p:spPr>
        <p:txBody>
          <a:bodyPr lIns="0" tIns="0" rIns="0" bIns="0"/>
          <a:lstStyle/>
          <a:p>
            <a:endParaRPr lang="en-US"/>
          </a:p>
        </p:txBody>
      </p:sp>
      <p:sp>
        <p:nvSpPr>
          <p:cNvPr id="49160" name="Rectangle 8"/>
          <p:cNvSpPr>
            <a:spLocks/>
          </p:cNvSpPr>
          <p:nvPr/>
        </p:nvSpPr>
        <p:spPr bwMode="auto">
          <a:xfrm>
            <a:off x="8620125" y="19050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49161" name="Rectangle 9"/>
          <p:cNvSpPr>
            <a:spLocks/>
          </p:cNvSpPr>
          <p:nvPr/>
        </p:nvSpPr>
        <p:spPr bwMode="auto">
          <a:xfrm>
            <a:off x="8620125" y="25908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49162" name="Rectangle 10"/>
          <p:cNvSpPr>
            <a:spLocks/>
          </p:cNvSpPr>
          <p:nvPr/>
        </p:nvSpPr>
        <p:spPr bwMode="auto">
          <a:xfrm>
            <a:off x="8609013" y="32654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63" name="Rectangle 11"/>
          <p:cNvSpPr>
            <a:spLocks/>
          </p:cNvSpPr>
          <p:nvPr/>
        </p:nvSpPr>
        <p:spPr bwMode="auto">
          <a:xfrm>
            <a:off x="8620125" y="39624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64" name="Rectangle 12"/>
          <p:cNvSpPr>
            <a:spLocks/>
          </p:cNvSpPr>
          <p:nvPr/>
        </p:nvSpPr>
        <p:spPr bwMode="auto">
          <a:xfrm>
            <a:off x="8620125" y="47244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65" name="Line 13"/>
          <p:cNvSpPr>
            <a:spLocks noChangeShapeType="1"/>
          </p:cNvSpPr>
          <p:nvPr/>
        </p:nvSpPr>
        <p:spPr bwMode="auto">
          <a:xfrm>
            <a:off x="8926513" y="22098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6" name="Line 14"/>
          <p:cNvSpPr>
            <a:spLocks noChangeShapeType="1"/>
          </p:cNvSpPr>
          <p:nvPr/>
        </p:nvSpPr>
        <p:spPr bwMode="auto">
          <a:xfrm>
            <a:off x="8926513" y="2895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7" name="Line 15"/>
          <p:cNvSpPr>
            <a:spLocks noChangeShapeType="1"/>
          </p:cNvSpPr>
          <p:nvPr/>
        </p:nvSpPr>
        <p:spPr bwMode="auto">
          <a:xfrm>
            <a:off x="8926513" y="3581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8" name="Line 16"/>
          <p:cNvSpPr>
            <a:spLocks noChangeShapeType="1"/>
          </p:cNvSpPr>
          <p:nvPr/>
        </p:nvSpPr>
        <p:spPr bwMode="auto">
          <a:xfrm>
            <a:off x="8926513" y="4343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69" name="Rectangle 17"/>
          <p:cNvSpPr>
            <a:spLocks/>
          </p:cNvSpPr>
          <p:nvPr/>
        </p:nvSpPr>
        <p:spPr bwMode="auto">
          <a:xfrm>
            <a:off x="8372476" y="1066800"/>
            <a:ext cx="1020763"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a:latin typeface="Calibri Bold" charset="0"/>
                <a:ea typeface="Calibri Bold" charset="0"/>
                <a:cs typeface="Calibri Bold" charset="0"/>
                <a:sym typeface="Calibri Bold" charset="0"/>
              </a:rPr>
              <a:t>Example</a:t>
            </a:r>
            <a:endParaRPr lang="en-US">
              <a:latin typeface="Arial Narrow Bold" charset="0"/>
              <a:ea typeface="Lucida Grande" charset="0"/>
              <a:cs typeface="Lucida Grande" charset="0"/>
              <a:sym typeface="Arial Narrow Bold" charset="0"/>
            </a:endParaRPr>
          </a:p>
          <a:p>
            <a:pPr algn="l"/>
            <a:r>
              <a:rPr lang="en-US">
                <a:latin typeface="Calibri Bold" charset="0"/>
                <a:ea typeface="Calibri Bold" charset="0"/>
                <a:cs typeface="Calibri Bold" charset="0"/>
                <a:sym typeface="Calibri Bold" charset="0"/>
              </a:rPr>
              <a:t>Call Chain</a:t>
            </a:r>
          </a:p>
        </p:txBody>
      </p:sp>
      <p:sp>
        <p:nvSpPr>
          <p:cNvPr id="49170" name="Rectangle 18"/>
          <p:cNvSpPr>
            <a:spLocks/>
          </p:cNvSpPr>
          <p:nvPr/>
        </p:nvSpPr>
        <p:spPr bwMode="auto">
          <a:xfrm>
            <a:off x="9286875" y="32654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49171" name="Line 19"/>
          <p:cNvSpPr>
            <a:spLocks noChangeShapeType="1"/>
          </p:cNvSpPr>
          <p:nvPr/>
        </p:nvSpPr>
        <p:spPr bwMode="auto">
          <a:xfrm>
            <a:off x="9067801" y="2895600"/>
            <a:ext cx="536575"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49172" name="Rectangle 20"/>
          <p:cNvSpPr>
            <a:spLocks/>
          </p:cNvSpPr>
          <p:nvPr/>
        </p:nvSpPr>
        <p:spPr bwMode="auto">
          <a:xfrm>
            <a:off x="5029200" y="5715001"/>
            <a:ext cx="2914196" cy="353943"/>
          </a:xfrm>
          <a:prstGeom prst="rect">
            <a:avLst/>
          </a:prstGeom>
          <a:noFill/>
          <a:ln w="12700" cap="rnd">
            <a:noFill/>
            <a:round/>
            <a:headEnd type="none" w="med" len="med"/>
            <a:tailEnd type="none" w="med" len="med"/>
          </a:ln>
        </p:spPr>
        <p:txBody>
          <a:bodyPr wrap="none" lIns="38100" tIns="38100" rIns="38100" bIns="38100">
            <a:spAutoFit/>
          </a:bodyPr>
          <a:lstStyle/>
          <a:p>
            <a:pPr algn="l"/>
            <a:r>
              <a:rPr lang="en-US" dirty="0">
                <a:latin typeface="Calibri Bold" charset="0"/>
                <a:ea typeface="Calibri Bold" charset="0"/>
                <a:cs typeface="Calibri Bold" charset="0"/>
                <a:sym typeface="Calibri Bold" charset="0"/>
              </a:rPr>
              <a:t>Procedure </a:t>
            </a:r>
            <a:r>
              <a:rPr lang="en-US" dirty="0" err="1">
                <a:latin typeface="Courier New Bold" charset="0"/>
                <a:cs typeface="Courier New Bold" charset="0"/>
                <a:sym typeface="Courier New Bold" charset="0"/>
              </a:rPr>
              <a:t>amI</a:t>
            </a:r>
            <a:r>
              <a:rPr lang="en-US" dirty="0">
                <a:latin typeface="Courier New Bold" charset="0"/>
                <a:cs typeface="Courier New Bold" charset="0"/>
                <a:sym typeface="Courier New Bold" charset="0"/>
              </a:rPr>
              <a:t>()</a:t>
            </a:r>
            <a:r>
              <a:rPr lang="en-US" dirty="0">
                <a:latin typeface="Calibri Bold" charset="0"/>
                <a:ea typeface="Calibri Bold" charset="0"/>
                <a:cs typeface="Calibri Bold" charset="0"/>
                <a:sym typeface="Calibri Bold" charset="0"/>
              </a:rPr>
              <a:t> is recursive</a:t>
            </a:r>
          </a:p>
        </p:txBody>
      </p:sp>
    </p:spTree>
    <p:extLst>
      <p:ext uri="{BB962C8B-B14F-4D97-AF65-F5344CB8AC3E}">
        <p14:creationId xmlns:p14="http://schemas.microsoft.com/office/powerpoint/2010/main" val="2954634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Line 3"/>
          <p:cNvSpPr>
            <a:spLocks noChangeShapeType="1"/>
          </p:cNvSpPr>
          <p:nvPr/>
        </p:nvSpPr>
        <p:spPr bwMode="auto">
          <a:xfrm>
            <a:off x="8059737" y="2271713"/>
            <a:ext cx="717550" cy="0"/>
          </a:xfrm>
          <a:prstGeom prst="line">
            <a:avLst/>
          </a:prstGeom>
          <a:noFill/>
          <a:ln w="25400" cap="flat">
            <a:solidFill>
              <a:schemeClr val="bg1">
                <a:lumMod val="50000"/>
              </a:schemeClr>
            </a:solidFill>
            <a:prstDash val="solid"/>
            <a:round/>
            <a:headEnd type="none" w="med" len="med"/>
            <a:tailEnd type="triangle" w="med" len="med"/>
          </a:ln>
        </p:spPr>
        <p:txBody>
          <a:bodyPr lIns="0" tIns="0" rIns="0" bIns="0"/>
          <a:lstStyle/>
          <a:p>
            <a:endParaRPr lang="en-US"/>
          </a:p>
        </p:txBody>
      </p:sp>
      <p:sp>
        <p:nvSpPr>
          <p:cNvPr id="50180" name="Rectangle 4"/>
          <p:cNvSpPr>
            <a:spLocks/>
          </p:cNvSpPr>
          <p:nvPr/>
        </p:nvSpPr>
        <p:spPr bwMode="auto">
          <a:xfrm>
            <a:off x="5543551" y="2084388"/>
            <a:ext cx="2439987" cy="366712"/>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Frame Pointer: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0181" name="Rectangle 5"/>
          <p:cNvSpPr>
            <a:spLocks noGrp="1" noChangeArrowheads="1"/>
          </p:cNvSpPr>
          <p:nvPr>
            <p:ph type="title"/>
          </p:nvPr>
        </p:nvSpPr>
        <p:spPr>
          <a:ln/>
        </p:spPr>
        <p:txBody>
          <a:bodyPr/>
          <a:lstStyle/>
          <a:p>
            <a:pPr marL="119063" indent="-119063"/>
            <a:r>
              <a:rPr lang="en-US" dirty="0"/>
              <a:t>Stack Frames</a:t>
            </a:r>
          </a:p>
        </p:txBody>
      </p:sp>
      <p:sp>
        <p:nvSpPr>
          <p:cNvPr id="50182" name="Rectangle 6"/>
          <p:cNvSpPr>
            <a:spLocks noGrp="1" noChangeArrowheads="1"/>
          </p:cNvSpPr>
          <p:nvPr>
            <p:ph type="body" idx="1"/>
          </p:nvPr>
        </p:nvSpPr>
        <p:spPr>
          <a:xfrm>
            <a:off x="1905000" y="1397000"/>
            <a:ext cx="4648200" cy="5435600"/>
          </a:xfrm>
          <a:ln/>
        </p:spPr>
        <p:txBody>
          <a:bodyPr>
            <a:normAutofit lnSpcReduction="10000"/>
          </a:bodyPr>
          <a:lstStyle/>
          <a:p>
            <a:r>
              <a:rPr lang="en-US" dirty="0"/>
              <a:t>Contents</a:t>
            </a:r>
          </a:p>
          <a:p>
            <a:pPr marL="552450" lvl="1"/>
            <a:r>
              <a:rPr lang="en-US" dirty="0"/>
              <a:t>Return information</a:t>
            </a:r>
          </a:p>
          <a:p>
            <a:pPr marL="552450" lvl="1"/>
            <a:r>
              <a:rPr lang="en-US" dirty="0"/>
              <a:t>Local storage (if needed)</a:t>
            </a:r>
          </a:p>
          <a:p>
            <a:pPr marL="552450" lvl="1"/>
            <a:r>
              <a:rPr lang="en-US" dirty="0"/>
              <a:t>Temporary space (if needed)</a:t>
            </a:r>
          </a:p>
          <a:p>
            <a:pPr marL="0" indent="0">
              <a:buNone/>
            </a:pPr>
            <a:endParaRPr lang="en-US" dirty="0"/>
          </a:p>
          <a:p>
            <a:endParaRPr lang="en-US" dirty="0"/>
          </a:p>
          <a:p>
            <a:r>
              <a:rPr lang="en-US" dirty="0"/>
              <a:t>Management</a:t>
            </a:r>
          </a:p>
          <a:p>
            <a:pPr marL="552450" lvl="1"/>
            <a:r>
              <a:rPr lang="en-US" dirty="0"/>
              <a:t>Space allocated when enter procedure</a:t>
            </a:r>
          </a:p>
          <a:p>
            <a:pPr marL="838200" lvl="2"/>
            <a:r>
              <a:rPr lang="en-US" dirty="0"/>
              <a:t>“Set-up” code</a:t>
            </a:r>
          </a:p>
          <a:p>
            <a:pPr marL="838200" lvl="2"/>
            <a:r>
              <a:rPr lang="en-US" dirty="0"/>
              <a:t>Includes push by </a:t>
            </a:r>
            <a:r>
              <a:rPr lang="en-US" b="1" dirty="0">
                <a:latin typeface="Courier New"/>
                <a:cs typeface="Courier New"/>
              </a:rPr>
              <a:t>call</a:t>
            </a:r>
            <a:r>
              <a:rPr lang="en-US" dirty="0"/>
              <a:t> instruction</a:t>
            </a:r>
          </a:p>
          <a:p>
            <a:pPr marL="552450" lvl="1"/>
            <a:r>
              <a:rPr lang="en-US" dirty="0" err="1"/>
              <a:t>Deallocated</a:t>
            </a:r>
            <a:r>
              <a:rPr lang="en-US" dirty="0"/>
              <a:t> when return</a:t>
            </a:r>
          </a:p>
          <a:p>
            <a:pPr marL="838200" lvl="2"/>
            <a:r>
              <a:rPr lang="en-US" dirty="0"/>
              <a:t>“Finish” code</a:t>
            </a:r>
          </a:p>
          <a:p>
            <a:pPr marL="838200" lvl="2"/>
            <a:r>
              <a:rPr lang="en-US" dirty="0"/>
              <a:t>Includes pop by </a:t>
            </a:r>
            <a:r>
              <a:rPr lang="en-US" b="1" dirty="0">
                <a:latin typeface="Courier New"/>
                <a:cs typeface="Courier New"/>
              </a:rPr>
              <a:t>ret</a:t>
            </a:r>
            <a:r>
              <a:rPr lang="en-US" dirty="0"/>
              <a:t> instruction</a:t>
            </a:r>
          </a:p>
        </p:txBody>
      </p:sp>
      <p:sp>
        <p:nvSpPr>
          <p:cNvPr id="50183" name="Line 7"/>
          <p:cNvSpPr>
            <a:spLocks noChangeShapeType="1"/>
          </p:cNvSpPr>
          <p:nvPr/>
        </p:nvSpPr>
        <p:spPr bwMode="auto">
          <a:xfrm>
            <a:off x="8069262" y="3641725"/>
            <a:ext cx="71755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0184" name="Rectangle 8"/>
          <p:cNvSpPr>
            <a:spLocks/>
          </p:cNvSpPr>
          <p:nvPr/>
        </p:nvSpPr>
        <p:spPr bwMode="auto">
          <a:xfrm>
            <a:off x="5592762" y="3452813"/>
            <a:ext cx="2438400" cy="366712"/>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Stack Pointer: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50185" name="Rectangle 9"/>
          <p:cNvSpPr>
            <a:spLocks/>
          </p:cNvSpPr>
          <p:nvPr/>
        </p:nvSpPr>
        <p:spPr bwMode="auto">
          <a:xfrm>
            <a:off x="8786812" y="3892550"/>
            <a:ext cx="1557338" cy="4445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400" dirty="0">
                <a:solidFill>
                  <a:srgbClr val="262699"/>
                </a:solidFill>
                <a:latin typeface="Calibri Bold" charset="0"/>
                <a:ea typeface="Calibri Bold" charset="0"/>
                <a:cs typeface="Calibri Bold" charset="0"/>
                <a:sym typeface="Calibri Bold" charset="0"/>
              </a:rPr>
              <a:t>Stack “Top”</a:t>
            </a:r>
          </a:p>
        </p:txBody>
      </p:sp>
      <p:graphicFrame>
        <p:nvGraphicFramePr>
          <p:cNvPr id="50187" name="Group 11"/>
          <p:cNvGraphicFramePr>
            <a:graphicFrameLocks noGrp="1"/>
          </p:cNvGraphicFramePr>
          <p:nvPr>
            <p:extLst/>
          </p:nvPr>
        </p:nvGraphicFramePr>
        <p:xfrm>
          <a:off x="8834437" y="396875"/>
          <a:ext cx="1320800" cy="3403600"/>
        </p:xfrm>
        <a:graphic>
          <a:graphicData uri="http://schemas.openxmlformats.org/drawingml/2006/table">
            <a:tbl>
              <a:tblPr/>
              <a:tblGrid>
                <a:gridCol w="1320800">
                  <a:extLst>
                    <a:ext uri="{9D8B030D-6E8A-4147-A177-3AD203B41FA5}">
                      <a16:colId xmlns:a16="http://schemas.microsoft.com/office/drawing/2014/main" val="20000"/>
                    </a:ext>
                  </a:extLst>
                </a:gridCol>
              </a:tblGrid>
              <a:tr h="1701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Previous Frame</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18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t>Frame for</a:t>
                      </a:r>
                      <a:br>
                        <a:rPr kumimoji="0" lang="en-US" sz="2000" b="0" i="0" u="none" strike="noStrike" cap="none" normalizeH="0" baseline="0">
                          <a:ln>
                            <a:noFill/>
                          </a:ln>
                          <a:solidFill>
                            <a:schemeClr val="tx1"/>
                          </a:solidFill>
                          <a:effectLst/>
                          <a:latin typeface="Calibri Bold" charset="0"/>
                          <a:ea typeface="ヒラギノ角ゴ ProN W6" charset="0"/>
                          <a:cs typeface="ヒラギノ角ゴ ProN W6" charset="0"/>
                          <a:sym typeface="Calibri Bold" charset="0"/>
                        </a:rPr>
                      </a:b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proc</a:t>
                      </a:r>
                    </a:p>
                  </a:txBody>
                  <a:tcPr marL="50800" marR="50800" marT="50800" marB="50800" anchor="ct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1"/>
                  </a:ext>
                </a:extLst>
              </a:tr>
            </a:tbl>
          </a:graphicData>
        </a:graphic>
      </p:graphicFrame>
      <p:sp>
        <p:nvSpPr>
          <p:cNvPr id="14" name="Rectangle 4"/>
          <p:cNvSpPr>
            <a:spLocks/>
          </p:cNvSpPr>
          <p:nvPr/>
        </p:nvSpPr>
        <p:spPr bwMode="auto">
          <a:xfrm>
            <a:off x="5545138" y="2365375"/>
            <a:ext cx="2439987" cy="366712"/>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(Optional)	</a:t>
            </a:r>
            <a:r>
              <a:rPr lang="en-US" dirty="0">
                <a:solidFill>
                  <a:schemeClr val="bg1"/>
                </a:solidFill>
                <a:latin typeface="Calibri Bold" charset="0"/>
                <a:ea typeface="Calibri Bold" charset="0"/>
                <a:cs typeface="Calibri Bold" charset="0"/>
                <a:sym typeface="Calibri Bold" charset="0"/>
              </a:rPr>
              <a:t>x</a:t>
            </a:r>
            <a:endParaRPr lang="en-US" dirty="0">
              <a:solidFill>
                <a:schemeClr val="bg1"/>
              </a:solidFill>
              <a:latin typeface="Courier New Bold" charset="0"/>
              <a:cs typeface="Courier New Bold" charset="0"/>
              <a:sym typeface="Courier New Bold" charset="0"/>
            </a:endParaRPr>
          </a:p>
        </p:txBody>
      </p:sp>
    </p:spTree>
    <p:extLst>
      <p:ext uri="{BB962C8B-B14F-4D97-AF65-F5344CB8AC3E}">
        <p14:creationId xmlns:p14="http://schemas.microsoft.com/office/powerpoint/2010/main" val="134444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a:t>Example</a:t>
            </a:r>
          </a:p>
        </p:txBody>
      </p:sp>
      <p:sp>
        <p:nvSpPr>
          <p:cNvPr id="51204"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1205"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who</a:t>
            </a:r>
          </a:p>
        </p:txBody>
      </p:sp>
      <p:sp>
        <p:nvSpPr>
          <p:cNvPr id="51206"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07"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08"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09" name="Line 9"/>
          <p:cNvSpPr>
            <a:spLocks noChangeShapeType="1"/>
          </p:cNvSpPr>
          <p:nvPr/>
        </p:nvSpPr>
        <p:spPr bwMode="auto">
          <a:xfrm>
            <a:off x="5345113" y="17526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0"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1"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2"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3"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1214"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1215"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1216" name="Group 16"/>
          <p:cNvGrpSpPr>
            <a:grpSpLocks/>
          </p:cNvGrpSpPr>
          <p:nvPr/>
        </p:nvGrpSpPr>
        <p:grpSpPr bwMode="auto">
          <a:xfrm>
            <a:off x="6921500" y="1592264"/>
            <a:ext cx="1493838" cy="928687"/>
            <a:chOff x="0" y="0"/>
            <a:chExt cx="941" cy="585"/>
          </a:xfrm>
        </p:grpSpPr>
        <p:sp>
          <p:nvSpPr>
            <p:cNvPr id="51217"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1218"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1219"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1220"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1221"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1222"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1223"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1254" name="AutoShape 54"/>
          <p:cNvSpPr>
            <a:spLocks/>
          </p:cNvSpPr>
          <p:nvPr/>
        </p:nvSpPr>
        <p:spPr bwMode="auto">
          <a:xfrm>
            <a:off x="1727200" y="20320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56" name="Rectangle 4"/>
          <p:cNvSpPr>
            <a:spLocks/>
          </p:cNvSpPr>
          <p:nvPr/>
        </p:nvSpPr>
        <p:spPr bwMode="auto">
          <a:xfrm>
            <a:off x="2501900" y="1524000"/>
            <a:ext cx="15367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Tree>
    <p:extLst>
      <p:ext uri="{BB962C8B-B14F-4D97-AF65-F5344CB8AC3E}">
        <p14:creationId xmlns:p14="http://schemas.microsoft.com/office/powerpoint/2010/main" val="3853073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4"/>
          <p:cNvSpPr>
            <a:spLocks/>
          </p:cNvSpPr>
          <p:nvPr/>
        </p:nvSpPr>
        <p:spPr bwMode="auto">
          <a:xfrm>
            <a:off x="25019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2227" name="Rectangle 3"/>
          <p:cNvSpPr>
            <a:spLocks noGrp="1" noChangeArrowheads="1"/>
          </p:cNvSpPr>
          <p:nvPr>
            <p:ph type="title"/>
          </p:nvPr>
        </p:nvSpPr>
        <p:spPr>
          <a:ln/>
        </p:spPr>
        <p:txBody>
          <a:bodyPr/>
          <a:lstStyle/>
          <a:p>
            <a:pPr marL="119063" indent="-119063"/>
            <a:r>
              <a:rPr lang="en-US"/>
              <a:t>Example</a:t>
            </a:r>
          </a:p>
        </p:txBody>
      </p:sp>
      <p:sp>
        <p:nvSpPr>
          <p:cNvPr id="52228"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2229"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2230"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1"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2"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3"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2234"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5"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6"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7"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2238"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2239"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2240" name="Group 16"/>
          <p:cNvGrpSpPr>
            <a:grpSpLocks/>
          </p:cNvGrpSpPr>
          <p:nvPr/>
        </p:nvGrpSpPr>
        <p:grpSpPr bwMode="auto">
          <a:xfrm>
            <a:off x="6915151" y="2379664"/>
            <a:ext cx="1495425" cy="928687"/>
            <a:chOff x="0" y="0"/>
            <a:chExt cx="941" cy="585"/>
          </a:xfrm>
        </p:grpSpPr>
        <p:sp>
          <p:nvSpPr>
            <p:cNvPr id="52241"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2242"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2243"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2244"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2245"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2246"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2247"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2279" name="AutoShape 55"/>
          <p:cNvSpPr>
            <a:spLocks/>
          </p:cNvSpPr>
          <p:nvPr/>
        </p:nvSpPr>
        <p:spPr bwMode="auto">
          <a:xfrm>
            <a:off x="2032000" y="23749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57" name="Rectangle 5"/>
          <p:cNvSpPr>
            <a:spLocks/>
          </p:cNvSpPr>
          <p:nvPr/>
        </p:nvSpPr>
        <p:spPr bwMode="auto">
          <a:xfrm>
            <a:off x="28194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18874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4"/>
          <p:cNvSpPr>
            <a:spLocks/>
          </p:cNvSpPr>
          <p:nvPr/>
        </p:nvSpPr>
        <p:spPr bwMode="auto">
          <a:xfrm>
            <a:off x="25019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0" name="Rectangle 5"/>
          <p:cNvSpPr>
            <a:spLocks/>
          </p:cNvSpPr>
          <p:nvPr/>
        </p:nvSpPr>
        <p:spPr bwMode="auto">
          <a:xfrm>
            <a:off x="28194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53251" name="Rectangle 3"/>
          <p:cNvSpPr>
            <a:spLocks noGrp="1" noChangeArrowheads="1"/>
          </p:cNvSpPr>
          <p:nvPr>
            <p:ph type="title"/>
          </p:nvPr>
        </p:nvSpPr>
        <p:spPr>
          <a:ln/>
        </p:spPr>
        <p:txBody>
          <a:bodyPr/>
          <a:lstStyle/>
          <a:p>
            <a:pPr marL="119063" indent="-119063"/>
            <a:r>
              <a:rPr lang="en-US"/>
              <a:t>Example</a:t>
            </a:r>
          </a:p>
        </p:txBody>
      </p:sp>
      <p:sp>
        <p:nvSpPr>
          <p:cNvPr id="53252"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3253"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3254"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3255"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3256"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3257"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3258"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3259"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3260"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3261"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3262"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3263"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3264" name="Group 16"/>
          <p:cNvGrpSpPr>
            <a:grpSpLocks/>
          </p:cNvGrpSpPr>
          <p:nvPr/>
        </p:nvGrpSpPr>
        <p:grpSpPr bwMode="auto">
          <a:xfrm>
            <a:off x="6921500" y="3225800"/>
            <a:ext cx="1493838" cy="928688"/>
            <a:chOff x="0" y="0"/>
            <a:chExt cx="941" cy="585"/>
          </a:xfrm>
        </p:grpSpPr>
        <p:sp>
          <p:nvSpPr>
            <p:cNvPr id="53265"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3266"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3267"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3268"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3269"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3270"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3271"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3304" name="AutoShape 56"/>
          <p:cNvSpPr>
            <a:spLocks/>
          </p:cNvSpPr>
          <p:nvPr/>
        </p:nvSpPr>
        <p:spPr bwMode="auto">
          <a:xfrm>
            <a:off x="2438400" y="27305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58" name="Rectangle 6"/>
          <p:cNvSpPr>
            <a:spLocks/>
          </p:cNvSpPr>
          <p:nvPr/>
        </p:nvSpPr>
        <p:spPr bwMode="auto">
          <a:xfrm>
            <a:off x="31242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18248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ln/>
        </p:spPr>
        <p:txBody>
          <a:bodyPr/>
          <a:lstStyle/>
          <a:p>
            <a:pPr marL="119063" indent="-119063"/>
            <a:r>
              <a:rPr lang="en-US"/>
              <a:t>Example</a:t>
            </a:r>
          </a:p>
        </p:txBody>
      </p:sp>
      <p:sp>
        <p:nvSpPr>
          <p:cNvPr id="54276"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4277"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4278"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4279"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4280"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4281"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82"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83" name="Line 11"/>
          <p:cNvSpPr>
            <a:spLocks noChangeShapeType="1"/>
          </p:cNvSpPr>
          <p:nvPr/>
        </p:nvSpPr>
        <p:spPr bwMode="auto">
          <a:xfrm>
            <a:off x="5345113" y="3124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84"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4285"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4286"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4287"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4288" name="Group 16"/>
          <p:cNvGrpSpPr>
            <a:grpSpLocks/>
          </p:cNvGrpSpPr>
          <p:nvPr/>
        </p:nvGrpSpPr>
        <p:grpSpPr bwMode="auto">
          <a:xfrm>
            <a:off x="6915151" y="4056064"/>
            <a:ext cx="1495425" cy="928687"/>
            <a:chOff x="0" y="0"/>
            <a:chExt cx="941" cy="585"/>
          </a:xfrm>
        </p:grpSpPr>
        <p:sp>
          <p:nvSpPr>
            <p:cNvPr id="54289"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4290"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4291"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4292"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4293"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4294"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4295"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9"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0"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2"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3" name="Rectangle 6"/>
          <p:cNvSpPr>
            <a:spLocks/>
          </p:cNvSpPr>
          <p:nvPr/>
        </p:nvSpPr>
        <p:spPr bwMode="auto">
          <a:xfrm>
            <a:off x="2882900" y="25908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1" name="AutoShape 56"/>
          <p:cNvSpPr>
            <a:spLocks/>
          </p:cNvSpPr>
          <p:nvPr/>
        </p:nvSpPr>
        <p:spPr bwMode="auto">
          <a:xfrm>
            <a:off x="2133600" y="3112475"/>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1856092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a:ln/>
        </p:spPr>
        <p:txBody>
          <a:bodyPr/>
          <a:lstStyle/>
          <a:p>
            <a:pPr marL="119063" indent="-119063"/>
            <a:r>
              <a:rPr lang="en-US"/>
              <a:t>Example</a:t>
            </a:r>
          </a:p>
        </p:txBody>
      </p:sp>
      <p:sp>
        <p:nvSpPr>
          <p:cNvPr id="55301" name="Rectangle 5"/>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5302" name="Rectangle 6"/>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5303" name="Rectangle 7"/>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5304" name="Rectangle 8"/>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5305" name="Rectangle 9"/>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5306" name="Line 10"/>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07" name="Line 11"/>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08" name="Line 12"/>
          <p:cNvSpPr>
            <a:spLocks noChangeShapeType="1"/>
          </p:cNvSpPr>
          <p:nvPr/>
        </p:nvSpPr>
        <p:spPr bwMode="auto">
          <a:xfrm>
            <a:off x="5345113" y="3124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09" name="Line 13"/>
          <p:cNvSpPr>
            <a:spLocks noChangeShapeType="1"/>
          </p:cNvSpPr>
          <p:nvPr/>
        </p:nvSpPr>
        <p:spPr bwMode="auto">
          <a:xfrm>
            <a:off x="5345113" y="3886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10" name="Rectangle 14"/>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5311" name="Line 15"/>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5312" name="Rectangle 16"/>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5313" name="Group 17"/>
          <p:cNvGrpSpPr>
            <a:grpSpLocks/>
          </p:cNvGrpSpPr>
          <p:nvPr/>
        </p:nvGrpSpPr>
        <p:grpSpPr bwMode="auto">
          <a:xfrm>
            <a:off x="6915151" y="4919664"/>
            <a:ext cx="1495425" cy="928687"/>
            <a:chOff x="0" y="0"/>
            <a:chExt cx="941" cy="585"/>
          </a:xfrm>
        </p:grpSpPr>
        <p:sp>
          <p:nvSpPr>
            <p:cNvPr id="55314" name="Line 18"/>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5315" name="Rectangle 19"/>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5316" name="Line 20"/>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5317" name="Rectangle 21"/>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5318" name="Rectangle 22"/>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5319" name="Rectangle 23"/>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5320" name="Group 24"/>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60"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1"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2"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3" name="Rectangle 6"/>
          <p:cNvSpPr>
            <a:spLocks/>
          </p:cNvSpPr>
          <p:nvPr/>
        </p:nvSpPr>
        <p:spPr bwMode="auto">
          <a:xfrm>
            <a:off x="2882900" y="25908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4" name="AutoShape 56"/>
          <p:cNvSpPr>
            <a:spLocks/>
          </p:cNvSpPr>
          <p:nvPr/>
        </p:nvSpPr>
        <p:spPr bwMode="auto">
          <a:xfrm>
            <a:off x="2590800" y="37338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
        <p:nvSpPr>
          <p:cNvPr id="65" name="Rectangle 6"/>
          <p:cNvSpPr>
            <a:spLocks/>
          </p:cNvSpPr>
          <p:nvPr/>
        </p:nvSpPr>
        <p:spPr bwMode="auto">
          <a:xfrm>
            <a:off x="3340100" y="30480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3165151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ln/>
        </p:spPr>
        <p:txBody>
          <a:bodyPr/>
          <a:lstStyle/>
          <a:p>
            <a:pPr marL="119063" indent="-119063"/>
            <a:r>
              <a:rPr lang="en-US"/>
              <a:t>Example</a:t>
            </a:r>
          </a:p>
        </p:txBody>
      </p:sp>
      <p:sp>
        <p:nvSpPr>
          <p:cNvPr id="56324"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6325"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6326"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6327"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6328"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6329"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30"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31" name="Line 11"/>
          <p:cNvSpPr>
            <a:spLocks noChangeShapeType="1"/>
          </p:cNvSpPr>
          <p:nvPr/>
        </p:nvSpPr>
        <p:spPr bwMode="auto">
          <a:xfrm>
            <a:off x="5345113" y="31242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32"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6333"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6334"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6335"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6336" name="Group 16"/>
          <p:cNvGrpSpPr>
            <a:grpSpLocks/>
          </p:cNvGrpSpPr>
          <p:nvPr/>
        </p:nvGrpSpPr>
        <p:grpSpPr bwMode="auto">
          <a:xfrm>
            <a:off x="6915151" y="4056064"/>
            <a:ext cx="1495425" cy="928687"/>
            <a:chOff x="0" y="0"/>
            <a:chExt cx="941" cy="585"/>
          </a:xfrm>
        </p:grpSpPr>
        <p:sp>
          <p:nvSpPr>
            <p:cNvPr id="56337"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6338"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6339"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6340"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6341"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6342"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6343"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9"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60"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1"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2" name="Rectangle 6"/>
          <p:cNvSpPr>
            <a:spLocks/>
          </p:cNvSpPr>
          <p:nvPr/>
        </p:nvSpPr>
        <p:spPr bwMode="auto">
          <a:xfrm>
            <a:off x="2882900" y="25908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3" name="AutoShape 56"/>
          <p:cNvSpPr>
            <a:spLocks/>
          </p:cNvSpPr>
          <p:nvPr/>
        </p:nvSpPr>
        <p:spPr bwMode="auto">
          <a:xfrm>
            <a:off x="2209800" y="38225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3118096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title"/>
          </p:nvPr>
        </p:nvSpPr>
        <p:spPr>
          <a:ln/>
        </p:spPr>
        <p:txBody>
          <a:bodyPr/>
          <a:lstStyle/>
          <a:p>
            <a:pPr marL="119063" indent="-119063"/>
            <a:r>
              <a:rPr lang="en-US"/>
              <a:t>Example</a:t>
            </a:r>
          </a:p>
        </p:txBody>
      </p:sp>
      <p:sp>
        <p:nvSpPr>
          <p:cNvPr id="57348"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7349"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7350"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7351"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7352"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7353"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7354" name="Line 10"/>
          <p:cNvSpPr>
            <a:spLocks noChangeShapeType="1"/>
          </p:cNvSpPr>
          <p:nvPr/>
        </p:nvSpPr>
        <p:spPr bwMode="auto">
          <a:xfrm>
            <a:off x="5345113" y="24384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7355"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7356"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7357"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7358"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7359"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7360" name="Group 16"/>
          <p:cNvGrpSpPr>
            <a:grpSpLocks/>
          </p:cNvGrpSpPr>
          <p:nvPr/>
        </p:nvGrpSpPr>
        <p:grpSpPr bwMode="auto">
          <a:xfrm>
            <a:off x="6921500" y="3225800"/>
            <a:ext cx="1493838" cy="928688"/>
            <a:chOff x="0" y="0"/>
            <a:chExt cx="941" cy="585"/>
          </a:xfrm>
        </p:grpSpPr>
        <p:sp>
          <p:nvSpPr>
            <p:cNvPr id="57361"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7362"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7363"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7364"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7365"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7366"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7367"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8"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9"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0"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2" name="AutoShape 56"/>
          <p:cNvSpPr>
            <a:spLocks/>
          </p:cNvSpPr>
          <p:nvPr/>
        </p:nvSpPr>
        <p:spPr bwMode="auto">
          <a:xfrm>
            <a:off x="1752600" y="35042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194575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solidFill>
                  <a:srgbClr val="FF0000"/>
                </a:solidFill>
              </a:rPr>
              <a:t>To beginning of procedure code</a:t>
            </a:r>
          </a:p>
          <a:p>
            <a:pPr lvl="1"/>
            <a:r>
              <a:rPr lang="en-US" dirty="0">
                <a:solidFill>
                  <a:srgbClr val="0070C0"/>
                </a:solidFill>
              </a:rPr>
              <a:t>Back to return point</a:t>
            </a:r>
          </a:p>
          <a:p>
            <a:r>
              <a:rPr lang="en-US" dirty="0"/>
              <a:t>Passing data</a:t>
            </a:r>
          </a:p>
          <a:p>
            <a:pPr lvl="1"/>
            <a:r>
              <a:rPr lang="en-US" dirty="0"/>
              <a:t>Procedure arguments</a:t>
            </a:r>
          </a:p>
          <a:p>
            <a:pPr lvl="1"/>
            <a:r>
              <a:rPr lang="en-US" dirty="0"/>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
        <p:nvSpPr>
          <p:cNvPr id="11" name="Arc 10"/>
          <p:cNvSpPr/>
          <p:nvPr/>
        </p:nvSpPr>
        <p:spPr bwMode="auto">
          <a:xfrm rot="10800000">
            <a:off x="6857999" y="2171700"/>
            <a:ext cx="1371600" cy="3314700"/>
          </a:xfrm>
          <a:prstGeom prst="arc">
            <a:avLst>
              <a:gd name="adj1" fmla="val 16200000"/>
              <a:gd name="adj2" fmla="val 5567493"/>
            </a:avLst>
          </a:prstGeom>
          <a:noFill/>
          <a:ln w="25400" cap="flat" cmpd="sng" algn="ctr">
            <a:solidFill>
              <a:srgbClr val="0070C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 name="Freeform 1"/>
          <p:cNvSpPr/>
          <p:nvPr/>
        </p:nvSpPr>
        <p:spPr bwMode="auto">
          <a:xfrm>
            <a:off x="7567961" y="1996068"/>
            <a:ext cx="2086671" cy="2085278"/>
          </a:xfrm>
          <a:custGeom>
            <a:avLst/>
            <a:gdLst>
              <a:gd name="connsiteX0" fmla="*/ 1616926 w 2665494"/>
              <a:gd name="connsiteY0" fmla="*/ 0 h 2230244"/>
              <a:gd name="connsiteX1" fmla="*/ 2631687 w 2665494"/>
              <a:gd name="connsiteY1" fmla="*/ 1248937 h 2230244"/>
              <a:gd name="connsiteX2" fmla="*/ 512956 w 2665494"/>
              <a:gd name="connsiteY2" fmla="*/ 1873405 h 2230244"/>
              <a:gd name="connsiteX3" fmla="*/ 0 w 2665494"/>
              <a:gd name="connsiteY3" fmla="*/ 2230244 h 2230244"/>
              <a:gd name="connsiteX0" fmla="*/ 1616926 w 2445343"/>
              <a:gd name="connsiteY0" fmla="*/ 0 h 2230244"/>
              <a:gd name="connsiteX1" fmla="*/ 2397512 w 2445343"/>
              <a:gd name="connsiteY1" fmla="*/ 970156 h 2230244"/>
              <a:gd name="connsiteX2" fmla="*/ 512956 w 2445343"/>
              <a:gd name="connsiteY2" fmla="*/ 1873405 h 2230244"/>
              <a:gd name="connsiteX3" fmla="*/ 0 w 2445343"/>
              <a:gd name="connsiteY3" fmla="*/ 2230244 h 2230244"/>
              <a:gd name="connsiteX0" fmla="*/ 1616926 w 2415785"/>
              <a:gd name="connsiteY0" fmla="*/ 0 h 2230244"/>
              <a:gd name="connsiteX1" fmla="*/ 2397512 w 2415785"/>
              <a:gd name="connsiteY1" fmla="*/ 970156 h 2230244"/>
              <a:gd name="connsiteX2" fmla="*/ 512956 w 2415785"/>
              <a:gd name="connsiteY2" fmla="*/ 1873405 h 2230244"/>
              <a:gd name="connsiteX3" fmla="*/ 0 w 2415785"/>
              <a:gd name="connsiteY3" fmla="*/ 2230244 h 2230244"/>
              <a:gd name="connsiteX0" fmla="*/ 1616926 w 2410056"/>
              <a:gd name="connsiteY0" fmla="*/ 0 h 2230244"/>
              <a:gd name="connsiteX1" fmla="*/ 2397512 w 2410056"/>
              <a:gd name="connsiteY1" fmla="*/ 970156 h 2230244"/>
              <a:gd name="connsiteX2" fmla="*/ 1170878 w 2410056"/>
              <a:gd name="connsiteY2" fmla="*/ 970156 h 2230244"/>
              <a:gd name="connsiteX3" fmla="*/ 0 w 2410056"/>
              <a:gd name="connsiteY3" fmla="*/ 2230244 h 2230244"/>
              <a:gd name="connsiteX0" fmla="*/ 1293541 w 2086671"/>
              <a:gd name="connsiteY0" fmla="*/ 0 h 2085278"/>
              <a:gd name="connsiteX1" fmla="*/ 2074127 w 2086671"/>
              <a:gd name="connsiteY1" fmla="*/ 970156 h 2085278"/>
              <a:gd name="connsiteX2" fmla="*/ 847493 w 2086671"/>
              <a:gd name="connsiteY2" fmla="*/ 970156 h 2085278"/>
              <a:gd name="connsiteX3" fmla="*/ 0 w 2086671"/>
              <a:gd name="connsiteY3" fmla="*/ 2085278 h 2085278"/>
            </a:gdLst>
            <a:ahLst/>
            <a:cxnLst>
              <a:cxn ang="0">
                <a:pos x="connsiteX0" y="connsiteY0"/>
              </a:cxn>
              <a:cxn ang="0">
                <a:pos x="connsiteX1" y="connsiteY1"/>
              </a:cxn>
              <a:cxn ang="0">
                <a:pos x="connsiteX2" y="connsiteY2"/>
              </a:cxn>
              <a:cxn ang="0">
                <a:pos x="connsiteX3" y="connsiteY3"/>
              </a:cxn>
            </a:cxnLst>
            <a:rect l="l" t="t" r="r" b="b"/>
            <a:pathLst>
              <a:path w="2086671" h="2085278">
                <a:moveTo>
                  <a:pt x="1293541" y="0"/>
                </a:moveTo>
                <a:cubicBezTo>
                  <a:pt x="1892919" y="468351"/>
                  <a:pt x="2148468" y="808463"/>
                  <a:pt x="2074127" y="970156"/>
                </a:cubicBezTo>
                <a:cubicBezTo>
                  <a:pt x="1999786" y="1131849"/>
                  <a:pt x="1193181" y="784302"/>
                  <a:pt x="847493" y="970156"/>
                </a:cubicBezTo>
                <a:cubicBezTo>
                  <a:pt x="501805" y="1156010"/>
                  <a:pt x="0" y="2085278"/>
                  <a:pt x="0" y="2085278"/>
                </a:cubicBezTo>
              </a:path>
            </a:pathLst>
          </a:custGeom>
          <a:noFill/>
          <a:ln w="25400"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1198012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ln/>
        </p:spPr>
        <p:txBody>
          <a:bodyPr/>
          <a:lstStyle/>
          <a:p>
            <a:pPr marL="119063" indent="-119063"/>
            <a:r>
              <a:rPr lang="en-US"/>
              <a:t>Example</a:t>
            </a:r>
          </a:p>
        </p:txBody>
      </p:sp>
      <p:sp>
        <p:nvSpPr>
          <p:cNvPr id="58372"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8373"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8374"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75"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76"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77"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8378"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79"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80"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81"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8382"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8383"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8384" name="Group 16"/>
          <p:cNvGrpSpPr>
            <a:grpSpLocks/>
          </p:cNvGrpSpPr>
          <p:nvPr/>
        </p:nvGrpSpPr>
        <p:grpSpPr bwMode="auto">
          <a:xfrm>
            <a:off x="6915151" y="2379664"/>
            <a:ext cx="1495425" cy="928687"/>
            <a:chOff x="0" y="0"/>
            <a:chExt cx="941" cy="585"/>
          </a:xfrm>
        </p:grpSpPr>
        <p:sp>
          <p:nvSpPr>
            <p:cNvPr id="58385"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8386"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8387"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8388"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8389"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8390"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8391"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7"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8"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1" name="AutoShape 56"/>
          <p:cNvSpPr>
            <a:spLocks/>
          </p:cNvSpPr>
          <p:nvPr/>
        </p:nvSpPr>
        <p:spPr bwMode="auto">
          <a:xfrm>
            <a:off x="1371600" y="27229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2321590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ln/>
        </p:spPr>
        <p:txBody>
          <a:bodyPr/>
          <a:lstStyle/>
          <a:p>
            <a:pPr marL="119063" indent="-119063"/>
            <a:r>
              <a:rPr lang="en-US"/>
              <a:t>Example</a:t>
            </a:r>
          </a:p>
        </p:txBody>
      </p:sp>
      <p:sp>
        <p:nvSpPr>
          <p:cNvPr id="59396"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59397"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59398"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6A6A6"/>
                </a:solidFill>
                <a:latin typeface="Courier New Bold" charset="0"/>
                <a:cs typeface="Courier New Bold" charset="0"/>
                <a:sym typeface="Courier New Bold" charset="0"/>
              </a:rPr>
              <a:t>amI</a:t>
            </a:r>
          </a:p>
        </p:txBody>
      </p:sp>
      <p:sp>
        <p:nvSpPr>
          <p:cNvPr id="59399"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9400"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59401"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9402" name="Line 10"/>
          <p:cNvSpPr>
            <a:spLocks noChangeShapeType="1"/>
          </p:cNvSpPr>
          <p:nvPr/>
        </p:nvSpPr>
        <p:spPr bwMode="auto">
          <a:xfrm>
            <a:off x="5345113" y="2438400"/>
            <a:ext cx="0" cy="431800"/>
          </a:xfrm>
          <a:prstGeom prst="line">
            <a:avLst/>
          </a:prstGeom>
          <a:noFill/>
          <a:ln w="25400" cap="flat">
            <a:solidFill>
              <a:srgbClr val="A6A6A6"/>
            </a:solidFill>
            <a:prstDash val="solid"/>
            <a:round/>
            <a:headEnd type="none" w="med" len="med"/>
            <a:tailEnd type="triangle" w="med" len="med"/>
          </a:ln>
        </p:spPr>
        <p:txBody>
          <a:bodyPr lIns="0" tIns="0" rIns="0" bIns="0"/>
          <a:lstStyle/>
          <a:p>
            <a:endParaRPr lang="en-US"/>
          </a:p>
        </p:txBody>
      </p:sp>
      <p:sp>
        <p:nvSpPr>
          <p:cNvPr id="59403"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9404"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59405"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amI</a:t>
            </a:r>
          </a:p>
        </p:txBody>
      </p:sp>
      <p:sp>
        <p:nvSpPr>
          <p:cNvPr id="59406" name="Line 14"/>
          <p:cNvSpPr>
            <a:spLocks noChangeShapeType="1"/>
          </p:cNvSpPr>
          <p:nvPr/>
        </p:nvSpPr>
        <p:spPr bwMode="auto">
          <a:xfrm>
            <a:off x="5486401" y="2438400"/>
            <a:ext cx="536575"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9407"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59408" name="Group 16"/>
          <p:cNvGrpSpPr>
            <a:grpSpLocks/>
          </p:cNvGrpSpPr>
          <p:nvPr/>
        </p:nvGrpSpPr>
        <p:grpSpPr bwMode="auto">
          <a:xfrm>
            <a:off x="6921500" y="3225800"/>
            <a:ext cx="1493838" cy="928688"/>
            <a:chOff x="0" y="0"/>
            <a:chExt cx="941" cy="585"/>
          </a:xfrm>
        </p:grpSpPr>
        <p:sp>
          <p:nvSpPr>
            <p:cNvPr id="59409"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59410"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59411"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59412"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59413"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59414"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59415"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amI</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8" name="Rectangle 4"/>
          <p:cNvSpPr>
            <a:spLocks/>
          </p:cNvSpPr>
          <p:nvPr/>
        </p:nvSpPr>
        <p:spPr bwMode="auto">
          <a:xfrm>
            <a:off x="18161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9" name="Rectangle 5"/>
          <p:cNvSpPr>
            <a:spLocks/>
          </p:cNvSpPr>
          <p:nvPr/>
        </p:nvSpPr>
        <p:spPr bwMode="auto">
          <a:xfrm>
            <a:off x="21336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0" name="Rectangle 6"/>
          <p:cNvSpPr>
            <a:spLocks/>
          </p:cNvSpPr>
          <p:nvPr/>
        </p:nvSpPr>
        <p:spPr bwMode="auto">
          <a:xfrm>
            <a:off x="2438400" y="2133600"/>
            <a:ext cx="1536700" cy="2286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a:t>
            </a:r>
          </a:p>
        </p:txBody>
      </p:sp>
      <p:sp>
        <p:nvSpPr>
          <p:cNvPr id="61" name="AutoShape 56"/>
          <p:cNvSpPr>
            <a:spLocks/>
          </p:cNvSpPr>
          <p:nvPr/>
        </p:nvSpPr>
        <p:spPr bwMode="auto">
          <a:xfrm>
            <a:off x="1752600" y="297180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59549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ln/>
        </p:spPr>
        <p:txBody>
          <a:bodyPr/>
          <a:lstStyle/>
          <a:p>
            <a:pPr marL="119063" indent="-119063"/>
            <a:r>
              <a:rPr lang="en-US"/>
              <a:t>Example</a:t>
            </a:r>
          </a:p>
        </p:txBody>
      </p:sp>
      <p:sp>
        <p:nvSpPr>
          <p:cNvPr id="60420" name="Rectangle 4"/>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60421" name="Rectangle 5"/>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who</a:t>
            </a:r>
          </a:p>
        </p:txBody>
      </p:sp>
      <p:sp>
        <p:nvSpPr>
          <p:cNvPr id="60422" name="Rectangle 6"/>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23" name="Rectangle 7"/>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24" name="Rectangle 8"/>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25" name="Line 9"/>
          <p:cNvSpPr>
            <a:spLocks noChangeShapeType="1"/>
          </p:cNvSpPr>
          <p:nvPr/>
        </p:nvSpPr>
        <p:spPr bwMode="auto">
          <a:xfrm>
            <a:off x="5345113" y="1752600"/>
            <a:ext cx="0" cy="4318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0426" name="Line 10"/>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27" name="Line 11"/>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28" name="Line 12"/>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29" name="Rectangle 13"/>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0430" name="Line 14"/>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0431" name="Rectangle 15"/>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60432" name="Group 16"/>
          <p:cNvGrpSpPr>
            <a:grpSpLocks/>
          </p:cNvGrpSpPr>
          <p:nvPr/>
        </p:nvGrpSpPr>
        <p:grpSpPr bwMode="auto">
          <a:xfrm>
            <a:off x="6915151" y="2379664"/>
            <a:ext cx="1495425" cy="928687"/>
            <a:chOff x="0" y="0"/>
            <a:chExt cx="941" cy="585"/>
          </a:xfrm>
        </p:grpSpPr>
        <p:sp>
          <p:nvSpPr>
            <p:cNvPr id="60433" name="Line 17"/>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60434" name="Rectangle 18"/>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60435" name="Line 19"/>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0436" name="Rectangle 20"/>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60437" name="Rectangle 21"/>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0438" name="Rectangle 22"/>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60439" name="Group 23"/>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who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DF1C5"/>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7" name="Rectangle 4"/>
          <p:cNvSpPr>
            <a:spLocks/>
          </p:cNvSpPr>
          <p:nvPr/>
        </p:nvSpPr>
        <p:spPr bwMode="auto">
          <a:xfrm>
            <a:off x="1955800" y="14478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8" name="Rectangle 5"/>
          <p:cNvSpPr>
            <a:spLocks/>
          </p:cNvSpPr>
          <p:nvPr/>
        </p:nvSpPr>
        <p:spPr bwMode="auto">
          <a:xfrm>
            <a:off x="2273300" y="1676400"/>
            <a:ext cx="1612900" cy="21336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who(…)</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amI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 • •</a:t>
            </a:r>
          </a:p>
          <a:p>
            <a:pPr algn="l"/>
            <a:r>
              <a:rPr lang="en-US" dirty="0">
                <a:latin typeface="Courier New" pitchFamily="49" charset="0"/>
                <a:cs typeface="Courier New" pitchFamily="49" charset="0"/>
                <a:sym typeface="Courier New Bold" charset="0"/>
              </a:rPr>
              <a:t>}</a:t>
            </a:r>
          </a:p>
        </p:txBody>
      </p:sp>
      <p:sp>
        <p:nvSpPr>
          <p:cNvPr id="60" name="AutoShape 56"/>
          <p:cNvSpPr>
            <a:spLocks/>
          </p:cNvSpPr>
          <p:nvPr/>
        </p:nvSpPr>
        <p:spPr bwMode="auto">
          <a:xfrm>
            <a:off x="1663700" y="3243825"/>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4104495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ln/>
        </p:spPr>
        <p:txBody>
          <a:bodyPr/>
          <a:lstStyle/>
          <a:p>
            <a:pPr marL="119063" indent="-119063"/>
            <a:r>
              <a:rPr lang="en-US"/>
              <a:t>Example</a:t>
            </a:r>
          </a:p>
        </p:txBody>
      </p:sp>
      <p:sp>
        <p:nvSpPr>
          <p:cNvPr id="61445" name="Rectangle 5"/>
          <p:cNvSpPr>
            <a:spLocks/>
          </p:cNvSpPr>
          <p:nvPr/>
        </p:nvSpPr>
        <p:spPr bwMode="auto">
          <a:xfrm>
            <a:off x="5038725" y="1446214"/>
            <a:ext cx="622300" cy="331787"/>
          </a:xfrm>
          <a:prstGeom prst="rect">
            <a:avLst/>
          </a:prstGeom>
          <a:noFill/>
          <a:ln w="25400" cap="flat">
            <a:noFill/>
            <a:miter lim="800000"/>
            <a:headEnd type="none" w="med" len="med"/>
            <a:tailEnd type="none" w="med" len="med"/>
          </a:ln>
        </p:spPr>
        <p:txBody>
          <a:bodyPr lIns="38100" tIns="38100" rIns="38100" bIns="38100"/>
          <a:lstStyle/>
          <a:p>
            <a:r>
              <a:rPr lang="en-US">
                <a:latin typeface="Courier New Bold" charset="0"/>
                <a:cs typeface="Courier New Bold" charset="0"/>
                <a:sym typeface="Courier New Bold" charset="0"/>
              </a:rPr>
              <a:t>yoo</a:t>
            </a:r>
          </a:p>
        </p:txBody>
      </p:sp>
      <p:sp>
        <p:nvSpPr>
          <p:cNvPr id="61446" name="Rectangle 6"/>
          <p:cNvSpPr>
            <a:spLocks/>
          </p:cNvSpPr>
          <p:nvPr/>
        </p:nvSpPr>
        <p:spPr bwMode="auto">
          <a:xfrm>
            <a:off x="5038725" y="21336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who</a:t>
            </a:r>
          </a:p>
        </p:txBody>
      </p:sp>
      <p:sp>
        <p:nvSpPr>
          <p:cNvPr id="61447" name="Rectangle 7"/>
          <p:cNvSpPr>
            <a:spLocks/>
          </p:cNvSpPr>
          <p:nvPr/>
        </p:nvSpPr>
        <p:spPr bwMode="auto">
          <a:xfrm>
            <a:off x="5027613" y="28082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48" name="Rectangle 8"/>
          <p:cNvSpPr>
            <a:spLocks/>
          </p:cNvSpPr>
          <p:nvPr/>
        </p:nvSpPr>
        <p:spPr bwMode="auto">
          <a:xfrm>
            <a:off x="5038725" y="3505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49" name="Rectangle 9"/>
          <p:cNvSpPr>
            <a:spLocks/>
          </p:cNvSpPr>
          <p:nvPr/>
        </p:nvSpPr>
        <p:spPr bwMode="auto">
          <a:xfrm>
            <a:off x="5038725" y="4267200"/>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50" name="Line 10"/>
          <p:cNvSpPr>
            <a:spLocks noChangeShapeType="1"/>
          </p:cNvSpPr>
          <p:nvPr/>
        </p:nvSpPr>
        <p:spPr bwMode="auto">
          <a:xfrm>
            <a:off x="5345113" y="17526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1" name="Line 11"/>
          <p:cNvSpPr>
            <a:spLocks noChangeShapeType="1"/>
          </p:cNvSpPr>
          <p:nvPr/>
        </p:nvSpPr>
        <p:spPr bwMode="auto">
          <a:xfrm>
            <a:off x="5345113" y="24384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2" name="Line 12"/>
          <p:cNvSpPr>
            <a:spLocks noChangeShapeType="1"/>
          </p:cNvSpPr>
          <p:nvPr/>
        </p:nvSpPr>
        <p:spPr bwMode="auto">
          <a:xfrm>
            <a:off x="5345113" y="3124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3" name="Line 13"/>
          <p:cNvSpPr>
            <a:spLocks noChangeShapeType="1"/>
          </p:cNvSpPr>
          <p:nvPr/>
        </p:nvSpPr>
        <p:spPr bwMode="auto">
          <a:xfrm>
            <a:off x="5345113" y="3886200"/>
            <a:ext cx="0"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4" name="Rectangle 14"/>
          <p:cNvSpPr>
            <a:spLocks/>
          </p:cNvSpPr>
          <p:nvPr/>
        </p:nvSpPr>
        <p:spPr bwMode="auto">
          <a:xfrm>
            <a:off x="5705475" y="2795588"/>
            <a:ext cx="622300" cy="330200"/>
          </a:xfrm>
          <a:prstGeom prst="rect">
            <a:avLst/>
          </a:prstGeom>
          <a:noFill/>
          <a:ln w="25400" cap="flat">
            <a:noFill/>
            <a:miter lim="800000"/>
            <a:headEnd type="none" w="med" len="med"/>
            <a:tailEnd type="none" w="med" len="med"/>
          </a:ln>
        </p:spPr>
        <p:txBody>
          <a:bodyPr lIns="38100" tIns="38100" rIns="38100" bIns="38100"/>
          <a:lstStyle/>
          <a:p>
            <a:r>
              <a:rPr lang="en-US">
                <a:solidFill>
                  <a:srgbClr val="A5A5A5"/>
                </a:solidFill>
                <a:latin typeface="Courier New Bold" charset="0"/>
                <a:cs typeface="Courier New Bold" charset="0"/>
                <a:sym typeface="Courier New Bold" charset="0"/>
              </a:rPr>
              <a:t>amI</a:t>
            </a:r>
          </a:p>
        </p:txBody>
      </p:sp>
      <p:sp>
        <p:nvSpPr>
          <p:cNvPr id="61455" name="Line 15"/>
          <p:cNvSpPr>
            <a:spLocks noChangeShapeType="1"/>
          </p:cNvSpPr>
          <p:nvPr/>
        </p:nvSpPr>
        <p:spPr bwMode="auto">
          <a:xfrm>
            <a:off x="5486401" y="2438400"/>
            <a:ext cx="536575" cy="431800"/>
          </a:xfrm>
          <a:prstGeom prst="line">
            <a:avLst/>
          </a:prstGeom>
          <a:noFill/>
          <a:ln w="25400" cap="flat">
            <a:solidFill>
              <a:srgbClr val="A5A5A5"/>
            </a:solidFill>
            <a:prstDash val="solid"/>
            <a:round/>
            <a:headEnd type="none" w="med" len="med"/>
            <a:tailEnd type="triangle" w="med" len="med"/>
          </a:ln>
        </p:spPr>
        <p:txBody>
          <a:bodyPr lIns="0" tIns="0" rIns="0" bIns="0"/>
          <a:lstStyle/>
          <a:p>
            <a:endParaRPr lang="en-US"/>
          </a:p>
        </p:txBody>
      </p:sp>
      <p:sp>
        <p:nvSpPr>
          <p:cNvPr id="61456" name="Rectangle 16"/>
          <p:cNvSpPr>
            <a:spLocks/>
          </p:cNvSpPr>
          <p:nvPr/>
        </p:nvSpPr>
        <p:spPr bwMode="auto">
          <a:xfrm>
            <a:off x="8456613" y="1641475"/>
            <a:ext cx="1308100" cy="609600"/>
          </a:xfrm>
          <a:prstGeom prst="rect">
            <a:avLst/>
          </a:prstGeom>
          <a:solidFill>
            <a:srgbClr val="F6F5BD"/>
          </a:solidFill>
          <a:ln w="19050" cap="flat">
            <a:solidFill>
              <a:schemeClr val="tx1"/>
            </a:solidFill>
            <a:prstDash val="solid"/>
            <a:miter lim="800000"/>
            <a:headEnd type="none" w="med" len="med"/>
            <a:tailEnd type="none" w="med" len="med"/>
          </a:ln>
        </p:spPr>
        <p:txBody>
          <a:bodyPr lIns="38100" tIns="38100" rIns="38100" bIns="38100"/>
          <a:lstStyle/>
          <a:p>
            <a:pPr algn="l"/>
            <a:endParaRPr lang="en-US">
              <a:latin typeface="Courier New Bold" charset="0"/>
              <a:ea typeface="Monaco" charset="0"/>
              <a:cs typeface="Monaco" charset="0"/>
              <a:sym typeface="Courier New Bold" charset="0"/>
            </a:endParaRPr>
          </a:p>
          <a:p>
            <a:r>
              <a:rPr lang="en-US">
                <a:latin typeface="Courier New Bold" charset="0"/>
                <a:cs typeface="Courier New Bold" charset="0"/>
                <a:sym typeface="Courier New Bold" charset="0"/>
              </a:rPr>
              <a:t>yoo</a:t>
            </a:r>
          </a:p>
        </p:txBody>
      </p:sp>
      <p:grpSp>
        <p:nvGrpSpPr>
          <p:cNvPr id="61457" name="Group 17"/>
          <p:cNvGrpSpPr>
            <a:grpSpLocks/>
          </p:cNvGrpSpPr>
          <p:nvPr/>
        </p:nvGrpSpPr>
        <p:grpSpPr bwMode="auto">
          <a:xfrm>
            <a:off x="6921500" y="1592264"/>
            <a:ext cx="1493838" cy="928687"/>
            <a:chOff x="0" y="0"/>
            <a:chExt cx="941" cy="585"/>
          </a:xfrm>
        </p:grpSpPr>
        <p:sp>
          <p:nvSpPr>
            <p:cNvPr id="61458" name="Line 18"/>
            <p:cNvSpPr>
              <a:spLocks noChangeShapeType="1"/>
            </p:cNvSpPr>
            <p:nvPr/>
          </p:nvSpPr>
          <p:spPr bwMode="auto">
            <a:xfrm>
              <a:off x="489" y="110"/>
              <a:ext cx="452"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61459" name="Rectangle 19"/>
            <p:cNvSpPr>
              <a:spLocks/>
            </p:cNvSpPr>
            <p:nvPr/>
          </p:nvSpPr>
          <p:spPr bwMode="auto">
            <a:xfrm>
              <a:off x="1" y="0"/>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61460" name="Line 20"/>
            <p:cNvSpPr>
              <a:spLocks noChangeShapeType="1"/>
            </p:cNvSpPr>
            <p:nvPr/>
          </p:nvSpPr>
          <p:spPr bwMode="auto">
            <a:xfrm>
              <a:off x="488" y="499"/>
              <a:ext cx="452"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1461" name="Rectangle 21"/>
            <p:cNvSpPr>
              <a:spLocks/>
            </p:cNvSpPr>
            <p:nvPr/>
          </p:nvSpPr>
          <p:spPr bwMode="auto">
            <a:xfrm>
              <a:off x="0" y="377"/>
              <a:ext cx="496" cy="208"/>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grpSp>
      <p:sp>
        <p:nvSpPr>
          <p:cNvPr id="61462" name="Rectangle 22"/>
          <p:cNvSpPr>
            <a:spLocks/>
          </p:cNvSpPr>
          <p:nvPr/>
        </p:nvSpPr>
        <p:spPr bwMode="auto">
          <a:xfrm>
            <a:off x="8456613" y="1022350"/>
            <a:ext cx="1308100" cy="444500"/>
          </a:xfrm>
          <a:prstGeom prst="rect">
            <a:avLst/>
          </a:prstGeom>
          <a:solidFill>
            <a:srgbClr val="FFFF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1463" name="Rectangle 23"/>
          <p:cNvSpPr>
            <a:spLocks/>
          </p:cNvSpPr>
          <p:nvPr/>
        </p:nvSpPr>
        <p:spPr bwMode="auto">
          <a:xfrm>
            <a:off x="8718551" y="381000"/>
            <a:ext cx="7604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latin typeface="Calibri Bold" charset="0"/>
                <a:ea typeface="Calibri Bold" charset="0"/>
                <a:cs typeface="Calibri Bold" charset="0"/>
                <a:sym typeface="Calibri Bold" charset="0"/>
              </a:rPr>
              <a:t>Stack</a:t>
            </a:r>
          </a:p>
        </p:txBody>
      </p:sp>
      <p:graphicFrame>
        <p:nvGraphicFramePr>
          <p:cNvPr id="61465" name="Group 25"/>
          <p:cNvGraphicFramePr>
            <a:graphicFrameLocks noGrp="1"/>
          </p:cNvGraphicFramePr>
          <p:nvPr/>
        </p:nvGraphicFramePr>
        <p:xfrm>
          <a:off x="8458200" y="838200"/>
          <a:ext cx="1397000" cy="5778500"/>
        </p:xfrm>
        <a:graphic>
          <a:graphicData uri="http://schemas.openxmlformats.org/drawingml/2006/table">
            <a:tbl>
              <a:tblPr/>
              <a:tblGrid>
                <a:gridCol w="1397000">
                  <a:extLst>
                    <a:ext uri="{9D8B030D-6E8A-4147-A177-3AD203B41FA5}">
                      <a16:colId xmlns:a16="http://schemas.microsoft.com/office/drawing/2014/main" val="20000"/>
                    </a:ext>
                  </a:extLst>
                </a:gridCol>
              </a:tblGrid>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Courier New Bold" charset="0"/>
                          <a:cs typeface="Courier New Bold" charset="0"/>
                          <a:sym typeface="Courier New Bold" charset="0"/>
                        </a:rPr>
                        <a:t>yoo</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solidFill>
                      <a:srgbClr val="FFFFFF"/>
                    </a:solidFill>
                  </a:tcPr>
                </a:tc>
                <a:extLst>
                  <a:ext uri="{0D108BD9-81ED-4DB2-BD59-A6C34878D82A}">
                    <a16:rowId xmlns:a16="http://schemas.microsoft.com/office/drawing/2014/main" val="10002"/>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8255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chemeClr val="tx1"/>
                        </a:solidFill>
                        <a:effectLst/>
                        <a:latin typeface="Courier New Bold" charset="0"/>
                        <a:ea typeface="ヒラギノ角ゴ ProN W6" charset="0"/>
                        <a:cs typeface="ヒラギノ角ゴ ProN W6" charset="0"/>
                        <a:sym typeface="Courier New Bold" charset="0"/>
                      </a:endParaRPr>
                    </a:p>
                  </a:txBody>
                  <a:tcPr marL="50800" marR="50800" marT="50800" marB="50800" anchor="ctr" horzOverflow="overflow">
                    <a:lnL cap="flat">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6" name="Rectangle 4"/>
          <p:cNvSpPr>
            <a:spLocks/>
          </p:cNvSpPr>
          <p:nvPr/>
        </p:nvSpPr>
        <p:spPr bwMode="auto">
          <a:xfrm>
            <a:off x="2349500" y="1676400"/>
            <a:ext cx="1536700" cy="2133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yoo</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who();</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58" name="AutoShape 56"/>
          <p:cNvSpPr>
            <a:spLocks/>
          </p:cNvSpPr>
          <p:nvPr/>
        </p:nvSpPr>
        <p:spPr bwMode="auto">
          <a:xfrm>
            <a:off x="1663700" y="2861850"/>
            <a:ext cx="685800" cy="431800"/>
          </a:xfrm>
          <a:prstGeom prst="rightArrow">
            <a:avLst>
              <a:gd name="adj1" fmla="val 41185"/>
              <a:gd name="adj2" fmla="val 76471"/>
            </a:avLst>
          </a:prstGeom>
          <a:solidFill>
            <a:srgbClr val="C00000"/>
          </a:solidFill>
          <a:ln w="25400" cap="flat">
            <a:noFill/>
            <a:miter lim="800000"/>
            <a:headEnd type="none" w="med" len="med"/>
            <a:tailEnd type="none" w="med" len="med"/>
          </a:ln>
          <a:effectLst>
            <a:outerShdw dist="76199" dir="2700000" algn="ctr" rotWithShape="0">
              <a:schemeClr val="bg2">
                <a:alpha val="75000"/>
              </a:schemeClr>
            </a:outerShdw>
          </a:effectLst>
        </p:spPr>
        <p:txBody>
          <a:bodyPr lIns="0" tIns="0" rIns="0" bIns="0"/>
          <a:lstStyle/>
          <a:p>
            <a:endParaRPr lang="en-US"/>
          </a:p>
        </p:txBody>
      </p:sp>
    </p:spTree>
    <p:extLst>
      <p:ext uri="{BB962C8B-B14F-4D97-AF65-F5344CB8AC3E}">
        <p14:creationId xmlns:p14="http://schemas.microsoft.com/office/powerpoint/2010/main" val="378944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ln/>
        </p:spPr>
        <p:txBody>
          <a:bodyPr/>
          <a:lstStyle/>
          <a:p>
            <a:pPr marL="119063" indent="-119063"/>
            <a:r>
              <a:rPr lang="en-US" dirty="0"/>
              <a:t>x86-64/Linux Stack Frame</a:t>
            </a:r>
          </a:p>
        </p:txBody>
      </p:sp>
      <p:sp>
        <p:nvSpPr>
          <p:cNvPr id="62468" name="Rectangle 4"/>
          <p:cNvSpPr>
            <a:spLocks noGrp="1" noChangeArrowheads="1"/>
          </p:cNvSpPr>
          <p:nvPr>
            <p:ph type="body" idx="1"/>
          </p:nvPr>
        </p:nvSpPr>
        <p:spPr>
          <a:xfrm>
            <a:off x="1905000" y="1397000"/>
            <a:ext cx="5372100" cy="5435600"/>
          </a:xfrm>
          <a:ln/>
        </p:spPr>
        <p:txBody>
          <a:bodyPr/>
          <a:lstStyle/>
          <a:p>
            <a:r>
              <a:rPr lang="en-US" dirty="0"/>
              <a:t>Current Stack Frame (“Top” to Bottom)</a:t>
            </a:r>
          </a:p>
          <a:p>
            <a:pPr marL="552450" lvl="1"/>
            <a:r>
              <a:rPr lang="en-US" dirty="0"/>
              <a:t>“Argument build:”</a:t>
            </a:r>
            <a:br>
              <a:rPr lang="en-US" dirty="0"/>
            </a:br>
            <a:r>
              <a:rPr lang="en-US" dirty="0"/>
              <a:t>Parameters for function about to call</a:t>
            </a:r>
          </a:p>
          <a:p>
            <a:pPr marL="552450" lvl="1"/>
            <a:r>
              <a:rPr lang="en-US" dirty="0"/>
              <a:t>Local variables</a:t>
            </a:r>
            <a:br>
              <a:rPr lang="en-US" dirty="0"/>
            </a:br>
            <a:r>
              <a:rPr lang="en-US" dirty="0"/>
              <a:t>If can’t keep in registers</a:t>
            </a:r>
          </a:p>
          <a:p>
            <a:pPr marL="552450" lvl="1"/>
            <a:r>
              <a:rPr lang="en-US" dirty="0"/>
              <a:t>Saved register context</a:t>
            </a:r>
          </a:p>
          <a:p>
            <a:pPr marL="552450" lvl="1"/>
            <a:r>
              <a:rPr lang="en-US" dirty="0"/>
              <a:t>Old frame pointer (optional)</a:t>
            </a:r>
          </a:p>
          <a:p>
            <a:endParaRPr lang="en-US" dirty="0"/>
          </a:p>
          <a:p>
            <a:r>
              <a:rPr lang="en-US" dirty="0"/>
              <a:t>Caller Stack Frame</a:t>
            </a:r>
          </a:p>
          <a:p>
            <a:pPr marL="552450" lvl="1"/>
            <a:r>
              <a:rPr lang="en-US" dirty="0"/>
              <a:t>Return address</a:t>
            </a:r>
          </a:p>
          <a:p>
            <a:pPr marL="838200" lvl="2"/>
            <a:r>
              <a:rPr lang="en-US" dirty="0"/>
              <a:t>Pushed by </a:t>
            </a:r>
            <a:r>
              <a:rPr lang="en-US" dirty="0">
                <a:latin typeface="Courier New Bold" charset="0"/>
                <a:cs typeface="Courier New Bold" charset="0"/>
                <a:sym typeface="Courier New Bold" charset="0"/>
              </a:rPr>
              <a:t>call</a:t>
            </a:r>
            <a:r>
              <a:rPr lang="en-US" dirty="0"/>
              <a:t> instruction</a:t>
            </a:r>
          </a:p>
          <a:p>
            <a:pPr marL="552450" lvl="1"/>
            <a:r>
              <a:rPr lang="en-US" dirty="0"/>
              <a:t>Arguments for this call</a:t>
            </a:r>
          </a:p>
        </p:txBody>
      </p:sp>
      <p:sp>
        <p:nvSpPr>
          <p:cNvPr id="62469" name="Rectangle 5"/>
          <p:cNvSpPr>
            <a:spLocks/>
          </p:cNvSpPr>
          <p:nvPr/>
        </p:nvSpPr>
        <p:spPr bwMode="auto">
          <a:xfrm>
            <a:off x="8890000" y="3276600"/>
            <a:ext cx="1270000" cy="3048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Return Addr</a:t>
            </a:r>
          </a:p>
        </p:txBody>
      </p:sp>
      <p:sp>
        <p:nvSpPr>
          <p:cNvPr id="62470" name="Rectangle 6"/>
          <p:cNvSpPr>
            <a:spLocks/>
          </p:cNvSpPr>
          <p:nvPr/>
        </p:nvSpPr>
        <p:spPr bwMode="auto">
          <a:xfrm>
            <a:off x="8890000" y="3886200"/>
            <a:ext cx="1270000" cy="18161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Saved</a:t>
            </a:r>
          </a:p>
          <a:p>
            <a:r>
              <a:rPr lang="en-US">
                <a:latin typeface="Calibri Bold" charset="0"/>
                <a:ea typeface="Calibri Bold" charset="0"/>
                <a:cs typeface="Calibri Bold" charset="0"/>
                <a:sym typeface="Calibri Bold" charset="0"/>
              </a:rPr>
              <a:t>Registers</a:t>
            </a:r>
          </a:p>
          <a:p>
            <a:r>
              <a:rPr lang="en-US">
                <a:latin typeface="Calibri Bold" charset="0"/>
                <a:ea typeface="Calibri Bold" charset="0"/>
                <a:cs typeface="Calibri Bold" charset="0"/>
                <a:sym typeface="Calibri Bold" charset="0"/>
              </a:rPr>
              <a:t>+</a:t>
            </a:r>
          </a:p>
          <a:p>
            <a:r>
              <a:rPr lang="en-US">
                <a:latin typeface="Calibri Bold" charset="0"/>
                <a:ea typeface="Calibri Bold" charset="0"/>
                <a:cs typeface="Calibri Bold" charset="0"/>
                <a:sym typeface="Calibri Bold" charset="0"/>
              </a:rPr>
              <a:t>Local</a:t>
            </a:r>
          </a:p>
          <a:p>
            <a:r>
              <a:rPr lang="en-US">
                <a:latin typeface="Calibri Bold" charset="0"/>
                <a:ea typeface="Calibri Bold" charset="0"/>
                <a:cs typeface="Calibri Bold" charset="0"/>
                <a:sym typeface="Calibri Bold" charset="0"/>
              </a:rPr>
              <a:t>Variables</a:t>
            </a:r>
          </a:p>
        </p:txBody>
      </p:sp>
      <p:sp>
        <p:nvSpPr>
          <p:cNvPr id="62471" name="Rectangle 7"/>
          <p:cNvSpPr>
            <a:spLocks/>
          </p:cNvSpPr>
          <p:nvPr/>
        </p:nvSpPr>
        <p:spPr bwMode="auto">
          <a:xfrm>
            <a:off x="8890000" y="5699125"/>
            <a:ext cx="1270000" cy="854075"/>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dirty="0">
                <a:latin typeface="Calibri Bold" charset="0"/>
                <a:ea typeface="Calibri Bold" charset="0"/>
                <a:cs typeface="Calibri Bold" charset="0"/>
                <a:sym typeface="Calibri Bold" charset="0"/>
              </a:rPr>
              <a:t>Argument</a:t>
            </a:r>
          </a:p>
          <a:p>
            <a:r>
              <a:rPr lang="en-US" dirty="0">
                <a:latin typeface="Calibri Bold" charset="0"/>
                <a:ea typeface="Calibri Bold" charset="0"/>
                <a:cs typeface="Calibri Bold" charset="0"/>
                <a:sym typeface="Calibri Bold" charset="0"/>
              </a:rPr>
              <a:t>Build</a:t>
            </a:r>
          </a:p>
          <a:p>
            <a:r>
              <a:rPr lang="en-US" dirty="0">
                <a:latin typeface="Calibri Bold" charset="0"/>
                <a:ea typeface="Calibri Bold" charset="0"/>
                <a:cs typeface="Calibri Bold" charset="0"/>
                <a:sym typeface="Calibri Bold" charset="0"/>
              </a:rPr>
              <a:t>(Optional)</a:t>
            </a:r>
          </a:p>
        </p:txBody>
      </p:sp>
      <p:sp>
        <p:nvSpPr>
          <p:cNvPr id="62472" name="Rectangle 8"/>
          <p:cNvSpPr>
            <a:spLocks/>
          </p:cNvSpPr>
          <p:nvPr/>
        </p:nvSpPr>
        <p:spPr bwMode="auto">
          <a:xfrm>
            <a:off x="8890000" y="1295400"/>
            <a:ext cx="1270000" cy="1371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62473" name="Rectangle 9"/>
          <p:cNvSpPr>
            <a:spLocks/>
          </p:cNvSpPr>
          <p:nvPr/>
        </p:nvSpPr>
        <p:spPr bwMode="auto">
          <a:xfrm>
            <a:off x="8890000" y="3581400"/>
            <a:ext cx="1270000" cy="304800"/>
          </a:xfrm>
          <a:prstGeom prst="rect">
            <a:avLst/>
          </a:prstGeom>
          <a:solidFill>
            <a:schemeClr val="bg1">
              <a:lumMod val="85000"/>
            </a:schemeClr>
          </a:solidFill>
          <a:ln w="25400" cap="flat">
            <a:solidFill>
              <a:schemeClr val="tx1"/>
            </a:solidFill>
            <a:prstDash val="solid"/>
            <a:miter lim="800000"/>
            <a:headEnd type="none" w="med" len="med"/>
            <a:tailEnd type="none" w="med" len="med"/>
          </a:ln>
        </p:spPr>
        <p:txBody>
          <a:bodyPr lIns="0" tIns="0" rIns="0" bIns="0" anchor="ctr"/>
          <a:lstStyle/>
          <a:p>
            <a:r>
              <a:rPr lang="en-US" dirty="0">
                <a:solidFill>
                  <a:srgbClr val="7F7F7F"/>
                </a:solidFill>
                <a:latin typeface="Calibri Bold" charset="0"/>
                <a:ea typeface="Calibri Bold" charset="0"/>
                <a:cs typeface="Calibri Bold" charset="0"/>
                <a:sym typeface="Calibri Bold" charset="0"/>
              </a:rPr>
              <a:t>Old </a:t>
            </a:r>
            <a:r>
              <a:rPr lang="en-US" b="1" dirty="0">
                <a:solidFill>
                  <a:srgbClr val="7F7F7F"/>
                </a:solidFill>
                <a:latin typeface="Courier New"/>
                <a:ea typeface="Calibri Bold" charset="0"/>
                <a:cs typeface="Courier New"/>
                <a:sym typeface="Calibri Bold" charset="0"/>
              </a:rPr>
              <a:t>%</a:t>
            </a:r>
            <a:r>
              <a:rPr lang="en-US" b="1" dirty="0" err="1">
                <a:solidFill>
                  <a:srgbClr val="7F7F7F"/>
                </a:solidFill>
                <a:latin typeface="Courier New"/>
                <a:ea typeface="Calibri Bold" charset="0"/>
                <a:cs typeface="Courier New"/>
                <a:sym typeface="Calibri Bold" charset="0"/>
              </a:rPr>
              <a:t>rbp</a:t>
            </a:r>
            <a:endParaRPr lang="en-US" b="1" dirty="0">
              <a:solidFill>
                <a:srgbClr val="7F7F7F"/>
              </a:solidFill>
              <a:latin typeface="Courier New"/>
              <a:ea typeface="Calibri Bold" charset="0"/>
              <a:cs typeface="Courier New"/>
              <a:sym typeface="Calibri Bold" charset="0"/>
            </a:endParaRPr>
          </a:p>
        </p:txBody>
      </p:sp>
      <p:sp>
        <p:nvSpPr>
          <p:cNvPr id="62474" name="Rectangle 10"/>
          <p:cNvSpPr>
            <a:spLocks/>
          </p:cNvSpPr>
          <p:nvPr/>
        </p:nvSpPr>
        <p:spPr bwMode="auto">
          <a:xfrm>
            <a:off x="8890000" y="2667000"/>
            <a:ext cx="1270000" cy="609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dirty="0">
                <a:latin typeface="Calibri Bold" charset="0"/>
                <a:ea typeface="Calibri Bold" charset="0"/>
                <a:cs typeface="Calibri Bold" charset="0"/>
                <a:sym typeface="Calibri Bold" charset="0"/>
              </a:rPr>
              <a:t>Arguments</a:t>
            </a:r>
          </a:p>
          <a:p>
            <a:r>
              <a:rPr lang="en-US" dirty="0">
                <a:latin typeface="Calibri Bold" charset="0"/>
                <a:ea typeface="Calibri Bold" charset="0"/>
                <a:cs typeface="Calibri Bold" charset="0"/>
                <a:sym typeface="Calibri Bold" charset="0"/>
              </a:rPr>
              <a:t>7+</a:t>
            </a:r>
          </a:p>
        </p:txBody>
      </p:sp>
      <p:sp>
        <p:nvSpPr>
          <p:cNvPr id="62475" name="Rectangle 11"/>
          <p:cNvSpPr>
            <a:spLocks/>
          </p:cNvSpPr>
          <p:nvPr/>
        </p:nvSpPr>
        <p:spPr bwMode="auto">
          <a:xfrm>
            <a:off x="7759701" y="2125663"/>
            <a:ext cx="684213"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a:latin typeface="Calibri Bold" charset="0"/>
                <a:ea typeface="Calibri Bold" charset="0"/>
                <a:cs typeface="Calibri Bold" charset="0"/>
                <a:sym typeface="Calibri Bold" charset="0"/>
              </a:rPr>
              <a:t>Caller</a:t>
            </a:r>
            <a:endParaRPr lang="en-US">
              <a:latin typeface="Arial Narrow Bold" charset="0"/>
              <a:ea typeface="Lucida Grande" charset="0"/>
              <a:cs typeface="Lucida Grande" charset="0"/>
              <a:sym typeface="Arial Narrow Bold" charset="0"/>
            </a:endParaRPr>
          </a:p>
          <a:p>
            <a:pPr algn="r"/>
            <a:r>
              <a:rPr lang="en-US">
                <a:latin typeface="Calibri Bold" charset="0"/>
                <a:ea typeface="Calibri Bold" charset="0"/>
                <a:cs typeface="Calibri Bold" charset="0"/>
                <a:sym typeface="Calibri Bold" charset="0"/>
              </a:rPr>
              <a:t>Frame</a:t>
            </a:r>
          </a:p>
        </p:txBody>
      </p:sp>
      <p:sp>
        <p:nvSpPr>
          <p:cNvPr id="62476" name="AutoShape 12"/>
          <p:cNvSpPr>
            <a:spLocks/>
          </p:cNvSpPr>
          <p:nvPr/>
        </p:nvSpPr>
        <p:spPr bwMode="auto">
          <a:xfrm>
            <a:off x="8505825" y="1295400"/>
            <a:ext cx="228600" cy="2260600"/>
          </a:xfrm>
          <a:custGeom>
            <a:avLst/>
            <a:gdLst>
              <a:gd name="T0" fmla="*/ 10800 w 21600"/>
              <a:gd name="T1" fmla="*/ 10800 h 21600"/>
            </a:gdLst>
            <a:ahLst/>
            <a:cxnLst>
              <a:cxn ang="0">
                <a:pos x="T0" y="T1"/>
              </a:cxn>
            </a:cxnLst>
            <a:rect l="0" t="0" r="r" b="b"/>
            <a:pathLst>
              <a:path w="21600" h="21600">
                <a:moveTo>
                  <a:pt x="21600" y="21600"/>
                </a:moveTo>
                <a:cubicBezTo>
                  <a:pt x="15635" y="21600"/>
                  <a:pt x="10800" y="20875"/>
                  <a:pt x="10800" y="19980"/>
                </a:cubicBezTo>
                <a:lnTo>
                  <a:pt x="10800" y="12420"/>
                </a:lnTo>
                <a:cubicBezTo>
                  <a:pt x="10800" y="11525"/>
                  <a:pt x="5965" y="10800"/>
                  <a:pt x="0" y="10800"/>
                </a:cubicBezTo>
                <a:cubicBezTo>
                  <a:pt x="5965" y="10800"/>
                  <a:pt x="10800" y="10075"/>
                  <a:pt x="10800" y="9180"/>
                </a:cubicBezTo>
                <a:lnTo>
                  <a:pt x="10800" y="1620"/>
                </a:lnTo>
                <a:cubicBezTo>
                  <a:pt x="10800" y="725"/>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62477" name="Line 13"/>
          <p:cNvSpPr>
            <a:spLocks noChangeShapeType="1"/>
          </p:cNvSpPr>
          <p:nvPr/>
        </p:nvSpPr>
        <p:spPr bwMode="auto">
          <a:xfrm>
            <a:off x="7993063" y="3732213"/>
            <a:ext cx="717550" cy="0"/>
          </a:xfrm>
          <a:prstGeom prst="line">
            <a:avLst/>
          </a:prstGeom>
          <a:noFill/>
          <a:ln w="25400" cap="flat">
            <a:solidFill>
              <a:srgbClr val="7F7F7F"/>
            </a:solidFill>
            <a:prstDash val="solid"/>
            <a:round/>
            <a:headEnd type="none" w="med" len="med"/>
            <a:tailEnd type="triangle" w="med" len="med"/>
          </a:ln>
        </p:spPr>
        <p:txBody>
          <a:bodyPr lIns="0" tIns="0" rIns="0" bIns="0"/>
          <a:lstStyle/>
          <a:p>
            <a:endParaRPr lang="en-US"/>
          </a:p>
        </p:txBody>
      </p:sp>
      <p:sp>
        <p:nvSpPr>
          <p:cNvPr id="62478" name="Rectangle 14"/>
          <p:cNvSpPr>
            <a:spLocks/>
          </p:cNvSpPr>
          <p:nvPr/>
        </p:nvSpPr>
        <p:spPr bwMode="auto">
          <a:xfrm>
            <a:off x="6451600" y="3268663"/>
            <a:ext cx="1562100" cy="6096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Frame pointer</a:t>
            </a:r>
            <a:br>
              <a:rPr lang="en-US" dirty="0">
                <a:latin typeface="Calibri Bold" charset="0"/>
                <a:ea typeface="Calibri Bold" charset="0"/>
                <a:cs typeface="Calibri Bold" charset="0"/>
                <a:sym typeface="Calibri Bold" charset="0"/>
              </a:rPr>
            </a:b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p:txBody>
      </p:sp>
      <p:sp>
        <p:nvSpPr>
          <p:cNvPr id="62479" name="Line 15"/>
          <p:cNvSpPr>
            <a:spLocks noChangeShapeType="1"/>
          </p:cNvSpPr>
          <p:nvPr/>
        </p:nvSpPr>
        <p:spPr bwMode="auto">
          <a:xfrm>
            <a:off x="8002589" y="6488112"/>
            <a:ext cx="719137"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2480" name="Rectangle 16"/>
          <p:cNvSpPr>
            <a:spLocks/>
          </p:cNvSpPr>
          <p:nvPr/>
        </p:nvSpPr>
        <p:spPr bwMode="auto">
          <a:xfrm>
            <a:off x="6529388" y="6019800"/>
            <a:ext cx="1485900" cy="6096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Stack pointer</a:t>
            </a:r>
            <a:endParaRPr lang="en-US" dirty="0">
              <a:latin typeface="Arial Narrow Bold" charset="0"/>
              <a:ea typeface="Lucida Grande" charset="0"/>
              <a:cs typeface="Lucida Grande" charset="0"/>
              <a:sym typeface="Arial Narrow Bold" charset="0"/>
            </a:endParaRPr>
          </a:p>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8" name="Rectangle 14"/>
          <p:cNvSpPr>
            <a:spLocks/>
          </p:cNvSpPr>
          <p:nvPr/>
        </p:nvSpPr>
        <p:spPr bwMode="auto">
          <a:xfrm>
            <a:off x="6477000" y="3810000"/>
            <a:ext cx="1562100" cy="6096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alibri Bold" charset="0"/>
                <a:ea typeface="Calibri Bold" charset="0"/>
                <a:cs typeface="Calibri Bold" charset="0"/>
                <a:sym typeface="Calibri Bold" charset="0"/>
              </a:rPr>
              <a:t>(Optional)</a:t>
            </a:r>
            <a:endParaRPr lang="en-US" dirty="0">
              <a:latin typeface="Courier New Bold" charset="0"/>
              <a:cs typeface="Courier New Bold" charset="0"/>
              <a:sym typeface="Courier New Bold" charset="0"/>
            </a:endParaRPr>
          </a:p>
        </p:txBody>
      </p:sp>
    </p:spTree>
    <p:extLst>
      <p:ext uri="{BB962C8B-B14F-4D97-AF65-F5344CB8AC3E}">
        <p14:creationId xmlns:p14="http://schemas.microsoft.com/office/powerpoint/2010/main" val="39158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a:t>
            </a:r>
            <a:r>
              <a:rPr lang="en-US" dirty="0" err="1">
                <a:latin typeface="Courier New Bold" charset="0"/>
                <a:cs typeface="Courier New Bold" charset="0"/>
                <a:sym typeface="Courier New Bold" charset="0"/>
              </a:rPr>
              <a:t>incr</a:t>
            </a:r>
            <a:endParaRPr lang="en-US" dirty="0">
              <a:latin typeface="Courier New Bold" charset="0"/>
              <a:sym typeface="Courier New Bold" charset="0"/>
            </a:endParaRPr>
          </a:p>
        </p:txBody>
      </p:sp>
      <p:sp>
        <p:nvSpPr>
          <p:cNvPr id="63492" name="Rectangle 4"/>
          <p:cNvSpPr>
            <a:spLocks/>
          </p:cNvSpPr>
          <p:nvPr/>
        </p:nvSpPr>
        <p:spPr bwMode="auto">
          <a:xfrm>
            <a:off x="1905000" y="1371600"/>
            <a:ext cx="4876800" cy="1828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(long *p, long </a:t>
            </a: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x = *p;</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y = x + </a:t>
            </a:r>
            <a:r>
              <a:rPr lang="en-US" b="1" dirty="0" err="1">
                <a:latin typeface="Courier New" pitchFamily="49" charset="0"/>
                <a:cs typeface="Courier New" pitchFamily="49" charset="0"/>
                <a:sym typeface="Courier New Bold" charset="0"/>
              </a:rPr>
              <a:t>val</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*p = y;</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4" name="Rectangle 6"/>
          <p:cNvSpPr>
            <a:spLocks/>
          </p:cNvSpPr>
          <p:nvPr/>
        </p:nvSpPr>
        <p:spPr bwMode="auto">
          <a:xfrm>
            <a:off x="1905000" y="4038600"/>
            <a:ext cx="4279900" cy="1524000"/>
          </a:xfrm>
          <a:prstGeom prst="rect">
            <a:avLst/>
          </a:prstGeom>
          <a:solidFill>
            <a:srgbClr val="CDF1C5"/>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t>
            </a: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a:t>
            </a:r>
            <a:r>
              <a:rPr lang="en-US" b="1" dirty="0" err="1">
                <a:solidFill>
                  <a:srgbClr val="FF0000"/>
                </a:solidFill>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a:solidFill>
                  <a:srgbClr val="008000"/>
                </a:solidFill>
                <a:latin typeface="Courier New" pitchFamily="49" charset="0"/>
                <a:cs typeface="Courier New" pitchFamily="49" charset="0"/>
                <a:sym typeface="Courier New Bold" charset="0"/>
              </a:rPr>
              <a:t>%</a:t>
            </a:r>
            <a:r>
              <a:rPr lang="en-US" b="1" dirty="0" err="1">
                <a:solidFill>
                  <a:srgbClr val="008000"/>
                </a:solidFill>
                <a:latin typeface="Courier New" pitchFamily="49" charset="0"/>
                <a:cs typeface="Courier New" pitchFamily="49" charset="0"/>
                <a:sym typeface="Courier New Bold" charset="0"/>
              </a:rPr>
              <a:t>rax</a:t>
            </a:r>
            <a:endParaRPr lang="en-US" b="1" dirty="0">
              <a:solidFill>
                <a:srgbClr val="008000"/>
              </a:solidFill>
              <a:latin typeface="Courier New" pitchFamily="49" charset="0"/>
              <a:cs typeface="Courier New" pitchFamily="49" charset="0"/>
              <a:sym typeface="Courier New Bold" charset="0"/>
            </a:endParaRP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rsi</a:t>
            </a:r>
            <a:endParaRPr lang="en-US" b="1" dirty="0">
              <a:latin typeface="Courier New" pitchFamily="49" charset="0"/>
              <a:cs typeface="Courier New" pitchFamily="49" charset="0"/>
              <a:sym typeface="Courier New Bold" charset="0"/>
            </a:endParaRP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a:t>
            </a:r>
            <a:r>
              <a:rPr lang="en-US" b="1" dirty="0" err="1">
                <a:solidFill>
                  <a:srgbClr val="FF0000"/>
                </a:solidFill>
                <a:latin typeface="Courier New" pitchFamily="49" charset="0"/>
                <a:cs typeface="Courier New" pitchFamily="49" charset="0"/>
                <a:sym typeface="Courier New Bold" charset="0"/>
              </a:rPr>
              <a:t>rsi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a:t>
            </a:r>
          </a:p>
          <a:p>
            <a:pPr>
              <a:tabLst>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 pos="457200" algn="l"/>
                <a:tab pos="1485900" algn="l"/>
                <a:tab pos="2349500" algn="l"/>
              </a:tabLst>
            </a:pPr>
            <a:r>
              <a:rPr lang="en-US" b="1" dirty="0">
                <a:latin typeface="Courier New" pitchFamily="49" charset="0"/>
                <a:cs typeface="Courier New" pitchFamily="49" charset="0"/>
                <a:sym typeface="Courier New Bold" charset="0"/>
              </a:rPr>
              <a:t>  ret</a:t>
            </a:r>
          </a:p>
        </p:txBody>
      </p:sp>
      <p:graphicFrame>
        <p:nvGraphicFramePr>
          <p:cNvPr id="16" name="Table 15"/>
          <p:cNvGraphicFramePr>
            <a:graphicFrameLocks noGrp="1"/>
          </p:cNvGraphicFramePr>
          <p:nvPr>
            <p:extLst/>
          </p:nvPr>
        </p:nvGraphicFramePr>
        <p:xfrm>
          <a:off x="6781800" y="4114800"/>
          <a:ext cx="3352800" cy="1508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dirty="0">
                          <a:latin typeface="Calibri"/>
                          <a:cs typeface="Calibri"/>
                        </a:rPr>
                        <a:t>Argument </a:t>
                      </a:r>
                      <a:r>
                        <a:rPr lang="en-US" b="1" i="0" dirty="0">
                          <a:latin typeface="Courier New"/>
                          <a:cs typeface="Courier New"/>
                        </a:rPr>
                        <a:t>p</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r>
                        <a:rPr lang="en-US" dirty="0">
                          <a:latin typeface="Calibri"/>
                          <a:cs typeface="Calibri"/>
                        </a:rPr>
                        <a:t>Argument </a:t>
                      </a:r>
                      <a:r>
                        <a:rPr lang="en-US" b="1" i="0" dirty="0" err="1">
                          <a:latin typeface="Courier New"/>
                          <a:cs typeface="Courier New"/>
                        </a:rPr>
                        <a:t>val</a:t>
                      </a:r>
                      <a:r>
                        <a:rPr lang="en-US" dirty="0">
                          <a:latin typeface="Calibri"/>
                          <a:cs typeface="Calibri"/>
                        </a:rPr>
                        <a:t>, </a:t>
                      </a:r>
                      <a:r>
                        <a:rPr lang="en-US" b="1" i="0" dirty="0">
                          <a:latin typeface="Courier New"/>
                          <a:cs typeface="Courier New"/>
                        </a:rPr>
                        <a:t>y</a:t>
                      </a:r>
                    </a:p>
                  </a:txBody>
                  <a:tcPr/>
                </a:tc>
                <a:extLst>
                  <a:ext uri="{0D108BD9-81ED-4DB2-BD59-A6C34878D82A}">
                    <a16:rowId xmlns:a16="http://schemas.microsoft.com/office/drawing/2014/main" val="10002"/>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b="1" i="0" dirty="0">
                          <a:latin typeface="Courier New"/>
                          <a:cs typeface="Courier New"/>
                        </a:rPr>
                        <a:t>x</a:t>
                      </a:r>
                      <a:r>
                        <a:rPr lang="en-US" dirty="0">
                          <a:latin typeface="Calibri"/>
                          <a:cs typeface="Calibri"/>
                        </a:rPr>
                        <a:t>, Return value</a:t>
                      </a:r>
                      <a:endParaRPr lang="en-US" b="1" i="0" dirty="0">
                        <a:latin typeface="Courier New"/>
                        <a:cs typeface="Courier New"/>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99282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#1</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subq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$15213,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63498" name="Line 10"/>
          <p:cNvSpPr>
            <a:spLocks noChangeShapeType="1"/>
          </p:cNvSpPr>
          <p:nvPr/>
        </p:nvSpPr>
        <p:spPr bwMode="auto">
          <a:xfrm flipH="1">
            <a:off x="8001000" y="274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25844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63501" name="Rectangle 13"/>
          <p:cNvSpPr>
            <a:spLocks/>
          </p:cNvSpPr>
          <p:nvPr/>
        </p:nvSpPr>
        <p:spPr bwMode="auto">
          <a:xfrm>
            <a:off x="6705600" y="1600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251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7" name="Rectangle 7"/>
          <p:cNvSpPr>
            <a:spLocks/>
          </p:cNvSpPr>
          <p:nvPr/>
        </p:nvSpPr>
        <p:spPr bwMode="auto">
          <a:xfrm>
            <a:off x="6705600" y="5715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609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6330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6102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38862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4419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5334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5943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5715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Tree>
    <p:extLst>
      <p:ext uri="{BB962C8B-B14F-4D97-AF65-F5344CB8AC3E}">
        <p14:creationId xmlns:p14="http://schemas.microsoft.com/office/powerpoint/2010/main" val="936360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12977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2180922" y="3200401"/>
            <a:ext cx="7233583" cy="1200329"/>
          </a:xfrm>
          <a:prstGeom prst="rect">
            <a:avLst/>
          </a:prstGeom>
          <a:solidFill>
            <a:srgbClr val="FFC000"/>
          </a:solidFill>
        </p:spPr>
        <p:txBody>
          <a:bodyPr wrap="none" rtlCol="0">
            <a:spAutoFit/>
          </a:bodyPr>
          <a:lstStyle/>
          <a:p>
            <a:r>
              <a:rPr lang="en-US" sz="2400" dirty="0">
                <a:latin typeface="Calibri" panose="020F0502020204030204" pitchFamily="34" charset="0"/>
                <a:cs typeface="Calibri" panose="020F0502020204030204" pitchFamily="34" charset="0"/>
              </a:rPr>
              <a:t>Aside 1:  </a:t>
            </a:r>
            <a:r>
              <a:rPr lang="en-US" sz="2400" b="1" dirty="0" err="1">
                <a:latin typeface="Courier New" panose="02070309020205020404" pitchFamily="49" charset="0"/>
                <a:cs typeface="Courier New" panose="02070309020205020404" pitchFamily="49" charset="0"/>
              </a:rPr>
              <a:t>movl</a:t>
            </a:r>
            <a:r>
              <a:rPr lang="en-US" sz="2400" b="1" dirty="0">
                <a:latin typeface="Courier New" panose="02070309020205020404" pitchFamily="49" charset="0"/>
                <a:cs typeface="Courier New" panose="02070309020205020404" pitchFamily="49" charset="0"/>
              </a:rPr>
              <a:t>  $3000, %</a:t>
            </a:r>
            <a:r>
              <a:rPr lang="en-US" sz="2400" b="1" dirty="0" err="1">
                <a:latin typeface="Courier New" panose="02070309020205020404" pitchFamily="49" charset="0"/>
                <a:cs typeface="Courier New" panose="02070309020205020404" pitchFamily="49" charset="0"/>
              </a:rPr>
              <a:t>esi</a:t>
            </a:r>
            <a:endParaRPr lang="en-US" sz="2400" b="1" dirty="0">
              <a:latin typeface="Courier New" panose="02070309020205020404" pitchFamily="49" charset="0"/>
              <a:cs typeface="Courier New" panose="02070309020205020404" pitchFamily="49" charset="0"/>
            </a:endParaRP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Remember, </a:t>
            </a:r>
            <a:r>
              <a:rPr lang="en-US" sz="2400" dirty="0" err="1">
                <a:latin typeface="Calibri" panose="020F0502020204030204" pitchFamily="34" charset="0"/>
                <a:cs typeface="Calibri" panose="020F0502020204030204" pitchFamily="34" charset="0"/>
              </a:rPr>
              <a:t>movl</a:t>
            </a:r>
            <a:r>
              <a:rPr lang="en-US" sz="2400" dirty="0">
                <a:latin typeface="Calibri" panose="020F0502020204030204" pitchFamily="34" charset="0"/>
                <a:cs typeface="Calibri" panose="020F0502020204030204" pitchFamily="34" charset="0"/>
              </a:rPr>
              <a:t> -&gt; %</a:t>
            </a:r>
            <a:r>
              <a:rPr lang="en-US" sz="2400" dirty="0" err="1">
                <a:latin typeface="Calibri" panose="020F0502020204030204" pitchFamily="34" charset="0"/>
                <a:cs typeface="Calibri" panose="020F0502020204030204" pitchFamily="34" charset="0"/>
              </a:rPr>
              <a:t>exx</a:t>
            </a:r>
            <a:r>
              <a:rPr lang="en-US" sz="2400" dirty="0">
                <a:latin typeface="Calibri" panose="020F0502020204030204" pitchFamily="34" charset="0"/>
                <a:cs typeface="Calibri" panose="020F0502020204030204" pitchFamily="34" charset="0"/>
              </a:rPr>
              <a:t> zeros out high order 32 bits.</a:t>
            </a: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Why use </a:t>
            </a:r>
            <a:r>
              <a:rPr lang="en-US" sz="2400" dirty="0" err="1">
                <a:latin typeface="Calibri" panose="020F0502020204030204" pitchFamily="34" charset="0"/>
                <a:cs typeface="Calibri" panose="020F0502020204030204" pitchFamily="34" charset="0"/>
              </a:rPr>
              <a:t>movl</a:t>
            </a:r>
            <a:r>
              <a:rPr lang="en-US" sz="2400" dirty="0">
                <a:latin typeface="Calibri" panose="020F0502020204030204" pitchFamily="34" charset="0"/>
                <a:cs typeface="Calibri" panose="020F0502020204030204" pitchFamily="34" charset="0"/>
              </a:rPr>
              <a:t> instead of </a:t>
            </a:r>
            <a:r>
              <a:rPr lang="en-US" sz="2400" dirty="0" err="1">
                <a:latin typeface="Calibri" panose="020F0502020204030204" pitchFamily="34" charset="0"/>
                <a:cs typeface="Calibri" panose="020F0502020204030204" pitchFamily="34" charset="0"/>
              </a:rPr>
              <a:t>movq</a:t>
            </a:r>
            <a:r>
              <a:rPr lang="en-US" sz="2400" dirty="0">
                <a:latin typeface="Calibri" panose="020F0502020204030204" pitchFamily="34" charset="0"/>
                <a:cs typeface="Calibri" panose="020F0502020204030204" pitchFamily="34" charset="0"/>
              </a:rPr>
              <a:t>? 1 byte shorter.</a:t>
            </a:r>
          </a:p>
        </p:txBody>
      </p:sp>
    </p:spTree>
    <p:extLst>
      <p:ext uri="{BB962C8B-B14F-4D97-AF65-F5344CB8AC3E}">
        <p14:creationId xmlns:p14="http://schemas.microsoft.com/office/powerpoint/2010/main" val="899641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2262053" y="3512972"/>
            <a:ext cx="5994534" cy="1200329"/>
          </a:xfrm>
          <a:prstGeom prst="rect">
            <a:avLst/>
          </a:prstGeom>
          <a:solidFill>
            <a:srgbClr val="FFC000"/>
          </a:solidFill>
        </p:spPr>
        <p:txBody>
          <a:bodyPr wrap="square" rtlCol="0">
            <a:spAutoFit/>
          </a:bodyPr>
          <a:lstStyle/>
          <a:p>
            <a:r>
              <a:rPr lang="en-US" sz="2400" dirty="0">
                <a:latin typeface="Calibri" panose="020F0502020204030204" pitchFamily="34" charset="0"/>
                <a:cs typeface="Calibri" panose="020F0502020204030204" pitchFamily="34" charset="0"/>
              </a:rPr>
              <a:t>Aside 2:  </a:t>
            </a:r>
            <a:r>
              <a:rPr lang="en-US" sz="2400" b="1" dirty="0" err="1">
                <a:latin typeface="Courier New" panose="02070309020205020404" pitchFamily="49" charset="0"/>
                <a:cs typeface="Courier New" panose="02070309020205020404" pitchFamily="49" charset="0"/>
              </a:rPr>
              <a:t>leaq</a:t>
            </a:r>
            <a:r>
              <a:rPr lang="en-US" sz="2400" b="1" dirty="0">
                <a:latin typeface="Courier New" panose="02070309020205020404" pitchFamily="49" charset="0"/>
                <a:cs typeface="Courier New" panose="02070309020205020404" pitchFamily="49" charset="0"/>
              </a:rPr>
              <a:t>  8(%</a:t>
            </a:r>
            <a:r>
              <a:rPr lang="en-US" sz="2400" b="1" dirty="0" err="1">
                <a:latin typeface="Courier New" panose="02070309020205020404" pitchFamily="49" charset="0"/>
                <a:cs typeface="Courier New" panose="02070309020205020404" pitchFamily="49" charset="0"/>
              </a:rPr>
              <a:t>rsp</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rdi</a:t>
            </a:r>
            <a:endParaRPr lang="en-US" sz="2400" b="1" dirty="0">
              <a:latin typeface="Courier New" panose="02070309020205020404" pitchFamily="49" charset="0"/>
              <a:cs typeface="Courier New" panose="02070309020205020404" pitchFamily="49" charset="0"/>
            </a:endParaRP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Computes %rsp+8</a:t>
            </a:r>
          </a:p>
          <a:p>
            <a:pPr marL="173038" indent="-173038">
              <a:buFont typeface="Arial" panose="020B0604020202020204" pitchFamily="34" charset="0"/>
              <a:buChar char="•"/>
            </a:pPr>
            <a:r>
              <a:rPr lang="en-US" sz="2400" dirty="0">
                <a:latin typeface="Calibri" panose="020F0502020204030204" pitchFamily="34" charset="0"/>
                <a:cs typeface="Calibri" panose="020F0502020204030204" pitchFamily="34" charset="0"/>
              </a:rPr>
              <a:t>Actually, used for what it is meant!</a:t>
            </a:r>
          </a:p>
        </p:txBody>
      </p:sp>
    </p:spTree>
    <p:extLst>
      <p:ext uri="{BB962C8B-B14F-4D97-AF65-F5344CB8AC3E}">
        <p14:creationId xmlns:p14="http://schemas.microsoft.com/office/powerpoint/2010/main" val="43078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solidFill>
                  <a:srgbClr val="0070C0"/>
                </a:solidFill>
              </a:rPr>
              <a:t>Procedure arguments</a:t>
            </a:r>
          </a:p>
          <a:p>
            <a:pPr lvl="1"/>
            <a:r>
              <a:rPr lang="en-US" dirty="0">
                <a:solidFill>
                  <a:srgbClr val="FF0000"/>
                </a:solidFill>
              </a:rPr>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cxnSp>
        <p:nvCxnSpPr>
          <p:cNvPr id="13" name="Straight Arrow Connector 12"/>
          <p:cNvCxnSpPr/>
          <p:nvPr/>
        </p:nvCxnSpPr>
        <p:spPr bwMode="auto">
          <a:xfrm>
            <a:off x="8534400" y="2133600"/>
            <a:ext cx="228600" cy="1524000"/>
          </a:xfrm>
          <a:prstGeom prst="straightConnector1">
            <a:avLst/>
          </a:prstGeom>
          <a:solidFill>
            <a:schemeClr val="accent1"/>
          </a:solidFill>
          <a:ln w="25400" cap="flat" cmpd="sng" algn="ctr">
            <a:solidFill>
              <a:srgbClr val="0070C0"/>
            </a:solidFill>
            <a:prstDash val="solid"/>
            <a:round/>
            <a:headEnd type="none" w="med" len="med"/>
            <a:tailEnd type="arrow"/>
          </a:ln>
          <a:effectLst/>
        </p:spPr>
      </p:cxnSp>
      <p:cxnSp>
        <p:nvCxnSpPr>
          <p:cNvPr id="14" name="Straight Arrow Connector 13"/>
          <p:cNvCxnSpPr/>
          <p:nvPr/>
        </p:nvCxnSpPr>
        <p:spPr bwMode="auto">
          <a:xfrm flipH="1" flipV="1">
            <a:off x="7772400" y="2133600"/>
            <a:ext cx="914400" cy="32004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880402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#2</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$3000, %</a:t>
            </a:r>
            <a:r>
              <a:rPr lang="en-US" b="1" dirty="0" err="1">
                <a:solidFill>
                  <a:srgbClr val="FF0000"/>
                </a:solidFill>
                <a:latin typeface="Courier New" pitchFamily="49" charset="0"/>
                <a:cs typeface="Courier New" pitchFamily="49" charset="0"/>
                <a:sym typeface="Courier New Bold" charset="0"/>
              </a:rPr>
              <a:t>esi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leaq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12812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#3</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call    </a:t>
            </a:r>
            <a:r>
              <a:rPr lang="en-US" b="1" dirty="0" err="1">
                <a:solidFill>
                  <a:srgbClr val="FF0000"/>
                </a:solidFill>
                <a:latin typeface="Courier New" pitchFamily="49" charset="0"/>
                <a:cs typeface="Courier New" pitchFamily="49" charset="0"/>
                <a:sym typeface="Courier New Bold" charset="0"/>
              </a:rPr>
              <a:t>incr</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long v2 = </a:t>
            </a:r>
            <a:r>
              <a:rPr lang="en-US" b="1" dirty="0" err="1">
                <a:solidFill>
                  <a:srgbClr val="FF0000"/>
                </a:solidFill>
                <a:latin typeface="Courier New" pitchFamily="49" charset="0"/>
                <a:cs typeface="Courier New" pitchFamily="49" charset="0"/>
                <a:sym typeface="Courier New Bold" charset="0"/>
              </a:rPr>
              <a:t>incr</a:t>
            </a:r>
            <a:r>
              <a:rPr lang="en-US" b="1" dirty="0">
                <a:solidFill>
                  <a:srgbClr val="FF0000"/>
                </a:solidFill>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b="1" dirty="0">
                <a:solidFill>
                  <a:srgbClr val="FF0000"/>
                </a:solidFill>
                <a:latin typeface="Courier New Bold" charset="0"/>
                <a:cs typeface="Courier New Bold" charset="0"/>
                <a:sym typeface="Courier New Bold" charset="0"/>
              </a:rPr>
              <a:t>18213</a:t>
            </a:r>
          </a:p>
        </p:txBody>
      </p:sp>
      <p:sp>
        <p:nvSpPr>
          <p:cNvPr id="18" name="Rectangle 9"/>
          <p:cNvSpPr>
            <a:spLocks/>
          </p:cNvSpPr>
          <p:nvPr/>
        </p:nvSpPr>
        <p:spPr bwMode="auto">
          <a:xfrm>
            <a:off x="6705600" y="3352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587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359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1143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676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00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971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4114800"/>
          <a:ext cx="3352800" cy="1127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&amp;v1</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rsi</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3000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6464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#4</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rax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a:t>
            </a:r>
            <a:r>
              <a:rPr lang="en-US" b="1" dirty="0">
                <a:solidFill>
                  <a:srgbClr val="FF0000"/>
                </a:solidFill>
                <a:latin typeface="Courier New" pitchFamily="49" charset="0"/>
                <a:cs typeface="Courier New" pitchFamily="49" charset="0"/>
                <a:sym typeface="Courier New Bold" charset="0"/>
              </a:rPr>
              <a:t>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b="1" dirty="0">
                <a:latin typeface="Courier New Bold" charset="0"/>
                <a:cs typeface="Courier New Bold" charset="0"/>
                <a:sym typeface="Courier New Bold" charset="0"/>
              </a:rPr>
              <a:t>18213</a:t>
            </a:r>
          </a:p>
        </p:txBody>
      </p:sp>
      <p:sp>
        <p:nvSpPr>
          <p:cNvPr id="18" name="Rectangle 9"/>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206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978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762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295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09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2819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590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3733800"/>
          <a:ext cx="33528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4785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#5a</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chemeClr val="accent1">
                    <a:lumMod val="40000"/>
                    <a:lumOff val="60000"/>
                  </a:schemeClr>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a:t>
            </a:r>
            <a:r>
              <a:rPr lang="en-US" dirty="0">
                <a:latin typeface="Courier New" pitchFamily="49" charset="0"/>
                <a:cs typeface="Courier New" pitchFamily="49" charset="0"/>
                <a:sym typeface="Courier New Bold" charset="0"/>
              </a:rPr>
              <a:t>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sp>
        <p:nvSpPr>
          <p:cNvPr id="17" name="Rectangle 7"/>
          <p:cNvSpPr>
            <a:spLocks/>
          </p:cNvSpPr>
          <p:nvPr/>
        </p:nvSpPr>
        <p:spPr bwMode="auto">
          <a:xfrm>
            <a:off x="6705600" y="2590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b="1" dirty="0">
                <a:latin typeface="Courier New Bold" charset="0"/>
                <a:cs typeface="Courier New Bold" charset="0"/>
                <a:sym typeface="Courier New Bold" charset="0"/>
              </a:rPr>
              <a:t>18213</a:t>
            </a:r>
          </a:p>
        </p:txBody>
      </p:sp>
      <p:sp>
        <p:nvSpPr>
          <p:cNvPr id="18" name="Rectangle 9"/>
          <p:cNvSpPr>
            <a:spLocks/>
          </p:cNvSpPr>
          <p:nvPr/>
        </p:nvSpPr>
        <p:spPr bwMode="auto">
          <a:xfrm>
            <a:off x="6705600" y="2971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2067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9781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7620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2954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098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28194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25908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graphicFrame>
        <p:nvGraphicFramePr>
          <p:cNvPr id="24" name="Table 23"/>
          <p:cNvGraphicFramePr>
            <a:graphicFrameLocks noGrp="1"/>
          </p:cNvGraphicFramePr>
          <p:nvPr>
            <p:extLst/>
          </p:nvPr>
        </p:nvGraphicFramePr>
        <p:xfrm>
          <a:off x="6781800" y="3733800"/>
          <a:ext cx="33528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1"/>
                  </a:ext>
                </a:extLst>
              </a:tr>
            </a:tbl>
          </a:graphicData>
        </a:graphic>
      </p:graphicFrame>
      <p:sp>
        <p:nvSpPr>
          <p:cNvPr id="29" name="Line 10"/>
          <p:cNvSpPr>
            <a:spLocks noChangeShapeType="1"/>
          </p:cNvSpPr>
          <p:nvPr/>
        </p:nvSpPr>
        <p:spPr bwMode="auto">
          <a:xfrm flipH="1">
            <a:off x="8001000" y="6324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30" name="Rectangle 11"/>
          <p:cNvSpPr>
            <a:spLocks/>
          </p:cNvSpPr>
          <p:nvPr/>
        </p:nvSpPr>
        <p:spPr bwMode="auto">
          <a:xfrm>
            <a:off x="8507414" y="60960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31" name="Rectangle 12"/>
          <p:cNvSpPr>
            <a:spLocks/>
          </p:cNvSpPr>
          <p:nvPr/>
        </p:nvSpPr>
        <p:spPr bwMode="auto">
          <a:xfrm>
            <a:off x="7467600" y="4648201"/>
            <a:ext cx="266771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Updated Stack Structure</a:t>
            </a:r>
          </a:p>
        </p:txBody>
      </p:sp>
      <p:sp>
        <p:nvSpPr>
          <p:cNvPr id="32" name="Rectangle 13"/>
          <p:cNvSpPr>
            <a:spLocks/>
          </p:cNvSpPr>
          <p:nvPr/>
        </p:nvSpPr>
        <p:spPr bwMode="auto">
          <a:xfrm>
            <a:off x="6705600" y="518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36" name="Rectangle 9"/>
          <p:cNvSpPr>
            <a:spLocks/>
          </p:cNvSpPr>
          <p:nvPr/>
        </p:nvSpPr>
        <p:spPr bwMode="auto">
          <a:xfrm>
            <a:off x="6705600" y="609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Tree>
    <p:extLst>
      <p:ext uri="{BB962C8B-B14F-4D97-AF65-F5344CB8AC3E}">
        <p14:creationId xmlns:p14="http://schemas.microsoft.com/office/powerpoint/2010/main" val="1753888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a:t>Example: Calling </a:t>
            </a:r>
            <a:r>
              <a:rPr lang="en-US" dirty="0" err="1">
                <a:latin typeface="Courier New Bold" charset="0"/>
                <a:cs typeface="Courier New Bold" charset="0"/>
                <a:sym typeface="Courier New Bold" charset="0"/>
              </a:rPr>
              <a:t>incr</a:t>
            </a:r>
            <a:r>
              <a:rPr lang="en-US" dirty="0"/>
              <a:t> #5b</a:t>
            </a:r>
            <a:endParaRPr lang="en-US" dirty="0">
              <a:latin typeface="Courier New Bold" charset="0"/>
              <a:sym typeface="Courier New Bold" charset="0"/>
            </a:endParaRPr>
          </a:p>
        </p:txBody>
      </p:sp>
      <p:sp>
        <p:nvSpPr>
          <p:cNvPr id="63492" name="Rectangle 4"/>
          <p:cNvSpPr>
            <a:spLocks/>
          </p:cNvSpPr>
          <p:nvPr/>
        </p:nvSpPr>
        <p:spPr bwMode="auto">
          <a:xfrm>
            <a:off x="1905000" y="3581400"/>
            <a:ext cx="4419600" cy="2971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call_incr</a:t>
            </a:r>
            <a:r>
              <a:rPr lang="en-US" b="1" dirty="0">
                <a:latin typeface="Courier New" pitchFamily="49" charset="0"/>
                <a:cs typeface="Courier New" pitchFamily="49" charset="0"/>
                <a:sym typeface="Courier New Bold" charset="0"/>
              </a:rPr>
              <a:t>()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return</a:t>
            </a:r>
            <a:r>
              <a:rPr lang="en-US" b="1" dirty="0">
                <a:latin typeface="Courier New" pitchFamily="49" charset="0"/>
                <a:cs typeface="Courier New" pitchFamily="49" charset="0"/>
                <a:sym typeface="Courier New Bold" charset="0"/>
              </a:rPr>
              <a:t> v1+v2;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b="1" dirty="0">
              <a:latin typeface="Courier New" pitchFamily="49" charset="0"/>
              <a:cs typeface="Courier New" pitchFamily="49" charset="0"/>
              <a:sym typeface="Courier New Bold" charset="0"/>
            </a:endParaRPr>
          </a:p>
        </p:txBody>
      </p:sp>
      <p:graphicFrame>
        <p:nvGraphicFramePr>
          <p:cNvPr id="24" name="Table 23"/>
          <p:cNvGraphicFramePr>
            <a:graphicFrameLocks noGrp="1"/>
          </p:cNvGraphicFramePr>
          <p:nvPr>
            <p:extLst/>
          </p:nvPr>
        </p:nvGraphicFramePr>
        <p:xfrm>
          <a:off x="6781800" y="3733800"/>
          <a:ext cx="3352800" cy="7467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r>
                        <a:rPr lang="en-US" dirty="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val="10001"/>
                  </a:ext>
                </a:extLst>
              </a:tr>
            </a:tbl>
          </a:graphicData>
        </a:graphic>
      </p:graphicFrame>
      <p:sp>
        <p:nvSpPr>
          <p:cNvPr id="29" name="Line 10"/>
          <p:cNvSpPr>
            <a:spLocks noChangeShapeType="1"/>
          </p:cNvSpPr>
          <p:nvPr/>
        </p:nvSpPr>
        <p:spPr bwMode="auto">
          <a:xfrm flipH="1">
            <a:off x="8077200" y="2895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30" name="Rectangle 11"/>
          <p:cNvSpPr>
            <a:spLocks/>
          </p:cNvSpPr>
          <p:nvPr/>
        </p:nvSpPr>
        <p:spPr bwMode="auto">
          <a:xfrm>
            <a:off x="8583614" y="26670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31" name="Rectangle 12"/>
          <p:cNvSpPr>
            <a:spLocks/>
          </p:cNvSpPr>
          <p:nvPr/>
        </p:nvSpPr>
        <p:spPr bwMode="auto">
          <a:xfrm>
            <a:off x="7543800" y="1219201"/>
            <a:ext cx="266771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Updated Stack Structure</a:t>
            </a:r>
          </a:p>
        </p:txBody>
      </p:sp>
      <p:sp>
        <p:nvSpPr>
          <p:cNvPr id="32" name="Rectangle 13"/>
          <p:cNvSpPr>
            <a:spLocks/>
          </p:cNvSpPr>
          <p:nvPr/>
        </p:nvSpPr>
        <p:spPr bwMode="auto">
          <a:xfrm>
            <a:off x="6781800" y="1752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36" name="Rectangle 9"/>
          <p:cNvSpPr>
            <a:spLocks/>
          </p:cNvSpPr>
          <p:nvPr/>
        </p:nvSpPr>
        <p:spPr bwMode="auto">
          <a:xfrm>
            <a:off x="67818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5" name="Line 10"/>
          <p:cNvSpPr>
            <a:spLocks noChangeShapeType="1"/>
          </p:cNvSpPr>
          <p:nvPr/>
        </p:nvSpPr>
        <p:spPr bwMode="auto">
          <a:xfrm flipH="1">
            <a:off x="8077200" y="5943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8" name="Rectangle 11"/>
          <p:cNvSpPr>
            <a:spLocks/>
          </p:cNvSpPr>
          <p:nvPr/>
        </p:nvSpPr>
        <p:spPr bwMode="auto">
          <a:xfrm>
            <a:off x="8583614" y="57150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33" name="Rectangle 12"/>
          <p:cNvSpPr>
            <a:spLocks/>
          </p:cNvSpPr>
          <p:nvPr/>
        </p:nvSpPr>
        <p:spPr bwMode="auto">
          <a:xfrm>
            <a:off x="7543800" y="4648201"/>
            <a:ext cx="225484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Final Stack Structure</a:t>
            </a:r>
          </a:p>
        </p:txBody>
      </p:sp>
      <p:sp>
        <p:nvSpPr>
          <p:cNvPr id="34" name="Rectangle 13"/>
          <p:cNvSpPr>
            <a:spLocks/>
          </p:cNvSpPr>
          <p:nvPr/>
        </p:nvSpPr>
        <p:spPr bwMode="auto">
          <a:xfrm>
            <a:off x="6781800" y="518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Tree>
    <p:extLst>
      <p:ext uri="{BB962C8B-B14F-4D97-AF65-F5344CB8AC3E}">
        <p14:creationId xmlns:p14="http://schemas.microsoft.com/office/powerpoint/2010/main" val="241787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ln/>
        </p:spPr>
        <p:txBody>
          <a:bodyPr/>
          <a:lstStyle/>
          <a:p>
            <a:pPr marL="119063" indent="-119063"/>
            <a:r>
              <a:rPr lang="en-US" dirty="0"/>
              <a:t>Register Saving Conventions</a:t>
            </a:r>
          </a:p>
        </p:txBody>
      </p:sp>
      <p:sp>
        <p:nvSpPr>
          <p:cNvPr id="74756" name="Rectangle 4"/>
          <p:cNvSpPr>
            <a:spLocks noGrp="1" noChangeArrowheads="1"/>
          </p:cNvSpPr>
          <p:nvPr>
            <p:ph type="body" idx="1"/>
          </p:nvPr>
        </p:nvSpPr>
        <p:spPr>
          <a:ln/>
        </p:spPr>
        <p:txBody>
          <a:bodyPr>
            <a:normAutofit fontScale="92500" lnSpcReduction="20000"/>
          </a:bodyPr>
          <a:lstStyle/>
          <a:p>
            <a:r>
              <a:rPr lang="en-US" dirty="0"/>
              <a:t>When procedure </a:t>
            </a:r>
            <a:r>
              <a:rPr lang="en-US" dirty="0" err="1">
                <a:latin typeface="Courier New Bold" charset="0"/>
                <a:cs typeface="Courier New Bold" charset="0"/>
                <a:sym typeface="Courier New Bold" charset="0"/>
              </a:rPr>
              <a:t>yoo</a:t>
            </a:r>
            <a:r>
              <a:rPr lang="en-US" dirty="0"/>
              <a:t> calls </a:t>
            </a:r>
            <a:r>
              <a:rPr lang="en-US" dirty="0">
                <a:latin typeface="Courier New Bold" charset="0"/>
                <a:cs typeface="Courier New Bold" charset="0"/>
                <a:sym typeface="Courier New Bold" charset="0"/>
              </a:rPr>
              <a:t>who</a:t>
            </a:r>
            <a:r>
              <a:rPr lang="en-US" dirty="0"/>
              <a:t>:</a:t>
            </a:r>
          </a:p>
          <a:p>
            <a:pPr marL="552450" lvl="1"/>
            <a:r>
              <a:rPr lang="en-US" dirty="0" err="1">
                <a:latin typeface="Courier New Bold" charset="0"/>
                <a:cs typeface="Courier New Bold" charset="0"/>
                <a:sym typeface="Courier New Bold" charset="0"/>
              </a:rPr>
              <a:t>yoo</a:t>
            </a:r>
            <a:r>
              <a:rPr lang="en-US" dirty="0"/>
              <a:t> is the </a:t>
            </a:r>
            <a:r>
              <a:rPr lang="en-US" dirty="0">
                <a:solidFill>
                  <a:srgbClr val="980002"/>
                </a:solidFill>
                <a:latin typeface="Calibri Bold Italic" charset="0"/>
                <a:ea typeface="Calibri Bold Italic" charset="0"/>
                <a:cs typeface="Calibri Bold Italic" charset="0"/>
                <a:sym typeface="Calibri Bold Italic" charset="0"/>
              </a:rPr>
              <a:t>caller</a:t>
            </a:r>
            <a:endParaRPr lang="en-US" dirty="0"/>
          </a:p>
          <a:p>
            <a:pPr marL="552450" lvl="1"/>
            <a:r>
              <a:rPr lang="en-US" dirty="0">
                <a:latin typeface="Courier New Bold" charset="0"/>
                <a:cs typeface="Courier New Bold" charset="0"/>
                <a:sym typeface="Courier New Bold" charset="0"/>
              </a:rPr>
              <a:t>who</a:t>
            </a:r>
            <a:r>
              <a:rPr lang="en-US" dirty="0"/>
              <a:t> is the </a:t>
            </a:r>
            <a:r>
              <a:rPr lang="en-US" dirty="0" err="1">
                <a:solidFill>
                  <a:srgbClr val="980002"/>
                </a:solidFill>
                <a:latin typeface="Calibri Bold Italic" charset="0"/>
                <a:ea typeface="Calibri Bold Italic" charset="0"/>
                <a:cs typeface="Calibri Bold Italic" charset="0"/>
                <a:sym typeface="Calibri Bold Italic" charset="0"/>
              </a:rPr>
              <a:t>callee</a:t>
            </a:r>
            <a:endParaRPr lang="en-US" dirty="0"/>
          </a:p>
          <a:p>
            <a:pPr>
              <a:spcBef>
                <a:spcPts val="1200"/>
              </a:spcBef>
            </a:pPr>
            <a:r>
              <a:rPr lang="en-US" dirty="0"/>
              <a:t>Can register be used for temporary storage?</a:t>
            </a:r>
          </a:p>
          <a:p>
            <a:endParaRPr lang="en-US" dirty="0"/>
          </a:p>
          <a:p>
            <a:endParaRPr lang="en-US" dirty="0"/>
          </a:p>
          <a:p>
            <a:endParaRPr lang="en-US" dirty="0"/>
          </a:p>
          <a:p>
            <a:endParaRPr lang="en-US" dirty="0"/>
          </a:p>
          <a:p>
            <a:endParaRPr lang="en-US" dirty="0"/>
          </a:p>
          <a:p>
            <a:pPr marL="552450" lvl="1"/>
            <a:r>
              <a:rPr lang="en-US" dirty="0"/>
              <a:t>Contents of register </a:t>
            </a: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rdx</a:t>
            </a:r>
            <a:r>
              <a:rPr lang="en-US" dirty="0"/>
              <a:t> overwritten by </a:t>
            </a:r>
            <a:r>
              <a:rPr lang="en-US" dirty="0">
                <a:latin typeface="Courier New Bold" charset="0"/>
                <a:cs typeface="Courier New Bold" charset="0"/>
                <a:sym typeface="Courier New Bold" charset="0"/>
              </a:rPr>
              <a:t>who</a:t>
            </a:r>
            <a:endParaRPr lang="en-US" dirty="0">
              <a:latin typeface="Courier New Bold" charset="0"/>
              <a:ea typeface="ヒラギノ角ゴ ProN W6" charset="0"/>
              <a:cs typeface="ヒラギノ角ゴ ProN W6" charset="0"/>
              <a:sym typeface="Courier New Bold" charset="0"/>
            </a:endParaRPr>
          </a:p>
          <a:p>
            <a:pPr marL="552450" lvl="1"/>
            <a:r>
              <a:rPr lang="en-US" dirty="0">
                <a:ea typeface="Zapf Dingbats" charset="0"/>
                <a:cs typeface="Zapf Dingbats" charset="0"/>
              </a:rPr>
              <a:t>This could be trouble ➙ something should be done!</a:t>
            </a:r>
            <a:endParaRPr lang="en-US" sz="1800" dirty="0"/>
          </a:p>
          <a:p>
            <a:pPr marL="838200" lvl="2"/>
            <a:r>
              <a:rPr lang="en-US" dirty="0"/>
              <a:t>Need some coordination</a:t>
            </a:r>
          </a:p>
        </p:txBody>
      </p:sp>
      <p:sp>
        <p:nvSpPr>
          <p:cNvPr id="74757" name="Rectangle 5"/>
          <p:cNvSpPr>
            <a:spLocks/>
          </p:cNvSpPr>
          <p:nvPr/>
        </p:nvSpPr>
        <p:spPr bwMode="auto">
          <a:xfrm>
            <a:off x="2284413" y="3200400"/>
            <a:ext cx="3797300" cy="1976438"/>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457200" algn="l"/>
                <a:tab pos="457200" algn="l"/>
                <a:tab pos="457200" algn="l"/>
                <a:tab pos="457200" algn="l"/>
                <a:tab pos="457200" algn="l"/>
                <a:tab pos="457200" algn="l"/>
              </a:tabLst>
            </a:pPr>
            <a:r>
              <a:rPr lang="en-US" b="1" dirty="0" err="1">
                <a:latin typeface="Courier New" pitchFamily="49" charset="0"/>
                <a:cs typeface="Courier New" pitchFamily="49" charset="0"/>
                <a:sym typeface="Courier New Bold" charset="0"/>
              </a:rPr>
              <a:t>yoo</a:t>
            </a:r>
            <a:r>
              <a:rPr lang="en-US" b="1" dirty="0">
                <a:latin typeface="Courier New" pitchFamily="49" charset="0"/>
                <a:cs typeface="Courier New" pitchFamily="49" charset="0"/>
                <a:sym typeface="Courier New Bold" charset="0"/>
              </a:rPr>
              <a:t>:</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a:t>
            </a:r>
            <a:r>
              <a:rPr lang="en-US" b="1" dirty="0">
                <a:solidFill>
                  <a:srgbClr val="C00000"/>
                </a:solidFill>
                <a:latin typeface="Courier New" pitchFamily="49" charset="0"/>
                <a:cs typeface="Courier New" pitchFamily="49" charset="0"/>
                <a:sym typeface="Courier New Bold" charset="0"/>
              </a:rPr>
              <a:t>%</a:t>
            </a:r>
            <a:r>
              <a:rPr lang="en-US" b="1" dirty="0" err="1">
                <a:solidFill>
                  <a:srgbClr val="C00000"/>
                </a:solidFill>
                <a:latin typeface="Courier New" pitchFamily="49" charset="0"/>
                <a:cs typeface="Courier New" pitchFamily="49" charset="0"/>
                <a:sym typeface="Courier New Bold" charset="0"/>
              </a:rPr>
              <a:t>rdx</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call who</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a:solidFill>
                  <a:srgbClr val="C00000"/>
                </a:solidFill>
                <a:latin typeface="Courier New" pitchFamily="49" charset="0"/>
                <a:cs typeface="Courier New" pitchFamily="49" charset="0"/>
                <a:sym typeface="Courier New Bold" charset="0"/>
              </a:rPr>
              <a:t>%</a:t>
            </a:r>
            <a:r>
              <a:rPr lang="en-US" b="1" dirty="0" err="1">
                <a:solidFill>
                  <a:srgbClr val="C00000"/>
                </a:solidFill>
                <a:latin typeface="Courier New" pitchFamily="49" charset="0"/>
                <a:cs typeface="Courier New" pitchFamily="49" charset="0"/>
                <a:sym typeface="Courier New Bold" charset="0"/>
              </a:rPr>
              <a:t>rdx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ret</a:t>
            </a:r>
          </a:p>
        </p:txBody>
      </p:sp>
      <p:sp>
        <p:nvSpPr>
          <p:cNvPr id="74758" name="Rectangle 6"/>
          <p:cNvSpPr>
            <a:spLocks/>
          </p:cNvSpPr>
          <p:nvPr/>
        </p:nvSpPr>
        <p:spPr bwMode="auto">
          <a:xfrm>
            <a:off x="6275388" y="3200400"/>
            <a:ext cx="3797300" cy="1981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who:</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$18213, </a:t>
            </a:r>
            <a:r>
              <a:rPr lang="en-US" b="1" dirty="0">
                <a:solidFill>
                  <a:srgbClr val="C00000"/>
                </a:solidFill>
                <a:latin typeface="Courier New" pitchFamily="49" charset="0"/>
                <a:cs typeface="Courier New" pitchFamily="49" charset="0"/>
                <a:sym typeface="Courier New Bold" charset="0"/>
              </a:rPr>
              <a:t>%</a:t>
            </a:r>
            <a:r>
              <a:rPr lang="en-US" b="1" dirty="0" err="1">
                <a:solidFill>
                  <a:srgbClr val="C00000"/>
                </a:solidFill>
                <a:latin typeface="Courier New" pitchFamily="49" charset="0"/>
                <a:cs typeface="Courier New" pitchFamily="49" charset="0"/>
                <a:sym typeface="Courier New Bold" charset="0"/>
              </a:rPr>
              <a:t>rdx</a:t>
            </a:r>
            <a:endParaRPr lang="en-US" sz="2400" b="1" dirty="0">
              <a:solidFill>
                <a:srgbClr val="C00000"/>
              </a:solidFill>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ea typeface="Monaco" charset="0"/>
                <a:cs typeface="Courier New" pitchFamily="49" charset="0"/>
                <a:sym typeface="Courier New Bold" charset="0"/>
              </a:rPr>
              <a:t>	• • •</a:t>
            </a:r>
            <a:endParaRPr lang="en-US" sz="2400" b="1" dirty="0">
              <a:latin typeface="Courier New" pitchFamily="49" charset="0"/>
              <a:ea typeface="Lucida Grande" charset="0"/>
              <a:cs typeface="Courier New" pitchFamily="49" charset="0"/>
              <a:sym typeface="Arial Narrow Bold" charset="0"/>
            </a:endParaRPr>
          </a:p>
          <a:p>
            <a:pPr>
              <a:tabLst>
                <a:tab pos="457200" algn="l"/>
                <a:tab pos="457200" algn="l"/>
                <a:tab pos="457200" algn="l"/>
                <a:tab pos="457200" algn="l"/>
                <a:tab pos="457200" algn="l"/>
                <a:tab pos="457200" algn="l"/>
              </a:tabLst>
            </a:pPr>
            <a:r>
              <a:rPr lang="en-US" b="1" dirty="0">
                <a:latin typeface="Courier New" pitchFamily="49" charset="0"/>
                <a:cs typeface="Courier New" pitchFamily="49" charset="0"/>
                <a:sym typeface="Courier New Bold" charset="0"/>
              </a:rPr>
              <a:t>    ret</a:t>
            </a:r>
          </a:p>
        </p:txBody>
      </p:sp>
    </p:spTree>
    <p:extLst>
      <p:ext uri="{BB962C8B-B14F-4D97-AF65-F5344CB8AC3E}">
        <p14:creationId xmlns:p14="http://schemas.microsoft.com/office/powerpoint/2010/main" val="3258470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title"/>
          </p:nvPr>
        </p:nvSpPr>
        <p:spPr>
          <a:ln/>
        </p:spPr>
        <p:txBody>
          <a:bodyPr/>
          <a:lstStyle/>
          <a:p>
            <a:pPr marL="119063" indent="-119063"/>
            <a:r>
              <a:rPr lang="en-US" dirty="0"/>
              <a:t>Register Saving Conventions</a:t>
            </a:r>
          </a:p>
        </p:txBody>
      </p:sp>
      <p:sp>
        <p:nvSpPr>
          <p:cNvPr id="75780" name="Rectangle 4"/>
          <p:cNvSpPr>
            <a:spLocks noGrp="1" noChangeArrowheads="1"/>
          </p:cNvSpPr>
          <p:nvPr>
            <p:ph type="body" idx="1"/>
          </p:nvPr>
        </p:nvSpPr>
        <p:spPr>
          <a:ln/>
        </p:spPr>
        <p:txBody>
          <a:bodyPr/>
          <a:lstStyle/>
          <a:p>
            <a:r>
              <a:rPr lang="en-US" dirty="0"/>
              <a:t>When procedure </a:t>
            </a:r>
            <a:r>
              <a:rPr lang="en-US" dirty="0" err="1">
                <a:latin typeface="Courier New Bold" charset="0"/>
                <a:cs typeface="Courier New Bold" charset="0"/>
                <a:sym typeface="Courier New Bold" charset="0"/>
              </a:rPr>
              <a:t>yoo</a:t>
            </a:r>
            <a:r>
              <a:rPr lang="en-US" dirty="0"/>
              <a:t> calls </a:t>
            </a:r>
            <a:r>
              <a:rPr lang="en-US" dirty="0">
                <a:latin typeface="Courier New Bold" charset="0"/>
                <a:cs typeface="Courier New Bold" charset="0"/>
                <a:sym typeface="Courier New Bold" charset="0"/>
              </a:rPr>
              <a:t>who</a:t>
            </a:r>
            <a:r>
              <a:rPr lang="en-US" dirty="0"/>
              <a:t>:</a:t>
            </a:r>
          </a:p>
          <a:p>
            <a:pPr marL="552450" lvl="1"/>
            <a:r>
              <a:rPr lang="en-US" dirty="0" err="1">
                <a:latin typeface="Courier New Bold" charset="0"/>
                <a:cs typeface="Courier New Bold" charset="0"/>
                <a:sym typeface="Courier New Bold" charset="0"/>
              </a:rPr>
              <a:t>yoo</a:t>
            </a:r>
            <a:r>
              <a:rPr lang="en-US" dirty="0"/>
              <a:t> is the </a:t>
            </a:r>
            <a:r>
              <a:rPr lang="en-US" dirty="0">
                <a:solidFill>
                  <a:srgbClr val="980002"/>
                </a:solidFill>
                <a:latin typeface="Calibri Bold Italic" charset="0"/>
                <a:ea typeface="Calibri Bold Italic" charset="0"/>
                <a:cs typeface="Calibri Bold Italic" charset="0"/>
                <a:sym typeface="Calibri Bold Italic" charset="0"/>
              </a:rPr>
              <a:t>caller</a:t>
            </a:r>
            <a:endParaRPr lang="en-US" dirty="0"/>
          </a:p>
          <a:p>
            <a:pPr marL="552450" lvl="1"/>
            <a:r>
              <a:rPr lang="en-US" dirty="0">
                <a:latin typeface="Courier New Bold" charset="0"/>
                <a:cs typeface="Courier New Bold" charset="0"/>
                <a:sym typeface="Courier New Bold" charset="0"/>
              </a:rPr>
              <a:t>who</a:t>
            </a:r>
            <a:r>
              <a:rPr lang="en-US" dirty="0"/>
              <a:t> is the </a:t>
            </a:r>
            <a:r>
              <a:rPr lang="en-US" dirty="0" err="1">
                <a:solidFill>
                  <a:srgbClr val="980002"/>
                </a:solidFill>
                <a:latin typeface="Calibri Bold Italic" charset="0"/>
                <a:ea typeface="Calibri Bold Italic" charset="0"/>
                <a:cs typeface="Calibri Bold Italic" charset="0"/>
                <a:sym typeface="Calibri Bold Italic" charset="0"/>
              </a:rPr>
              <a:t>callee</a:t>
            </a:r>
            <a:endParaRPr lang="en-US" dirty="0"/>
          </a:p>
          <a:p>
            <a:pPr>
              <a:spcBef>
                <a:spcPts val="1200"/>
              </a:spcBef>
            </a:pPr>
            <a:r>
              <a:rPr lang="en-US" dirty="0"/>
              <a:t>Can register be used for temporary storage?</a:t>
            </a:r>
          </a:p>
          <a:p>
            <a:r>
              <a:rPr lang="en-US" dirty="0"/>
              <a:t>Conventions</a:t>
            </a:r>
          </a:p>
          <a:p>
            <a:pPr marL="552450" lvl="1"/>
            <a:r>
              <a:rPr lang="en-US" dirty="0">
                <a:solidFill>
                  <a:srgbClr val="980002"/>
                </a:solidFill>
                <a:latin typeface="Calibri Bold Italic" charset="0"/>
                <a:ea typeface="Calibri Bold Italic" charset="0"/>
                <a:cs typeface="Calibri Bold Italic" charset="0"/>
                <a:sym typeface="Calibri Bold Italic" charset="0"/>
              </a:rPr>
              <a:t>“Caller Saved”</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838200" lvl="2"/>
            <a:r>
              <a:rPr lang="en-US" dirty="0"/>
              <a:t>Caller saves temporary values in its frame before the call</a:t>
            </a:r>
          </a:p>
          <a:p>
            <a:pPr marL="552450" lvl="1"/>
            <a:r>
              <a:rPr lang="en-US" dirty="0">
                <a:solidFill>
                  <a:srgbClr val="980002"/>
                </a:solidFill>
                <a:latin typeface="Calibri Bold Italic" charset="0"/>
                <a:ea typeface="Calibri Bold Italic" charset="0"/>
                <a:cs typeface="Calibri Bold Italic" charset="0"/>
                <a:sym typeface="Calibri Bold Italic" charset="0"/>
              </a:rPr>
              <a:t>“</a:t>
            </a:r>
            <a:r>
              <a:rPr lang="en-US" dirty="0" err="1">
                <a:solidFill>
                  <a:srgbClr val="980002"/>
                </a:solidFill>
                <a:latin typeface="Calibri Bold Italic" charset="0"/>
                <a:ea typeface="Calibri Bold Italic" charset="0"/>
                <a:cs typeface="Calibri Bold Italic" charset="0"/>
                <a:sym typeface="Calibri Bold Italic" charset="0"/>
              </a:rPr>
              <a:t>Callee</a:t>
            </a:r>
            <a:r>
              <a:rPr lang="en-US" dirty="0">
                <a:solidFill>
                  <a:srgbClr val="980002"/>
                </a:solidFill>
                <a:latin typeface="Calibri Bold Italic" charset="0"/>
                <a:ea typeface="Calibri Bold Italic" charset="0"/>
                <a:cs typeface="Calibri Bold Italic" charset="0"/>
                <a:sym typeface="Calibri Bold Italic" charset="0"/>
              </a:rPr>
              <a:t> Saved”</a:t>
            </a:r>
            <a:endParaRPr lang="en-US" dirty="0">
              <a:solidFill>
                <a:srgbClr val="980002"/>
              </a:solidFill>
              <a:latin typeface="Calibri Bold Italic" charset="0"/>
              <a:ea typeface="ヒラギノ角ゴ ProN W6" charset="0"/>
              <a:cs typeface="ヒラギノ角ゴ ProN W6" charset="0"/>
              <a:sym typeface="Calibri Bold Italic" charset="0"/>
            </a:endParaRPr>
          </a:p>
          <a:p>
            <a:pPr marL="838200" lvl="2"/>
            <a:r>
              <a:rPr lang="en-US" dirty="0" err="1"/>
              <a:t>Callee</a:t>
            </a:r>
            <a:r>
              <a:rPr lang="en-US" dirty="0"/>
              <a:t> saves temporary values in its frame before using</a:t>
            </a:r>
          </a:p>
          <a:p>
            <a:pPr marL="838200" lvl="2"/>
            <a:r>
              <a:rPr lang="en-US" dirty="0" err="1"/>
              <a:t>Callee</a:t>
            </a:r>
            <a:r>
              <a:rPr lang="en-US" dirty="0"/>
              <a:t> restores them before returning to caller</a:t>
            </a:r>
          </a:p>
        </p:txBody>
      </p:sp>
    </p:spTree>
    <p:extLst>
      <p:ext uri="{BB962C8B-B14F-4D97-AF65-F5344CB8AC3E}">
        <p14:creationId xmlns:p14="http://schemas.microsoft.com/office/powerpoint/2010/main" val="2461121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xfrm>
            <a:off x="1905000" y="254000"/>
            <a:ext cx="6477000" cy="1143000"/>
          </a:xfrm>
          <a:ln/>
        </p:spPr>
        <p:txBody>
          <a:bodyPr>
            <a:normAutofit fontScale="90000"/>
          </a:bodyPr>
          <a:lstStyle/>
          <a:p>
            <a:pPr marL="119063" indent="-119063"/>
            <a:r>
              <a:rPr lang="en-US" dirty="0"/>
              <a:t>x86-64 Linux Register Usage #1</a:t>
            </a:r>
          </a:p>
        </p:txBody>
      </p:sp>
      <p:sp>
        <p:nvSpPr>
          <p:cNvPr id="76804" name="Rectangle 4"/>
          <p:cNvSpPr>
            <a:spLocks noGrp="1" noChangeArrowheads="1"/>
          </p:cNvSpPr>
          <p:nvPr>
            <p:ph type="body" idx="1"/>
          </p:nvPr>
        </p:nvSpPr>
        <p:spPr>
          <a:xfrm>
            <a:off x="1905000" y="1397000"/>
            <a:ext cx="4064000" cy="5435600"/>
          </a:xfrm>
          <a:ln/>
        </p:spPr>
        <p:txBody>
          <a:bodyPr>
            <a:normAutofit lnSpcReduction="10000"/>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rax</a:t>
            </a:r>
            <a:endParaRPr lang="en-US" dirty="0">
              <a:latin typeface="Courier New Bold" charset="0"/>
              <a:sym typeface="Courier New Bold" charset="0"/>
            </a:endParaRPr>
          </a:p>
          <a:p>
            <a:pPr marL="552450" lvl="1"/>
            <a:r>
              <a:rPr lang="en-US" dirty="0"/>
              <a:t>Return value</a:t>
            </a:r>
          </a:p>
          <a:p>
            <a:pPr marL="552450" lvl="1"/>
            <a:r>
              <a:rPr lang="en-US" dirty="0"/>
              <a:t>Also caller-saved</a:t>
            </a:r>
          </a:p>
          <a:p>
            <a:pPr marL="552450" lvl="1"/>
            <a:r>
              <a:rPr lang="en-US" dirty="0"/>
              <a:t>Can be modified by procedure</a:t>
            </a:r>
          </a:p>
          <a:p>
            <a:pPr marL="292100"/>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rdi</a:t>
            </a:r>
            <a:r>
              <a:rPr lang="en-US" b="0" dirty="0">
                <a:cs typeface="Courier New Bold" charset="0"/>
                <a:sym typeface="Courier New Bold" charset="0"/>
              </a:rPr>
              <a:t>, ..., </a:t>
            </a:r>
            <a:r>
              <a:rPr lang="en-US" dirty="0">
                <a:latin typeface="Courier New Bold" charset="0"/>
                <a:cs typeface="Courier New Bold" charset="0"/>
                <a:sym typeface="Courier New Bold" charset="0"/>
              </a:rPr>
              <a:t>%r9</a:t>
            </a:r>
            <a:endParaRPr lang="en-US" dirty="0">
              <a:latin typeface="Courier New Bold" charset="0"/>
              <a:sym typeface="Courier New Bold" charset="0"/>
            </a:endParaRPr>
          </a:p>
          <a:p>
            <a:pPr marL="552450" lvl="1"/>
            <a:r>
              <a:rPr lang="en-US" dirty="0"/>
              <a:t>Arguments</a:t>
            </a:r>
          </a:p>
          <a:p>
            <a:pPr marL="552450" lvl="1"/>
            <a:r>
              <a:rPr lang="en-US" dirty="0"/>
              <a:t>Also caller-saved</a:t>
            </a:r>
          </a:p>
          <a:p>
            <a:pPr marL="552450" lvl="1"/>
            <a:r>
              <a:rPr lang="en-US" dirty="0"/>
              <a:t>Can be modified by procedure</a:t>
            </a:r>
          </a:p>
          <a:p>
            <a:pPr marL="292100"/>
            <a:r>
              <a:rPr lang="en-US" dirty="0">
                <a:latin typeface="Courier New Bold" charset="0"/>
                <a:cs typeface="Courier New Bold" charset="0"/>
                <a:sym typeface="Courier New Bold" charset="0"/>
              </a:rPr>
              <a:t>%r10</a:t>
            </a:r>
            <a:r>
              <a:rPr lang="en-US" b="0" dirty="0">
                <a:cs typeface="Courier New Bold" charset="0"/>
                <a:sym typeface="Courier New Bold" charset="0"/>
              </a:rPr>
              <a:t>, </a:t>
            </a:r>
            <a:r>
              <a:rPr lang="en-US" dirty="0">
                <a:latin typeface="Courier New Bold" charset="0"/>
                <a:cs typeface="Courier New Bold" charset="0"/>
                <a:sym typeface="Courier New Bold" charset="0"/>
              </a:rPr>
              <a:t>%r11</a:t>
            </a:r>
            <a:endParaRPr lang="en-US" dirty="0">
              <a:latin typeface="Courier New Bold" charset="0"/>
              <a:sym typeface="Courier New Bold" charset="0"/>
            </a:endParaRPr>
          </a:p>
          <a:p>
            <a:pPr marL="552450" lvl="1"/>
            <a:r>
              <a:rPr lang="en-US" dirty="0"/>
              <a:t>Caller-saved</a:t>
            </a:r>
          </a:p>
          <a:p>
            <a:pPr marL="552450" lvl="1"/>
            <a:r>
              <a:rPr lang="en-US" dirty="0"/>
              <a:t>Can be modified by procedure</a:t>
            </a:r>
          </a:p>
          <a:p>
            <a:pPr marL="552450" lvl="1"/>
            <a:endParaRPr lang="en-US" dirty="0"/>
          </a:p>
          <a:p>
            <a:pPr marL="552450" lvl="1"/>
            <a:endParaRPr lang="en-US" dirty="0"/>
          </a:p>
          <a:p>
            <a:pPr marL="552450" lvl="1"/>
            <a:endParaRPr lang="en-US" dirty="0"/>
          </a:p>
        </p:txBody>
      </p:sp>
      <p:sp>
        <p:nvSpPr>
          <p:cNvPr id="76805" name="Rectangle 5"/>
          <p:cNvSpPr>
            <a:spLocks/>
          </p:cNvSpPr>
          <p:nvPr/>
        </p:nvSpPr>
        <p:spPr bwMode="auto">
          <a:xfrm>
            <a:off x="7848600" y="1600200"/>
            <a:ext cx="2540000" cy="381000"/>
          </a:xfrm>
          <a:prstGeom prst="rect">
            <a:avLst/>
          </a:prstGeom>
          <a:solidFill>
            <a:schemeClr val="accent1">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rax</a:t>
            </a:r>
            <a:endParaRPr lang="en-US" sz="2400" dirty="0">
              <a:latin typeface="Courier New Bold" charset="0"/>
              <a:cs typeface="Courier New Bold" charset="0"/>
              <a:sym typeface="Courier New Bold" charset="0"/>
            </a:endParaRPr>
          </a:p>
        </p:txBody>
      </p:sp>
      <p:sp>
        <p:nvSpPr>
          <p:cNvPr id="76806" name="Rectangle 6"/>
          <p:cNvSpPr>
            <a:spLocks/>
          </p:cNvSpPr>
          <p:nvPr/>
        </p:nvSpPr>
        <p:spPr bwMode="auto">
          <a:xfrm>
            <a:off x="7848600" y="29718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rdx</a:t>
            </a:r>
            <a:endParaRPr lang="en-US" sz="2400" dirty="0">
              <a:latin typeface="Courier New Bold" charset="0"/>
              <a:cs typeface="Courier New Bold" charset="0"/>
              <a:sym typeface="Courier New Bold" charset="0"/>
            </a:endParaRPr>
          </a:p>
        </p:txBody>
      </p:sp>
      <p:sp>
        <p:nvSpPr>
          <p:cNvPr id="76807" name="Rectangle 7"/>
          <p:cNvSpPr>
            <a:spLocks/>
          </p:cNvSpPr>
          <p:nvPr/>
        </p:nvSpPr>
        <p:spPr bwMode="auto">
          <a:xfrm>
            <a:off x="7848600" y="34290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rcx</a:t>
            </a:r>
            <a:endParaRPr lang="en-US" sz="2400" dirty="0">
              <a:latin typeface="Courier New Bold" charset="0"/>
              <a:cs typeface="Courier New Bold" charset="0"/>
              <a:sym typeface="Courier New Bold" charset="0"/>
            </a:endParaRPr>
          </a:p>
        </p:txBody>
      </p:sp>
      <p:sp>
        <p:nvSpPr>
          <p:cNvPr id="76813" name="AutoShape 13"/>
          <p:cNvSpPr>
            <a:spLocks/>
          </p:cNvSpPr>
          <p:nvPr/>
        </p:nvSpPr>
        <p:spPr bwMode="auto">
          <a:xfrm>
            <a:off x="7391400" y="2057400"/>
            <a:ext cx="304800" cy="2667000"/>
          </a:xfrm>
          <a:custGeom>
            <a:avLst/>
            <a:gdLst>
              <a:gd name="T0" fmla="*/ 10800 w 21600"/>
              <a:gd name="T1" fmla="*/ 10800 h 21600"/>
            </a:gdLst>
            <a:ahLst/>
            <a:cxnLst>
              <a:cxn ang="0">
                <a:pos x="T0" y="T1"/>
              </a:cxn>
            </a:cxnLst>
            <a:rect l="0" t="0" r="r" b="b"/>
            <a:pathLst>
              <a:path w="21600" h="21600">
                <a:moveTo>
                  <a:pt x="21600" y="21600"/>
                </a:moveTo>
                <a:cubicBezTo>
                  <a:pt x="15635" y="21600"/>
                  <a:pt x="10800" y="21140"/>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76816" name="Rectangle 16"/>
          <p:cNvSpPr>
            <a:spLocks/>
          </p:cNvSpPr>
          <p:nvPr/>
        </p:nvSpPr>
        <p:spPr bwMode="auto">
          <a:xfrm>
            <a:off x="6026873" y="1600201"/>
            <a:ext cx="129323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a:latin typeface="Calibri Bold" charset="0"/>
                <a:ea typeface="Calibri Bold" charset="0"/>
                <a:cs typeface="Calibri Bold" charset="0"/>
                <a:sym typeface="Calibri Bold" charset="0"/>
              </a:rPr>
              <a:t>Return value</a:t>
            </a:r>
          </a:p>
        </p:txBody>
      </p:sp>
      <p:sp>
        <p:nvSpPr>
          <p:cNvPr id="20" name="Rectangle 7"/>
          <p:cNvSpPr>
            <a:spLocks/>
          </p:cNvSpPr>
          <p:nvPr/>
        </p:nvSpPr>
        <p:spPr bwMode="auto">
          <a:xfrm>
            <a:off x="7848600" y="38862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%r8</a:t>
            </a:r>
          </a:p>
        </p:txBody>
      </p:sp>
      <p:sp>
        <p:nvSpPr>
          <p:cNvPr id="21" name="Rectangle 7"/>
          <p:cNvSpPr>
            <a:spLocks/>
          </p:cNvSpPr>
          <p:nvPr/>
        </p:nvSpPr>
        <p:spPr bwMode="auto">
          <a:xfrm>
            <a:off x="7848600" y="43434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%r9</a:t>
            </a:r>
          </a:p>
        </p:txBody>
      </p:sp>
      <p:sp>
        <p:nvSpPr>
          <p:cNvPr id="22" name="Rectangle 7"/>
          <p:cNvSpPr>
            <a:spLocks/>
          </p:cNvSpPr>
          <p:nvPr/>
        </p:nvSpPr>
        <p:spPr bwMode="auto">
          <a:xfrm>
            <a:off x="7848600" y="4800600"/>
            <a:ext cx="25400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%r10</a:t>
            </a:r>
          </a:p>
        </p:txBody>
      </p:sp>
      <p:sp>
        <p:nvSpPr>
          <p:cNvPr id="23" name="Rectangle 7"/>
          <p:cNvSpPr>
            <a:spLocks/>
          </p:cNvSpPr>
          <p:nvPr/>
        </p:nvSpPr>
        <p:spPr bwMode="auto">
          <a:xfrm>
            <a:off x="7848600" y="5257800"/>
            <a:ext cx="2540000" cy="381000"/>
          </a:xfrm>
          <a:prstGeom prst="rect">
            <a:avLst/>
          </a:prstGeom>
          <a:solidFill>
            <a:srgbClr val="F6F5BD"/>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%r11</a:t>
            </a:r>
          </a:p>
        </p:txBody>
      </p:sp>
      <p:sp>
        <p:nvSpPr>
          <p:cNvPr id="24" name="Rectangle 5"/>
          <p:cNvSpPr>
            <a:spLocks/>
          </p:cNvSpPr>
          <p:nvPr/>
        </p:nvSpPr>
        <p:spPr bwMode="auto">
          <a:xfrm>
            <a:off x="7848600" y="20574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rdi</a:t>
            </a:r>
            <a:endParaRPr lang="en-US" sz="2400" dirty="0">
              <a:latin typeface="Courier New Bold" charset="0"/>
              <a:cs typeface="Courier New Bold" charset="0"/>
              <a:sym typeface="Courier New Bold" charset="0"/>
            </a:endParaRPr>
          </a:p>
        </p:txBody>
      </p:sp>
      <p:sp>
        <p:nvSpPr>
          <p:cNvPr id="25" name="Rectangle 5"/>
          <p:cNvSpPr>
            <a:spLocks/>
          </p:cNvSpPr>
          <p:nvPr/>
        </p:nvSpPr>
        <p:spPr bwMode="auto">
          <a:xfrm>
            <a:off x="7848600" y="25146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rsi</a:t>
            </a:r>
            <a:endParaRPr lang="en-US" sz="2400" dirty="0">
              <a:latin typeface="Courier New Bold" charset="0"/>
              <a:cs typeface="Courier New Bold" charset="0"/>
              <a:sym typeface="Courier New Bold" charset="0"/>
            </a:endParaRPr>
          </a:p>
        </p:txBody>
      </p:sp>
      <p:sp>
        <p:nvSpPr>
          <p:cNvPr id="26" name="Rectangle 16"/>
          <p:cNvSpPr>
            <a:spLocks/>
          </p:cNvSpPr>
          <p:nvPr/>
        </p:nvSpPr>
        <p:spPr bwMode="auto">
          <a:xfrm>
            <a:off x="6196405" y="3200401"/>
            <a:ext cx="1123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a:latin typeface="Calibri Bold" charset="0"/>
                <a:ea typeface="Calibri Bold" charset="0"/>
                <a:cs typeface="Calibri Bold" charset="0"/>
                <a:sym typeface="Calibri Bold" charset="0"/>
              </a:rPr>
              <a:t>Arguments</a:t>
            </a:r>
          </a:p>
        </p:txBody>
      </p:sp>
      <p:sp>
        <p:nvSpPr>
          <p:cNvPr id="27" name="Rectangle 16"/>
          <p:cNvSpPr>
            <a:spLocks/>
          </p:cNvSpPr>
          <p:nvPr/>
        </p:nvSpPr>
        <p:spPr bwMode="auto">
          <a:xfrm>
            <a:off x="6010772" y="5029200"/>
            <a:ext cx="1270468" cy="630942"/>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a:latin typeface="Calibri Bold" charset="0"/>
                <a:ea typeface="Calibri Bold" charset="0"/>
                <a:cs typeface="Calibri Bold" charset="0"/>
                <a:sym typeface="Calibri Bold" charset="0"/>
              </a:rPr>
              <a:t>Caller-saved</a:t>
            </a:r>
          </a:p>
          <a:p>
            <a:pPr algn="r"/>
            <a:r>
              <a:rPr lang="en-US" dirty="0">
                <a:latin typeface="Calibri Bold" charset="0"/>
                <a:ea typeface="Calibri Bold" charset="0"/>
                <a:cs typeface="Calibri Bold" charset="0"/>
                <a:sym typeface="Calibri Bold" charset="0"/>
              </a:rPr>
              <a:t>temporaries</a:t>
            </a:r>
          </a:p>
        </p:txBody>
      </p:sp>
      <p:sp>
        <p:nvSpPr>
          <p:cNvPr id="28" name="AutoShape 13"/>
          <p:cNvSpPr>
            <a:spLocks/>
          </p:cNvSpPr>
          <p:nvPr/>
        </p:nvSpPr>
        <p:spPr bwMode="auto">
          <a:xfrm>
            <a:off x="7391400" y="4800600"/>
            <a:ext cx="304800" cy="838200"/>
          </a:xfrm>
          <a:custGeom>
            <a:avLst/>
            <a:gdLst>
              <a:gd name="T0" fmla="*/ 10800 w 21600"/>
              <a:gd name="T1" fmla="*/ 10800 h 21600"/>
            </a:gdLst>
            <a:ahLst/>
            <a:cxnLst>
              <a:cxn ang="0">
                <a:pos x="T0" y="T1"/>
              </a:cxn>
            </a:cxnLst>
            <a:rect l="0" t="0" r="r" b="b"/>
            <a:pathLst>
              <a:path w="21600" h="21600">
                <a:moveTo>
                  <a:pt x="21600" y="21600"/>
                </a:moveTo>
                <a:cubicBezTo>
                  <a:pt x="15635" y="21600"/>
                  <a:pt x="10800" y="21140"/>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3288971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xfrm>
            <a:off x="1905000" y="254000"/>
            <a:ext cx="6019800" cy="1143000"/>
          </a:xfrm>
          <a:ln/>
        </p:spPr>
        <p:txBody>
          <a:bodyPr>
            <a:normAutofit fontScale="90000"/>
          </a:bodyPr>
          <a:lstStyle/>
          <a:p>
            <a:pPr marL="119063" indent="-119063"/>
            <a:r>
              <a:rPr lang="en-US" dirty="0"/>
              <a:t>x86-64 Linux Register Usage #2</a:t>
            </a:r>
          </a:p>
        </p:txBody>
      </p:sp>
      <p:sp>
        <p:nvSpPr>
          <p:cNvPr id="76804" name="Rectangle 4"/>
          <p:cNvSpPr>
            <a:spLocks noGrp="1" noChangeArrowheads="1"/>
          </p:cNvSpPr>
          <p:nvPr>
            <p:ph type="body" idx="1"/>
          </p:nvPr>
        </p:nvSpPr>
        <p:spPr>
          <a:xfrm>
            <a:off x="1905000" y="1397000"/>
            <a:ext cx="4064000" cy="4394200"/>
          </a:xfrm>
          <a:ln/>
        </p:spPr>
        <p:txBody>
          <a:bodyPr>
            <a:normAutofit fontScale="92500" lnSpcReduction="20000"/>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rbx</a:t>
            </a:r>
            <a:r>
              <a:rPr lang="en-US" dirty="0"/>
              <a:t>, </a:t>
            </a:r>
            <a:r>
              <a:rPr lang="en-US" dirty="0">
                <a:latin typeface="Courier New Bold" charset="0"/>
                <a:cs typeface="Courier New Bold" charset="0"/>
                <a:sym typeface="Courier New Bold" charset="0"/>
              </a:rPr>
              <a:t>%r12</a:t>
            </a:r>
            <a:r>
              <a:rPr lang="en-US" dirty="0"/>
              <a:t>, </a:t>
            </a:r>
            <a:r>
              <a:rPr lang="en-US" dirty="0">
                <a:latin typeface="Courier New Bold" charset="0"/>
                <a:cs typeface="Courier New Bold" charset="0"/>
                <a:sym typeface="Courier New Bold" charset="0"/>
              </a:rPr>
              <a:t>%r13</a:t>
            </a:r>
            <a:r>
              <a:rPr lang="en-US" dirty="0"/>
              <a:t>, </a:t>
            </a:r>
            <a:r>
              <a:rPr lang="en-US" dirty="0">
                <a:latin typeface="Courier New Bold" charset="0"/>
                <a:cs typeface="Courier New Bold" charset="0"/>
                <a:sym typeface="Courier New Bold" charset="0"/>
              </a:rPr>
              <a:t>%r14</a:t>
            </a:r>
            <a:endParaRPr lang="en-US" dirty="0">
              <a:latin typeface="Courier New Bold" charset="0"/>
              <a:sym typeface="Courier New Bold" charset="0"/>
            </a:endParaRPr>
          </a:p>
          <a:p>
            <a:pPr marL="552450" lvl="1"/>
            <a:r>
              <a:rPr lang="en-US" dirty="0" err="1"/>
              <a:t>Callee</a:t>
            </a:r>
            <a:r>
              <a:rPr lang="en-US" dirty="0"/>
              <a:t>-saved</a:t>
            </a:r>
          </a:p>
          <a:p>
            <a:pPr marL="552450" lvl="1"/>
            <a:r>
              <a:rPr lang="en-US" dirty="0" err="1"/>
              <a:t>Callee</a:t>
            </a:r>
            <a:r>
              <a:rPr lang="en-US" dirty="0"/>
              <a:t> must save &amp; restore</a:t>
            </a:r>
          </a:p>
          <a:p>
            <a:pPr marL="292100"/>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p>
          <a:p>
            <a:pPr marL="552450" lvl="1"/>
            <a:r>
              <a:rPr lang="en-US" dirty="0" err="1"/>
              <a:t>Callee</a:t>
            </a:r>
            <a:r>
              <a:rPr lang="en-US" dirty="0"/>
              <a:t>-saved</a:t>
            </a:r>
          </a:p>
          <a:p>
            <a:pPr marL="552450" lvl="1"/>
            <a:r>
              <a:rPr lang="en-US" dirty="0" err="1"/>
              <a:t>Callee</a:t>
            </a:r>
            <a:r>
              <a:rPr lang="en-US" dirty="0"/>
              <a:t> must save &amp; restore</a:t>
            </a:r>
          </a:p>
          <a:p>
            <a:pPr marL="552450" lvl="1"/>
            <a:r>
              <a:rPr lang="en-US" dirty="0"/>
              <a:t>May be used as frame pointer</a:t>
            </a:r>
          </a:p>
          <a:p>
            <a:pPr marL="552450" lvl="1"/>
            <a:r>
              <a:rPr lang="en-US" dirty="0"/>
              <a:t>Can mix &amp; match</a:t>
            </a:r>
          </a:p>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sym typeface="Courier New Bold" charset="0"/>
            </a:endParaRPr>
          </a:p>
          <a:p>
            <a:pPr marL="552450" lvl="1"/>
            <a:r>
              <a:rPr lang="en-US" dirty="0"/>
              <a:t>Special form of </a:t>
            </a:r>
            <a:r>
              <a:rPr lang="en-US" dirty="0" err="1"/>
              <a:t>callee</a:t>
            </a:r>
            <a:r>
              <a:rPr lang="en-US" dirty="0"/>
              <a:t> save</a:t>
            </a:r>
          </a:p>
          <a:p>
            <a:pPr marL="552450" lvl="1"/>
            <a:r>
              <a:rPr lang="en-US" dirty="0"/>
              <a:t>Restored to original value upon exit from procedure</a:t>
            </a:r>
          </a:p>
        </p:txBody>
      </p:sp>
      <p:sp>
        <p:nvSpPr>
          <p:cNvPr id="76808" name="Rectangle 8"/>
          <p:cNvSpPr>
            <a:spLocks/>
          </p:cNvSpPr>
          <p:nvPr/>
        </p:nvSpPr>
        <p:spPr bwMode="auto">
          <a:xfrm>
            <a:off x="7924800" y="13716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rbx</a:t>
            </a:r>
            <a:endParaRPr lang="en-US" sz="2400" dirty="0">
              <a:latin typeface="Courier New Bold" charset="0"/>
              <a:cs typeface="Courier New Bold" charset="0"/>
              <a:sym typeface="Courier New Bold" charset="0"/>
            </a:endParaRPr>
          </a:p>
        </p:txBody>
      </p:sp>
      <p:sp>
        <p:nvSpPr>
          <p:cNvPr id="76811" name="Rectangle 11"/>
          <p:cNvSpPr>
            <a:spLocks/>
          </p:cNvSpPr>
          <p:nvPr/>
        </p:nvSpPr>
        <p:spPr bwMode="auto">
          <a:xfrm>
            <a:off x="7924800" y="3657600"/>
            <a:ext cx="2540000" cy="3810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rsp</a:t>
            </a:r>
            <a:endParaRPr lang="en-US" sz="2400" dirty="0">
              <a:latin typeface="Courier New Bold" charset="0"/>
              <a:cs typeface="Courier New Bold" charset="0"/>
              <a:sym typeface="Courier New Bold" charset="0"/>
            </a:endParaRPr>
          </a:p>
        </p:txBody>
      </p:sp>
      <p:sp>
        <p:nvSpPr>
          <p:cNvPr id="76814" name="AutoShape 14"/>
          <p:cNvSpPr>
            <a:spLocks/>
          </p:cNvSpPr>
          <p:nvPr/>
        </p:nvSpPr>
        <p:spPr bwMode="auto">
          <a:xfrm>
            <a:off x="7467600" y="1371600"/>
            <a:ext cx="304800" cy="2209800"/>
          </a:xfrm>
          <a:custGeom>
            <a:avLst/>
            <a:gdLst>
              <a:gd name="T0" fmla="*/ 10800 w 21600"/>
              <a:gd name="T1" fmla="*/ 10800 h 21600"/>
            </a:gdLst>
            <a:ahLst/>
            <a:cxnLst>
              <a:cxn ang="0">
                <a:pos x="T0" y="T1"/>
              </a:cxn>
            </a:cxnLst>
            <a:rect l="0" t="0" r="r" b="b"/>
            <a:pathLst>
              <a:path w="21600" h="21600">
                <a:moveTo>
                  <a:pt x="21600" y="21600"/>
                </a:moveTo>
                <a:cubicBezTo>
                  <a:pt x="15635" y="21600"/>
                  <a:pt x="10800" y="21140"/>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76815" name="AutoShape 15"/>
          <p:cNvSpPr>
            <a:spLocks/>
          </p:cNvSpPr>
          <p:nvPr/>
        </p:nvSpPr>
        <p:spPr bwMode="auto">
          <a:xfrm>
            <a:off x="7239000" y="3200400"/>
            <a:ext cx="304800" cy="838200"/>
          </a:xfrm>
          <a:custGeom>
            <a:avLst/>
            <a:gdLst>
              <a:gd name="T0" fmla="*/ 10800 w 21600"/>
              <a:gd name="T1" fmla="*/ 10800 h 21600"/>
            </a:gdLst>
            <a:ahLst/>
            <a:cxnLst>
              <a:cxn ang="0">
                <a:pos x="T0" y="T1"/>
              </a:cxn>
            </a:cxnLst>
            <a:rect l="0" t="0" r="r" b="b"/>
            <a:pathLst>
              <a:path w="21600" h="21600">
                <a:moveTo>
                  <a:pt x="21600" y="21600"/>
                </a:moveTo>
                <a:cubicBezTo>
                  <a:pt x="15635" y="21600"/>
                  <a:pt x="10800" y="21139"/>
                  <a:pt x="10800" y="20571"/>
                </a:cubicBezTo>
                <a:lnTo>
                  <a:pt x="10800" y="11829"/>
                </a:lnTo>
                <a:cubicBezTo>
                  <a:pt x="10800" y="11261"/>
                  <a:pt x="5965" y="10800"/>
                  <a:pt x="0" y="10800"/>
                </a:cubicBezTo>
                <a:cubicBezTo>
                  <a:pt x="5965" y="10800"/>
                  <a:pt x="10800" y="10339"/>
                  <a:pt x="10800" y="9771"/>
                </a:cubicBezTo>
                <a:lnTo>
                  <a:pt x="10800" y="1029"/>
                </a:lnTo>
                <a:cubicBezTo>
                  <a:pt x="10800" y="461"/>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76817" name="Rectangle 17"/>
          <p:cNvSpPr>
            <a:spLocks/>
          </p:cNvSpPr>
          <p:nvPr/>
        </p:nvSpPr>
        <p:spPr bwMode="auto">
          <a:xfrm>
            <a:off x="6096000" y="1981200"/>
            <a:ext cx="1262062"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dirty="0" err="1">
                <a:latin typeface="Calibri Bold" charset="0"/>
                <a:ea typeface="Calibri Bold" charset="0"/>
                <a:cs typeface="Calibri Bold" charset="0"/>
                <a:sym typeface="Calibri Bold" charset="0"/>
              </a:rPr>
              <a:t>Callee</a:t>
            </a:r>
            <a:r>
              <a:rPr lang="en-US" dirty="0">
                <a:latin typeface="Calibri Bold" charset="0"/>
                <a:ea typeface="Calibri Bold" charset="0"/>
                <a:cs typeface="Calibri Bold" charset="0"/>
                <a:sym typeface="Calibri Bold" charset="0"/>
              </a:rPr>
              <a:t>-saved</a:t>
            </a:r>
            <a:endParaRPr lang="en-US" dirty="0">
              <a:latin typeface="Arial Narrow Bold" charset="0"/>
              <a:ea typeface="Lucida Grande" charset="0"/>
              <a:cs typeface="Lucida Grande" charset="0"/>
              <a:sym typeface="Arial Narrow Bold" charset="0"/>
            </a:endParaRPr>
          </a:p>
          <a:p>
            <a:pPr algn="r"/>
            <a:r>
              <a:rPr lang="en-US" dirty="0">
                <a:latin typeface="Calibri Bold" charset="0"/>
                <a:ea typeface="Calibri Bold" charset="0"/>
                <a:cs typeface="Calibri Bold" charset="0"/>
                <a:sym typeface="Calibri Bold" charset="0"/>
              </a:rPr>
              <a:t>Temporaries</a:t>
            </a:r>
          </a:p>
        </p:txBody>
      </p:sp>
      <p:sp>
        <p:nvSpPr>
          <p:cNvPr id="76818" name="Rectangle 18"/>
          <p:cNvSpPr>
            <a:spLocks/>
          </p:cNvSpPr>
          <p:nvPr/>
        </p:nvSpPr>
        <p:spPr bwMode="auto">
          <a:xfrm>
            <a:off x="6457950" y="3429000"/>
            <a:ext cx="755650" cy="3556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a:latin typeface="Calibri Bold" charset="0"/>
                <a:ea typeface="Calibri Bold" charset="0"/>
                <a:cs typeface="Calibri Bold" charset="0"/>
                <a:sym typeface="Calibri Bold" charset="0"/>
              </a:rPr>
              <a:t>Special</a:t>
            </a:r>
          </a:p>
        </p:txBody>
      </p:sp>
      <p:sp>
        <p:nvSpPr>
          <p:cNvPr id="24" name="Rectangle 8"/>
          <p:cNvSpPr>
            <a:spLocks/>
          </p:cNvSpPr>
          <p:nvPr/>
        </p:nvSpPr>
        <p:spPr bwMode="auto">
          <a:xfrm>
            <a:off x="7924800" y="3200400"/>
            <a:ext cx="2540000" cy="381000"/>
          </a:xfrm>
          <a:prstGeom prst="rect">
            <a:avLst/>
          </a:prstGeom>
          <a:solidFill>
            <a:schemeClr val="accent2">
              <a:lumMod val="20000"/>
              <a:lumOff val="80000"/>
            </a:schemeClr>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rbp</a:t>
            </a:r>
            <a:endParaRPr lang="en-US" sz="2400" dirty="0">
              <a:latin typeface="Courier New Bold" charset="0"/>
              <a:cs typeface="Courier New Bold" charset="0"/>
              <a:sym typeface="Courier New Bold" charset="0"/>
            </a:endParaRPr>
          </a:p>
        </p:txBody>
      </p:sp>
      <p:sp>
        <p:nvSpPr>
          <p:cNvPr id="25" name="Rectangle 8"/>
          <p:cNvSpPr>
            <a:spLocks/>
          </p:cNvSpPr>
          <p:nvPr/>
        </p:nvSpPr>
        <p:spPr bwMode="auto">
          <a:xfrm>
            <a:off x="7924800" y="18288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%r12</a:t>
            </a:r>
          </a:p>
        </p:txBody>
      </p:sp>
      <p:sp>
        <p:nvSpPr>
          <p:cNvPr id="26" name="Rectangle 8"/>
          <p:cNvSpPr>
            <a:spLocks/>
          </p:cNvSpPr>
          <p:nvPr/>
        </p:nvSpPr>
        <p:spPr bwMode="auto">
          <a:xfrm>
            <a:off x="7924800" y="22860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%r13</a:t>
            </a:r>
          </a:p>
        </p:txBody>
      </p:sp>
      <p:sp>
        <p:nvSpPr>
          <p:cNvPr id="27" name="Rectangle 8"/>
          <p:cNvSpPr>
            <a:spLocks/>
          </p:cNvSpPr>
          <p:nvPr/>
        </p:nvSpPr>
        <p:spPr bwMode="auto">
          <a:xfrm>
            <a:off x="7924800" y="2743200"/>
            <a:ext cx="2540000" cy="381000"/>
          </a:xfrm>
          <a:prstGeom prst="rect">
            <a:avLst/>
          </a:prstGeom>
          <a:solidFill>
            <a:srgbClr val="D5F1CF"/>
          </a:solidFill>
          <a:ln w="25400" cap="flat">
            <a:solidFill>
              <a:schemeClr val="tx1"/>
            </a:solidFill>
            <a:prstDash val="solid"/>
            <a:miter lim="800000"/>
            <a:headEnd type="none" w="med" len="med"/>
            <a:tailEnd type="none" w="med" len="med"/>
          </a:ln>
        </p:spPr>
        <p:txBody>
          <a:bodyPr lIns="0" tIns="0" rIns="0" bIns="0" anchor="ctr"/>
          <a:lstStyle/>
          <a:p>
            <a:r>
              <a:rPr lang="en-US" sz="2400" dirty="0">
                <a:latin typeface="Courier New Bold" charset="0"/>
                <a:cs typeface="Courier New Bold" charset="0"/>
                <a:sym typeface="Courier New Bold" charset="0"/>
              </a:rPr>
              <a:t>%r14</a:t>
            </a:r>
          </a:p>
        </p:txBody>
      </p:sp>
    </p:spTree>
    <p:extLst>
      <p:ext uri="{BB962C8B-B14F-4D97-AF65-F5344CB8AC3E}">
        <p14:creationId xmlns:p14="http://schemas.microsoft.com/office/powerpoint/2010/main" val="185356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ln/>
        </p:spPr>
        <p:txBody>
          <a:bodyPr/>
          <a:lstStyle/>
          <a:p>
            <a:pPr marL="119063" indent="-119063"/>
            <a:r>
              <a:rPr lang="en-US" dirty="0"/>
              <a:t>Small Exercise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224" y="1224777"/>
            <a:ext cx="2471173" cy="391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61406" y="1331771"/>
            <a:ext cx="5977581" cy="174232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add5(long b0, long b1, long b2, long b3, long b4) {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b0+b1+b2+b3+b4;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add10(long a0, long a1, long a2, long a3, long a4, long a5,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long a6, long a7, long a8, long a9)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add5(a0, a1, a2, a3, a4)+</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add5(a5, a6, a7, a8, a9);</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p:txBody>
      </p:sp>
      <p:sp>
        <p:nvSpPr>
          <p:cNvPr id="13" name="Rectangle 4"/>
          <p:cNvSpPr txBox="1">
            <a:spLocks noChangeArrowheads="1"/>
          </p:cNvSpPr>
          <p:nvPr/>
        </p:nvSpPr>
        <p:spPr bwMode="auto">
          <a:xfrm>
            <a:off x="1905000" y="302514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228600" indent="-228600"/>
            <a:r>
              <a:rPr lang="en-US" kern="0" dirty="0">
                <a:latin typeface="Calibri" panose="020F0502020204030204" pitchFamily="34" charset="0"/>
                <a:sym typeface="Courier New Bold" charset="0"/>
              </a:rPr>
              <a:t>Where are </a:t>
            </a:r>
            <a:r>
              <a:rPr lang="en-US" kern="0" dirty="0">
                <a:latin typeface="Courier New" panose="02070309020205020404" pitchFamily="49" charset="0"/>
                <a:cs typeface="Courier New" panose="02070309020205020404" pitchFamily="49" charset="0"/>
                <a:sym typeface="Courier New Bold" charset="0"/>
              </a:rPr>
              <a:t>a0</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a9</a:t>
            </a:r>
            <a:r>
              <a:rPr lang="en-US" kern="0" dirty="0">
                <a:latin typeface="+mj-lt"/>
                <a:cs typeface="Courier New" panose="02070309020205020404" pitchFamily="49" charset="0"/>
                <a:sym typeface="Courier New Bold" charset="0"/>
              </a:rPr>
              <a:t> passed</a:t>
            </a:r>
            <a:r>
              <a:rPr lang="en-US" kern="0" dirty="0">
                <a:latin typeface="Calibri" panose="020F0502020204030204" pitchFamily="34" charset="0"/>
                <a:sym typeface="Courier New Bold" charset="0"/>
              </a:rPr>
              <a:t>?</a:t>
            </a:r>
            <a:endParaRPr lang="en-US" kern="0" dirty="0">
              <a:latin typeface="Calibri" panose="020F0502020204030204" pitchFamily="34" charset="0"/>
            </a:endParaRPr>
          </a:p>
        </p:txBody>
      </p:sp>
      <p:sp>
        <p:nvSpPr>
          <p:cNvPr id="14" name="Rectangle 4"/>
          <p:cNvSpPr txBox="1">
            <a:spLocks noChangeArrowheads="1"/>
          </p:cNvSpPr>
          <p:nvPr/>
        </p:nvSpPr>
        <p:spPr bwMode="auto">
          <a:xfrm>
            <a:off x="1905000" y="415290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228600" indent="-228600"/>
            <a:r>
              <a:rPr lang="en-US" kern="0" dirty="0">
                <a:latin typeface="Calibri" panose="020F0502020204030204" pitchFamily="34" charset="0"/>
                <a:sym typeface="Courier New Bold" charset="0"/>
              </a:rPr>
              <a:t>Where are </a:t>
            </a:r>
            <a:r>
              <a:rPr lang="en-US" kern="0" dirty="0">
                <a:latin typeface="Courier New" panose="02070309020205020404" pitchFamily="49" charset="0"/>
                <a:cs typeface="Courier New" panose="02070309020205020404" pitchFamily="49" charset="0"/>
                <a:sym typeface="Courier New Bold" charset="0"/>
              </a:rPr>
              <a:t>b0</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b4</a:t>
            </a:r>
            <a:r>
              <a:rPr lang="en-US" kern="0" dirty="0">
                <a:latin typeface="+mj-lt"/>
                <a:cs typeface="Courier New" panose="02070309020205020404" pitchFamily="49" charset="0"/>
                <a:sym typeface="Courier New Bold" charset="0"/>
              </a:rPr>
              <a:t> passed</a:t>
            </a:r>
            <a:r>
              <a:rPr lang="en-US" kern="0" dirty="0">
                <a:latin typeface="Calibri" panose="020F0502020204030204" pitchFamily="34" charset="0"/>
                <a:sym typeface="Courier New Bold" charset="0"/>
              </a:rPr>
              <a:t>?</a:t>
            </a:r>
            <a:endParaRPr lang="en-US" kern="0" dirty="0">
              <a:latin typeface="Calibri" panose="020F0502020204030204" pitchFamily="34" charset="0"/>
            </a:endParaRPr>
          </a:p>
        </p:txBody>
      </p:sp>
      <p:sp>
        <p:nvSpPr>
          <p:cNvPr id="15" name="Rectangle 4"/>
          <p:cNvSpPr txBox="1">
            <a:spLocks noChangeArrowheads="1"/>
          </p:cNvSpPr>
          <p:nvPr/>
        </p:nvSpPr>
        <p:spPr bwMode="auto">
          <a:xfrm>
            <a:off x="1905000" y="336804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rsi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rdx</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rcx</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r8</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r9</a:t>
            </a:r>
            <a:r>
              <a:rPr lang="en-US" kern="0" dirty="0">
                <a:latin typeface="Calibri" panose="020F0502020204030204" pitchFamily="34" charset="0"/>
                <a:sym typeface="Courier New Bold" charset="0"/>
              </a:rPr>
              <a:t>, stack</a:t>
            </a:r>
            <a:endParaRPr lang="en-US" kern="0" dirty="0">
              <a:latin typeface="Calibri" panose="020F0502020204030204" pitchFamily="34" charset="0"/>
            </a:endParaRPr>
          </a:p>
        </p:txBody>
      </p:sp>
      <p:sp>
        <p:nvSpPr>
          <p:cNvPr id="16" name="Rectangle 4"/>
          <p:cNvSpPr txBox="1">
            <a:spLocks noChangeArrowheads="1"/>
          </p:cNvSpPr>
          <p:nvPr/>
        </p:nvSpPr>
        <p:spPr bwMode="auto">
          <a:xfrm>
            <a:off x="1905000" y="459486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rsi</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rdx</a:t>
            </a: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rcx</a:t>
            </a:r>
            <a:r>
              <a:rPr lang="en-US" kern="0" dirty="0">
                <a:latin typeface="Calibri" panose="020F0502020204030204" pitchFamily="34"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r8</a:t>
            </a:r>
            <a:endParaRPr lang="en-US" kern="0" dirty="0">
              <a:latin typeface="Calibri" panose="020F0502020204030204" pitchFamily="34" charset="0"/>
            </a:endParaRPr>
          </a:p>
        </p:txBody>
      </p:sp>
      <p:sp>
        <p:nvSpPr>
          <p:cNvPr id="9" name="Rectangle 4"/>
          <p:cNvSpPr txBox="1">
            <a:spLocks noChangeArrowheads="1"/>
          </p:cNvSpPr>
          <p:nvPr/>
        </p:nvSpPr>
        <p:spPr bwMode="auto">
          <a:xfrm>
            <a:off x="1905000" y="521589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228600" indent="-228600"/>
            <a:r>
              <a:rPr lang="en-US" kern="0" dirty="0">
                <a:latin typeface="Calibri" panose="020F0502020204030204" pitchFamily="34" charset="0"/>
                <a:sym typeface="Courier New Bold" charset="0"/>
              </a:rPr>
              <a:t>Which registers do we need to save?</a:t>
            </a:r>
            <a:endParaRPr lang="en-US" kern="0" dirty="0">
              <a:latin typeface="Calibri" panose="020F0502020204030204" pitchFamily="34" charset="0"/>
            </a:endParaRPr>
          </a:p>
        </p:txBody>
      </p:sp>
      <p:sp>
        <p:nvSpPr>
          <p:cNvPr id="10" name="Rectangle 4"/>
          <p:cNvSpPr txBox="1">
            <a:spLocks noChangeArrowheads="1"/>
          </p:cNvSpPr>
          <p:nvPr/>
        </p:nvSpPr>
        <p:spPr bwMode="auto">
          <a:xfrm>
            <a:off x="1905000" y="565785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a:latin typeface="+mj-lt"/>
                <a:cs typeface="Courier New" panose="02070309020205020404" pitchFamily="49" charset="0"/>
                <a:sym typeface="Courier New Bold" charset="0"/>
              </a:rPr>
              <a:t>Ill-posed question. Need assembly. </a:t>
            </a:r>
            <a:endParaRPr lang="en-US" kern="0" dirty="0">
              <a:latin typeface="+mj-lt"/>
            </a:endParaRPr>
          </a:p>
        </p:txBody>
      </p:sp>
      <p:sp>
        <p:nvSpPr>
          <p:cNvPr id="11" name="Rectangle 4"/>
          <p:cNvSpPr txBox="1">
            <a:spLocks noChangeArrowheads="1"/>
          </p:cNvSpPr>
          <p:nvPr/>
        </p:nvSpPr>
        <p:spPr bwMode="auto">
          <a:xfrm>
            <a:off x="1905000" y="6069330"/>
            <a:ext cx="5802630" cy="5334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b="1">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a:lstStyle>
          <a:p>
            <a:pPr marL="0" indent="0">
              <a:buNone/>
              <a:tabLst>
                <a:tab pos="228600" algn="l"/>
              </a:tabLst>
            </a:pPr>
            <a:r>
              <a:rPr lang="en-US" kern="0" dirty="0">
                <a:latin typeface="Calibri" panose="020F0502020204030204" pitchFamily="34"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rbx</a:t>
            </a:r>
            <a:r>
              <a:rPr lang="en-US" kern="0" dirty="0">
                <a:latin typeface="+mj-lt"/>
                <a:cs typeface="Courier New" panose="02070309020205020404" pitchFamily="49" charset="0"/>
                <a:sym typeface="Courier New Bold" charset="0"/>
              </a:rPr>
              <a:t>, </a:t>
            </a:r>
            <a:r>
              <a:rPr lang="en-US" kern="0" dirty="0" err="1">
                <a:latin typeface="Courier New" panose="02070309020205020404" pitchFamily="49" charset="0"/>
                <a:cs typeface="Courier New" panose="02070309020205020404" pitchFamily="49" charset="0"/>
                <a:sym typeface="Courier New Bold" charset="0"/>
              </a:rPr>
              <a:t>rbp</a:t>
            </a:r>
            <a:r>
              <a:rPr lang="en-US" kern="0" dirty="0">
                <a:latin typeface="+mj-lt"/>
                <a:cs typeface="Courier New" panose="02070309020205020404" pitchFamily="49" charset="0"/>
                <a:sym typeface="Courier New Bold" charset="0"/>
              </a:rPr>
              <a:t>, </a:t>
            </a:r>
            <a:r>
              <a:rPr lang="en-US" kern="0" dirty="0">
                <a:latin typeface="Courier New" panose="02070309020205020404" pitchFamily="49" charset="0"/>
                <a:cs typeface="Courier New" panose="02070309020205020404" pitchFamily="49" charset="0"/>
                <a:sym typeface="Courier New Bold" charset="0"/>
              </a:rPr>
              <a:t>r9</a:t>
            </a:r>
            <a:r>
              <a:rPr lang="en-US" kern="0" dirty="0">
                <a:latin typeface="+mj-lt"/>
                <a:cs typeface="Courier New" panose="02070309020205020404" pitchFamily="49" charset="0"/>
                <a:sym typeface="Courier New Bold" charset="0"/>
              </a:rPr>
              <a:t> (during first call to </a:t>
            </a:r>
            <a:r>
              <a:rPr lang="en-US" kern="0" dirty="0">
                <a:latin typeface="Courier New" panose="02070309020205020404" pitchFamily="49" charset="0"/>
                <a:cs typeface="Courier New" panose="02070309020205020404" pitchFamily="49" charset="0"/>
                <a:sym typeface="Courier New Bold" charset="0"/>
              </a:rPr>
              <a:t>add5</a:t>
            </a:r>
            <a:r>
              <a:rPr lang="en-US" kern="0" dirty="0">
                <a:latin typeface="+mj-lt"/>
                <a:cs typeface="Courier New" panose="02070309020205020404" pitchFamily="49" charset="0"/>
                <a:sym typeface="Courier New Bold" charset="0"/>
              </a:rPr>
              <a:t>)</a:t>
            </a:r>
            <a:endParaRPr lang="en-US" kern="0" dirty="0">
              <a:latin typeface="+mj-lt"/>
            </a:endParaRPr>
          </a:p>
        </p:txBody>
      </p:sp>
    </p:spTree>
    <p:extLst>
      <p:ext uri="{BB962C8B-B14F-4D97-AF65-F5344CB8AC3E}">
        <p14:creationId xmlns:p14="http://schemas.microsoft.com/office/powerpoint/2010/main" val="221531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t>Procedure arguments</a:t>
            </a:r>
          </a:p>
          <a:p>
            <a:pPr lvl="1"/>
            <a:r>
              <a:rPr lang="en-US" dirty="0"/>
              <a:t>Return value</a:t>
            </a:r>
          </a:p>
          <a:p>
            <a:r>
              <a:rPr lang="en-US" dirty="0">
                <a:solidFill>
                  <a:schemeClr val="accent5">
                    <a:lumMod val="50000"/>
                  </a:schemeClr>
                </a:solidFill>
              </a:rPr>
              <a:t>Memory management</a:t>
            </a:r>
          </a:p>
          <a:p>
            <a:pPr lvl="1"/>
            <a:r>
              <a:rPr lang="en-US" dirty="0">
                <a:solidFill>
                  <a:schemeClr val="accent5">
                    <a:lumMod val="75000"/>
                  </a:schemeClr>
                </a:solidFill>
              </a:rPr>
              <a:t>Allocate during procedure execution</a:t>
            </a:r>
          </a:p>
          <a:p>
            <a:pPr lvl="1"/>
            <a:r>
              <a:rPr lang="en-US" dirty="0" err="1">
                <a:solidFill>
                  <a:schemeClr val="accent5">
                    <a:lumMod val="75000"/>
                  </a:schemeClr>
                </a:solidFill>
              </a:rPr>
              <a:t>Deallocate</a:t>
            </a:r>
            <a:r>
              <a:rPr lang="en-US" dirty="0">
                <a:solidFill>
                  <a:schemeClr val="accent5">
                    <a:lumMod val="75000"/>
                  </a:schemeClr>
                </a:solidFill>
              </a:rPr>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
        <p:nvSpPr>
          <p:cNvPr id="20" name="Rectangle 19"/>
          <p:cNvSpPr/>
          <p:nvPr/>
        </p:nvSpPr>
        <p:spPr bwMode="auto">
          <a:xfrm>
            <a:off x="7543800" y="4419600"/>
            <a:ext cx="1447800" cy="381000"/>
          </a:xfrm>
          <a:prstGeom prst="rect">
            <a:avLst/>
          </a:prstGeom>
          <a:solidFill>
            <a:schemeClr val="accent1">
              <a:alpha val="23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3435492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ln/>
        </p:spPr>
        <p:txBody>
          <a:bodyPr/>
          <a:lstStyle/>
          <a:p>
            <a:pPr marL="119063" indent="-119063"/>
            <a:r>
              <a:rPr lang="en-US" dirty="0"/>
              <a:t>Small Exercise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224" y="1224777"/>
            <a:ext cx="2471173" cy="391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973643" y="1149468"/>
            <a:ext cx="5977581" cy="174232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add5(long b0, long b1, long b2, long b3, long b4) {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b0+b1+b2+b3+b4;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long add10(long a0, long a1, long a2, long a3, long a4, long a5,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long a6, long a7, long a8, long a9)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return add5(a0, a1, a2, a3, a4)+</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add5(a5, a6, a7, a8, a9);</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t>
            </a:r>
          </a:p>
        </p:txBody>
      </p:sp>
      <p:sp>
        <p:nvSpPr>
          <p:cNvPr id="11" name="Rectangle 10"/>
          <p:cNvSpPr/>
          <p:nvPr/>
        </p:nvSpPr>
        <p:spPr>
          <a:xfrm>
            <a:off x="5258761" y="5089603"/>
            <a:ext cx="3089849" cy="1235593"/>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add5: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addq</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rsi</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rdi</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addq</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rdi</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rdx</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addq</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rdx</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rcx</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leaq</a:t>
            </a:r>
            <a:r>
              <a:rPr lang="en-US" sz="1200" b="1" dirty="0">
                <a:latin typeface="Courier New" pitchFamily="49" charset="0"/>
                <a:cs typeface="Courier New" pitchFamily="49" charset="0"/>
              </a:rPr>
              <a:t>    (%rcx,%r8), %</a:t>
            </a:r>
            <a:r>
              <a:rPr lang="en-US" sz="1200" b="1" dirty="0" err="1">
                <a:latin typeface="Courier New" pitchFamily="49" charset="0"/>
                <a:cs typeface="Courier New" pitchFamily="49" charset="0"/>
              </a:rPr>
              <a:t>rax</a:t>
            </a:r>
            <a:endParaRPr lang="en-US" sz="1200" b="1" dirty="0">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a:t>
            </a:r>
          </a:p>
        </p:txBody>
      </p:sp>
      <p:sp>
        <p:nvSpPr>
          <p:cNvPr id="12" name="Rectangle 11"/>
          <p:cNvSpPr/>
          <p:nvPr/>
        </p:nvSpPr>
        <p:spPr>
          <a:xfrm>
            <a:off x="1973643" y="3179640"/>
            <a:ext cx="3089849" cy="3103051"/>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add10: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pushq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rbp</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pushq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rbx</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movq</a:t>
            </a:r>
            <a:r>
              <a:rPr lang="en-US" sz="1200" b="1" dirty="0">
                <a:solidFill>
                  <a:srgbClr val="C00000"/>
                </a:solidFill>
                <a:latin typeface="Courier New" pitchFamily="49" charset="0"/>
                <a:cs typeface="Courier New" pitchFamily="49" charset="0"/>
              </a:rPr>
              <a:t>    %r9, %</a:t>
            </a:r>
            <a:r>
              <a:rPr lang="en-US" sz="1200" b="1" dirty="0" err="1">
                <a:solidFill>
                  <a:srgbClr val="C00000"/>
                </a:solidFill>
                <a:latin typeface="Courier New" pitchFamily="49" charset="0"/>
                <a:cs typeface="Courier New" pitchFamily="49" charset="0"/>
              </a:rPr>
              <a:t>rbp</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call    add5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movq</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rax</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rbx</a:t>
            </a:r>
            <a:endParaRPr lang="en-US" sz="1200" b="1" dirty="0">
              <a:solidFill>
                <a:schemeClr val="accent5">
                  <a:lumMod val="50000"/>
                </a:schemeClr>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48(%</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%r8</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40(%</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rcx</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32(%</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rdx</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24(%</a:t>
            </a:r>
            <a:r>
              <a:rPr lang="en-US" sz="1200" b="1" dirty="0" err="1">
                <a:solidFill>
                  <a:srgbClr val="00B050"/>
                </a:solidFill>
                <a:latin typeface="Courier New" pitchFamily="49" charset="0"/>
                <a:cs typeface="Courier New" pitchFamily="49" charset="0"/>
              </a:rPr>
              <a:t>rsp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rsi</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movq</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rbp</a:t>
            </a:r>
            <a:r>
              <a:rPr lang="en-US" sz="1200" b="1" dirty="0">
                <a:solidFill>
                  <a:srgbClr val="00B050"/>
                </a:solidFill>
                <a:latin typeface="Courier New" pitchFamily="49" charset="0"/>
                <a:cs typeface="Courier New" pitchFamily="49" charset="0"/>
              </a:rPr>
              <a:t>, %</a:t>
            </a:r>
            <a:r>
              <a:rPr lang="en-US" sz="1200" b="1" dirty="0" err="1">
                <a:solidFill>
                  <a:srgbClr val="00B050"/>
                </a:solidFill>
                <a:latin typeface="Courier New" pitchFamily="49" charset="0"/>
                <a:cs typeface="Courier New" pitchFamily="49" charset="0"/>
              </a:rPr>
              <a:t>rdi</a:t>
            </a:r>
            <a:endParaRPr lang="en-US" sz="1200" b="1" dirty="0">
              <a:solidFill>
                <a:srgbClr val="00B05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00B050"/>
                </a:solidFill>
                <a:latin typeface="Courier New" pitchFamily="49" charset="0"/>
                <a:cs typeface="Courier New" pitchFamily="49" charset="0"/>
              </a:rPr>
              <a:t>        call    add5</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addq</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rbx</a:t>
            </a:r>
            <a:r>
              <a:rPr lang="en-US" sz="1200" b="1" dirty="0">
                <a:solidFill>
                  <a:schemeClr val="accent5">
                    <a:lumMod val="50000"/>
                  </a:schemeClr>
                </a:solidFill>
                <a:latin typeface="Courier New" pitchFamily="49" charset="0"/>
                <a:cs typeface="Courier New" pitchFamily="49" charset="0"/>
              </a:rPr>
              <a:t>, %</a:t>
            </a:r>
            <a:r>
              <a:rPr lang="en-US" sz="1200" b="1" dirty="0" err="1">
                <a:solidFill>
                  <a:schemeClr val="accent5">
                    <a:lumMod val="50000"/>
                  </a:schemeClr>
                </a:solidFill>
                <a:latin typeface="Courier New" pitchFamily="49" charset="0"/>
                <a:cs typeface="Courier New" pitchFamily="49" charset="0"/>
              </a:rPr>
              <a:t>rax</a:t>
            </a:r>
            <a:endParaRPr lang="en-US" sz="1200" b="1" dirty="0">
              <a:solidFill>
                <a:schemeClr val="accent5">
                  <a:lumMod val="50000"/>
                </a:schemeClr>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popq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rbx</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popq</a:t>
            </a:r>
            <a:r>
              <a:rPr lang="en-US" sz="1200" b="1" dirty="0">
                <a:solidFill>
                  <a:srgbClr val="C00000"/>
                </a:solidFill>
                <a:latin typeface="Courier New" pitchFamily="49" charset="0"/>
                <a:cs typeface="Courier New" pitchFamily="49" charset="0"/>
              </a:rPr>
              <a:t>    %</a:t>
            </a:r>
            <a:r>
              <a:rPr lang="en-US" sz="1200" b="1" dirty="0" err="1">
                <a:solidFill>
                  <a:srgbClr val="C00000"/>
                </a:solidFill>
                <a:latin typeface="Courier New" pitchFamily="49" charset="0"/>
                <a:cs typeface="Courier New" pitchFamily="49" charset="0"/>
              </a:rPr>
              <a:t>rbp</a:t>
            </a:r>
            <a:endParaRPr lang="en-US" sz="1200" b="1" dirty="0">
              <a:solidFill>
                <a:srgbClr val="C00000"/>
              </a:solidFill>
              <a:latin typeface="Courier New" pitchFamily="49" charset="0"/>
              <a:cs typeface="Courier New" pitchFamily="49"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200" b="1" dirty="0">
                <a:latin typeface="Courier New" pitchFamily="49" charset="0"/>
                <a:cs typeface="Courier New" pitchFamily="49" charset="0"/>
              </a:rPr>
              <a:t>        ret</a:t>
            </a:r>
          </a:p>
        </p:txBody>
      </p:sp>
    </p:spTree>
    <p:extLst>
      <p:ext uri="{BB962C8B-B14F-4D97-AF65-F5344CB8AC3E}">
        <p14:creationId xmlns:p14="http://schemas.microsoft.com/office/powerpoint/2010/main" val="994360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#1</a:t>
            </a:r>
            <a:endParaRPr lang="en-US" dirty="0">
              <a:latin typeface="Courier New Bold" charset="0"/>
              <a:sym typeface="Courier New Bold" charset="0"/>
            </a:endParaRP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8" name="Line 10"/>
          <p:cNvSpPr>
            <a:spLocks noChangeShapeType="1"/>
          </p:cNvSpPr>
          <p:nvPr/>
        </p:nvSpPr>
        <p:spPr bwMode="auto">
          <a:xfrm flipH="1">
            <a:off x="8001000" y="274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25844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63501" name="Rectangle 13"/>
          <p:cNvSpPr>
            <a:spLocks/>
          </p:cNvSpPr>
          <p:nvPr/>
        </p:nvSpPr>
        <p:spPr bwMode="auto">
          <a:xfrm>
            <a:off x="6705600" y="1600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251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 name="TextBox 1"/>
          <p:cNvSpPr txBox="1"/>
          <p:nvPr/>
        </p:nvSpPr>
        <p:spPr>
          <a:xfrm>
            <a:off x="2532621" y="3788339"/>
            <a:ext cx="6301804" cy="1815882"/>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comes in register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rdi</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We need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rdi</a:t>
            </a:r>
            <a:r>
              <a:rPr lang="en-US" sz="2800" b="1" dirty="0">
                <a:latin typeface="Courier New" panose="02070309020205020404" pitchFamily="49" charset="0"/>
                <a:cs typeface="Courier New" panose="02070309020205020404" pitchFamily="49" charset="0"/>
              </a:rPr>
              <a:t> </a:t>
            </a:r>
            <a:r>
              <a:rPr lang="en-US" sz="2800" dirty="0">
                <a:latin typeface="Calibri" panose="020F0502020204030204" pitchFamily="34" charset="0"/>
                <a:cs typeface="Calibri" panose="020F0502020204030204" pitchFamily="34" charset="0"/>
              </a:rPr>
              <a:t>for the call to incr.</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Where should be put x, so we can use it after the call to </a:t>
            </a:r>
            <a:r>
              <a:rPr lang="en-US" sz="2800" dirty="0" err="1">
                <a:latin typeface="Calibri" panose="020F0502020204030204" pitchFamily="34" charset="0"/>
                <a:cs typeface="Calibri" panose="020F0502020204030204" pitchFamily="34" charset="0"/>
              </a:rPr>
              <a:t>incr</a:t>
            </a:r>
            <a:r>
              <a:rPr lang="en-US" sz="2800" dirty="0">
                <a:latin typeface="Calibri" panose="020F0502020204030204" pitchFamily="34" charset="0"/>
                <a:cs typeface="Calibri" panose="020F0502020204030204" pitchFamily="34" charset="0"/>
              </a:rPr>
              <a:t>?</a:t>
            </a:r>
          </a:p>
        </p:txBody>
      </p:sp>
      <p:grpSp>
        <p:nvGrpSpPr>
          <p:cNvPr id="4" name="Group 3"/>
          <p:cNvGrpSpPr/>
          <p:nvPr/>
        </p:nvGrpSpPr>
        <p:grpSpPr>
          <a:xfrm>
            <a:off x="3308431" y="1285204"/>
            <a:ext cx="1792147" cy="1353343"/>
            <a:chOff x="1784430" y="1285203"/>
            <a:chExt cx="1792147" cy="1353343"/>
          </a:xfrm>
        </p:grpSpPr>
        <p:sp>
          <p:nvSpPr>
            <p:cNvPr id="3" name="Oval 2"/>
            <p:cNvSpPr/>
            <p:nvPr/>
          </p:nvSpPr>
          <p:spPr bwMode="auto">
            <a:xfrm>
              <a:off x="3125165" y="1285203"/>
              <a:ext cx="451412" cy="500192"/>
            </a:xfrm>
            <a:prstGeom prst="ellipse">
              <a:avLst/>
            </a:prstGeom>
            <a:solidFill>
              <a:schemeClr val="accent1">
                <a:lumMod val="60000"/>
                <a:lumOff val="40000"/>
                <a:alpha val="48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5" name="Oval 24"/>
            <p:cNvSpPr/>
            <p:nvPr/>
          </p:nvSpPr>
          <p:spPr bwMode="auto">
            <a:xfrm>
              <a:off x="1784430" y="2138354"/>
              <a:ext cx="451412" cy="500192"/>
            </a:xfrm>
            <a:prstGeom prst="ellipse">
              <a:avLst/>
            </a:prstGeom>
            <a:solidFill>
              <a:schemeClr val="accent1">
                <a:lumMod val="60000"/>
                <a:lumOff val="40000"/>
                <a:alpha val="48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338579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#2</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pushq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8" name="Line 10"/>
          <p:cNvSpPr>
            <a:spLocks noChangeShapeType="1"/>
          </p:cNvSpPr>
          <p:nvPr/>
        </p:nvSpPr>
        <p:spPr bwMode="auto">
          <a:xfrm flipH="1">
            <a:off x="8001000" y="274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25844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63501" name="Rectangle 13"/>
          <p:cNvSpPr>
            <a:spLocks/>
          </p:cNvSpPr>
          <p:nvPr/>
        </p:nvSpPr>
        <p:spPr bwMode="auto">
          <a:xfrm>
            <a:off x="6705600" y="1600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251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9" name="Line 10"/>
          <p:cNvSpPr>
            <a:spLocks noChangeShapeType="1"/>
          </p:cNvSpPr>
          <p:nvPr/>
        </p:nvSpPr>
        <p:spPr bwMode="auto">
          <a:xfrm flipH="1">
            <a:off x="8027987" y="57821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55535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35814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41148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5029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4" name="Rectangle 9"/>
          <p:cNvSpPr>
            <a:spLocks/>
          </p:cNvSpPr>
          <p:nvPr/>
        </p:nvSpPr>
        <p:spPr bwMode="auto">
          <a:xfrm>
            <a:off x="6705600" y="5410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3656863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#3</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subq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500" name="Rectangle 12"/>
          <p:cNvSpPr>
            <a:spLocks/>
          </p:cNvSpPr>
          <p:nvPr/>
        </p:nvSpPr>
        <p:spPr bwMode="auto">
          <a:xfrm>
            <a:off x="7467600" y="1066801"/>
            <a:ext cx="2357440"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17" name="Rectangle 7"/>
          <p:cNvSpPr>
            <a:spLocks/>
          </p:cNvSpPr>
          <p:nvPr/>
        </p:nvSpPr>
        <p:spPr bwMode="auto">
          <a:xfrm>
            <a:off x="6705600" y="5791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 </a:t>
            </a:r>
          </a:p>
        </p:txBody>
      </p:sp>
      <p:sp>
        <p:nvSpPr>
          <p:cNvPr id="18" name="Rectangle 9"/>
          <p:cNvSpPr>
            <a:spLocks/>
          </p:cNvSpPr>
          <p:nvPr/>
        </p:nvSpPr>
        <p:spPr bwMode="auto">
          <a:xfrm>
            <a:off x="6705600" y="6172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endParaRPr lang="en-US" dirty="0">
              <a:latin typeface="Calibri Bold" charset="0"/>
              <a:ea typeface="Calibri Bold" charset="0"/>
              <a:cs typeface="Calibri Bold" charset="0"/>
              <a:sym typeface="Calibri Bold" charset="0"/>
            </a:endParaRPr>
          </a:p>
        </p:txBody>
      </p:sp>
      <p:sp>
        <p:nvSpPr>
          <p:cNvPr id="19" name="Line 10"/>
          <p:cNvSpPr>
            <a:spLocks noChangeShapeType="1"/>
          </p:cNvSpPr>
          <p:nvPr/>
        </p:nvSpPr>
        <p:spPr bwMode="auto">
          <a:xfrm flipH="1">
            <a:off x="8027987" y="64071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61785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35814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41148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5029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60198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57912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54102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5" name="Line 10"/>
          <p:cNvSpPr>
            <a:spLocks noChangeShapeType="1"/>
          </p:cNvSpPr>
          <p:nvPr/>
        </p:nvSpPr>
        <p:spPr bwMode="auto">
          <a:xfrm flipH="1">
            <a:off x="8027987" y="3172354"/>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8" name="Rectangle 11"/>
          <p:cNvSpPr>
            <a:spLocks/>
          </p:cNvSpPr>
          <p:nvPr/>
        </p:nvSpPr>
        <p:spPr bwMode="auto">
          <a:xfrm>
            <a:off x="8534401" y="2943755"/>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9" name="Rectangle 13"/>
          <p:cNvSpPr>
            <a:spLocks/>
          </p:cNvSpPr>
          <p:nvPr/>
        </p:nvSpPr>
        <p:spPr bwMode="auto">
          <a:xfrm>
            <a:off x="6705600" y="1505054"/>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30" name="Rectangle 9"/>
          <p:cNvSpPr>
            <a:spLocks/>
          </p:cNvSpPr>
          <p:nvPr/>
        </p:nvSpPr>
        <p:spPr bwMode="auto">
          <a:xfrm>
            <a:off x="6705600" y="2419454"/>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31" name="Rectangle 9"/>
          <p:cNvSpPr>
            <a:spLocks/>
          </p:cNvSpPr>
          <p:nvPr/>
        </p:nvSpPr>
        <p:spPr bwMode="auto">
          <a:xfrm>
            <a:off x="6705600" y="2800454"/>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2261537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#4</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endParaRPr lang="en-US" dirty="0">
              <a:latin typeface="Courier New Bold" charset="0"/>
              <a:cs typeface="Courier New Bold" charset="0"/>
              <a:sym typeface="Courier New Bold" charset="0"/>
            </a:endParaRP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endParaRPr lang="en-US" dirty="0">
              <a:latin typeface="Calibri Bold" charset="0"/>
              <a:ea typeface="Calibri Bold" charset="0"/>
              <a:cs typeface="Calibri Bold" charset="0"/>
              <a:sym typeface="Calibri Bold" charset="0"/>
            </a:endParaRP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705600" y="4826644"/>
            <a:ext cx="39751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saved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rbx</a:t>
            </a:r>
            <a:r>
              <a:rPr lang="en-US" sz="2800" dirty="0">
                <a:latin typeface="Calibri" panose="020F0502020204030204" pitchFamily="34" charset="0"/>
                <a:cs typeface="Calibri" panose="020F0502020204030204" pitchFamily="34" charset="0"/>
              </a:rPr>
              <a:t>.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dirty="0" err="1">
                <a:latin typeface="Calibri" panose="020F0502020204030204" pitchFamily="34" charset="0"/>
                <a:cs typeface="Calibri" panose="020F0502020204030204" pitchFamily="34" charset="0"/>
              </a:rPr>
              <a:t>callee</a:t>
            </a:r>
            <a:r>
              <a:rPr lang="en-US" sz="2800" dirty="0">
                <a:latin typeface="Calibri" panose="020F0502020204030204" pitchFamily="34" charset="0"/>
                <a:cs typeface="Calibri" panose="020F0502020204030204" pitchFamily="34" charset="0"/>
              </a:rPr>
              <a:t> saved register.</a:t>
            </a:r>
          </a:p>
        </p:txBody>
      </p:sp>
    </p:spTree>
    <p:extLst>
      <p:ext uri="{BB962C8B-B14F-4D97-AF65-F5344CB8AC3E}">
        <p14:creationId xmlns:p14="http://schemas.microsoft.com/office/powerpoint/2010/main" val="3205499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#5</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$15213, 8(%</a:t>
            </a:r>
            <a:r>
              <a:rPr lang="en-US" b="1" dirty="0" err="1">
                <a:solidFill>
                  <a:srgbClr val="FF0000"/>
                </a:solidFill>
                <a:latin typeface="Courier New" pitchFamily="49" charset="0"/>
                <a:cs typeface="Courier New" pitchFamily="49" charset="0"/>
                <a:sym typeface="Courier New Bold" charset="0"/>
              </a:rPr>
              <a:t>rsp</a:t>
            </a:r>
            <a:r>
              <a:rPr lang="en-US" b="1" dirty="0">
                <a:solidFill>
                  <a:srgbClr val="FF0000"/>
                </a:solidFill>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705600" y="4826644"/>
            <a:ext cx="39751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saved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rbx</a:t>
            </a:r>
            <a:r>
              <a:rPr lang="en-US" sz="2800" dirty="0">
                <a:latin typeface="Calibri" panose="020F0502020204030204" pitchFamily="34" charset="0"/>
                <a:cs typeface="Calibri" panose="020F0502020204030204" pitchFamily="34" charset="0"/>
              </a:rPr>
              <a:t>.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dirty="0" err="1">
                <a:latin typeface="Calibri" panose="020F0502020204030204" pitchFamily="34" charset="0"/>
                <a:cs typeface="Calibri" panose="020F0502020204030204" pitchFamily="34" charset="0"/>
              </a:rPr>
              <a:t>callee</a:t>
            </a:r>
            <a:r>
              <a:rPr lang="en-US" sz="2800" dirty="0">
                <a:latin typeface="Calibri" panose="020F0502020204030204" pitchFamily="34" charset="0"/>
                <a:cs typeface="Calibri" panose="020F0502020204030204" pitchFamily="34" charset="0"/>
              </a:rPr>
              <a:t> saved register.</a:t>
            </a:r>
          </a:p>
        </p:txBody>
      </p:sp>
    </p:spTree>
    <p:extLst>
      <p:ext uri="{BB962C8B-B14F-4D97-AF65-F5344CB8AC3E}">
        <p14:creationId xmlns:p14="http://schemas.microsoft.com/office/powerpoint/2010/main" val="1526351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#6</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rax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a:t>
            </a:r>
            <a:r>
              <a:rPr lang="en-US" b="1" dirty="0">
                <a:solidFill>
                  <a:srgbClr val="FF0000"/>
                </a:solidFill>
                <a:latin typeface="Courier New" pitchFamily="49" charset="0"/>
                <a:cs typeface="Courier New" pitchFamily="49" charset="0"/>
                <a:sym typeface="Courier New Bold" charset="0"/>
              </a:rPr>
              <a:t>x+v2</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546850" y="4699322"/>
            <a:ext cx="39751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X Is safe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rbx</a:t>
            </a:r>
            <a:endParaRPr lang="en-US" sz="28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Return result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rax</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28909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#7</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chemeClr val="accent1">
                    <a:lumMod val="40000"/>
                    <a:lumOff val="60000"/>
                  </a:schemeClr>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027325"/>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798726"/>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1" y="838201"/>
            <a:ext cx="1690591"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2" name="TextBox 1"/>
          <p:cNvSpPr txBox="1"/>
          <p:nvPr/>
        </p:nvSpPr>
        <p:spPr>
          <a:xfrm>
            <a:off x="6705600" y="4826643"/>
            <a:ext cx="39751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Return result in </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rax</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5876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#8</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popq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a:solidFill>
                  <a:schemeClr val="accent1">
                    <a:lumMod val="40000"/>
                    <a:lumOff val="60000"/>
                  </a:schemeClr>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027325"/>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2798726"/>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838201"/>
            <a:ext cx="2351028"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Initial 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16" name="Rectangle 7"/>
          <p:cNvSpPr>
            <a:spLocks/>
          </p:cNvSpPr>
          <p:nvPr/>
        </p:nvSpPr>
        <p:spPr bwMode="auto">
          <a:xfrm>
            <a:off x="6705600" y="6034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18213</a:t>
            </a:r>
          </a:p>
        </p:txBody>
      </p:sp>
      <p:sp>
        <p:nvSpPr>
          <p:cNvPr id="25" name="Rectangle 9"/>
          <p:cNvSpPr>
            <a:spLocks/>
          </p:cNvSpPr>
          <p:nvPr/>
        </p:nvSpPr>
        <p:spPr bwMode="auto">
          <a:xfrm>
            <a:off x="6705600" y="6415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26" name="Line 10"/>
          <p:cNvSpPr>
            <a:spLocks noChangeShapeType="1"/>
          </p:cNvSpPr>
          <p:nvPr/>
        </p:nvSpPr>
        <p:spPr bwMode="auto">
          <a:xfrm flipH="1">
            <a:off x="8027987" y="5655123"/>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34401" y="5426524"/>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8" name="Rectangle 13"/>
          <p:cNvSpPr>
            <a:spLocks/>
          </p:cNvSpPr>
          <p:nvPr/>
        </p:nvSpPr>
        <p:spPr bwMode="auto">
          <a:xfrm>
            <a:off x="6705600" y="4347303"/>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9" name="Rectangle 9"/>
          <p:cNvSpPr>
            <a:spLocks/>
          </p:cNvSpPr>
          <p:nvPr/>
        </p:nvSpPr>
        <p:spPr bwMode="auto">
          <a:xfrm>
            <a:off x="6705600" y="5272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30" name="Rectangle 9"/>
          <p:cNvSpPr>
            <a:spLocks/>
          </p:cNvSpPr>
          <p:nvPr/>
        </p:nvSpPr>
        <p:spPr bwMode="auto">
          <a:xfrm>
            <a:off x="6705600" y="5653623"/>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
        <p:nvSpPr>
          <p:cNvPr id="31" name="Rectangle 12"/>
          <p:cNvSpPr>
            <a:spLocks/>
          </p:cNvSpPr>
          <p:nvPr/>
        </p:nvSpPr>
        <p:spPr bwMode="auto">
          <a:xfrm>
            <a:off x="7467600" y="3974941"/>
            <a:ext cx="2219582"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final Stack Structure</a:t>
            </a:r>
          </a:p>
        </p:txBody>
      </p:sp>
    </p:spTree>
    <p:extLst>
      <p:ext uri="{BB962C8B-B14F-4D97-AF65-F5344CB8AC3E}">
        <p14:creationId xmlns:p14="http://schemas.microsoft.com/office/powerpoint/2010/main" val="1422193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ln/>
        </p:spPr>
        <p:txBody>
          <a:bodyPr/>
          <a:lstStyle/>
          <a:p>
            <a:pPr marL="119063" indent="-119063"/>
            <a:r>
              <a:rPr lang="en-US" dirty="0" err="1"/>
              <a:t>Callee</a:t>
            </a:r>
            <a:r>
              <a:rPr lang="en-US" dirty="0"/>
              <a:t>-Saved Example #2</a:t>
            </a:r>
            <a:endParaRPr lang="en-US" dirty="0">
              <a:latin typeface="Courier New Bold" charset="0"/>
              <a:sym typeface="Courier New Bold" charset="0"/>
            </a:endParaRPr>
          </a:p>
        </p:txBody>
      </p:sp>
      <p:sp>
        <p:nvSpPr>
          <p:cNvPr id="63492" name="Rectangle 4"/>
          <p:cNvSpPr>
            <a:spLocks/>
          </p:cNvSpPr>
          <p:nvPr/>
        </p:nvSpPr>
        <p:spPr bwMode="auto">
          <a:xfrm>
            <a:off x="1905000" y="3200400"/>
            <a:ext cx="4419600" cy="3429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call_incr2: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subq</a:t>
            </a:r>
            <a:r>
              <a:rPr lang="en-US" b="1" dirty="0">
                <a:latin typeface="Courier New" pitchFamily="49" charset="0"/>
                <a:cs typeface="Courier New" pitchFamily="49" charset="0"/>
                <a:sym typeface="Courier New Bold" charset="0"/>
              </a:rPr>
              <a:t>    $16, %</a:t>
            </a:r>
            <a:r>
              <a:rPr lang="en-US" b="1" dirty="0" err="1">
                <a:latin typeface="Courier New" pitchFamily="49" charset="0"/>
                <a:cs typeface="Courier New" pitchFamily="49" charset="0"/>
                <a:sym typeface="Courier New Bold" charset="0"/>
              </a:rPr>
              <a:t>rsp</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$15213,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$3000, %</a:t>
            </a:r>
            <a:r>
              <a:rPr lang="en-US" b="1" dirty="0" err="1">
                <a:latin typeface="Courier New" pitchFamily="49" charset="0"/>
                <a:cs typeface="Courier New" pitchFamily="49" charset="0"/>
                <a:sym typeface="Courier New Bold" charset="0"/>
              </a:rPr>
              <a:t>esi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leaq</a:t>
            </a:r>
            <a:r>
              <a:rPr lang="en-US" b="1" dirty="0">
                <a:latin typeface="Courier New" pitchFamily="49" charset="0"/>
                <a:cs typeface="Courier New" pitchFamily="49" charset="0"/>
                <a:sym typeface="Courier New Bold" charset="0"/>
              </a:rPr>
              <a:t>    8(%</a:t>
            </a:r>
            <a:r>
              <a:rPr lang="en-US" b="1" dirty="0" err="1">
                <a:latin typeface="Courier New" pitchFamily="49" charset="0"/>
                <a:cs typeface="Courier New" pitchFamily="49" charset="0"/>
                <a:sym typeface="Courier New Bold" charset="0"/>
              </a:rPr>
              <a:t>rsp</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incr</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$16, %</a:t>
            </a:r>
            <a:r>
              <a:rPr lang="en-US" b="1" dirty="0" err="1">
                <a:solidFill>
                  <a:srgbClr val="FF0000"/>
                </a:solidFill>
                <a:latin typeface="Courier New" pitchFamily="49" charset="0"/>
                <a:cs typeface="Courier New" pitchFamily="49" charset="0"/>
                <a:sym typeface="Courier New Bold" charset="0"/>
              </a:rPr>
              <a:t>rsp</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popq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a:t>
            </a:r>
          </a:p>
        </p:txBody>
      </p:sp>
      <p:sp>
        <p:nvSpPr>
          <p:cNvPr id="63493" name="Rectangle 5"/>
          <p:cNvSpPr>
            <a:spLocks/>
          </p:cNvSpPr>
          <p:nvPr/>
        </p:nvSpPr>
        <p:spPr bwMode="auto">
          <a:xfrm>
            <a:off x="1905000" y="1371600"/>
            <a:ext cx="4343400" cy="1600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long call_incr2(long x) {</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v1 = 15213;</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long v2 = </a:t>
            </a:r>
            <a:r>
              <a:rPr lang="en-US" b="1" dirty="0" err="1">
                <a:latin typeface="Courier New" pitchFamily="49" charset="0"/>
                <a:cs typeface="Courier New" pitchFamily="49" charset="0"/>
                <a:sym typeface="Courier New Bold" charset="0"/>
              </a:rPr>
              <a:t>incr</a:t>
            </a:r>
            <a:r>
              <a:rPr lang="en-US" b="1" dirty="0">
                <a:latin typeface="Courier New" pitchFamily="49" charset="0"/>
                <a:cs typeface="Courier New" pitchFamily="49" charset="0"/>
                <a:sym typeface="Courier New Bold" charset="0"/>
              </a:rPr>
              <a:t>(&amp;v1, 3000);</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    return x+v2;</a:t>
            </a:r>
          </a:p>
          <a:p>
            <a:pPr>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b="1" dirty="0">
                <a:latin typeface="Courier New" pitchFamily="49" charset="0"/>
                <a:cs typeface="Courier New" pitchFamily="49" charset="0"/>
                <a:sym typeface="Courier New Bold" charset="0"/>
              </a:rPr>
              <a:t>}</a:t>
            </a:r>
          </a:p>
        </p:txBody>
      </p:sp>
      <p:sp>
        <p:nvSpPr>
          <p:cNvPr id="63498" name="Line 10"/>
          <p:cNvSpPr>
            <a:spLocks noChangeShapeType="1"/>
          </p:cNvSpPr>
          <p:nvPr/>
        </p:nvSpPr>
        <p:spPr bwMode="auto">
          <a:xfrm flipH="1">
            <a:off x="8001000" y="5943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63499" name="Rectangle 11"/>
          <p:cNvSpPr>
            <a:spLocks/>
          </p:cNvSpPr>
          <p:nvPr/>
        </p:nvSpPr>
        <p:spPr bwMode="auto">
          <a:xfrm>
            <a:off x="8507414" y="57848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63500" name="Rectangle 12"/>
          <p:cNvSpPr>
            <a:spLocks/>
          </p:cNvSpPr>
          <p:nvPr/>
        </p:nvSpPr>
        <p:spPr bwMode="auto">
          <a:xfrm>
            <a:off x="7467600" y="4267201"/>
            <a:ext cx="2853282"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Pre-return Stack Structure</a:t>
            </a:r>
          </a:p>
        </p:txBody>
      </p:sp>
      <p:sp>
        <p:nvSpPr>
          <p:cNvPr id="63501" name="Rectangle 13"/>
          <p:cNvSpPr>
            <a:spLocks/>
          </p:cNvSpPr>
          <p:nvPr/>
        </p:nvSpPr>
        <p:spPr bwMode="auto">
          <a:xfrm>
            <a:off x="6705600" y="4800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6" name="Rectangle 9"/>
          <p:cNvSpPr>
            <a:spLocks/>
          </p:cNvSpPr>
          <p:nvPr/>
        </p:nvSpPr>
        <p:spPr bwMode="auto">
          <a:xfrm>
            <a:off x="6705600" y="5715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7" name="Rectangle 7"/>
          <p:cNvSpPr>
            <a:spLocks/>
          </p:cNvSpPr>
          <p:nvPr/>
        </p:nvSpPr>
        <p:spPr bwMode="auto">
          <a:xfrm>
            <a:off x="6705600" y="3048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ourier New Bold" charset="0"/>
                <a:cs typeface="Courier New Bold" charset="0"/>
                <a:sym typeface="Courier New Bold" charset="0"/>
              </a:rPr>
              <a:t>15213</a:t>
            </a:r>
          </a:p>
        </p:txBody>
      </p:sp>
      <p:sp>
        <p:nvSpPr>
          <p:cNvPr id="18" name="Rectangle 9"/>
          <p:cNvSpPr>
            <a:spLocks/>
          </p:cNvSpPr>
          <p:nvPr/>
        </p:nvSpPr>
        <p:spPr bwMode="auto">
          <a:xfrm>
            <a:off x="6705600" y="3429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Unused</a:t>
            </a:r>
          </a:p>
        </p:txBody>
      </p:sp>
      <p:sp>
        <p:nvSpPr>
          <p:cNvPr id="19" name="Line 10"/>
          <p:cNvSpPr>
            <a:spLocks noChangeShapeType="1"/>
          </p:cNvSpPr>
          <p:nvPr/>
        </p:nvSpPr>
        <p:spPr bwMode="auto">
          <a:xfrm flipH="1">
            <a:off x="8027987" y="366395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0" name="Rectangle 11"/>
          <p:cNvSpPr>
            <a:spLocks/>
          </p:cNvSpPr>
          <p:nvPr/>
        </p:nvSpPr>
        <p:spPr bwMode="auto">
          <a:xfrm>
            <a:off x="8534401" y="343535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21" name="Rectangle 12"/>
          <p:cNvSpPr>
            <a:spLocks/>
          </p:cNvSpPr>
          <p:nvPr/>
        </p:nvSpPr>
        <p:spPr bwMode="auto">
          <a:xfrm>
            <a:off x="7467600" y="838201"/>
            <a:ext cx="273196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Resulting Stack Structure</a:t>
            </a:r>
          </a:p>
        </p:txBody>
      </p:sp>
      <p:sp>
        <p:nvSpPr>
          <p:cNvPr id="22" name="Rectangle 13"/>
          <p:cNvSpPr>
            <a:spLocks/>
          </p:cNvSpPr>
          <p:nvPr/>
        </p:nvSpPr>
        <p:spPr bwMode="auto">
          <a:xfrm>
            <a:off x="6705600" y="13716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23" name="Rectangle 9"/>
          <p:cNvSpPr>
            <a:spLocks/>
          </p:cNvSpPr>
          <p:nvPr/>
        </p:nvSpPr>
        <p:spPr bwMode="auto">
          <a:xfrm>
            <a:off x="6705600" y="2286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26" name="Line 10"/>
          <p:cNvSpPr>
            <a:spLocks noChangeShapeType="1"/>
          </p:cNvSpPr>
          <p:nvPr/>
        </p:nvSpPr>
        <p:spPr bwMode="auto">
          <a:xfrm flipH="1">
            <a:off x="8001000" y="32766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27" name="Rectangle 11"/>
          <p:cNvSpPr>
            <a:spLocks/>
          </p:cNvSpPr>
          <p:nvPr/>
        </p:nvSpPr>
        <p:spPr bwMode="auto">
          <a:xfrm>
            <a:off x="8507413" y="3048001"/>
            <a:ext cx="90807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%rsp+8</a:t>
            </a:r>
          </a:p>
        </p:txBody>
      </p:sp>
      <p:sp>
        <p:nvSpPr>
          <p:cNvPr id="24" name="Rectangle 9"/>
          <p:cNvSpPr>
            <a:spLocks/>
          </p:cNvSpPr>
          <p:nvPr/>
        </p:nvSpPr>
        <p:spPr bwMode="auto">
          <a:xfrm>
            <a:off x="6705600" y="26670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171849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Mechanisms in Procedures</a:t>
            </a:r>
          </a:p>
        </p:txBody>
      </p:sp>
      <p:sp>
        <p:nvSpPr>
          <p:cNvPr id="7" name="Content Placeholder 6"/>
          <p:cNvSpPr>
            <a:spLocks noGrp="1"/>
          </p:cNvSpPr>
          <p:nvPr>
            <p:ph idx="1"/>
          </p:nvPr>
        </p:nvSpPr>
        <p:spPr>
          <a:xfrm>
            <a:off x="1905000" y="1219200"/>
            <a:ext cx="5257800" cy="5435600"/>
          </a:xfrm>
        </p:spPr>
        <p:txBody>
          <a:bodyPr>
            <a:normAutofit fontScale="92500" lnSpcReduction="10000"/>
          </a:bodyPr>
          <a:lstStyle/>
          <a:p>
            <a:r>
              <a:rPr lang="en-US" dirty="0"/>
              <a:t>Passing control</a:t>
            </a:r>
          </a:p>
          <a:p>
            <a:pPr lvl="1"/>
            <a:r>
              <a:rPr lang="en-US" dirty="0"/>
              <a:t>To beginning of procedure code</a:t>
            </a:r>
          </a:p>
          <a:p>
            <a:pPr lvl="1"/>
            <a:r>
              <a:rPr lang="en-US" dirty="0"/>
              <a:t>Back to return point</a:t>
            </a:r>
          </a:p>
          <a:p>
            <a:r>
              <a:rPr lang="en-US" dirty="0"/>
              <a:t>Passing data</a:t>
            </a:r>
          </a:p>
          <a:p>
            <a:pPr lvl="1"/>
            <a:r>
              <a:rPr lang="en-US" dirty="0"/>
              <a:t>Procedure arguments</a:t>
            </a:r>
          </a:p>
          <a:p>
            <a:pPr lvl="1"/>
            <a:r>
              <a:rPr lang="en-US" dirty="0"/>
              <a:t>Return value</a:t>
            </a:r>
          </a:p>
          <a:p>
            <a:r>
              <a:rPr lang="en-US" dirty="0"/>
              <a:t>Memory management</a:t>
            </a:r>
          </a:p>
          <a:p>
            <a:pPr lvl="1"/>
            <a:r>
              <a:rPr lang="en-US" dirty="0"/>
              <a:t>Allocate during procedure execution</a:t>
            </a:r>
          </a:p>
          <a:p>
            <a:pPr lvl="1"/>
            <a:r>
              <a:rPr lang="en-US" dirty="0" err="1"/>
              <a:t>Deallocate</a:t>
            </a:r>
            <a:r>
              <a:rPr lang="en-US" dirty="0"/>
              <a:t> upon return</a:t>
            </a:r>
          </a:p>
          <a:p>
            <a:r>
              <a:rPr lang="en-US" dirty="0"/>
              <a:t>Mechanisms all implemented with machine instructions</a:t>
            </a:r>
          </a:p>
          <a:p>
            <a:r>
              <a:rPr lang="en-US" dirty="0"/>
              <a:t>x86-64 implementation of a procedure uses only those mechanisms required</a:t>
            </a:r>
          </a:p>
        </p:txBody>
      </p:sp>
      <p:sp>
        <p:nvSpPr>
          <p:cNvPr id="8" name="Rectangle 4"/>
          <p:cNvSpPr>
            <a:spLocks/>
          </p:cNvSpPr>
          <p:nvPr/>
        </p:nvSpPr>
        <p:spPr bwMode="auto">
          <a:xfrm>
            <a:off x="7315200" y="990600"/>
            <a:ext cx="18415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a:latin typeface="Courier New" pitchFamily="49" charset="0"/>
                <a:cs typeface="Courier New" pitchFamily="49" charset="0"/>
                <a:sym typeface="Courier New Bold" charset="0"/>
              </a:rPr>
              <a:t>P(…)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y = Q(x);</a:t>
            </a:r>
          </a:p>
          <a:p>
            <a:pPr algn="l"/>
            <a:r>
              <a:rPr lang="en-US" dirty="0">
                <a:latin typeface="Courier New" pitchFamily="49" charset="0"/>
                <a:cs typeface="Courier New" pitchFamily="49" charset="0"/>
                <a:sym typeface="Courier New Bold" charset="0"/>
              </a:rPr>
              <a:t>  print(y)</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p:txBody>
      </p:sp>
      <p:sp>
        <p:nvSpPr>
          <p:cNvPr id="9" name="Rectangle 5"/>
          <p:cNvSpPr>
            <a:spLocks/>
          </p:cNvSpPr>
          <p:nvPr/>
        </p:nvSpPr>
        <p:spPr bwMode="auto">
          <a:xfrm>
            <a:off x="7315200" y="3581400"/>
            <a:ext cx="2133600" cy="2362200"/>
          </a:xfrm>
          <a:prstGeom prst="rect">
            <a:avLst/>
          </a:prstGeom>
          <a:solidFill>
            <a:srgbClr val="D5F1CF"/>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Q(</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t = 3*</a:t>
            </a:r>
            <a:r>
              <a:rPr lang="en-US" dirty="0" err="1">
                <a:latin typeface="Courier New" pitchFamily="49" charset="0"/>
                <a:cs typeface="Courier New" pitchFamily="49" charset="0"/>
                <a:sym typeface="Courier New Bold" charset="0"/>
              </a:rPr>
              <a:t>i</a:t>
            </a:r>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r>
              <a:rPr lang="en-US" dirty="0" err="1">
                <a:latin typeface="Courier New" pitchFamily="49" charset="0"/>
                <a:cs typeface="Courier New" pitchFamily="49" charset="0"/>
                <a:sym typeface="Courier New Bold" charset="0"/>
              </a:rPr>
              <a:t>int</a:t>
            </a:r>
            <a:r>
              <a:rPr lang="en-US" dirty="0">
                <a:latin typeface="Courier New" pitchFamily="49" charset="0"/>
                <a:cs typeface="Courier New" pitchFamily="49" charset="0"/>
                <a:sym typeface="Courier New Bold" charset="0"/>
              </a:rPr>
              <a:t> v[10];</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a:t>
            </a:r>
          </a:p>
          <a:p>
            <a:pPr algn="l"/>
            <a:r>
              <a:rPr lang="en-US" dirty="0">
                <a:latin typeface="Courier New" pitchFamily="49" charset="0"/>
                <a:cs typeface="Courier New" pitchFamily="49" charset="0"/>
                <a:sym typeface="Courier New Bold" charset="0"/>
              </a:rPr>
              <a:t>  return v[t];</a:t>
            </a:r>
          </a:p>
          <a:p>
            <a:pPr algn="l"/>
            <a:r>
              <a:rPr lang="en-US" dirty="0">
                <a:latin typeface="Courier New" pitchFamily="49" charset="0"/>
                <a:cs typeface="Courier New" pitchFamily="49" charset="0"/>
                <a:sym typeface="Courier New Bold" charset="0"/>
              </a:rPr>
              <a:t>}</a:t>
            </a:r>
          </a:p>
        </p:txBody>
      </p:sp>
      <p:sp>
        <p:nvSpPr>
          <p:cNvPr id="2" name="TextBox 1"/>
          <p:cNvSpPr txBox="1"/>
          <p:nvPr/>
        </p:nvSpPr>
        <p:spPr>
          <a:xfrm>
            <a:off x="1752600" y="1219201"/>
            <a:ext cx="8686800" cy="3139321"/>
          </a:xfrm>
          <a:prstGeom prst="rect">
            <a:avLst/>
          </a:prstGeom>
          <a:solidFill>
            <a:srgbClr val="FFC000"/>
          </a:solidFill>
        </p:spPr>
        <p:txBody>
          <a:bodyPr wrap="square" lIns="182880" tIns="182880" rIns="182880" bIns="182880" rtlCol="0">
            <a:spAutoFit/>
          </a:bodyPr>
          <a:lstStyle/>
          <a:p>
            <a:r>
              <a:rPr lang="en-US" sz="3600" dirty="0">
                <a:latin typeface="Calibri" panose="020F0502020204030204" pitchFamily="34" charset="0"/>
                <a:cs typeface="Calibri" panose="020F0502020204030204" pitchFamily="34" charset="0"/>
              </a:rPr>
              <a:t>Machine instructions implement the mechanisms, but the choices are determined by designers.  These choices make up the </a:t>
            </a:r>
            <a:r>
              <a:rPr lang="en-US" sz="3600" b="1" dirty="0">
                <a:latin typeface="Calibri" panose="020F0502020204030204" pitchFamily="34" charset="0"/>
                <a:cs typeface="Calibri" panose="020F0502020204030204" pitchFamily="34" charset="0"/>
              </a:rPr>
              <a:t>Application Binary Interface (ABI)</a:t>
            </a:r>
            <a:r>
              <a:rPr lang="en-US" sz="3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24350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solidFill>
                  <a:schemeClr val="bg1">
                    <a:lumMod val="50000"/>
                  </a:schemeClr>
                </a:solidFill>
              </a:rPr>
              <a:t>Stack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solidFill>
                  <a:schemeClr val="bg1">
                    <a:lumMod val="50000"/>
                  </a:schemeClr>
                </a:solidFill>
              </a:rPr>
              <a:t>Passing data</a:t>
            </a:r>
          </a:p>
          <a:p>
            <a:pPr lvl="2"/>
            <a:r>
              <a:rPr lang="en-US" b="1" dirty="0">
                <a:solidFill>
                  <a:schemeClr val="bg1">
                    <a:lumMod val="50000"/>
                  </a:schemeClr>
                </a:solidFill>
              </a:rPr>
              <a:t>Managing local data</a:t>
            </a:r>
          </a:p>
          <a:p>
            <a:pPr lvl="1"/>
            <a:r>
              <a:rPr lang="en-US" b="1" dirty="0">
                <a:solidFill>
                  <a:srgbClr val="000000"/>
                </a:solidFill>
              </a:rPr>
              <a:t>Illustration of Recursion</a:t>
            </a:r>
          </a:p>
        </p:txBody>
      </p:sp>
    </p:spTree>
    <p:extLst>
      <p:ext uri="{BB962C8B-B14F-4D97-AF65-F5344CB8AC3E}">
        <p14:creationId xmlns:p14="http://schemas.microsoft.com/office/powerpoint/2010/main" val="1777357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a:t>
            </a:r>
          </a:p>
        </p:txBody>
      </p:sp>
      <p:sp>
        <p:nvSpPr>
          <p:cNvPr id="77838" name="Rectangle 14"/>
          <p:cNvSpPr>
            <a:spLocks/>
          </p:cNvSpPr>
          <p:nvPr/>
        </p:nvSpPr>
        <p:spPr bwMode="auto">
          <a:xfrm>
            <a:off x="7010400" y="7620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spTree>
    <p:extLst>
      <p:ext uri="{BB962C8B-B14F-4D97-AF65-F5344CB8AC3E}">
        <p14:creationId xmlns:p14="http://schemas.microsoft.com/office/powerpoint/2010/main" val="3830370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if (x == 0)</a:t>
            </a:r>
          </a:p>
          <a:p>
            <a:pPr algn="l"/>
            <a:r>
              <a:rPr lang="en-US" b="1" dirty="0">
                <a:solidFill>
                  <a:srgbClr val="FF0000"/>
                </a:solidFill>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Terminal Case</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movl</a:t>
            </a:r>
            <a:r>
              <a:rPr lang="en-US" b="1" dirty="0">
                <a:solidFill>
                  <a:srgbClr val="FF0000"/>
                </a:solidFill>
                <a:latin typeface="Courier New" pitchFamily="49" charset="0"/>
                <a:cs typeface="Courier New" pitchFamily="49" charset="0"/>
                <a:sym typeface="Courier New Bold" charset="0"/>
              </a:rPr>
              <a:t>    $0, %</a:t>
            </a:r>
            <a:r>
              <a:rPr lang="en-US" b="1" dirty="0" err="1">
                <a:solidFill>
                  <a:srgbClr val="FF0000"/>
                </a:solidFill>
                <a:latin typeface="Courier New" pitchFamily="49" charset="0"/>
                <a:cs typeface="Courier New" pitchFamily="49" charset="0"/>
                <a:sym typeface="Courier New Bold" charset="0"/>
              </a:rPr>
              <a:t>eax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testq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127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x</a:t>
                      </a:r>
                    </a:p>
                  </a:txBody>
                  <a:tcPr/>
                </a:tc>
                <a:tc>
                  <a:txBody>
                    <a:bodyPr/>
                    <a:lstStyle/>
                    <a:p>
                      <a:r>
                        <a:rPr lang="en-US" b="0" i="0" dirty="0">
                          <a:latin typeface="+mn-lt"/>
                          <a:cs typeface="Courier New"/>
                        </a:rPr>
                        <a:t>Argument</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Return value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Return value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787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Register Save</a:t>
            </a:r>
          </a:p>
        </p:txBody>
      </p:sp>
      <p:sp>
        <p:nvSpPr>
          <p:cNvPr id="77838" name="Rectangle 14"/>
          <p:cNvSpPr>
            <a:spLocks/>
          </p:cNvSpPr>
          <p:nvPr/>
        </p:nvSpPr>
        <p:spPr bwMode="auto">
          <a:xfrm>
            <a:off x="7010400" y="9906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pushq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746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x</a:t>
                      </a:r>
                    </a:p>
                  </a:txBody>
                  <a:tcPr/>
                </a:tc>
                <a:tc>
                  <a:txBody>
                    <a:bodyPr/>
                    <a:lstStyle/>
                    <a:p>
                      <a:r>
                        <a:rPr lang="en-US" b="0" i="0" dirty="0">
                          <a:latin typeface="+mn-lt"/>
                          <a:cs typeface="Courier New"/>
                        </a:rPr>
                        <a:t>Argument</a:t>
                      </a:r>
                    </a:p>
                  </a:txBody>
                  <a:tcPr/>
                </a:tc>
                <a:extLst>
                  <a:ext uri="{0D108BD9-81ED-4DB2-BD59-A6C34878D82A}">
                    <a16:rowId xmlns:a16="http://schemas.microsoft.com/office/drawing/2014/main" val="10001"/>
                  </a:ext>
                </a:extLst>
              </a:tr>
            </a:tbl>
          </a:graphicData>
        </a:graphic>
      </p:graphicFrame>
      <p:sp>
        <p:nvSpPr>
          <p:cNvPr id="10" name="Line 10"/>
          <p:cNvSpPr>
            <a:spLocks noChangeShapeType="1"/>
          </p:cNvSpPr>
          <p:nvPr/>
        </p:nvSpPr>
        <p:spPr bwMode="auto">
          <a:xfrm flipH="1">
            <a:off x="8610600" y="6553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11" name="Rectangle 11"/>
          <p:cNvSpPr>
            <a:spLocks/>
          </p:cNvSpPr>
          <p:nvPr/>
        </p:nvSpPr>
        <p:spPr bwMode="auto">
          <a:xfrm>
            <a:off x="9117014" y="63246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2" name="Rectangle 13"/>
          <p:cNvSpPr>
            <a:spLocks/>
          </p:cNvSpPr>
          <p:nvPr/>
        </p:nvSpPr>
        <p:spPr bwMode="auto">
          <a:xfrm>
            <a:off x="7315200" y="5029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
        <p:nvSpPr>
          <p:cNvPr id="13" name="Rectangle 9"/>
          <p:cNvSpPr>
            <a:spLocks/>
          </p:cNvSpPr>
          <p:nvPr/>
        </p:nvSpPr>
        <p:spPr bwMode="auto">
          <a:xfrm>
            <a:off x="7315200" y="5943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err="1">
                <a:latin typeface="Calibri Bold" charset="0"/>
                <a:ea typeface="Calibri Bold" charset="0"/>
                <a:cs typeface="Calibri Bold" charset="0"/>
                <a:sym typeface="Calibri Bold" charset="0"/>
              </a:rPr>
              <a:t>Rtn</a:t>
            </a:r>
            <a:r>
              <a:rPr lang="en-US" dirty="0">
                <a:latin typeface="Calibri Bold" charset="0"/>
                <a:ea typeface="Calibri Bold" charset="0"/>
                <a:cs typeface="Calibri Bold" charset="0"/>
                <a:sym typeface="Calibri Bold" charset="0"/>
              </a:rPr>
              <a:t> address</a:t>
            </a:r>
          </a:p>
        </p:txBody>
      </p:sp>
      <p:sp>
        <p:nvSpPr>
          <p:cNvPr id="16" name="Rectangle 9"/>
          <p:cNvSpPr>
            <a:spLocks/>
          </p:cNvSpPr>
          <p:nvPr/>
        </p:nvSpPr>
        <p:spPr bwMode="auto">
          <a:xfrm>
            <a:off x="7315200" y="6324600"/>
            <a:ext cx="1295400" cy="3810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Saved </a:t>
            </a:r>
            <a:r>
              <a:rPr lang="en-US" b="1" dirty="0">
                <a:latin typeface="Courier New"/>
                <a:ea typeface="Calibri Bold" charset="0"/>
                <a:cs typeface="Courier New"/>
                <a:sym typeface="Calibri Bold" charset="0"/>
              </a:rPr>
              <a:t>%</a:t>
            </a:r>
            <a:r>
              <a:rPr lang="en-US" b="1" dirty="0" err="1">
                <a:latin typeface="Courier New"/>
                <a:ea typeface="Calibri Bold" charset="0"/>
                <a:cs typeface="Courier New"/>
                <a:sym typeface="Calibri Bold" charset="0"/>
              </a:rPr>
              <a:t>rbx</a:t>
            </a:r>
            <a:endParaRPr lang="en-US" b="1" dirty="0">
              <a:latin typeface="Courier New"/>
              <a:ea typeface="Calibri Bold" charset="0"/>
              <a:cs typeface="Courier New"/>
              <a:sym typeface="Calibri Bold" charset="0"/>
            </a:endParaRPr>
          </a:p>
        </p:txBody>
      </p:sp>
    </p:spTree>
    <p:extLst>
      <p:ext uri="{BB962C8B-B14F-4D97-AF65-F5344CB8AC3E}">
        <p14:creationId xmlns:p14="http://schemas.microsoft.com/office/powerpoint/2010/main" val="3999987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a:t>
            </a:r>
            <a:r>
              <a:rPr lang="en-US" b="1" dirty="0">
                <a:solidFill>
                  <a:srgbClr val="FF0000"/>
                </a:solidFill>
                <a:latin typeface="Courier New" pitchFamily="49" charset="0"/>
                <a:cs typeface="Courier New" pitchFamily="49" charset="0"/>
                <a:sym typeface="Courier New Bold" charset="0"/>
              </a:rPr>
              <a:t>x &amp; 1</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r>
              <a:rPr lang="en-US" b="1" dirty="0">
                <a:solidFill>
                  <a:srgbClr val="FF0000"/>
                </a:solidFill>
                <a:latin typeface="Courier New" pitchFamily="49" charset="0"/>
                <a:cs typeface="Courier New" pitchFamily="49" charset="0"/>
                <a:sym typeface="Courier New Bold" charset="0"/>
              </a:rPr>
              <a:t>x &gt;&gt; 1</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Call Setup</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movq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andl</a:t>
            </a:r>
            <a:r>
              <a:rPr lang="en-US" b="1" dirty="0">
                <a:solidFill>
                  <a:srgbClr val="FF0000"/>
                </a:solidFill>
                <a:latin typeface="Courier New" pitchFamily="49" charset="0"/>
                <a:cs typeface="Courier New" pitchFamily="49" charset="0"/>
                <a:sym typeface="Courier New Bold" charset="0"/>
              </a:rPr>
              <a:t>    $1, %</a:t>
            </a:r>
            <a:r>
              <a:rPr lang="en-US" b="1" dirty="0" err="1">
                <a:solidFill>
                  <a:srgbClr val="FF0000"/>
                </a:solidFill>
                <a:latin typeface="Courier New" pitchFamily="49" charset="0"/>
                <a:cs typeface="Courier New" pitchFamily="49" charset="0"/>
                <a:sym typeface="Courier New Bold" charset="0"/>
              </a:rPr>
              <a:t>ebx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shrq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rdi</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127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rdi</a:t>
                      </a:r>
                      <a:endParaRPr lang="en-US" b="1" i="0" dirty="0">
                        <a:latin typeface="Courier New"/>
                        <a:cs typeface="Courier New"/>
                      </a:endParaRPr>
                    </a:p>
                  </a:txBody>
                  <a:tcPr/>
                </a:tc>
                <a:tc>
                  <a:txBody>
                    <a:bodyPr/>
                    <a:lstStyle/>
                    <a:p>
                      <a:r>
                        <a:rPr lang="en-US" b="1" i="0" dirty="0">
                          <a:latin typeface="Courier New"/>
                          <a:cs typeface="Courier New"/>
                        </a:rPr>
                        <a:t>x &gt;&gt; 1</a:t>
                      </a:r>
                    </a:p>
                  </a:txBody>
                  <a:tcPr/>
                </a:tc>
                <a:tc>
                  <a:txBody>
                    <a:bodyPr/>
                    <a:lstStyle/>
                    <a:p>
                      <a:r>
                        <a:rPr lang="en-US" b="0" i="0" dirty="0">
                          <a:latin typeface="+mn-lt"/>
                          <a:cs typeface="Courier New"/>
                        </a:rPr>
                        <a:t>Rec. argument</a:t>
                      </a:r>
                    </a:p>
                  </a:txBody>
                  <a:tcPr/>
                </a:tc>
                <a:extLst>
                  <a:ext uri="{0D108BD9-81ED-4DB2-BD59-A6C34878D82A}">
                    <a16:rowId xmlns:a16="http://schemas.microsoft.com/office/drawing/2014/main" val="10001"/>
                  </a:ext>
                </a:extLst>
              </a:tr>
              <a:tr h="381000">
                <a:tc>
                  <a:txBody>
                    <a:bodyPr/>
                    <a:lstStyle/>
                    <a:p>
                      <a:r>
                        <a:rPr lang="en-US" b="1" i="0" dirty="0">
                          <a:latin typeface="Courier New"/>
                          <a:cs typeface="Courier New"/>
                        </a:rPr>
                        <a:t>%</a:t>
                      </a:r>
                      <a:r>
                        <a:rPr lang="en-US" b="1" i="0" dirty="0" err="1">
                          <a:latin typeface="Courier New"/>
                          <a:cs typeface="Courier New"/>
                        </a:rPr>
                        <a:t>rbx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x &amp; 1</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a:latin typeface="+mn-lt"/>
                          <a:cs typeface="Courier New"/>
                        </a:rPr>
                        <a:t>Callee</a:t>
                      </a:r>
                      <a:r>
                        <a:rPr lang="en-US" b="0" i="0" dirty="0">
                          <a:latin typeface="+mn-lt"/>
                          <a:cs typeface="Courier New"/>
                        </a:rPr>
                        <a:t>-saved</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47545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 </a:t>
            </a:r>
            <a:r>
              <a:rPr lang="en-US" b="1" dirty="0" err="1">
                <a:solidFill>
                  <a:srgbClr val="FF0000"/>
                </a:solidFill>
                <a:latin typeface="Courier New" pitchFamily="49" charset="0"/>
                <a:cs typeface="Courier New" pitchFamily="49" charset="0"/>
                <a:sym typeface="Courier New Bold" charset="0"/>
              </a:rPr>
              <a:t>pcount_r</a:t>
            </a:r>
            <a:r>
              <a:rPr lang="en-US" b="1" dirty="0">
                <a:solidFill>
                  <a:srgbClr val="FF0000"/>
                </a:solidFill>
                <a:latin typeface="Courier New" pitchFamily="49" charset="0"/>
                <a:cs typeface="Courier New" pitchFamily="49" charset="0"/>
                <a:sym typeface="Courier New Bold" charset="0"/>
              </a:rPr>
              <a:t>(</a:t>
            </a:r>
            <a:r>
              <a:rPr lang="en-US" b="1" dirty="0">
                <a:latin typeface="Courier New" pitchFamily="49" charset="0"/>
                <a:cs typeface="Courier New" pitchFamily="49" charset="0"/>
                <a:sym typeface="Courier New Bold" charset="0"/>
              </a:rPr>
              <a:t>x &gt;&gt; 1</a:t>
            </a:r>
            <a:r>
              <a:rPr lang="en-US" b="1" dirty="0">
                <a:solidFill>
                  <a:srgbClr val="FF0000"/>
                </a:solidFill>
                <a:latin typeface="Courier New" pitchFamily="49" charset="0"/>
                <a:cs typeface="Courier New" pitchFamily="49" charset="0"/>
                <a:sym typeface="Courier New Bold" charset="0"/>
              </a:rPr>
              <a:t>)</a:t>
            </a:r>
            <a:r>
              <a:rPr lang="en-US" b="1" dirty="0">
                <a:latin typeface="Courier New" pitchFamily="49" charset="0"/>
                <a:cs typeface="Courier New" pitchFamily="49" charset="0"/>
                <a:sym typeface="Courier New Bold" charset="0"/>
              </a:rPr>
              <a:t>;</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Call</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call    </a:t>
            </a:r>
            <a:r>
              <a:rPr lang="en-US" b="1" dirty="0" err="1">
                <a:solidFill>
                  <a:srgbClr val="FF0000"/>
                </a:solidFill>
                <a:latin typeface="Courier New" pitchFamily="49" charset="0"/>
                <a:cs typeface="Courier New" pitchFamily="49" charset="0"/>
                <a:sym typeface="Courier New Bold" charset="0"/>
              </a:rPr>
              <a:t>pcount_r</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38684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rbx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x &amp; 1</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a:latin typeface="+mn-lt"/>
                          <a:cs typeface="Courier New"/>
                        </a:rPr>
                        <a:t>Callee</a:t>
                      </a:r>
                      <a:r>
                        <a:rPr lang="en-US" b="0" i="0" dirty="0">
                          <a:latin typeface="+mn-lt"/>
                          <a:cs typeface="Courier New"/>
                        </a:rPr>
                        <a:t>-saved</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Recursive</a:t>
                      </a:r>
                      <a:r>
                        <a:rPr lang="en-US" b="0" i="0" baseline="0" dirty="0">
                          <a:latin typeface="+mn-lt"/>
                          <a:cs typeface="Courier New"/>
                        </a:rPr>
                        <a:t> call return value</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latin typeface="+mn-lt"/>
                        <a:cs typeface="Courier New"/>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512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return (x &amp; 1) </a:t>
            </a:r>
          </a:p>
          <a:p>
            <a:pPr algn="l"/>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Result</a:t>
            </a:r>
          </a:p>
        </p:txBody>
      </p:sp>
      <p:sp>
        <p:nvSpPr>
          <p:cNvPr id="77838" name="Rectangle 14"/>
          <p:cNvSpPr>
            <a:spLocks/>
          </p:cNvSpPr>
          <p:nvPr/>
        </p:nvSpPr>
        <p:spPr bwMode="auto">
          <a:xfrm>
            <a:off x="7010400" y="12954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addq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rax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popq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rep; ret</a:t>
            </a:r>
          </a:p>
        </p:txBody>
      </p:sp>
      <p:graphicFrame>
        <p:nvGraphicFramePr>
          <p:cNvPr id="20" name="Table 19"/>
          <p:cNvGraphicFramePr>
            <a:graphicFrameLocks noGrp="1"/>
          </p:cNvGraphicFramePr>
          <p:nvPr>
            <p:extLst/>
          </p:nvPr>
        </p:nvGraphicFramePr>
        <p:xfrm>
          <a:off x="1752601" y="4724400"/>
          <a:ext cx="5181601" cy="1127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rbx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x &amp; 1</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err="1">
                          <a:latin typeface="+mn-lt"/>
                          <a:cs typeface="Courier New"/>
                        </a:rPr>
                        <a:t>Callee</a:t>
                      </a:r>
                      <a:r>
                        <a:rPr lang="en-US" b="0" i="0" dirty="0">
                          <a:latin typeface="+mn-lt"/>
                          <a:cs typeface="Courier New"/>
                        </a:rPr>
                        <a:t>-saved</a:t>
                      </a:r>
                    </a:p>
                  </a:txBody>
                  <a:tcPr/>
                </a:tc>
                <a:extLst>
                  <a:ext uri="{0D108BD9-81ED-4DB2-BD59-A6C34878D82A}">
                    <a16:rowId xmlns:a16="http://schemas.microsoft.com/office/drawing/2014/main" val="10001"/>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a:t>
                      </a:r>
                      <a:r>
                        <a:rPr lang="en-US" b="0" i="0" baseline="0" dirty="0">
                          <a:latin typeface="+mn-lt"/>
                          <a:cs typeface="Courier New"/>
                        </a:rPr>
                        <a:t>eturn value</a:t>
                      </a:r>
                      <a:endParaRPr lang="en-US" b="0" i="0" dirty="0">
                        <a:latin typeface="+mn-lt"/>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latin typeface="+mn-lt"/>
                        <a:cs typeface="Courier New"/>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89061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5" name="Rectangle 11"/>
          <p:cNvSpPr>
            <a:spLocks/>
          </p:cNvSpPr>
          <p:nvPr/>
        </p:nvSpPr>
        <p:spPr bwMode="auto">
          <a:xfrm>
            <a:off x="1752600" y="1295400"/>
            <a:ext cx="4953000" cy="2362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b="1" dirty="0">
                <a:latin typeface="Courier New" pitchFamily="49" charset="0"/>
                <a:cs typeface="Courier New" pitchFamily="49" charset="0"/>
                <a:sym typeface="Courier New Bold" charset="0"/>
              </a:rPr>
              <a:t>/* Recursive </a:t>
            </a:r>
            <a:r>
              <a:rPr lang="en-US" b="1" dirty="0" err="1">
                <a:latin typeface="Courier New" pitchFamily="49" charset="0"/>
                <a:cs typeface="Courier New" pitchFamily="49" charset="0"/>
                <a:sym typeface="Courier New Bold" charset="0"/>
              </a:rPr>
              <a:t>popcount</a:t>
            </a:r>
            <a:r>
              <a:rPr lang="en-US" b="1" dirty="0">
                <a:latin typeface="Courier New" pitchFamily="49" charset="0"/>
                <a:cs typeface="Courier New" pitchFamily="49" charset="0"/>
                <a:sym typeface="Courier New Bold" charset="0"/>
              </a:rPr>
              <a:t> */</a:t>
            </a:r>
          </a:p>
          <a:p>
            <a:pPr algn="l"/>
            <a:r>
              <a:rPr lang="en-US" b="1" dirty="0">
                <a:latin typeface="Courier New" pitchFamily="49" charset="0"/>
                <a:cs typeface="Courier New" pitchFamily="49" charset="0"/>
                <a:sym typeface="Courier New Bold" charset="0"/>
              </a:rPr>
              <a:t>long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(unsigned long x) {</a:t>
            </a:r>
          </a:p>
          <a:p>
            <a:pPr algn="l"/>
            <a:r>
              <a:rPr lang="en-US" b="1" dirty="0">
                <a:latin typeface="Courier New" pitchFamily="49" charset="0"/>
                <a:cs typeface="Courier New" pitchFamily="49" charset="0"/>
                <a:sym typeface="Courier New Bold" charset="0"/>
              </a:rPr>
              <a:t>  if (x == 0)</a:t>
            </a:r>
          </a:p>
          <a:p>
            <a:pPr algn="l"/>
            <a:r>
              <a:rPr lang="en-US" b="1" dirty="0">
                <a:latin typeface="Courier New" pitchFamily="49" charset="0"/>
                <a:cs typeface="Courier New" pitchFamily="49" charset="0"/>
                <a:sym typeface="Courier New Bold" charset="0"/>
              </a:rPr>
              <a:t>    return 0;</a:t>
            </a:r>
          </a:p>
          <a:p>
            <a:pPr algn="l"/>
            <a:r>
              <a:rPr lang="en-US" b="1" dirty="0">
                <a:latin typeface="Courier New" pitchFamily="49" charset="0"/>
                <a:cs typeface="Courier New" pitchFamily="49" charset="0"/>
                <a:sym typeface="Courier New Bold" charset="0"/>
              </a:rPr>
              <a:t>  else</a:t>
            </a:r>
          </a:p>
          <a:p>
            <a:pPr algn="l"/>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return</a:t>
            </a:r>
            <a:r>
              <a:rPr lang="en-US" b="1" dirty="0">
                <a:latin typeface="Courier New" pitchFamily="49" charset="0"/>
                <a:cs typeface="Courier New" pitchFamily="49" charset="0"/>
                <a:sym typeface="Courier New Bold" charset="0"/>
              </a:rPr>
              <a:t> (x &amp; 1) </a:t>
            </a:r>
          </a:p>
          <a:p>
            <a:pPr algn="l"/>
            <a:r>
              <a:rPr lang="en-US" b="1" dirty="0">
                <a:latin typeface="Courier New" pitchFamily="49" charset="0"/>
                <a:cs typeface="Courier New" pitchFamily="49" charset="0"/>
                <a:sym typeface="Courier New Bold" charset="0"/>
              </a:rPr>
              <a:t>           + </a:t>
            </a: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(x &gt;&gt; 1);</a:t>
            </a:r>
          </a:p>
          <a:p>
            <a:pPr algn="l"/>
            <a:r>
              <a:rPr lang="en-US" b="1" dirty="0">
                <a:latin typeface="Courier New" pitchFamily="49" charset="0"/>
                <a:cs typeface="Courier New" pitchFamily="49" charset="0"/>
                <a:sym typeface="Courier New Bold" charset="0"/>
              </a:rPr>
              <a:t>}</a:t>
            </a:r>
          </a:p>
        </p:txBody>
      </p:sp>
      <p:sp>
        <p:nvSpPr>
          <p:cNvPr id="77836" name="Rectangle 12"/>
          <p:cNvSpPr>
            <a:spLocks noGrp="1" noChangeArrowheads="1"/>
          </p:cNvSpPr>
          <p:nvPr>
            <p:ph type="title"/>
          </p:nvPr>
        </p:nvSpPr>
        <p:spPr>
          <a:ln/>
        </p:spPr>
        <p:txBody>
          <a:bodyPr/>
          <a:lstStyle/>
          <a:p>
            <a:pPr marL="119063" indent="-119063"/>
            <a:r>
              <a:rPr lang="en-US" dirty="0"/>
              <a:t>Recursive Function Completion</a:t>
            </a:r>
          </a:p>
        </p:txBody>
      </p:sp>
      <p:sp>
        <p:nvSpPr>
          <p:cNvPr id="77838" name="Rectangle 14"/>
          <p:cNvSpPr>
            <a:spLocks/>
          </p:cNvSpPr>
          <p:nvPr/>
        </p:nvSpPr>
        <p:spPr bwMode="auto">
          <a:xfrm>
            <a:off x="7010400" y="990600"/>
            <a:ext cx="3447406" cy="4038600"/>
          </a:xfrm>
          <a:prstGeom prst="rect">
            <a:avLst/>
          </a:prstGeom>
          <a:noFill/>
          <a:ln w="12700" cap="flat">
            <a:noFill/>
            <a:miter lim="800000"/>
            <a:headEnd type="none" w="med" len="med"/>
            <a:tailEnd type="none" w="med" len="med"/>
          </a:ln>
        </p:spPr>
        <p:txBody>
          <a:bodyPr lIns="38100" tIns="38100" rIns="38100" bIns="38100"/>
          <a:lstStyle/>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err="1">
                <a:latin typeface="Courier New" pitchFamily="49" charset="0"/>
                <a:cs typeface="Courier New" pitchFamily="49" charset="0"/>
                <a:sym typeface="Courier New Bold" charset="0"/>
              </a:rPr>
              <a:t>pcount_r</a:t>
            </a:r>
            <a:r>
              <a:rPr lang="en-US" b="1" dirty="0">
                <a:latin typeface="Courier New" pitchFamily="49" charset="0"/>
                <a:cs typeface="Courier New" pitchFamily="49" charset="0"/>
                <a:sym typeface="Courier New Bold" charset="0"/>
              </a:rPr>
              <a:t>:</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movl</a:t>
            </a:r>
            <a:r>
              <a:rPr lang="en-US" b="1" dirty="0">
                <a:latin typeface="Courier New" pitchFamily="49" charset="0"/>
                <a:cs typeface="Courier New" pitchFamily="49" charset="0"/>
                <a:sym typeface="Courier New Bold" charset="0"/>
              </a:rPr>
              <a:t>    $0, %</a:t>
            </a:r>
            <a:r>
              <a:rPr lang="en-US" b="1" dirty="0" err="1">
                <a:latin typeface="Courier New" pitchFamily="49" charset="0"/>
                <a:cs typeface="Courier New" pitchFamily="49" charset="0"/>
                <a:sym typeface="Courier New Bold" charset="0"/>
              </a:rPr>
              <a:t>eax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testq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je      .L6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pushq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solidFill>
                  <a:srgbClr val="FF0000"/>
                </a:solidFill>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movq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andl</a:t>
            </a:r>
            <a:r>
              <a:rPr lang="en-US" b="1" dirty="0">
                <a:latin typeface="Courier New" pitchFamily="49" charset="0"/>
                <a:cs typeface="Courier New" pitchFamily="49" charset="0"/>
                <a:sym typeface="Courier New Bold" charset="0"/>
              </a:rPr>
              <a:t>    $1, %</a:t>
            </a:r>
            <a:r>
              <a:rPr lang="en-US" b="1" dirty="0" err="1">
                <a:latin typeface="Courier New" pitchFamily="49" charset="0"/>
                <a:cs typeface="Courier New" pitchFamily="49" charset="0"/>
                <a:sym typeface="Courier New Bold" charset="0"/>
              </a:rPr>
              <a:t>ebx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shrq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rdi</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call    </a:t>
            </a:r>
            <a:r>
              <a:rPr lang="en-US" b="1" dirty="0" err="1">
                <a:latin typeface="Courier New" pitchFamily="49" charset="0"/>
                <a:cs typeface="Courier New" pitchFamily="49" charset="0"/>
                <a:sym typeface="Courier New Bold" charset="0"/>
              </a:rPr>
              <a:t>pcount_r</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addq</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rbx</a:t>
            </a:r>
            <a:r>
              <a:rPr lang="en-US" b="1" dirty="0">
                <a:latin typeface="Courier New" pitchFamily="49" charset="0"/>
                <a:cs typeface="Courier New" pitchFamily="49" charset="0"/>
                <a:sym typeface="Courier New Bold" charset="0"/>
              </a:rPr>
              <a:t>, %</a:t>
            </a:r>
            <a:r>
              <a:rPr lang="en-US" b="1" dirty="0" err="1">
                <a:latin typeface="Courier New" pitchFamily="49" charset="0"/>
                <a:cs typeface="Courier New" pitchFamily="49" charset="0"/>
                <a:sym typeface="Courier New Bold" charset="0"/>
              </a:rPr>
              <a:t>rax</a:t>
            </a:r>
            <a:endParaRPr lang="en-US" b="1" dirty="0">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popq</a:t>
            </a:r>
            <a:r>
              <a:rPr lang="en-US" b="1" dirty="0">
                <a:solidFill>
                  <a:srgbClr val="FF0000"/>
                </a:solidFill>
                <a:latin typeface="Courier New" pitchFamily="49" charset="0"/>
                <a:cs typeface="Courier New" pitchFamily="49" charset="0"/>
                <a:sym typeface="Courier New Bold" charset="0"/>
              </a:rPr>
              <a:t>    %</a:t>
            </a:r>
            <a:r>
              <a:rPr lang="en-US" b="1" dirty="0" err="1">
                <a:solidFill>
                  <a:srgbClr val="FF0000"/>
                </a:solidFill>
                <a:latin typeface="Courier New" pitchFamily="49" charset="0"/>
                <a:cs typeface="Courier New" pitchFamily="49" charset="0"/>
                <a:sym typeface="Courier New Bold" charset="0"/>
              </a:rPr>
              <a:t>rbx</a:t>
            </a:r>
            <a:endParaRPr lang="en-US" b="1" dirty="0">
              <a:solidFill>
                <a:srgbClr val="FF0000"/>
              </a:solidFill>
              <a:latin typeface="Courier New" pitchFamily="49" charset="0"/>
              <a:cs typeface="Courier New" pitchFamily="49" charset="0"/>
              <a:sym typeface="Courier New Bold" charset="0"/>
            </a:endParaRP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.L6:</a:t>
            </a:r>
          </a:p>
          <a:p>
            <a:pPr>
              <a:tabLst>
                <a:tab pos="520700" algn="l"/>
                <a:tab pos="5207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520700" algn="l"/>
                <a:tab pos="1079500" algn="l"/>
                <a:tab pos="1371600" algn="l"/>
              </a:tabLst>
            </a:pPr>
            <a:r>
              <a:rPr lang="en-US" b="1" dirty="0">
                <a:latin typeface="Courier New" pitchFamily="49" charset="0"/>
                <a:cs typeface="Courier New" pitchFamily="49" charset="0"/>
                <a:sym typeface="Courier New Bold" charset="0"/>
              </a:rPr>
              <a:t>  </a:t>
            </a:r>
            <a:r>
              <a:rPr lang="en-US" b="1" dirty="0">
                <a:solidFill>
                  <a:srgbClr val="FF0000"/>
                </a:solidFill>
                <a:latin typeface="Courier New" pitchFamily="49" charset="0"/>
                <a:cs typeface="Courier New" pitchFamily="49" charset="0"/>
                <a:sym typeface="Courier New Bold" charset="0"/>
              </a:rPr>
              <a:t>rep; ret</a:t>
            </a:r>
          </a:p>
        </p:txBody>
      </p:sp>
      <p:graphicFrame>
        <p:nvGraphicFramePr>
          <p:cNvPr id="20" name="Table 19"/>
          <p:cNvGraphicFramePr>
            <a:graphicFrameLocks noGrp="1"/>
          </p:cNvGraphicFramePr>
          <p:nvPr>
            <p:extLst/>
          </p:nvPr>
        </p:nvGraphicFramePr>
        <p:xfrm>
          <a:off x="1752601" y="4724400"/>
          <a:ext cx="5181601" cy="746760"/>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304800">
                <a:tc>
                  <a:txBody>
                    <a:bodyPr/>
                    <a:lstStyle/>
                    <a:p>
                      <a:r>
                        <a:rPr lang="en-US" dirty="0">
                          <a:latin typeface="Calibri"/>
                          <a:cs typeface="Calibri"/>
                        </a:rPr>
                        <a:t>Register</a:t>
                      </a:r>
                    </a:p>
                  </a:txBody>
                  <a:tcPr/>
                </a:tc>
                <a:tc>
                  <a:txBody>
                    <a:bodyPr/>
                    <a:lstStyle/>
                    <a:p>
                      <a:r>
                        <a:rPr lang="en-US" dirty="0">
                          <a:latin typeface="Calibri"/>
                          <a:cs typeface="Calibri"/>
                        </a:rPr>
                        <a:t>Use(s)</a:t>
                      </a:r>
                    </a:p>
                  </a:txBody>
                  <a:tcPr/>
                </a:tc>
                <a:tc>
                  <a:txBody>
                    <a:bodyPr/>
                    <a:lstStyle/>
                    <a:p>
                      <a:r>
                        <a:rPr lang="en-US" dirty="0">
                          <a:latin typeface="Calibri"/>
                          <a:cs typeface="Calibri"/>
                        </a:rPr>
                        <a:t>Type</a:t>
                      </a:r>
                    </a:p>
                  </a:txBody>
                  <a:tcPr/>
                </a:tc>
                <a:extLst>
                  <a:ext uri="{0D108BD9-81ED-4DB2-BD59-A6C34878D82A}">
                    <a16:rowId xmlns:a16="http://schemas.microsoft.com/office/drawing/2014/main" val="10000"/>
                  </a:ext>
                </a:extLst>
              </a:tr>
              <a:tr h="381000">
                <a:tc>
                  <a:txBody>
                    <a:bodyPr/>
                    <a:lstStyle/>
                    <a:p>
                      <a:r>
                        <a:rPr lang="en-US" b="1" i="0" dirty="0">
                          <a:latin typeface="Courier New"/>
                          <a:cs typeface="Courier New"/>
                        </a:rPr>
                        <a:t>%</a:t>
                      </a:r>
                      <a:r>
                        <a:rPr lang="en-US" b="1" i="0" dirty="0" err="1">
                          <a:latin typeface="Courier New"/>
                          <a:cs typeface="Courier New"/>
                        </a:rPr>
                        <a:t>rax</a:t>
                      </a:r>
                      <a:endParaRPr lang="en-US" b="1" i="0" dirty="0">
                        <a:latin typeface="Courier New"/>
                        <a:cs typeface="Courier New"/>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latin typeface="+mn-lt"/>
                          <a:cs typeface="Courier New"/>
                        </a:rPr>
                        <a:t>Return</a:t>
                      </a:r>
                      <a:r>
                        <a:rPr lang="en-US" b="0" i="0" baseline="0" dirty="0">
                          <a:latin typeface="+mn-lt"/>
                          <a:cs typeface="Courier New"/>
                        </a:rPr>
                        <a:t> value</a:t>
                      </a:r>
                      <a:endParaRPr lang="en-US" b="0" i="0" dirty="0">
                        <a:latin typeface="+mn-lt"/>
                        <a:cs typeface="Courier New"/>
                      </a:endParaRPr>
                    </a:p>
                  </a:txBody>
                  <a:tcPr/>
                </a:tc>
                <a:tc>
                  <a:txBody>
                    <a:bodyPr/>
                    <a:lstStyle/>
                    <a:p>
                      <a:r>
                        <a:rPr lang="en-US" b="0" i="0" dirty="0">
                          <a:latin typeface="+mn-lt"/>
                          <a:cs typeface="Courier New"/>
                        </a:rPr>
                        <a:t>Return</a:t>
                      </a:r>
                      <a:r>
                        <a:rPr lang="en-US" b="0" i="0" baseline="0" dirty="0">
                          <a:latin typeface="+mn-lt"/>
                          <a:cs typeface="Courier New"/>
                        </a:rPr>
                        <a:t> value</a:t>
                      </a:r>
                      <a:endParaRPr lang="en-US" b="0" i="0" dirty="0">
                        <a:latin typeface="+mn-lt"/>
                        <a:cs typeface="Courier New"/>
                      </a:endParaRPr>
                    </a:p>
                  </a:txBody>
                  <a:tcPr/>
                </a:tc>
                <a:extLst>
                  <a:ext uri="{0D108BD9-81ED-4DB2-BD59-A6C34878D82A}">
                    <a16:rowId xmlns:a16="http://schemas.microsoft.com/office/drawing/2014/main" val="10001"/>
                  </a:ext>
                </a:extLst>
              </a:tr>
            </a:tbl>
          </a:graphicData>
        </a:graphic>
      </p:graphicFrame>
      <p:sp>
        <p:nvSpPr>
          <p:cNvPr id="10" name="Line 10"/>
          <p:cNvSpPr>
            <a:spLocks noChangeShapeType="1"/>
          </p:cNvSpPr>
          <p:nvPr/>
        </p:nvSpPr>
        <p:spPr bwMode="auto">
          <a:xfrm flipH="1">
            <a:off x="8610600" y="5791200"/>
            <a:ext cx="457200"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11" name="Rectangle 11"/>
          <p:cNvSpPr>
            <a:spLocks/>
          </p:cNvSpPr>
          <p:nvPr/>
        </p:nvSpPr>
        <p:spPr bwMode="auto">
          <a:xfrm>
            <a:off x="9117014" y="5562601"/>
            <a:ext cx="62837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
        <p:nvSpPr>
          <p:cNvPr id="12" name="Rectangle 13"/>
          <p:cNvSpPr>
            <a:spLocks/>
          </p:cNvSpPr>
          <p:nvPr/>
        </p:nvSpPr>
        <p:spPr bwMode="auto">
          <a:xfrm>
            <a:off x="7315200" y="5029200"/>
            <a:ext cx="1295400" cy="914400"/>
          </a:xfrm>
          <a:prstGeom prst="rect">
            <a:avLst/>
          </a:prstGeom>
          <a:solidFill>
            <a:srgbClr val="D6D6F4"/>
          </a:solidFill>
          <a:ln w="25400" cap="flat">
            <a:solidFill>
              <a:schemeClr val="tx1"/>
            </a:solidFill>
            <a:prstDash val="solid"/>
            <a:miter lim="800000"/>
            <a:headEnd type="none" w="med" len="med"/>
            <a:tailEnd type="none" w="med" len="med"/>
          </a:ln>
        </p:spPr>
        <p:txBody>
          <a:bodyPr lIns="38100" tIns="38100" rIns="38100" bIns="38100" anchor="ctr"/>
          <a:lstStyle/>
          <a:p>
            <a:r>
              <a:rPr lang="en-US" dirty="0">
                <a:latin typeface="Calibri Bold" charset="0"/>
                <a:ea typeface="Calibri Bold" charset="0"/>
                <a:cs typeface="Calibri Bold" charset="0"/>
                <a:sym typeface="Calibri Bold" charset="0"/>
              </a:rPr>
              <a:t>. . .</a:t>
            </a:r>
          </a:p>
        </p:txBody>
      </p:sp>
    </p:spTree>
    <p:extLst>
      <p:ext uri="{BB962C8B-B14F-4D97-AF65-F5344CB8AC3E}">
        <p14:creationId xmlns:p14="http://schemas.microsoft.com/office/powerpoint/2010/main" val="817057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dirty="0"/>
              <a:t>Observations About Recursion</a:t>
            </a:r>
          </a:p>
        </p:txBody>
      </p:sp>
      <p:sp>
        <p:nvSpPr>
          <p:cNvPr id="48132" name="Rectangle 4"/>
          <p:cNvSpPr>
            <a:spLocks noGrp="1" noChangeArrowheads="1"/>
          </p:cNvSpPr>
          <p:nvPr>
            <p:ph type="body" idx="1"/>
          </p:nvPr>
        </p:nvSpPr>
        <p:spPr>
          <a:xfrm>
            <a:off x="1905000" y="1219200"/>
            <a:ext cx="8382000" cy="5435600"/>
          </a:xfrm>
          <a:ln/>
        </p:spPr>
        <p:txBody>
          <a:bodyPr/>
          <a:lstStyle/>
          <a:p>
            <a:r>
              <a:rPr lang="en-US" dirty="0"/>
              <a:t>Handled Without Special Consideration</a:t>
            </a:r>
          </a:p>
          <a:p>
            <a:pPr lvl="1"/>
            <a:r>
              <a:rPr lang="en-US" dirty="0"/>
              <a:t>Stack frames mean that each function call has private storage</a:t>
            </a:r>
          </a:p>
          <a:p>
            <a:pPr lvl="2"/>
            <a:r>
              <a:rPr lang="en-US" dirty="0"/>
              <a:t>Saved registers &amp; local variables</a:t>
            </a:r>
          </a:p>
          <a:p>
            <a:pPr lvl="2"/>
            <a:r>
              <a:rPr lang="en-US" dirty="0"/>
              <a:t>Saved return pointer</a:t>
            </a:r>
          </a:p>
          <a:p>
            <a:pPr lvl="1"/>
            <a:r>
              <a:rPr lang="en-US" dirty="0"/>
              <a:t>Register saving conventions prevent one function call from corrupting another’s data</a:t>
            </a:r>
          </a:p>
          <a:p>
            <a:pPr lvl="2"/>
            <a:r>
              <a:rPr lang="en-US" dirty="0"/>
              <a:t>Unless the C code explicitly does so (e.g., buffer overflow in Lecture 9)</a:t>
            </a:r>
          </a:p>
          <a:p>
            <a:pPr lvl="1"/>
            <a:r>
              <a:rPr lang="en-US" dirty="0"/>
              <a:t>Stack discipline follows call / return pattern</a:t>
            </a:r>
          </a:p>
          <a:p>
            <a:pPr lvl="2"/>
            <a:r>
              <a:rPr lang="en-US" dirty="0"/>
              <a:t>If P calls Q, then Q returns before P</a:t>
            </a:r>
          </a:p>
          <a:p>
            <a:pPr lvl="2"/>
            <a:r>
              <a:rPr lang="en-US" dirty="0"/>
              <a:t>Last-In, First-Out</a:t>
            </a:r>
          </a:p>
          <a:p>
            <a:r>
              <a:rPr lang="en-US" dirty="0"/>
              <a:t>Also works for mutual recursion</a:t>
            </a:r>
          </a:p>
          <a:p>
            <a:pPr lvl="1"/>
            <a:r>
              <a:rPr lang="en-US" dirty="0"/>
              <a:t>P calls Q; Q calls P</a:t>
            </a:r>
          </a:p>
        </p:txBody>
      </p:sp>
    </p:spTree>
    <p:extLst>
      <p:ext uri="{BB962C8B-B14F-4D97-AF65-F5344CB8AC3E}">
        <p14:creationId xmlns:p14="http://schemas.microsoft.com/office/powerpoint/2010/main" val="1292702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ln/>
        </p:spPr>
        <p:txBody>
          <a:bodyPr/>
          <a:lstStyle/>
          <a:p>
            <a:pPr marL="119063" indent="-119063"/>
            <a:r>
              <a:rPr lang="en-US" dirty="0"/>
              <a:t>x86-64 Procedure Summary</a:t>
            </a:r>
          </a:p>
        </p:txBody>
      </p:sp>
      <p:sp>
        <p:nvSpPr>
          <p:cNvPr id="17" name="Content Placeholder 16"/>
          <p:cNvSpPr>
            <a:spLocks noGrp="1"/>
          </p:cNvSpPr>
          <p:nvPr>
            <p:ph idx="1"/>
          </p:nvPr>
        </p:nvSpPr>
        <p:spPr>
          <a:xfrm>
            <a:off x="1709196" y="1315975"/>
            <a:ext cx="6516547" cy="5232400"/>
          </a:xfrm>
        </p:spPr>
        <p:txBody>
          <a:bodyPr/>
          <a:lstStyle/>
          <a:p>
            <a:r>
              <a:rPr lang="en-US" dirty="0"/>
              <a:t>Important Points</a:t>
            </a:r>
          </a:p>
          <a:p>
            <a:pPr marL="404813" lvl="1" indent="-173038"/>
            <a:r>
              <a:rPr lang="en-US" dirty="0"/>
              <a:t>Stack is the right data structure for procedure call/return</a:t>
            </a:r>
          </a:p>
          <a:p>
            <a:pPr marL="625475" lvl="2" indent="-220663"/>
            <a:r>
              <a:rPr lang="en-US" dirty="0"/>
              <a:t>If P calls Q, then Q returns before P</a:t>
            </a:r>
          </a:p>
          <a:p>
            <a:r>
              <a:rPr lang="en-US" dirty="0"/>
              <a:t>Recursion (&amp; mutual recursion) handled by normal calling conventions</a:t>
            </a:r>
          </a:p>
          <a:p>
            <a:pPr marL="404813" lvl="1" indent="-173038"/>
            <a:r>
              <a:rPr lang="en-US" dirty="0"/>
              <a:t>Can safely store values in local stack frame and in </a:t>
            </a:r>
            <a:br>
              <a:rPr lang="en-US" dirty="0"/>
            </a:br>
            <a:r>
              <a:rPr lang="en-US" dirty="0" err="1"/>
              <a:t>callee</a:t>
            </a:r>
            <a:r>
              <a:rPr lang="en-US" dirty="0"/>
              <a:t>-saved registers</a:t>
            </a:r>
          </a:p>
          <a:p>
            <a:pPr marL="404813" lvl="1" indent="-173038"/>
            <a:r>
              <a:rPr lang="en-US" dirty="0"/>
              <a:t>Put function arguments at top of stack</a:t>
            </a:r>
          </a:p>
          <a:p>
            <a:pPr marL="404813" lvl="1" indent="-173038"/>
            <a:r>
              <a:rPr lang="en-US" dirty="0"/>
              <a:t>Result return in </a:t>
            </a:r>
            <a:r>
              <a:rPr lang="en-US" dirty="0">
                <a:latin typeface="Courier New Bold"/>
              </a:rPr>
              <a:t>%</a:t>
            </a:r>
            <a:r>
              <a:rPr lang="en-US" dirty="0" err="1">
                <a:latin typeface="Courier New Bold"/>
              </a:rPr>
              <a:t>rax</a:t>
            </a:r>
            <a:endParaRPr lang="en-US" dirty="0">
              <a:latin typeface="Courier New Bold"/>
            </a:endParaRPr>
          </a:p>
          <a:p>
            <a:r>
              <a:rPr lang="en-US" b="0" dirty="0"/>
              <a:t>Pointers are addresses of values</a:t>
            </a:r>
          </a:p>
          <a:p>
            <a:pPr marL="404813" lvl="1" indent="-173038"/>
            <a:r>
              <a:rPr lang="en-US" dirty="0">
                <a:latin typeface="+mn-lt"/>
              </a:rPr>
              <a:t>On stack or global</a:t>
            </a:r>
          </a:p>
        </p:txBody>
      </p:sp>
      <p:sp>
        <p:nvSpPr>
          <p:cNvPr id="81924" name="Rectangle 4"/>
          <p:cNvSpPr>
            <a:spLocks/>
          </p:cNvSpPr>
          <p:nvPr/>
        </p:nvSpPr>
        <p:spPr bwMode="auto">
          <a:xfrm>
            <a:off x="9213450" y="3276600"/>
            <a:ext cx="1270000" cy="3048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Return Addr</a:t>
            </a:r>
          </a:p>
        </p:txBody>
      </p:sp>
      <p:sp>
        <p:nvSpPr>
          <p:cNvPr id="81925" name="Rectangle 5"/>
          <p:cNvSpPr>
            <a:spLocks/>
          </p:cNvSpPr>
          <p:nvPr/>
        </p:nvSpPr>
        <p:spPr bwMode="auto">
          <a:xfrm>
            <a:off x="9213450" y="3886200"/>
            <a:ext cx="1270000" cy="18161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Saved</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Registers</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Local</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Variables</a:t>
            </a:r>
          </a:p>
        </p:txBody>
      </p:sp>
      <p:sp>
        <p:nvSpPr>
          <p:cNvPr id="81926" name="Rectangle 6"/>
          <p:cNvSpPr>
            <a:spLocks/>
          </p:cNvSpPr>
          <p:nvPr/>
        </p:nvSpPr>
        <p:spPr bwMode="auto">
          <a:xfrm>
            <a:off x="9213450" y="5699125"/>
            <a:ext cx="1270000" cy="736600"/>
          </a:xfrm>
          <a:prstGeom prst="rect">
            <a:avLst/>
          </a:prstGeom>
          <a:solidFill>
            <a:srgbClr val="D6D6F4"/>
          </a:solidFill>
          <a:ln w="25400" cap="flat">
            <a:solidFill>
              <a:schemeClr val="tx1"/>
            </a:solidFill>
            <a:prstDash val="solid"/>
            <a:miter lim="800000"/>
            <a:headEnd type="none" w="med" len="med"/>
            <a:tailEnd type="none" w="med" len="med"/>
          </a:ln>
        </p:spPr>
        <p:txBody>
          <a:bodyPr lIns="0" tIns="0" rIns="0" bIns="0" anchor="ctr"/>
          <a:lstStyle/>
          <a:p>
            <a:r>
              <a:rPr lang="en-US">
                <a:latin typeface="Calibri Bold" charset="0"/>
                <a:ea typeface="Calibri Bold" charset="0"/>
                <a:cs typeface="Calibri Bold" charset="0"/>
                <a:sym typeface="Calibri Bold" charset="0"/>
              </a:rPr>
              <a:t>Argument</a:t>
            </a:r>
            <a:endParaRPr lang="en-US" sz="2400">
              <a:latin typeface="Arial Narrow Bold" charset="0"/>
              <a:ea typeface="Lucida Grande" charset="0"/>
              <a:cs typeface="Lucida Grande" charset="0"/>
              <a:sym typeface="Arial Narrow Bold" charset="0"/>
            </a:endParaRPr>
          </a:p>
          <a:p>
            <a:r>
              <a:rPr lang="en-US">
                <a:latin typeface="Calibri Bold" charset="0"/>
                <a:ea typeface="Calibri Bold" charset="0"/>
                <a:cs typeface="Calibri Bold" charset="0"/>
                <a:sym typeface="Calibri Bold" charset="0"/>
              </a:rPr>
              <a:t>Build</a:t>
            </a:r>
          </a:p>
        </p:txBody>
      </p:sp>
      <p:sp>
        <p:nvSpPr>
          <p:cNvPr id="81927" name="Rectangle 7"/>
          <p:cNvSpPr>
            <a:spLocks/>
          </p:cNvSpPr>
          <p:nvPr/>
        </p:nvSpPr>
        <p:spPr bwMode="auto">
          <a:xfrm>
            <a:off x="9213450" y="1295400"/>
            <a:ext cx="1270000" cy="1371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81928" name="Rectangle 8"/>
          <p:cNvSpPr>
            <a:spLocks/>
          </p:cNvSpPr>
          <p:nvPr/>
        </p:nvSpPr>
        <p:spPr bwMode="auto">
          <a:xfrm>
            <a:off x="9213450" y="3581400"/>
            <a:ext cx="1270000" cy="304800"/>
          </a:xfrm>
          <a:prstGeom prst="rect">
            <a:avLst/>
          </a:prstGeom>
          <a:solidFill>
            <a:srgbClr val="D9D9D9"/>
          </a:solidFill>
          <a:ln w="25400" cap="flat">
            <a:solidFill>
              <a:schemeClr val="tx1"/>
            </a:solidFill>
            <a:prstDash val="solid"/>
            <a:miter lim="800000"/>
            <a:headEnd type="none" w="med" len="med"/>
            <a:tailEnd type="none" w="med" len="med"/>
          </a:ln>
        </p:spPr>
        <p:txBody>
          <a:bodyPr lIns="0" tIns="0" rIns="0" bIns="0" anchor="ctr"/>
          <a:lstStyle/>
          <a:p>
            <a:r>
              <a:rPr lang="en-US" dirty="0">
                <a:solidFill>
                  <a:srgbClr val="7F7F7F"/>
                </a:solidFill>
                <a:latin typeface="Calibri Bold" charset="0"/>
                <a:ea typeface="Calibri Bold" charset="0"/>
                <a:cs typeface="Calibri Bold" charset="0"/>
                <a:sym typeface="Calibri Bold" charset="0"/>
              </a:rPr>
              <a:t>Old %</a:t>
            </a:r>
            <a:r>
              <a:rPr lang="en-US" dirty="0" err="1">
                <a:solidFill>
                  <a:srgbClr val="7F7F7F"/>
                </a:solidFill>
                <a:latin typeface="Calibri Bold" charset="0"/>
                <a:ea typeface="Calibri Bold" charset="0"/>
                <a:cs typeface="Calibri Bold" charset="0"/>
                <a:sym typeface="Calibri Bold" charset="0"/>
              </a:rPr>
              <a:t>rbp</a:t>
            </a:r>
            <a:endParaRPr lang="en-US" dirty="0">
              <a:solidFill>
                <a:srgbClr val="7F7F7F"/>
              </a:solidFill>
              <a:latin typeface="Calibri Bold" charset="0"/>
              <a:ea typeface="Calibri Bold" charset="0"/>
              <a:cs typeface="Calibri Bold" charset="0"/>
              <a:sym typeface="Calibri Bold" charset="0"/>
            </a:endParaRPr>
          </a:p>
        </p:txBody>
      </p:sp>
      <p:sp>
        <p:nvSpPr>
          <p:cNvPr id="81929" name="Rectangle 9"/>
          <p:cNvSpPr>
            <a:spLocks/>
          </p:cNvSpPr>
          <p:nvPr/>
        </p:nvSpPr>
        <p:spPr bwMode="auto">
          <a:xfrm>
            <a:off x="9213450" y="2667000"/>
            <a:ext cx="1270000" cy="609600"/>
          </a:xfrm>
          <a:prstGeom prst="rect">
            <a:avLst/>
          </a:prstGeom>
          <a:solidFill>
            <a:srgbClr val="F2F2F2"/>
          </a:solidFill>
          <a:ln w="25400" cap="flat">
            <a:solidFill>
              <a:schemeClr val="tx1"/>
            </a:solidFill>
            <a:prstDash val="solid"/>
            <a:miter lim="800000"/>
            <a:headEnd type="none" w="med" len="med"/>
            <a:tailEnd type="none" w="med" len="med"/>
          </a:ln>
        </p:spPr>
        <p:txBody>
          <a:bodyPr lIns="0" tIns="0" rIns="0" bIns="0" anchor="ctr"/>
          <a:lstStyle/>
          <a:p>
            <a:r>
              <a:rPr lang="en-US" dirty="0">
                <a:latin typeface="Calibri Bold" charset="0"/>
                <a:ea typeface="Calibri Bold" charset="0"/>
                <a:cs typeface="Calibri Bold" charset="0"/>
                <a:sym typeface="Calibri Bold" charset="0"/>
              </a:rPr>
              <a:t>Arguments</a:t>
            </a:r>
          </a:p>
          <a:p>
            <a:r>
              <a:rPr lang="en-US" dirty="0">
                <a:latin typeface="Calibri Bold" charset="0"/>
                <a:ea typeface="Calibri Bold" charset="0"/>
                <a:cs typeface="Calibri Bold" charset="0"/>
                <a:sym typeface="Calibri Bold" charset="0"/>
              </a:rPr>
              <a:t>7+</a:t>
            </a:r>
          </a:p>
        </p:txBody>
      </p:sp>
      <p:sp>
        <p:nvSpPr>
          <p:cNvPr id="81930" name="Rectangle 10"/>
          <p:cNvSpPr>
            <a:spLocks/>
          </p:cNvSpPr>
          <p:nvPr/>
        </p:nvSpPr>
        <p:spPr bwMode="auto">
          <a:xfrm>
            <a:off x="8129188" y="2125663"/>
            <a:ext cx="684212" cy="6350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a:latin typeface="Calibri Bold" charset="0"/>
                <a:ea typeface="Calibri Bold" charset="0"/>
                <a:cs typeface="Calibri Bold" charset="0"/>
                <a:sym typeface="Calibri Bold" charset="0"/>
              </a:rPr>
              <a:t>Caller</a:t>
            </a:r>
            <a:endParaRPr lang="en-US">
              <a:latin typeface="Arial Narrow Bold" charset="0"/>
              <a:ea typeface="Lucida Grande" charset="0"/>
              <a:cs typeface="Lucida Grande" charset="0"/>
              <a:sym typeface="Arial Narrow Bold" charset="0"/>
            </a:endParaRPr>
          </a:p>
          <a:p>
            <a:pPr algn="r"/>
            <a:r>
              <a:rPr lang="en-US">
                <a:latin typeface="Calibri Bold" charset="0"/>
                <a:ea typeface="Calibri Bold" charset="0"/>
                <a:cs typeface="Calibri Bold" charset="0"/>
                <a:sym typeface="Calibri Bold" charset="0"/>
              </a:rPr>
              <a:t>Frame</a:t>
            </a:r>
          </a:p>
        </p:txBody>
      </p:sp>
      <p:sp>
        <p:nvSpPr>
          <p:cNvPr id="81931" name="AutoShape 11"/>
          <p:cNvSpPr>
            <a:spLocks/>
          </p:cNvSpPr>
          <p:nvPr/>
        </p:nvSpPr>
        <p:spPr bwMode="auto">
          <a:xfrm>
            <a:off x="8876900" y="1295400"/>
            <a:ext cx="228600" cy="2286000"/>
          </a:xfrm>
          <a:custGeom>
            <a:avLst/>
            <a:gdLst>
              <a:gd name="T0" fmla="*/ 10800 w 21600"/>
              <a:gd name="T1" fmla="*/ 10800 h 21600"/>
            </a:gdLst>
            <a:ahLst/>
            <a:cxnLst>
              <a:cxn ang="0">
                <a:pos x="T0" y="T1"/>
              </a:cxn>
            </a:cxnLst>
            <a:rect l="0" t="0" r="r" b="b"/>
            <a:pathLst>
              <a:path w="21600" h="21600">
                <a:moveTo>
                  <a:pt x="21600" y="21600"/>
                </a:moveTo>
                <a:cubicBezTo>
                  <a:pt x="15635" y="21600"/>
                  <a:pt x="10800" y="20875"/>
                  <a:pt x="10800" y="19980"/>
                </a:cubicBezTo>
                <a:lnTo>
                  <a:pt x="10800" y="12420"/>
                </a:lnTo>
                <a:cubicBezTo>
                  <a:pt x="10800" y="11525"/>
                  <a:pt x="5965" y="10800"/>
                  <a:pt x="0" y="10800"/>
                </a:cubicBezTo>
                <a:cubicBezTo>
                  <a:pt x="5965" y="10800"/>
                  <a:pt x="10800" y="10075"/>
                  <a:pt x="10800" y="9180"/>
                </a:cubicBezTo>
                <a:lnTo>
                  <a:pt x="10800" y="1620"/>
                </a:lnTo>
                <a:cubicBezTo>
                  <a:pt x="10800" y="725"/>
                  <a:pt x="15635" y="0"/>
                  <a:pt x="21600" y="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81932" name="Line 12"/>
          <p:cNvSpPr>
            <a:spLocks noChangeShapeType="1"/>
          </p:cNvSpPr>
          <p:nvPr/>
        </p:nvSpPr>
        <p:spPr bwMode="auto">
          <a:xfrm>
            <a:off x="8800700" y="3732213"/>
            <a:ext cx="280988" cy="0"/>
          </a:xfrm>
          <a:prstGeom prst="line">
            <a:avLst/>
          </a:prstGeom>
          <a:noFill/>
          <a:ln w="25400" cap="flat">
            <a:solidFill>
              <a:schemeClr val="bg1">
                <a:lumMod val="50000"/>
              </a:schemeClr>
            </a:solidFill>
            <a:prstDash val="solid"/>
            <a:round/>
            <a:headEnd type="none" w="med" len="med"/>
            <a:tailEnd type="triangle" w="med" len="med"/>
          </a:ln>
        </p:spPr>
        <p:txBody>
          <a:bodyPr lIns="0" tIns="0" rIns="0" bIns="0"/>
          <a:lstStyle/>
          <a:p>
            <a:endParaRPr lang="en-US"/>
          </a:p>
        </p:txBody>
      </p:sp>
      <p:sp>
        <p:nvSpPr>
          <p:cNvPr id="81933" name="Rectangle 13"/>
          <p:cNvSpPr>
            <a:spLocks/>
          </p:cNvSpPr>
          <p:nvPr/>
        </p:nvSpPr>
        <p:spPr bwMode="auto">
          <a:xfrm>
            <a:off x="7240188" y="3552825"/>
            <a:ext cx="1562100" cy="3302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rbp</a:t>
            </a:r>
            <a:endParaRPr lang="en-US" dirty="0">
              <a:latin typeface="Courier New Bold" charset="0"/>
              <a:cs typeface="Courier New Bold" charset="0"/>
              <a:sym typeface="Courier New Bold" charset="0"/>
            </a:endParaRPr>
          </a:p>
          <a:p>
            <a:pPr algn="r"/>
            <a:r>
              <a:rPr lang="en-US" dirty="0">
                <a:cs typeface="Courier New Bold" charset="0"/>
                <a:sym typeface="Courier New Bold" charset="0"/>
              </a:rPr>
              <a:t>(Optional)</a:t>
            </a:r>
          </a:p>
        </p:txBody>
      </p:sp>
      <p:sp>
        <p:nvSpPr>
          <p:cNvPr id="81934" name="Line 14"/>
          <p:cNvSpPr>
            <a:spLocks noChangeShapeType="1"/>
          </p:cNvSpPr>
          <p:nvPr/>
        </p:nvSpPr>
        <p:spPr bwMode="auto">
          <a:xfrm>
            <a:off x="8800701" y="6365875"/>
            <a:ext cx="290513" cy="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a:p>
        </p:txBody>
      </p:sp>
      <p:sp>
        <p:nvSpPr>
          <p:cNvPr id="81935" name="Rectangle 15"/>
          <p:cNvSpPr>
            <a:spLocks/>
          </p:cNvSpPr>
          <p:nvPr/>
        </p:nvSpPr>
        <p:spPr bwMode="auto">
          <a:xfrm>
            <a:off x="7359250" y="6184900"/>
            <a:ext cx="1485900" cy="330200"/>
          </a:xfrm>
          <a:prstGeom prst="rect">
            <a:avLst/>
          </a:prstGeom>
          <a:noFill/>
          <a:ln w="25400" cap="flat">
            <a:noFill/>
            <a:miter lim="800000"/>
            <a:headEnd type="none" w="med" len="med"/>
            <a:tailEnd type="none" w="med" len="med"/>
          </a:ln>
        </p:spPr>
        <p:txBody>
          <a:bodyPr lIns="38100" tIns="38100" rIns="38100" bIns="38100"/>
          <a:lstStyle/>
          <a:p>
            <a:pPr algn="r"/>
            <a:r>
              <a:rPr lang="en-US" dirty="0">
                <a:latin typeface="Courier New Bold" charset="0"/>
                <a:cs typeface="Courier New Bold" charset="0"/>
                <a:sym typeface="Courier New Bold" charset="0"/>
              </a:rPr>
              <a:t>%</a:t>
            </a:r>
            <a:r>
              <a:rPr lang="en-US" dirty="0" err="1">
                <a:latin typeface="Courier New Bold" charset="0"/>
                <a:cs typeface="Courier New Bold" charset="0"/>
                <a:sym typeface="Courier New Bold" charset="0"/>
              </a:rPr>
              <a:t>rsp</a:t>
            </a:r>
            <a:endParaRPr lang="en-US" dirty="0">
              <a:latin typeface="Courier New Bold" charset="0"/>
              <a:cs typeface="Courier New Bold" charset="0"/>
              <a:sym typeface="Courier New Bold" charset="0"/>
            </a:endParaRPr>
          </a:p>
        </p:txBody>
      </p:sp>
    </p:spTree>
    <p:extLst>
      <p:ext uri="{BB962C8B-B14F-4D97-AF65-F5344CB8AC3E}">
        <p14:creationId xmlns:p14="http://schemas.microsoft.com/office/powerpoint/2010/main" val="201856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ln/>
        </p:spPr>
        <p:txBody>
          <a:bodyPr/>
          <a:lstStyle/>
          <a:p>
            <a:pPr marL="119063" indent="-119063"/>
            <a:r>
              <a:rPr lang="en-US" dirty="0"/>
              <a:t>Today</a:t>
            </a:r>
          </a:p>
        </p:txBody>
      </p:sp>
      <p:sp>
        <p:nvSpPr>
          <p:cNvPr id="12292" name="Rectangle 4"/>
          <p:cNvSpPr>
            <a:spLocks noGrp="1" noChangeArrowheads="1"/>
          </p:cNvSpPr>
          <p:nvPr>
            <p:ph type="body" idx="1"/>
          </p:nvPr>
        </p:nvSpPr>
        <p:spPr>
          <a:ln/>
        </p:spPr>
        <p:txBody>
          <a:bodyPr/>
          <a:lstStyle/>
          <a:p>
            <a:r>
              <a:rPr lang="en-US" dirty="0"/>
              <a:t>Procedures</a:t>
            </a:r>
          </a:p>
          <a:p>
            <a:pPr lvl="1"/>
            <a:r>
              <a:rPr lang="en-US" b="1" dirty="0">
                <a:solidFill>
                  <a:schemeClr val="bg1">
                    <a:lumMod val="50000"/>
                  </a:schemeClr>
                </a:solidFill>
              </a:rPr>
              <a:t>Mechanisms</a:t>
            </a:r>
          </a:p>
          <a:p>
            <a:pPr lvl="1"/>
            <a:r>
              <a:rPr lang="en-US" b="1" dirty="0"/>
              <a:t>Stack Structure</a:t>
            </a:r>
          </a:p>
          <a:p>
            <a:pPr lvl="1"/>
            <a:r>
              <a:rPr lang="en-US" b="1" dirty="0">
                <a:solidFill>
                  <a:schemeClr val="bg1">
                    <a:lumMod val="50000"/>
                  </a:schemeClr>
                </a:solidFill>
              </a:rPr>
              <a:t>Calling Conventions</a:t>
            </a:r>
          </a:p>
          <a:p>
            <a:pPr lvl="2"/>
            <a:r>
              <a:rPr lang="en-US" b="1" dirty="0">
                <a:solidFill>
                  <a:schemeClr val="bg1">
                    <a:lumMod val="50000"/>
                  </a:schemeClr>
                </a:solidFill>
              </a:rPr>
              <a:t>Passing control</a:t>
            </a:r>
          </a:p>
          <a:p>
            <a:pPr lvl="2"/>
            <a:r>
              <a:rPr lang="en-US" b="1" dirty="0">
                <a:solidFill>
                  <a:schemeClr val="bg1">
                    <a:lumMod val="50000"/>
                  </a:schemeClr>
                </a:solidFill>
              </a:rPr>
              <a:t>Passing data</a:t>
            </a:r>
          </a:p>
          <a:p>
            <a:pPr lvl="2"/>
            <a:r>
              <a:rPr lang="en-US" b="1" dirty="0">
                <a:solidFill>
                  <a:schemeClr val="bg1">
                    <a:lumMod val="50000"/>
                  </a:schemeClr>
                </a:solidFill>
              </a:rPr>
              <a:t>Managing local data</a:t>
            </a:r>
          </a:p>
          <a:p>
            <a:pPr lvl="1"/>
            <a:r>
              <a:rPr lang="en-US" b="1" dirty="0">
                <a:solidFill>
                  <a:srgbClr val="7F7F7F"/>
                </a:solidFill>
              </a:rPr>
              <a:t>Illustration of Recursion</a:t>
            </a:r>
          </a:p>
        </p:txBody>
      </p:sp>
    </p:spTree>
    <p:extLst>
      <p:ext uri="{BB962C8B-B14F-4D97-AF65-F5344CB8AC3E}">
        <p14:creationId xmlns:p14="http://schemas.microsoft.com/office/powerpoint/2010/main" val="28889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p:cNvSpPr>
          <p:nvPr/>
        </p:nvSpPr>
        <p:spPr bwMode="auto">
          <a:xfrm>
            <a:off x="9018561" y="235863"/>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1987" name="Rectangle 3"/>
          <p:cNvSpPr>
            <a:spLocks noGrp="1" noChangeArrowheads="1"/>
          </p:cNvSpPr>
          <p:nvPr>
            <p:ph type="title"/>
          </p:nvPr>
        </p:nvSpPr>
        <p:spPr>
          <a:ln/>
        </p:spPr>
        <p:txBody>
          <a:bodyPr/>
          <a:lstStyle/>
          <a:p>
            <a:pPr marL="119063" indent="-119063"/>
            <a:r>
              <a:rPr lang="en-US" dirty="0"/>
              <a:t>x86-64 Stack</a:t>
            </a:r>
          </a:p>
        </p:txBody>
      </p:sp>
      <p:sp>
        <p:nvSpPr>
          <p:cNvPr id="41988" name="Rectangle 4"/>
          <p:cNvSpPr>
            <a:spLocks noGrp="1" noChangeArrowheads="1"/>
          </p:cNvSpPr>
          <p:nvPr>
            <p:ph type="body" idx="1"/>
          </p:nvPr>
        </p:nvSpPr>
        <p:spPr>
          <a:xfrm>
            <a:off x="1905000" y="1397000"/>
            <a:ext cx="4457700" cy="5435600"/>
          </a:xfrm>
          <a:ln/>
        </p:spPr>
        <p:txBody>
          <a:bodyPr/>
          <a:lstStyle/>
          <a:p>
            <a:r>
              <a:rPr lang="en-US" dirty="0"/>
              <a:t>Region of memory managed with stack discipline</a:t>
            </a:r>
          </a:p>
          <a:p>
            <a:pPr marL="569913" indent="-225425">
              <a:buFont typeface="Wingdings" panose="05000000000000000000" pitchFamily="2" charset="2"/>
              <a:buChar char="§"/>
            </a:pPr>
            <a:r>
              <a:rPr lang="en-US" sz="2000" dirty="0">
                <a:latin typeface="Calibri" panose="020F0502020204030204" pitchFamily="34" charset="0"/>
                <a:cs typeface="Calibri" panose="020F0502020204030204" pitchFamily="34" charset="0"/>
              </a:rPr>
              <a:t>Memory viewed as array of bytes.</a:t>
            </a:r>
          </a:p>
          <a:p>
            <a:pPr marL="569913" indent="-225425">
              <a:buFont typeface="Wingdings" panose="05000000000000000000" pitchFamily="2" charset="2"/>
              <a:buChar char="§"/>
            </a:pPr>
            <a:r>
              <a:rPr lang="en-US" sz="2000" dirty="0">
                <a:latin typeface="Calibri" panose="020F0502020204030204" pitchFamily="34" charset="0"/>
                <a:cs typeface="Calibri" panose="020F0502020204030204" pitchFamily="34" charset="0"/>
              </a:rPr>
              <a:t>Different regions have different purposes.</a:t>
            </a:r>
          </a:p>
          <a:p>
            <a:pPr marL="569913" indent="-225425">
              <a:buFont typeface="Wingdings" panose="05000000000000000000" pitchFamily="2" charset="2"/>
              <a:buChar char="§"/>
            </a:pPr>
            <a:r>
              <a:rPr lang="en-US" sz="2000" dirty="0">
                <a:latin typeface="Calibri" panose="020F0502020204030204" pitchFamily="34" charset="0"/>
                <a:cs typeface="Calibri" panose="020F0502020204030204" pitchFamily="34" charset="0"/>
              </a:rPr>
              <a:t>(Like ABI, a policy decision)</a:t>
            </a:r>
          </a:p>
          <a:p>
            <a:endParaRPr lang="en-US" dirty="0"/>
          </a:p>
        </p:txBody>
      </p:sp>
      <p:sp>
        <p:nvSpPr>
          <p:cNvPr id="3" name="Rectangle 2"/>
          <p:cNvSpPr/>
          <p:nvPr/>
        </p:nvSpPr>
        <p:spPr bwMode="auto">
          <a:xfrm>
            <a:off x="8599461" y="975638"/>
            <a:ext cx="1142349" cy="5410200"/>
          </a:xfrm>
          <a:prstGeom prst="rect">
            <a:avLst/>
          </a:pr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nvGrpSpPr>
          <p:cNvPr id="6" name="Group 5"/>
          <p:cNvGrpSpPr/>
          <p:nvPr/>
        </p:nvGrpSpPr>
        <p:grpSpPr>
          <a:xfrm>
            <a:off x="8599462" y="654389"/>
            <a:ext cx="1142349" cy="559420"/>
            <a:chOff x="1154801" y="3021980"/>
            <a:chExt cx="1142349" cy="559420"/>
          </a:xfrm>
        </p:grpSpPr>
        <p:sp>
          <p:nvSpPr>
            <p:cNvPr id="4" name="Freeform 3"/>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5" name="Rectangle 4"/>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grpSp>
        <p:nvGrpSpPr>
          <p:cNvPr id="24" name="Group 23"/>
          <p:cNvGrpSpPr/>
          <p:nvPr/>
        </p:nvGrpSpPr>
        <p:grpSpPr>
          <a:xfrm flipV="1">
            <a:off x="8588312" y="6014053"/>
            <a:ext cx="1142349" cy="559420"/>
            <a:chOff x="1154801" y="3021980"/>
            <a:chExt cx="1142349" cy="559420"/>
          </a:xfrm>
        </p:grpSpPr>
        <p:sp>
          <p:nvSpPr>
            <p:cNvPr id="25" name="Freeform 24"/>
            <p:cNvSpPr/>
            <p:nvPr/>
          </p:nvSpPr>
          <p:spPr bwMode="auto">
            <a:xfrm>
              <a:off x="1154801" y="3021980"/>
              <a:ext cx="1142349" cy="468909"/>
            </a:xfrm>
            <a:custGeom>
              <a:avLst/>
              <a:gdLst>
                <a:gd name="connsiteX0" fmla="*/ 0 w 1137424"/>
                <a:gd name="connsiteY0" fmla="*/ 468352 h 557561"/>
                <a:gd name="connsiteX1" fmla="*/ 1137424 w 1137424"/>
                <a:gd name="connsiteY1" fmla="*/ 468352 h 557561"/>
                <a:gd name="connsiteX2" fmla="*/ 1137424 w 1137424"/>
                <a:gd name="connsiteY2" fmla="*/ 11152 h 557561"/>
                <a:gd name="connsiteX3" fmla="*/ 1003610 w 1137424"/>
                <a:gd name="connsiteY3" fmla="*/ 144966 h 557561"/>
                <a:gd name="connsiteX4" fmla="*/ 892098 w 1137424"/>
                <a:gd name="connsiteY4" fmla="*/ 33454 h 557561"/>
                <a:gd name="connsiteX5" fmla="*/ 780586 w 1137424"/>
                <a:gd name="connsiteY5" fmla="*/ 144966 h 557561"/>
                <a:gd name="connsiteX6" fmla="*/ 646772 w 1137424"/>
                <a:gd name="connsiteY6" fmla="*/ 11152 h 557561"/>
                <a:gd name="connsiteX7" fmla="*/ 535258 w 1137424"/>
                <a:gd name="connsiteY7" fmla="*/ 122666 h 557561"/>
                <a:gd name="connsiteX8" fmla="*/ 446046 w 1137424"/>
                <a:gd name="connsiteY8" fmla="*/ 33454 h 557561"/>
                <a:gd name="connsiteX9" fmla="*/ 345688 w 1137424"/>
                <a:gd name="connsiteY9" fmla="*/ 133812 h 557561"/>
                <a:gd name="connsiteX10" fmla="*/ 211876 w 1137424"/>
                <a:gd name="connsiteY10" fmla="*/ 0 h 557561"/>
                <a:gd name="connsiteX11" fmla="*/ 122663 w 1137424"/>
                <a:gd name="connsiteY11" fmla="*/ 167269 h 557561"/>
                <a:gd name="connsiteX12" fmla="*/ 122663 w 1137424"/>
                <a:gd name="connsiteY12" fmla="*/ 167269 h 557561"/>
                <a:gd name="connsiteX13" fmla="*/ 44605 w 1137424"/>
                <a:gd name="connsiteY13" fmla="*/ 89211 h 557561"/>
                <a:gd name="connsiteX14" fmla="*/ 44605 w 1137424"/>
                <a:gd name="connsiteY14" fmla="*/ 446049 h 557561"/>
                <a:gd name="connsiteX15" fmla="*/ 100361 w 1137424"/>
                <a:gd name="connsiteY15" fmla="*/ 557561 h 557561"/>
                <a:gd name="connsiteX0" fmla="*/ 0 w 1137424"/>
                <a:gd name="connsiteY0" fmla="*/ 468352 h 468352"/>
                <a:gd name="connsiteX1" fmla="*/ 1137424 w 1137424"/>
                <a:gd name="connsiteY1" fmla="*/ 468352 h 468352"/>
                <a:gd name="connsiteX2" fmla="*/ 1137424 w 1137424"/>
                <a:gd name="connsiteY2" fmla="*/ 11152 h 468352"/>
                <a:gd name="connsiteX3" fmla="*/ 1003610 w 1137424"/>
                <a:gd name="connsiteY3" fmla="*/ 144966 h 468352"/>
                <a:gd name="connsiteX4" fmla="*/ 892098 w 1137424"/>
                <a:gd name="connsiteY4" fmla="*/ 33454 h 468352"/>
                <a:gd name="connsiteX5" fmla="*/ 780586 w 1137424"/>
                <a:gd name="connsiteY5" fmla="*/ 144966 h 468352"/>
                <a:gd name="connsiteX6" fmla="*/ 646772 w 1137424"/>
                <a:gd name="connsiteY6" fmla="*/ 11152 h 468352"/>
                <a:gd name="connsiteX7" fmla="*/ 535258 w 1137424"/>
                <a:gd name="connsiteY7" fmla="*/ 122666 h 468352"/>
                <a:gd name="connsiteX8" fmla="*/ 446046 w 1137424"/>
                <a:gd name="connsiteY8" fmla="*/ 33454 h 468352"/>
                <a:gd name="connsiteX9" fmla="*/ 345688 w 1137424"/>
                <a:gd name="connsiteY9" fmla="*/ 133812 h 468352"/>
                <a:gd name="connsiteX10" fmla="*/ 211876 w 1137424"/>
                <a:gd name="connsiteY10" fmla="*/ 0 h 468352"/>
                <a:gd name="connsiteX11" fmla="*/ 122663 w 1137424"/>
                <a:gd name="connsiteY11" fmla="*/ 167269 h 468352"/>
                <a:gd name="connsiteX12" fmla="*/ 122663 w 1137424"/>
                <a:gd name="connsiteY12" fmla="*/ 167269 h 468352"/>
                <a:gd name="connsiteX13" fmla="*/ 44605 w 1137424"/>
                <a:gd name="connsiteY13" fmla="*/ 89211 h 468352"/>
                <a:gd name="connsiteX14" fmla="*/ 44605 w 1137424"/>
                <a:gd name="connsiteY14" fmla="*/ 446049 h 468352"/>
                <a:gd name="connsiteX0" fmla="*/ 0 w 1137424"/>
                <a:gd name="connsiteY0" fmla="*/ 468352 h 468909"/>
                <a:gd name="connsiteX1" fmla="*/ 1137424 w 1137424"/>
                <a:gd name="connsiteY1" fmla="*/ 468352 h 468909"/>
                <a:gd name="connsiteX2" fmla="*/ 1137424 w 1137424"/>
                <a:gd name="connsiteY2" fmla="*/ 11152 h 468909"/>
                <a:gd name="connsiteX3" fmla="*/ 1003610 w 1137424"/>
                <a:gd name="connsiteY3" fmla="*/ 144966 h 468909"/>
                <a:gd name="connsiteX4" fmla="*/ 892098 w 1137424"/>
                <a:gd name="connsiteY4" fmla="*/ 33454 h 468909"/>
                <a:gd name="connsiteX5" fmla="*/ 780586 w 1137424"/>
                <a:gd name="connsiteY5" fmla="*/ 144966 h 468909"/>
                <a:gd name="connsiteX6" fmla="*/ 646772 w 1137424"/>
                <a:gd name="connsiteY6" fmla="*/ 11152 h 468909"/>
                <a:gd name="connsiteX7" fmla="*/ 535258 w 1137424"/>
                <a:gd name="connsiteY7" fmla="*/ 122666 h 468909"/>
                <a:gd name="connsiteX8" fmla="*/ 446046 w 1137424"/>
                <a:gd name="connsiteY8" fmla="*/ 33454 h 468909"/>
                <a:gd name="connsiteX9" fmla="*/ 345688 w 1137424"/>
                <a:gd name="connsiteY9" fmla="*/ 133812 h 468909"/>
                <a:gd name="connsiteX10" fmla="*/ 211876 w 1137424"/>
                <a:gd name="connsiteY10" fmla="*/ 0 h 468909"/>
                <a:gd name="connsiteX11" fmla="*/ 122663 w 1137424"/>
                <a:gd name="connsiteY11" fmla="*/ 167269 h 468909"/>
                <a:gd name="connsiteX12" fmla="*/ 122663 w 1137424"/>
                <a:gd name="connsiteY12" fmla="*/ 167269 h 468909"/>
                <a:gd name="connsiteX13" fmla="*/ 44605 w 1137424"/>
                <a:gd name="connsiteY13" fmla="*/ 89211 h 468909"/>
                <a:gd name="connsiteX14" fmla="*/ 2695 w 1137424"/>
                <a:gd name="connsiteY14" fmla="*/ 468909 h 468909"/>
                <a:gd name="connsiteX0" fmla="*/ 4925 w 1142349"/>
                <a:gd name="connsiteY0" fmla="*/ 468352 h 468909"/>
                <a:gd name="connsiteX1" fmla="*/ 1142349 w 1142349"/>
                <a:gd name="connsiteY1" fmla="*/ 468352 h 468909"/>
                <a:gd name="connsiteX2" fmla="*/ 1142349 w 1142349"/>
                <a:gd name="connsiteY2" fmla="*/ 11152 h 468909"/>
                <a:gd name="connsiteX3" fmla="*/ 1008535 w 1142349"/>
                <a:gd name="connsiteY3" fmla="*/ 144966 h 468909"/>
                <a:gd name="connsiteX4" fmla="*/ 897023 w 1142349"/>
                <a:gd name="connsiteY4" fmla="*/ 33454 h 468909"/>
                <a:gd name="connsiteX5" fmla="*/ 785511 w 1142349"/>
                <a:gd name="connsiteY5" fmla="*/ 144966 h 468909"/>
                <a:gd name="connsiteX6" fmla="*/ 651697 w 1142349"/>
                <a:gd name="connsiteY6" fmla="*/ 11152 h 468909"/>
                <a:gd name="connsiteX7" fmla="*/ 540183 w 1142349"/>
                <a:gd name="connsiteY7" fmla="*/ 122666 h 468909"/>
                <a:gd name="connsiteX8" fmla="*/ 450971 w 1142349"/>
                <a:gd name="connsiteY8" fmla="*/ 33454 h 468909"/>
                <a:gd name="connsiteX9" fmla="*/ 350613 w 1142349"/>
                <a:gd name="connsiteY9" fmla="*/ 133812 h 468909"/>
                <a:gd name="connsiteX10" fmla="*/ 216801 w 1142349"/>
                <a:gd name="connsiteY10" fmla="*/ 0 h 468909"/>
                <a:gd name="connsiteX11" fmla="*/ 127588 w 1142349"/>
                <a:gd name="connsiteY11" fmla="*/ 167269 h 468909"/>
                <a:gd name="connsiteX12" fmla="*/ 127588 w 1142349"/>
                <a:gd name="connsiteY12" fmla="*/ 167269 h 468909"/>
                <a:gd name="connsiteX13" fmla="*/ 0 w 1142349"/>
                <a:gd name="connsiteY13" fmla="*/ 28251 h 468909"/>
                <a:gd name="connsiteX14" fmla="*/ 7620 w 1142349"/>
                <a:gd name="connsiteY14" fmla="*/ 468909 h 46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2349" h="468909">
                  <a:moveTo>
                    <a:pt x="4925" y="468352"/>
                  </a:moveTo>
                  <a:lnTo>
                    <a:pt x="1142349" y="468352"/>
                  </a:lnTo>
                  <a:lnTo>
                    <a:pt x="1142349" y="11152"/>
                  </a:lnTo>
                  <a:lnTo>
                    <a:pt x="1008535" y="144966"/>
                  </a:lnTo>
                  <a:lnTo>
                    <a:pt x="897023" y="33454"/>
                  </a:lnTo>
                  <a:lnTo>
                    <a:pt x="785511" y="144966"/>
                  </a:lnTo>
                  <a:lnTo>
                    <a:pt x="651697" y="11152"/>
                  </a:lnTo>
                  <a:lnTo>
                    <a:pt x="540183" y="122666"/>
                  </a:lnTo>
                  <a:lnTo>
                    <a:pt x="450971" y="33454"/>
                  </a:lnTo>
                  <a:lnTo>
                    <a:pt x="350613" y="133812"/>
                  </a:lnTo>
                  <a:lnTo>
                    <a:pt x="216801" y="0"/>
                  </a:lnTo>
                  <a:lnTo>
                    <a:pt x="127588" y="167269"/>
                  </a:lnTo>
                  <a:lnTo>
                    <a:pt x="127588" y="167269"/>
                  </a:lnTo>
                  <a:lnTo>
                    <a:pt x="0" y="28251"/>
                  </a:lnTo>
                  <a:lnTo>
                    <a:pt x="7620" y="468909"/>
                  </a:lnTo>
                </a:path>
              </a:pathLst>
            </a:custGeom>
            <a:solidFill>
              <a:schemeClr val="accent6">
                <a:lumMod val="20000"/>
                <a:lumOff val="80000"/>
              </a:scheme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sp>
          <p:nvSpPr>
            <p:cNvPr id="26" name="Rectangle 25"/>
            <p:cNvSpPr/>
            <p:nvPr/>
          </p:nvSpPr>
          <p:spPr bwMode="auto">
            <a:xfrm>
              <a:off x="1179195" y="3429000"/>
              <a:ext cx="1106805" cy="152400"/>
            </a:xfrm>
            <a:prstGeom prst="rect">
              <a:avLst/>
            </a:prstGeom>
            <a:solidFill>
              <a:schemeClr val="accent6">
                <a:lumMod val="20000"/>
                <a:lumOff val="8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0"/>
                <a:cs typeface="ヒラギノ角ゴ ProN W3" charset="0"/>
                <a:sym typeface="Gill Sans" charset="0"/>
              </a:endParaRPr>
            </a:p>
          </p:txBody>
        </p:sp>
      </p:grpSp>
      <p:cxnSp>
        <p:nvCxnSpPr>
          <p:cNvPr id="8" name="Straight Connector 7"/>
          <p:cNvCxnSpPr/>
          <p:nvPr/>
        </p:nvCxnSpPr>
        <p:spPr bwMode="auto">
          <a:xfrm>
            <a:off x="8599460" y="1507179"/>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29" name="Straight Connector 28"/>
          <p:cNvCxnSpPr/>
          <p:nvPr/>
        </p:nvCxnSpPr>
        <p:spPr bwMode="auto">
          <a:xfrm>
            <a:off x="8599460" y="2733814"/>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0" name="Straight Connector 29"/>
          <p:cNvCxnSpPr/>
          <p:nvPr/>
        </p:nvCxnSpPr>
        <p:spPr bwMode="auto">
          <a:xfrm>
            <a:off x="8599460" y="4071961"/>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1" name="Straight Connector 30"/>
          <p:cNvCxnSpPr/>
          <p:nvPr/>
        </p:nvCxnSpPr>
        <p:spPr bwMode="auto">
          <a:xfrm>
            <a:off x="8599460" y="5581928"/>
            <a:ext cx="1131200" cy="0"/>
          </a:xfrm>
          <a:prstGeom prst="line">
            <a:avLst/>
          </a:prstGeom>
          <a:solidFill>
            <a:schemeClr val="accent1"/>
          </a:solidFill>
          <a:ln w="25400" cap="flat" cmpd="sng" algn="ctr">
            <a:solidFill>
              <a:srgbClr val="000000"/>
            </a:solidFill>
            <a:prstDash val="solid"/>
            <a:round/>
            <a:headEnd type="none" w="med" len="med"/>
            <a:tailEnd type="none" w="med" len="med"/>
          </a:ln>
          <a:effectLst/>
        </p:spPr>
      </p:cxnSp>
      <p:sp>
        <p:nvSpPr>
          <p:cNvPr id="9" name="TextBox 8"/>
          <p:cNvSpPr txBox="1"/>
          <p:nvPr/>
        </p:nvSpPr>
        <p:spPr>
          <a:xfrm>
            <a:off x="8650486" y="4364004"/>
            <a:ext cx="1091324"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code</a:t>
            </a:r>
          </a:p>
        </p:txBody>
      </p:sp>
      <p:sp>
        <p:nvSpPr>
          <p:cNvPr id="34" name="TextBox 33"/>
          <p:cNvSpPr txBox="1"/>
          <p:nvPr/>
        </p:nvSpPr>
        <p:spPr>
          <a:xfrm>
            <a:off x="8602283" y="1780511"/>
            <a:ext cx="1135632" cy="646331"/>
          </a:xfrm>
          <a:prstGeom prst="rect">
            <a:avLst/>
          </a:prstGeom>
          <a:noFill/>
        </p:spPr>
        <p:txBody>
          <a:bodyPr wrap="none" rtlCol="0">
            <a:spAutoFit/>
          </a:bodyPr>
          <a:lstStyle/>
          <a:p>
            <a:r>
              <a:rPr lang="en-US" sz="3600" dirty="0">
                <a:latin typeface="Calibri" panose="020F0502020204030204" pitchFamily="34" charset="0"/>
                <a:cs typeface="Calibri" panose="020F0502020204030204" pitchFamily="34" charset="0"/>
              </a:rPr>
              <a:t>stack</a:t>
            </a:r>
          </a:p>
        </p:txBody>
      </p:sp>
      <p:sp>
        <p:nvSpPr>
          <p:cNvPr id="2" name="TextBox 1">
            <a:extLst>
              <a:ext uri="{FF2B5EF4-FFF2-40B4-BE49-F238E27FC236}">
                <a16:creationId xmlns:a16="http://schemas.microsoft.com/office/drawing/2014/main" id="{E35A5C50-C591-41F4-B02C-D32C016D56E4}"/>
              </a:ext>
            </a:extLst>
          </p:cNvPr>
          <p:cNvSpPr txBox="1"/>
          <p:nvPr/>
        </p:nvSpPr>
        <p:spPr>
          <a:xfrm>
            <a:off x="9805506" y="1908358"/>
            <a:ext cx="696024" cy="3162212"/>
          </a:xfrm>
          <a:prstGeom prst="rect">
            <a:avLst/>
          </a:prstGeom>
          <a:noFill/>
        </p:spPr>
        <p:txBody>
          <a:bodyPr vert="wordArtVert" wrap="none" rtlCol="0" anchor="ctr">
            <a:sp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memory</a:t>
            </a:r>
          </a:p>
        </p:txBody>
      </p:sp>
    </p:spTree>
    <p:extLst>
      <p:ext uri="{BB962C8B-B14F-4D97-AF65-F5344CB8AC3E}">
        <p14:creationId xmlns:p14="http://schemas.microsoft.com/office/powerpoint/2010/main" val="3404229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6480</Words>
  <Application>Microsoft Office PowerPoint</Application>
  <PresentationFormat>Widescreen</PresentationFormat>
  <Paragraphs>1867</Paragraphs>
  <Slides>79</Slides>
  <Notes>0</Notes>
  <HiddenSlides>1</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79</vt:i4>
      </vt:variant>
    </vt:vector>
  </HeadingPairs>
  <TitlesOfParts>
    <vt:vector size="98" baseType="lpstr">
      <vt:lpstr>Arial</vt:lpstr>
      <vt:lpstr>Arial Narrow</vt:lpstr>
      <vt:lpstr>Arial Narrow Bold</vt:lpstr>
      <vt:lpstr>Calibri</vt:lpstr>
      <vt:lpstr>Calibri Bold</vt:lpstr>
      <vt:lpstr>Calibri Bold Italic</vt:lpstr>
      <vt:lpstr>Calibri Italic</vt:lpstr>
      <vt:lpstr>Calibri Light</vt:lpstr>
      <vt:lpstr>Courier New</vt:lpstr>
      <vt:lpstr>Courier New Bold</vt:lpstr>
      <vt:lpstr>Gill Sans</vt:lpstr>
      <vt:lpstr>Lucida Grande</vt:lpstr>
      <vt:lpstr>Monaco</vt:lpstr>
      <vt:lpstr>Wingdings</vt:lpstr>
      <vt:lpstr>Wingdings 2</vt:lpstr>
      <vt:lpstr>Zapf Dingbats</vt:lpstr>
      <vt:lpstr>ヒラギノ角ゴ ProN W3</vt:lpstr>
      <vt:lpstr>ヒラギノ角ゴ ProN W6</vt:lpstr>
      <vt:lpstr>Office Theme</vt:lpstr>
      <vt:lpstr>PowerPoint Presentation</vt:lpstr>
      <vt:lpstr>Today</vt:lpstr>
      <vt:lpstr>Mechanisms in Procedures</vt:lpstr>
      <vt:lpstr>Mechanisms in Procedures</vt:lpstr>
      <vt:lpstr>Mechanisms in Procedures</vt:lpstr>
      <vt:lpstr>Mechanisms in Procedures</vt:lpstr>
      <vt:lpstr>Mechanisms in Procedures</vt:lpstr>
      <vt:lpstr>Today</vt:lpstr>
      <vt:lpstr>x86-64 Stack</vt:lpstr>
      <vt:lpstr>x86-64 Stack</vt:lpstr>
      <vt:lpstr>x86-64 Stack</vt:lpstr>
      <vt:lpstr>x86-64 Stack: Push</vt:lpstr>
      <vt:lpstr>x86-64 Stack: Push</vt:lpstr>
      <vt:lpstr>x86-64 Stack: Pop</vt:lpstr>
      <vt:lpstr>x86-64 Stack: Pop</vt:lpstr>
      <vt:lpstr>x86-64 Stack: Pop</vt:lpstr>
      <vt:lpstr>Today</vt:lpstr>
      <vt:lpstr>Code Examples</vt:lpstr>
      <vt:lpstr>Procedure Control Flow</vt:lpstr>
      <vt:lpstr>Control Flow Example #1</vt:lpstr>
      <vt:lpstr>Control Flow Example #2</vt:lpstr>
      <vt:lpstr>Control Flow Example #3</vt:lpstr>
      <vt:lpstr>Control Flow Example #4</vt:lpstr>
      <vt:lpstr>Example from Text Book : solve PG 243 and 245 problem</vt:lpstr>
      <vt:lpstr>Today</vt:lpstr>
      <vt:lpstr>Procedure Data Flow</vt:lpstr>
      <vt:lpstr>Data Flow Examples</vt:lpstr>
      <vt:lpstr>Problem from Book:  Solve practice problem 3.33 from PG 246</vt:lpstr>
      <vt:lpstr>Today</vt:lpstr>
      <vt:lpstr>Stack-Based Languages</vt:lpstr>
      <vt:lpstr>Call Chain Example</vt:lpstr>
      <vt:lpstr>Stack Frames</vt:lpstr>
      <vt:lpstr>Example</vt:lpstr>
      <vt:lpstr>Example</vt:lpstr>
      <vt:lpstr>Example</vt:lpstr>
      <vt:lpstr>Example</vt:lpstr>
      <vt:lpstr>Example</vt:lpstr>
      <vt:lpstr>Example</vt:lpstr>
      <vt:lpstr>Example</vt:lpstr>
      <vt:lpstr>Example</vt:lpstr>
      <vt:lpstr>Example</vt:lpstr>
      <vt:lpstr>Example</vt:lpstr>
      <vt:lpstr>Example</vt:lpstr>
      <vt:lpstr>x86-64/Linux Stack Frame</vt:lpstr>
      <vt:lpstr>Example: incr</vt:lpstr>
      <vt:lpstr>Example: Calling incr #1</vt:lpstr>
      <vt:lpstr>Example: Calling incr #2</vt:lpstr>
      <vt:lpstr>Example: Calling incr #2</vt:lpstr>
      <vt:lpstr>Example: Calling incr #2</vt:lpstr>
      <vt:lpstr>Example: Calling incr #2</vt:lpstr>
      <vt:lpstr>Example: Calling incr #3</vt:lpstr>
      <vt:lpstr>Example: Calling incr #4</vt:lpstr>
      <vt:lpstr>Example: Calling incr #5a</vt:lpstr>
      <vt:lpstr>Example: Calling incr #5b</vt:lpstr>
      <vt:lpstr>Register Saving Conventions</vt:lpstr>
      <vt:lpstr>Register Saving Conventions</vt:lpstr>
      <vt:lpstr>x86-64 Linux Register Usage #1</vt:lpstr>
      <vt:lpstr>x86-64 Linux Register Usage #2</vt:lpstr>
      <vt:lpstr>Small Exercise</vt:lpstr>
      <vt:lpstr>Small Exercise</vt:lpstr>
      <vt:lpstr>Callee-Saved Example #1</vt:lpstr>
      <vt:lpstr>Callee-Saved Example #2</vt:lpstr>
      <vt:lpstr>Callee-Saved Example #3</vt:lpstr>
      <vt:lpstr>Callee-Saved Example #4</vt:lpstr>
      <vt:lpstr>Callee-Saved Example #5</vt:lpstr>
      <vt:lpstr>Callee-Saved Example #6</vt:lpstr>
      <vt:lpstr>Callee-Saved Example #7</vt:lpstr>
      <vt:lpstr>Callee-Saved Example #8</vt:lpstr>
      <vt:lpstr>Callee-Saved Example #2</vt:lpstr>
      <vt:lpstr>Today</vt:lpstr>
      <vt:lpstr>Recursive Function</vt:lpstr>
      <vt:lpstr>Recursive Function Terminal Case</vt:lpstr>
      <vt:lpstr>Recursive Function Register Save</vt:lpstr>
      <vt:lpstr>Recursive Function Call Setup</vt:lpstr>
      <vt:lpstr>Recursive Function Call</vt:lpstr>
      <vt:lpstr>Recursive Function Result</vt:lpstr>
      <vt:lpstr>Recursive Function Completion</vt:lpstr>
      <vt:lpstr>Observations About Recursion</vt:lpstr>
      <vt:lpstr>x86-64 Procedure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Dhawaskar Sathyanarayana</dc:creator>
  <cp:lastModifiedBy>Sandesh Dhawaskar Sathyanarayana</cp:lastModifiedBy>
  <cp:revision>13</cp:revision>
  <dcterms:created xsi:type="dcterms:W3CDTF">2018-05-21T20:00:15Z</dcterms:created>
  <dcterms:modified xsi:type="dcterms:W3CDTF">2018-05-29T16:57:58Z</dcterms:modified>
</cp:coreProperties>
</file>