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33" r:id="rId2"/>
    <p:sldId id="827" r:id="rId3"/>
    <p:sldId id="833" r:id="rId4"/>
    <p:sldId id="948" r:id="rId5"/>
    <p:sldId id="877" r:id="rId6"/>
    <p:sldId id="835" r:id="rId7"/>
    <p:sldId id="878" r:id="rId8"/>
    <p:sldId id="839" r:id="rId9"/>
    <p:sldId id="946" r:id="rId10"/>
    <p:sldId id="932" r:id="rId11"/>
    <p:sldId id="933" r:id="rId12"/>
    <p:sldId id="934" r:id="rId13"/>
    <p:sldId id="935" r:id="rId14"/>
    <p:sldId id="949" r:id="rId15"/>
    <p:sldId id="950" r:id="rId16"/>
    <p:sldId id="951" r:id="rId17"/>
    <p:sldId id="841" r:id="rId18"/>
    <p:sldId id="840" r:id="rId19"/>
    <p:sldId id="842" r:id="rId20"/>
    <p:sldId id="930" r:id="rId21"/>
    <p:sldId id="883" r:id="rId22"/>
    <p:sldId id="931" r:id="rId23"/>
    <p:sldId id="847" r:id="rId24"/>
    <p:sldId id="887" r:id="rId25"/>
    <p:sldId id="849" r:id="rId26"/>
    <p:sldId id="851" r:id="rId27"/>
    <p:sldId id="893" r:id="rId28"/>
    <p:sldId id="894" r:id="rId29"/>
    <p:sldId id="925" r:id="rId30"/>
    <p:sldId id="856" r:id="rId31"/>
    <p:sldId id="929" r:id="rId32"/>
    <p:sldId id="857" r:id="rId33"/>
    <p:sldId id="908" r:id="rId34"/>
    <p:sldId id="909" r:id="rId35"/>
    <p:sldId id="911" r:id="rId36"/>
    <p:sldId id="912" r:id="rId37"/>
    <p:sldId id="914" r:id="rId38"/>
    <p:sldId id="915" r:id="rId39"/>
    <p:sldId id="918" r:id="rId40"/>
    <p:sldId id="919" r:id="rId41"/>
    <p:sldId id="940" r:id="rId42"/>
    <p:sldId id="944" r:id="rId43"/>
    <p:sldId id="941" r:id="rId44"/>
    <p:sldId id="945" r:id="rId45"/>
    <p:sldId id="92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FE041-4A42-42CA-84AF-9D51C1911A2E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9718F-F493-4DE7-B6BE-FBE0F124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9753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1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2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40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45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1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90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7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82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Why multiply?</a:t>
            </a:r>
          </a:p>
        </p:txBody>
      </p:sp>
    </p:spTree>
    <p:extLst>
      <p:ext uri="{BB962C8B-B14F-4D97-AF65-F5344CB8AC3E}">
        <p14:creationId xmlns:p14="http://schemas.microsoft.com/office/powerpoint/2010/main" val="2566170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29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154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8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70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the pseudo</a:t>
            </a:r>
            <a:r>
              <a:rPr lang="en-US" baseline="0" dirty="0"/>
              <a:t>-code for the assembly, which field / element is being accessed?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13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2D5372-C1B4-4827-AFE9-AFE92E264492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22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3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0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7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7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001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91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2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Board:</a:t>
            </a:r>
            <a:r>
              <a:rPr lang="en-US" baseline="0" dirty="0">
                <a:latin typeface="Times New Roman" pitchFamily="-96" charset="0"/>
              </a:rPr>
              <a:t> show 3D example: a[2][3][2] to illustrate the idea of row major as enumerating indices from right to left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9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8DF6-1C2A-4D7C-9DAE-856434A8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BDDE4-9D0D-4BD2-AB6F-F29F86B7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64B3-8952-4053-A8B2-AE5ADB01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E2A0-CFAF-401A-B95F-19AF2A95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843C-15CB-4434-AD0B-E3430A17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42C-F459-4881-A3E3-2BEA2CF2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A525-89A3-4373-A173-CD0089EE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BA888-EEF7-442C-9B35-D0AF9EF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5C985-97A8-4F00-BCE2-D19EFB18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74CF-F0F1-4970-96C2-41C8FA53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22F6D-1BAF-4F60-B136-12BB3E2A2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B4373-5A79-4721-9851-797478734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3478-2B8A-4C8C-9CFD-B4CC5E3A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63E-A4F2-41E3-A40E-B34E6EF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1A3A-C312-44CB-A35F-662D2B14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C171-8A16-46CD-8A4A-841D222D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90F7A-BA1C-4379-A516-978ED9C6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3E74-9E0E-4B4E-8F18-07A76E9A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BFE4C-AF8C-4006-8557-46002E4A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038E-DE6A-4FEC-8D78-FC0A02E1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FE1B-8375-4274-B9D7-B1256585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5C8B-004A-4B78-A982-F7502D8B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4019-1A7F-4FEB-B5A9-E0151F34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C3BB-96F9-4FE6-B333-3E1F5FEA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2F77-CEB9-4F31-83FA-16F59E50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53F9-78A5-44B7-8562-69EC3B74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E074-AE87-4D07-B659-873E5392C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0D2C3-2128-46AC-BC43-F8D2B4BD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37F5-8EA0-4A7C-A0A9-3D04BF7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2CA32-DE71-49D7-87D7-06AC088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0D828-414D-4BD5-8B69-784BC5B9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E189-0996-423B-94FB-138AADB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94179-5FE0-419B-9107-3C8A43348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37E7-7FA9-4A8F-8D42-BF4242427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55C90-7E1A-4FFD-BDF2-EF106D2D1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60853-1EF1-4C96-93C6-817869E5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6BA23-76B1-48C6-B907-69EEFDA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F015E-C597-4CD9-89FE-43A32794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B67EA-CFF2-4E9D-99BC-64C83847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42CE-0B3C-4896-B982-8A0DC2B1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D5026-5B75-45EC-9939-F0CBD0BA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0851D-5FF4-4EBB-A294-AB85BC87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9F9AD-3F94-4A5F-BBB6-5D504E62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2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234B2-8EF1-4572-9A3E-C261CA56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198EA-4F07-4E8F-9D09-7E1178B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2874-6C4E-4920-B8FB-377C0B19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3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B222-EDEB-4C03-94F7-88F81777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CB29-9883-446D-A873-A7973033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B61C1-A77D-481B-AF6C-6058A79A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6B1F-FC39-4FA4-AC70-5D6DFE23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3165-04D4-4D30-B24F-81A8FEE5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8C52-0B59-40E4-816A-B250D7B4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818-C480-4F85-B877-EE839AA4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75DE0-A4E4-44B2-BF7C-A06F829A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99275-AE6E-4BD8-92C7-5C5F6D02B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5F1EC-F4C5-4C58-9C59-A991D61A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2F5E5-1879-4A87-85BA-7CA041A4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E336-F7BF-41A0-8BAC-05C82658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5CAE3-7A97-4775-98E8-29C733F2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AC357-7C72-4479-AADD-D036BB58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A573-8613-4E6F-BBB1-683237A30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AB8F-FB06-4CAB-A6A9-F24A08711D8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5D9B-06C1-4807-96AC-34CC84959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1722C-AB9E-4964-B672-7FD17C47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5557-B113-474C-83B6-960B73F4E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latin typeface="Calibri" pitchFamily="-96" charset="0"/>
              </a:rPr>
              <a:t>Machine-Level Programming IV: Data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8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June 18, 2018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Summer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97152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1991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7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97152"/>
            <a:ext cx="7896225" cy="1536973"/>
          </a:xfrm>
        </p:spPr>
        <p:txBody>
          <a:bodyPr/>
          <a:lstStyle/>
          <a:p>
            <a:r>
              <a:rPr lang="en-US" dirty="0"/>
              <a:t>Comp: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91544" y="1340768"/>
          <a:ext cx="6048672" cy="14977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A1 , A2</a:t>
                      </a:r>
                      <a:endParaRPr lang="en-US" b="1" i="1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*A1 , *A2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Comp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" name="Group 53"/>
          <p:cNvGrpSpPr/>
          <p:nvPr/>
        </p:nvGrpSpPr>
        <p:grpSpPr>
          <a:xfrm>
            <a:off x="1991544" y="3140968"/>
            <a:ext cx="4002918" cy="770602"/>
            <a:chOff x="1979712" y="3140968"/>
            <a:chExt cx="4002918" cy="770602"/>
          </a:xfrm>
        </p:grpSpPr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076056" y="364502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25557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555776" y="364502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1979712" y="314096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1979712" y="357301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34415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355976" y="321297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endCxn id="29" idx="1"/>
            </p:cNvCxnSpPr>
            <p:nvPr/>
          </p:nvCxnSpPr>
          <p:spPr bwMode="auto">
            <a:xfrm>
              <a:off x="3419872" y="3759506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744072" y="3140968"/>
            <a:ext cx="3701008" cy="1202650"/>
            <a:chOff x="5364088" y="5610726"/>
            <a:chExt cx="3701008" cy="1202650"/>
          </a:xfrm>
        </p:grpSpPr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51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9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8879"/>
              </p:ext>
            </p:extLst>
          </p:nvPr>
        </p:nvGraphicFramePr>
        <p:xfrm>
          <a:off x="1709987" y="1550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3B0019FC-088B-4EE6-91A5-A2FEBA344EDF}"/>
              </a:ext>
            </a:extLst>
          </p:cNvPr>
          <p:cNvGrpSpPr/>
          <p:nvPr/>
        </p:nvGrpSpPr>
        <p:grpSpPr>
          <a:xfrm>
            <a:off x="1991544" y="3861048"/>
            <a:ext cx="3290664" cy="338554"/>
            <a:chOff x="467544" y="3861048"/>
            <a:chExt cx="3290664" cy="338554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3C0A4EA2-0860-48A6-9B7F-6150D248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" name="Text Box 33">
              <a:extLst>
                <a:ext uri="{FF2B5EF4-FFF2-40B4-BE49-F238E27FC236}">
                  <a16:creationId xmlns:a16="http://schemas.microsoft.com/office/drawing/2014/main" id="{D643A26C-5362-4FD3-841F-DDDBED331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67816139-3361-46F6-AE54-EE59A93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795BBACB-E60E-4D93-9409-2CA04F99E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4C89BF-1841-4E98-9C25-30FD56C21F90}"/>
              </a:ext>
            </a:extLst>
          </p:cNvPr>
          <p:cNvGrpSpPr/>
          <p:nvPr/>
        </p:nvGrpSpPr>
        <p:grpSpPr>
          <a:xfrm>
            <a:off x="1524000" y="4293096"/>
            <a:ext cx="6472808" cy="733020"/>
            <a:chOff x="0" y="4293096"/>
            <a:chExt cx="6472808" cy="733020"/>
          </a:xfrm>
        </p:grpSpPr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364E6B7-EDE5-462F-8CC2-F9501E6E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D8E34C1-FC35-4A00-8C2B-7A600C14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" name="Text Box 33">
              <a:extLst>
                <a:ext uri="{FF2B5EF4-FFF2-40B4-BE49-F238E27FC236}">
                  <a16:creationId xmlns:a16="http://schemas.microsoft.com/office/drawing/2014/main" id="{D4BCE8C5-5ED1-42B6-9559-D639E797F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67B0612-D904-479D-8226-F169B9DA3B95}"/>
                </a:ext>
              </a:extLst>
            </p:cNvPr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320DF3-C97A-4638-AB39-3D47BBA40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FB0D89A0-0F1E-43B9-9B81-8A77A555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9B20ED-6B72-4FC3-B558-2E827EA9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B49F38-6C15-4A35-A948-70B6C86E414D}"/>
                </a:ext>
              </a:extLst>
            </p:cNvPr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0C10392D-3E29-4D4D-AB09-2FA02FB47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97ED7E-1BF6-4C89-903C-D4FF078B25EA}"/>
                </a:ext>
              </a:extLst>
            </p:cNvPr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ABAC3-6CC6-4270-95D5-72DE83614B48}"/>
              </a:ext>
            </a:extLst>
          </p:cNvPr>
          <p:cNvGrpSpPr/>
          <p:nvPr/>
        </p:nvGrpSpPr>
        <p:grpSpPr>
          <a:xfrm>
            <a:off x="6716862" y="5432284"/>
            <a:ext cx="3701008" cy="1202650"/>
            <a:chOff x="5364088" y="5610726"/>
            <a:chExt cx="3701008" cy="1202650"/>
          </a:xfrm>
        </p:grpSpPr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126187E0-CDCD-4A4C-8E65-B14B4348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FC4B0094-8785-4E6D-9004-3F986B920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6" name="Text Box 33">
              <a:extLst>
                <a:ext uri="{FF2B5EF4-FFF2-40B4-BE49-F238E27FC236}">
                  <a16:creationId xmlns:a16="http://schemas.microsoft.com/office/drawing/2014/main" id="{653493BE-AE59-4E4C-A304-452439AAA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54306423-C9EA-4066-82BA-3BE731EF8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3E4FE1B5-E102-4954-8D54-784747B62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EEA3B8DC-D246-4BBB-9B91-0BBF69BA2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30" name="Text Box 33">
              <a:extLst>
                <a:ext uri="{FF2B5EF4-FFF2-40B4-BE49-F238E27FC236}">
                  <a16:creationId xmlns:a16="http://schemas.microsoft.com/office/drawing/2014/main" id="{06D0C0DA-60E2-4925-A0FC-27D050B98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EC9CF51-8F63-4113-BAA7-1E1CAC304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710F9-6761-453C-BA11-61DC0BEB005D}"/>
              </a:ext>
            </a:extLst>
          </p:cNvPr>
          <p:cNvGrpSpPr/>
          <p:nvPr/>
        </p:nvGrpSpPr>
        <p:grpSpPr>
          <a:xfrm>
            <a:off x="1991544" y="5157192"/>
            <a:ext cx="5803118" cy="338554"/>
            <a:chOff x="467544" y="5157192"/>
            <a:chExt cx="5803118" cy="338554"/>
          </a:xfrm>
        </p:grpSpPr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A26F367E-550C-4FA8-8E16-0812798A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BB75058-F13E-4D33-A785-9CE82681B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1473A2-9C49-448A-82C5-B6C8EC4A35C3}"/>
                </a:ext>
              </a:extLst>
            </p:cNvPr>
            <p:cNvCxnSpPr>
              <a:endCxn id="38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FBBABF-59E9-4786-90C9-54B981A36BC3}"/>
                </a:ext>
              </a:extLst>
            </p:cNvPr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37" name="Rectangle 27">
                <a:extLst>
                  <a:ext uri="{FF2B5EF4-FFF2-40B4-BE49-F238E27FC236}">
                    <a16:creationId xmlns:a16="http://schemas.microsoft.com/office/drawing/2014/main" id="{A416BC53-01E4-494E-BC02-C9ED191A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8" name="Rectangle 27">
                <a:extLst>
                  <a:ext uri="{FF2B5EF4-FFF2-40B4-BE49-F238E27FC236}">
                    <a16:creationId xmlns:a16="http://schemas.microsoft.com/office/drawing/2014/main" id="{F10A5A0E-DF60-42F5-9174-112864525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9" name="Rectangle 27">
                <a:extLst>
                  <a:ext uri="{FF2B5EF4-FFF2-40B4-BE49-F238E27FC236}">
                    <a16:creationId xmlns:a16="http://schemas.microsoft.com/office/drawing/2014/main" id="{2FDBECF7-B8A6-45A6-8202-E665EAC10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E74EB01-EE4E-4EE0-A0DE-61E9B9179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27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#2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063552" y="1124744"/>
          <a:ext cx="7992886" cy="2076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3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</a:t>
                      </a:r>
                    </a:p>
                    <a:p>
                      <a:pPr algn="l"/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(*A3)[3]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1991544" y="3861048"/>
            <a:ext cx="3290664" cy="338554"/>
            <a:chOff x="467544" y="3861048"/>
            <a:chExt cx="3290664" cy="338554"/>
          </a:xfrm>
        </p:grpSpPr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0436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467544" y="3861048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19294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43808" y="3933056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24000" y="4293096"/>
            <a:ext cx="6472808" cy="733020"/>
            <a:chOff x="0" y="4293096"/>
            <a:chExt cx="6472808" cy="733020"/>
          </a:xfrm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1433178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0436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0" y="4293096"/>
              <a:ext cx="95408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A2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1907704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8438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644008" y="436510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275856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3750382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5118534" y="4797152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5593060" y="4509120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6716862" y="5432284"/>
            <a:ext cx="3701008" cy="1202650"/>
            <a:chOff x="5364088" y="5610726"/>
            <a:chExt cx="3701008" cy="1202650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7236296" y="625879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7236296" y="597076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5364088" y="618679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7236296" y="5682734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5364088" y="589875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>
              <a:off x="5364088" y="5610726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5364088" y="647482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7236296" y="652534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91544" y="5157192"/>
            <a:ext cx="5803118" cy="338554"/>
            <a:chOff x="467544" y="5157192"/>
            <a:chExt cx="5803118" cy="338554"/>
          </a:xfrm>
        </p:grpSpPr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043608" y="5229200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467544" y="5157192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A3</a:t>
              </a:r>
            </a:p>
          </p:txBody>
        </p:sp>
        <p:cxnSp>
          <p:nvCxnSpPr>
            <p:cNvPr id="52" name="Straight Arrow Connector 51"/>
            <p:cNvCxnSpPr>
              <a:endCxn id="45" idx="1"/>
            </p:cNvCxnSpPr>
            <p:nvPr/>
          </p:nvCxnSpPr>
          <p:spPr bwMode="auto">
            <a:xfrm>
              <a:off x="1907704" y="5343682"/>
              <a:ext cx="1656184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3563888" y="5229200"/>
              <a:ext cx="2706774" cy="228964"/>
              <a:chOff x="3563888" y="5229200"/>
              <a:chExt cx="2706774" cy="228964"/>
            </a:xfrm>
          </p:grpSpPr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57514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3" name="Rectangle 27"/>
              <p:cNvSpPr>
                <a:spLocks noChangeArrowheads="1"/>
              </p:cNvSpPr>
              <p:nvPr/>
            </p:nvSpPr>
            <p:spPr bwMode="auto">
              <a:xfrm>
                <a:off x="5364088" y="5229200"/>
                <a:ext cx="906574" cy="2289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3563888" y="5229200"/>
                <a:ext cx="2706774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3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86" y="4028665"/>
            <a:ext cx="3671069" cy="15369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88745" y="1197678"/>
          <a:ext cx="8283718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2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601554" y="3861048"/>
          <a:ext cx="4567294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742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7176120" y="606284"/>
          <a:ext cx="2429610" cy="22466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alibri"/>
                          <a:cs typeface="Calibri"/>
                        </a:rPr>
                        <a:t>Declaration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31504" y="3068960"/>
            <a:ext cx="108012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Courier New"/>
                <a:cs typeface="Courier New"/>
              </a:rPr>
              <a:t>A2/A4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6029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24670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34031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42672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52033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60674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47" name="Rectangle 27"/>
          <p:cNvSpPr>
            <a:spLocks noChangeArrowheads="1"/>
          </p:cNvSpPr>
          <p:nvPr/>
        </p:nvSpPr>
        <p:spPr bwMode="auto">
          <a:xfrm>
            <a:off x="70035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78676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803704" y="3429000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9667800" y="3543482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16029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4670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6" name="Rectangle 27"/>
          <p:cNvSpPr>
            <a:spLocks noChangeArrowheads="1"/>
          </p:cNvSpPr>
          <p:nvPr/>
        </p:nvSpPr>
        <p:spPr bwMode="auto">
          <a:xfrm>
            <a:off x="34031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42672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59" name="Rectangle 27"/>
          <p:cNvSpPr>
            <a:spLocks noChangeArrowheads="1"/>
          </p:cNvSpPr>
          <p:nvPr/>
        </p:nvSpPr>
        <p:spPr bwMode="auto">
          <a:xfrm>
            <a:off x="52033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60674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70035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78676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5" name="Rectangle 27"/>
          <p:cNvSpPr>
            <a:spLocks noChangeArrowheads="1"/>
          </p:cNvSpPr>
          <p:nvPr/>
        </p:nvSpPr>
        <p:spPr bwMode="auto">
          <a:xfrm>
            <a:off x="8803704" y="3645024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9667800" y="3759506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16029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24670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1" name="Rectangle 27"/>
          <p:cNvSpPr>
            <a:spLocks noChangeArrowheads="1"/>
          </p:cNvSpPr>
          <p:nvPr/>
        </p:nvSpPr>
        <p:spPr bwMode="auto">
          <a:xfrm>
            <a:off x="34031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42672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4" name="Rectangle 27"/>
          <p:cNvSpPr>
            <a:spLocks noChangeArrowheads="1"/>
          </p:cNvSpPr>
          <p:nvPr/>
        </p:nvSpPr>
        <p:spPr bwMode="auto">
          <a:xfrm>
            <a:off x="52033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60674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77" name="Rectangle 27"/>
          <p:cNvSpPr>
            <a:spLocks noChangeArrowheads="1"/>
          </p:cNvSpPr>
          <p:nvPr/>
        </p:nvSpPr>
        <p:spPr bwMode="auto">
          <a:xfrm>
            <a:off x="70035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78676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sp>
        <p:nvSpPr>
          <p:cNvPr id="80" name="Rectangle 27"/>
          <p:cNvSpPr>
            <a:spLocks noChangeArrowheads="1"/>
          </p:cNvSpPr>
          <p:nvPr/>
        </p:nvSpPr>
        <p:spPr bwMode="auto">
          <a:xfrm>
            <a:off x="8803704" y="3861048"/>
            <a:ext cx="1828800" cy="228964"/>
          </a:xfrm>
          <a:prstGeom prst="rect">
            <a:avLst/>
          </a:prstGeom>
          <a:solidFill>
            <a:srgbClr val="F6F5BD"/>
          </a:solidFill>
          <a:ln w="317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 bwMode="auto">
          <a:xfrm>
            <a:off x="9667800" y="3975530"/>
            <a:ext cx="57606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lg" len="lg"/>
            <a:tailEnd type="arrow"/>
          </a:ln>
          <a:effectLst/>
        </p:spPr>
      </p:cxnSp>
      <p:grpSp>
        <p:nvGrpSpPr>
          <p:cNvPr id="180" name="Group 179"/>
          <p:cNvGrpSpPr/>
          <p:nvPr/>
        </p:nvGrpSpPr>
        <p:grpSpPr>
          <a:xfrm>
            <a:off x="1631504" y="5021722"/>
            <a:ext cx="8945574" cy="1503622"/>
            <a:chOff x="107504" y="4098558"/>
            <a:chExt cx="8945574" cy="1503622"/>
          </a:xfrm>
        </p:grpSpPr>
        <p:grpSp>
          <p:nvGrpSpPr>
            <p:cNvPr id="177" name="Group 176"/>
            <p:cNvGrpSpPr/>
            <p:nvPr/>
          </p:nvGrpSpPr>
          <p:grpSpPr>
            <a:xfrm>
              <a:off x="107504" y="4437112"/>
              <a:ext cx="8945574" cy="1165068"/>
              <a:chOff x="107504" y="4437112"/>
              <a:chExt cx="8945574" cy="1165068"/>
            </a:xfrm>
          </p:grpSpPr>
          <p:sp>
            <p:nvSpPr>
              <p:cNvPr id="141" name="Rectangle 27"/>
              <p:cNvSpPr>
                <a:spLocks noChangeArrowheads="1"/>
              </p:cNvSpPr>
              <p:nvPr/>
            </p:nvSpPr>
            <p:spPr bwMode="auto">
              <a:xfrm>
                <a:off x="1075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 bwMode="auto">
              <a:xfrm>
                <a:off x="971600" y="4551594"/>
                <a:ext cx="0" cy="821622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9" name="Rectangle 27"/>
              <p:cNvSpPr>
                <a:spLocks noChangeArrowheads="1"/>
              </p:cNvSpPr>
              <p:nvPr/>
            </p:nvSpPr>
            <p:spPr bwMode="auto">
              <a:xfrm>
                <a:off x="19077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40" name="Straight Arrow Connector 139"/>
              <p:cNvCxnSpPr/>
              <p:nvPr/>
            </p:nvCxnSpPr>
            <p:spPr bwMode="auto">
              <a:xfrm>
                <a:off x="2771800" y="4551594"/>
                <a:ext cx="0" cy="53359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3707904" y="4437112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 bwMode="auto">
              <a:xfrm>
                <a:off x="4572000" y="4551594"/>
                <a:ext cx="0" cy="24555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  <p:grpSp>
            <p:nvGrpSpPr>
              <p:cNvPr id="167" name="Group 166"/>
              <p:cNvGrpSpPr/>
              <p:nvPr/>
            </p:nvGrpSpPr>
            <p:grpSpPr>
              <a:xfrm>
                <a:off x="4572000" y="4797152"/>
                <a:ext cx="4481078" cy="228964"/>
                <a:chOff x="2267744" y="5013176"/>
                <a:chExt cx="4481078" cy="228964"/>
              </a:xfrm>
            </p:grpSpPr>
            <p:sp>
              <p:nvSpPr>
                <p:cNvPr id="15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01317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2771800" y="5085184"/>
                <a:ext cx="4481078" cy="228964"/>
                <a:chOff x="2267744" y="5229200"/>
                <a:chExt cx="4481078" cy="228964"/>
              </a:xfrm>
            </p:grpSpPr>
            <p:sp>
              <p:nvSpPr>
                <p:cNvPr id="1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6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8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59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22920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971600" y="5373216"/>
                <a:ext cx="4481078" cy="228964"/>
                <a:chOff x="2267744" y="5445224"/>
                <a:chExt cx="4481078" cy="228964"/>
              </a:xfrm>
            </p:grpSpPr>
            <p:sp>
              <p:nvSpPr>
                <p:cNvPr id="160" name="Rectangle 27"/>
                <p:cNvSpPr>
                  <a:spLocks noChangeArrowheads="1"/>
                </p:cNvSpPr>
                <p:nvPr/>
              </p:nvSpPr>
              <p:spPr bwMode="auto">
                <a:xfrm>
                  <a:off x="2267744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1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1370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2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4996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3" name="Rectangle 27"/>
                <p:cNvSpPr>
                  <a:spLocks noChangeArrowheads="1"/>
                </p:cNvSpPr>
                <p:nvPr/>
              </p:nvSpPr>
              <p:spPr bwMode="auto">
                <a:xfrm>
                  <a:off x="4948622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5842248" y="544522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78" name="Text Box 33"/>
            <p:cNvSpPr txBox="1">
              <a:spLocks noChangeArrowheads="1"/>
            </p:cNvSpPr>
            <p:nvPr/>
          </p:nvSpPr>
          <p:spPr bwMode="auto">
            <a:xfrm>
              <a:off x="107504" y="4098558"/>
              <a:ext cx="108012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Courier New"/>
                  <a:cs typeface="Courier New"/>
                </a:rPr>
                <a:t>A5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602904" y="548680"/>
            <a:ext cx="5069160" cy="1490682"/>
            <a:chOff x="-684584" y="764704"/>
            <a:chExt cx="5069160" cy="1490682"/>
          </a:xfrm>
        </p:grpSpPr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2555776" y="1700808"/>
              <a:ext cx="914400" cy="2289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555776" y="1412776"/>
              <a:ext cx="1828800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683568" y="1628800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555776" y="836712"/>
              <a:ext cx="1828800" cy="228964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683568" y="1340768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pointer</a:t>
              </a:r>
            </a:p>
          </p:txBody>
        </p:sp>
        <p:sp>
          <p:nvSpPr>
            <p:cNvPr id="19" name="Text Box 33"/>
            <p:cNvSpPr txBox="1">
              <a:spLocks noChangeArrowheads="1"/>
            </p:cNvSpPr>
            <p:nvPr/>
          </p:nvSpPr>
          <p:spPr bwMode="auto">
            <a:xfrm>
              <a:off x="683568" y="764704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683568" y="1916832"/>
              <a:ext cx="1854696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Unallocated 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2555776" y="1967354"/>
              <a:ext cx="906574" cy="22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555776" y="1124744"/>
              <a:ext cx="1828800" cy="228964"/>
              <a:chOff x="1259632" y="5661248"/>
              <a:chExt cx="1828800" cy="228964"/>
            </a:xfrm>
          </p:grpSpPr>
          <p:sp>
            <p:nvSpPr>
              <p:cNvPr id="131" name="Rectangle 27"/>
              <p:cNvSpPr>
                <a:spLocks noChangeArrowheads="1"/>
              </p:cNvSpPr>
              <p:nvPr/>
            </p:nvSpPr>
            <p:spPr bwMode="auto">
              <a:xfrm>
                <a:off x="1259632" y="5661248"/>
                <a:ext cx="1828800" cy="228964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32" name="Straight Arrow Connector 131"/>
              <p:cNvCxnSpPr/>
              <p:nvPr/>
            </p:nvCxnSpPr>
            <p:spPr bwMode="auto">
              <a:xfrm>
                <a:off x="2123728" y="5775730"/>
                <a:ext cx="576064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oval" w="lg" len="lg"/>
                <a:tailEnd type="arrow"/>
              </a:ln>
              <a:effectLst/>
            </p:spPr>
          </p:cxnSp>
        </p:grpSp>
        <p:sp>
          <p:nvSpPr>
            <p:cNvPr id="181" name="Text Box 33"/>
            <p:cNvSpPr txBox="1">
              <a:spLocks noChangeArrowheads="1"/>
            </p:cNvSpPr>
            <p:nvPr/>
          </p:nvSpPr>
          <p:spPr bwMode="auto">
            <a:xfrm>
              <a:off x="-684584" y="1052736"/>
              <a:ext cx="322284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alibri" pitchFamily="-96" charset="0"/>
                </a:rPr>
                <a:t>Allocated  pointer to unallocated </a:t>
              </a:r>
              <a:r>
                <a:rPr lang="en-US" sz="1600" dirty="0" err="1">
                  <a:latin typeface="Calibri" pitchFamily="-96" charset="0"/>
                </a:rPr>
                <a:t>int</a:t>
              </a:r>
              <a:endParaRPr lang="en-US" sz="1600" dirty="0">
                <a:latin typeface="Calibri" pitchFamily="-96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31504" y="2335940"/>
            <a:ext cx="5090864" cy="673952"/>
            <a:chOff x="107504" y="2335940"/>
            <a:chExt cx="5090864" cy="673952"/>
          </a:xfrm>
        </p:grpSpPr>
        <p:sp>
          <p:nvSpPr>
            <p:cNvPr id="8" name="Text Box 33"/>
            <p:cNvSpPr txBox="1">
              <a:spLocks noChangeArrowheads="1"/>
            </p:cNvSpPr>
            <p:nvPr/>
          </p:nvSpPr>
          <p:spPr bwMode="auto">
            <a:xfrm>
              <a:off x="107504" y="2492896"/>
              <a:ext cx="486544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dirty="0">
                  <a:latin typeface="Courier New"/>
                  <a:cs typeface="Courier New"/>
                </a:rPr>
                <a:t>A1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83568" y="2335940"/>
              <a:ext cx="4514800" cy="673952"/>
              <a:chOff x="683568" y="2335940"/>
              <a:chExt cx="4514800" cy="67395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683568" y="2348880"/>
                <a:ext cx="4514800" cy="661012"/>
                <a:chOff x="4572000" y="1556792"/>
                <a:chExt cx="4514800" cy="661012"/>
              </a:xfrm>
            </p:grpSpPr>
            <p:sp>
              <p:nvSpPr>
                <p:cNvPr id="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0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1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3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4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556792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54578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8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772816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572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54578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3" name="Rectangle 26"/>
                <p:cNvSpPr>
                  <a:spLocks noChangeArrowheads="1"/>
                </p:cNvSpPr>
                <p:nvPr/>
              </p:nvSpPr>
              <p:spPr bwMode="auto">
                <a:xfrm>
                  <a:off x="63722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2580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35" name="Rectangle 26"/>
                <p:cNvSpPr>
                  <a:spLocks noChangeArrowheads="1"/>
                </p:cNvSpPr>
                <p:nvPr/>
              </p:nvSpPr>
              <p:spPr bwMode="auto">
                <a:xfrm>
                  <a:off x="8172400" y="1988840"/>
                  <a:ext cx="914400" cy="22896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3175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</p:grpSp>
          <p:sp>
            <p:nvSpPr>
              <p:cNvPr id="129" name="Rectangle 27"/>
              <p:cNvSpPr>
                <a:spLocks noChangeArrowheads="1"/>
              </p:cNvSpPr>
              <p:nvPr/>
            </p:nvSpPr>
            <p:spPr bwMode="auto">
              <a:xfrm>
                <a:off x="683568" y="233594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30" name="Rectangle 27"/>
              <p:cNvSpPr>
                <a:spLocks noChangeArrowheads="1"/>
              </p:cNvSpPr>
              <p:nvPr/>
            </p:nvSpPr>
            <p:spPr bwMode="auto">
              <a:xfrm>
                <a:off x="683568" y="25649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33" name="Rectangle 27"/>
              <p:cNvSpPr>
                <a:spLocks noChangeArrowheads="1"/>
              </p:cNvSpPr>
              <p:nvPr/>
            </p:nvSpPr>
            <p:spPr bwMode="auto">
              <a:xfrm>
                <a:off x="683568" y="2780928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631504" y="4273686"/>
            <a:ext cx="7649430" cy="673952"/>
            <a:chOff x="107504" y="4273686"/>
            <a:chExt cx="7649430" cy="673952"/>
          </a:xfrm>
        </p:grpSpPr>
        <p:grpSp>
          <p:nvGrpSpPr>
            <p:cNvPr id="166" name="Group 165"/>
            <p:cNvGrpSpPr/>
            <p:nvPr/>
          </p:nvGrpSpPr>
          <p:grpSpPr>
            <a:xfrm>
              <a:off x="107504" y="4280156"/>
              <a:ext cx="7649430" cy="661012"/>
              <a:chOff x="107504" y="3573016"/>
              <a:chExt cx="7649430" cy="661012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1187624" y="3573016"/>
                <a:ext cx="6569310" cy="661012"/>
                <a:chOff x="1187624" y="3573016"/>
                <a:chExt cx="6569310" cy="661012"/>
              </a:xfrm>
            </p:grpSpPr>
            <p:sp>
              <p:nvSpPr>
                <p:cNvPr id="5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573016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7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8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89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0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1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3789040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2" name="Rectangle 27"/>
                <p:cNvSpPr>
                  <a:spLocks noChangeArrowheads="1"/>
                </p:cNvSpPr>
                <p:nvPr/>
              </p:nvSpPr>
              <p:spPr bwMode="auto">
                <a:xfrm>
                  <a:off x="3275856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3" name="Rectangle 27"/>
                <p:cNvSpPr>
                  <a:spLocks noChangeArrowheads="1"/>
                </p:cNvSpPr>
                <p:nvPr/>
              </p:nvSpPr>
              <p:spPr bwMode="auto">
                <a:xfrm>
                  <a:off x="4169482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4" name="Rectangle 27"/>
                <p:cNvSpPr>
                  <a:spLocks noChangeArrowheads="1"/>
                </p:cNvSpPr>
                <p:nvPr/>
              </p:nvSpPr>
              <p:spPr bwMode="auto">
                <a:xfrm>
                  <a:off x="5063108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5" name="Rectangle 27"/>
                <p:cNvSpPr>
                  <a:spLocks noChangeArrowheads="1"/>
                </p:cNvSpPr>
                <p:nvPr/>
              </p:nvSpPr>
              <p:spPr bwMode="auto">
                <a:xfrm>
                  <a:off x="5956734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96" name="Rectangle 27"/>
                <p:cNvSpPr>
                  <a:spLocks noChangeArrowheads="1"/>
                </p:cNvSpPr>
                <p:nvPr/>
              </p:nvSpPr>
              <p:spPr bwMode="auto">
                <a:xfrm>
                  <a:off x="6850360" y="4005064"/>
                  <a:ext cx="906574" cy="22896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sp>
              <p:nvSpPr>
                <p:cNvPr id="145" name="Rectangle 27"/>
                <p:cNvSpPr>
                  <a:spLocks noChangeArrowheads="1"/>
                </p:cNvSpPr>
                <p:nvPr/>
              </p:nvSpPr>
              <p:spPr bwMode="auto">
                <a:xfrm>
                  <a:off x="1187624" y="3789040"/>
                  <a:ext cx="1828800" cy="228964"/>
                </a:xfrm>
                <a:prstGeom prst="rect">
                  <a:avLst/>
                </a:prstGeom>
                <a:solidFill>
                  <a:srgbClr val="F6F5BD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endParaRPr lang="en-US" sz="1600" dirty="0">
                    <a:latin typeface="Calibri" pitchFamily="34" charset="0"/>
                  </a:endParaRPr>
                </a:p>
              </p:txBody>
            </p:sp>
            <p:cxnSp>
              <p:nvCxnSpPr>
                <p:cNvPr id="146" name="Straight Arrow Connector 145"/>
                <p:cNvCxnSpPr>
                  <a:endCxn id="87" idx="1"/>
                </p:cNvCxnSpPr>
                <p:nvPr/>
              </p:nvCxnSpPr>
              <p:spPr bwMode="auto">
                <a:xfrm>
                  <a:off x="2051720" y="3903522"/>
                  <a:ext cx="1224136" cy="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oval" w="lg" len="lg"/>
                  <a:tailEnd type="arrow"/>
                </a:ln>
                <a:effectLst/>
              </p:spPr>
            </p:cxnSp>
          </p:grpSp>
          <p:sp>
            <p:nvSpPr>
              <p:cNvPr id="148" name="Text Box 33"/>
              <p:cNvSpPr txBox="1">
                <a:spLocks noChangeArrowheads="1"/>
              </p:cNvSpPr>
              <p:nvPr/>
            </p:nvSpPr>
            <p:spPr bwMode="auto">
              <a:xfrm>
                <a:off x="107504" y="3717032"/>
                <a:ext cx="1080120" cy="3385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1600" dirty="0">
                    <a:latin typeface="Courier New"/>
                    <a:cs typeface="Courier New"/>
                  </a:rPr>
                  <a:t>A3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279304" y="4273686"/>
              <a:ext cx="4477630" cy="673952"/>
              <a:chOff x="3279304" y="4267216"/>
              <a:chExt cx="4514800" cy="673952"/>
            </a:xfrm>
          </p:grpSpPr>
          <p:sp>
            <p:nvSpPr>
              <p:cNvPr id="136" name="Rectangle 27"/>
              <p:cNvSpPr>
                <a:spLocks noChangeArrowheads="1"/>
              </p:cNvSpPr>
              <p:nvPr/>
            </p:nvSpPr>
            <p:spPr bwMode="auto">
              <a:xfrm>
                <a:off x="3279304" y="4267216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3" name="Rectangle 27"/>
              <p:cNvSpPr>
                <a:spLocks noChangeArrowheads="1"/>
              </p:cNvSpPr>
              <p:nvPr/>
            </p:nvSpPr>
            <p:spPr bwMode="auto">
              <a:xfrm>
                <a:off x="3279304" y="4496180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44" name="Rectangle 27"/>
              <p:cNvSpPr>
                <a:spLocks noChangeArrowheads="1"/>
              </p:cNvSpPr>
              <p:nvPr/>
            </p:nvSpPr>
            <p:spPr bwMode="auto">
              <a:xfrm>
                <a:off x="3279304" y="4712204"/>
                <a:ext cx="4514800" cy="2289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</p:grpSp>
      <p:sp>
        <p:nvSpPr>
          <p:cNvPr id="170" name="Rectangle 27"/>
          <p:cNvSpPr>
            <a:spLocks noChangeArrowheads="1"/>
          </p:cNvSpPr>
          <p:nvPr/>
        </p:nvSpPr>
        <p:spPr bwMode="auto">
          <a:xfrm>
            <a:off x="2511708" y="6296380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1" name="Rectangle 27"/>
          <p:cNvSpPr>
            <a:spLocks noChangeArrowheads="1"/>
          </p:cNvSpPr>
          <p:nvPr/>
        </p:nvSpPr>
        <p:spPr bwMode="auto">
          <a:xfrm>
            <a:off x="4293178" y="6008348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72" name="Rectangle 27"/>
          <p:cNvSpPr>
            <a:spLocks noChangeArrowheads="1"/>
          </p:cNvSpPr>
          <p:nvPr/>
        </p:nvSpPr>
        <p:spPr bwMode="auto">
          <a:xfrm>
            <a:off x="6074648" y="5720316"/>
            <a:ext cx="4477919" cy="2289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602904" y="3407514"/>
            <a:ext cx="9029600" cy="673952"/>
            <a:chOff x="78904" y="3407514"/>
            <a:chExt cx="9029600" cy="673952"/>
          </a:xfrm>
        </p:grpSpPr>
        <p:sp>
          <p:nvSpPr>
            <p:cNvPr id="173" name="Rectangle 27"/>
            <p:cNvSpPr>
              <a:spLocks noChangeArrowheads="1"/>
            </p:cNvSpPr>
            <p:nvPr/>
          </p:nvSpPr>
          <p:spPr bwMode="auto">
            <a:xfrm>
              <a:off x="78904" y="3407514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4" name="Rectangle 27"/>
            <p:cNvSpPr>
              <a:spLocks noChangeArrowheads="1"/>
            </p:cNvSpPr>
            <p:nvPr/>
          </p:nvSpPr>
          <p:spPr bwMode="auto">
            <a:xfrm>
              <a:off x="78904" y="3636478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78904" y="3852502"/>
              <a:ext cx="9029600" cy="22896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82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Pointers &amp; Arrays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86" y="4028665"/>
            <a:ext cx="3671069" cy="153697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Cmp</a:t>
            </a:r>
            <a:r>
              <a:rPr lang="en-US" dirty="0"/>
              <a:t>: Compiles (Y/N)</a:t>
            </a:r>
          </a:p>
          <a:p>
            <a:r>
              <a:rPr lang="en-US" dirty="0"/>
              <a:t>Bad: Possible bad pointer reference (Y/N)</a:t>
            </a:r>
          </a:p>
          <a:p>
            <a:r>
              <a:rPr lang="en-US" dirty="0"/>
              <a:t>Size: Value returned by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1988747" y="1197678"/>
          <a:ext cx="8355725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7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5633161" y="3861048"/>
          <a:ext cx="4639302" cy="26210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latin typeface="Calibri"/>
                          <a:cs typeface="Calibri"/>
                        </a:rPr>
                        <a:t>Decl</a:t>
                      </a:r>
                      <a:endParaRPr lang="en-US" b="1" i="0" dirty="0"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ourier New"/>
                          <a:cs typeface="Courier New"/>
                        </a:rPr>
                        <a:t>***A</a:t>
                      </a:r>
                      <a:r>
                        <a:rPr lang="en-US" b="1" i="1" dirty="0"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Cmp</a:t>
                      </a:r>
                      <a:endParaRPr lang="en-US" b="0" i="0" dirty="0">
                        <a:solidFill>
                          <a:srgbClr val="F6F5BD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Bad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F6F5BD"/>
                          </a:solidFill>
                          <a:latin typeface="Calibri"/>
                          <a:cs typeface="Calibri"/>
                        </a:rPr>
                        <a:t>Size</a:t>
                      </a:r>
                    </a:p>
                  </a:txBody>
                  <a:tcP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A1[3][5]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*A2[3][5]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(*A3)[3][5]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*(A4[3][5])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 err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lang="en-US" sz="1600" b="1" i="0" dirty="0">
                          <a:latin typeface="Courier New"/>
                          <a:cs typeface="Courier New"/>
                        </a:rPr>
                        <a:t> (*A5[3])[5]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99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5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0772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Multidimensional (Nested) Arrays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35064"/>
            <a:ext cx="4433888" cy="33607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ourier New" pitchFamily="-96" charset="0"/>
              </a:rPr>
              <a:t>[</a:t>
            </a:r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ourier New" pitchFamily="-96" charset="0"/>
              </a:rPr>
              <a:t>][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ourier New" pitchFamily="-96" charset="0"/>
              </a:rPr>
              <a:t>];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2D array of data type </a:t>
            </a:r>
            <a:r>
              <a:rPr lang="en-US" i="1" dirty="0">
                <a:latin typeface="Calibri" pitchFamily="-96" charset="0"/>
              </a:rPr>
              <a:t>T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rows,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columns</a:t>
            </a:r>
          </a:p>
          <a:p>
            <a:r>
              <a:rPr lang="en-US" dirty="0">
                <a:latin typeface="Calibri" pitchFamily="-96" charset="0"/>
              </a:rPr>
              <a:t>Array Size</a:t>
            </a:r>
          </a:p>
          <a:p>
            <a:pPr lvl="1"/>
            <a:r>
              <a:rPr lang="en-US" i="1" dirty="0">
                <a:latin typeface="Calibri" pitchFamily="-96" charset="0"/>
              </a:rPr>
              <a:t>R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i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r>
              <a:rPr lang="en-US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dirty="0">
                <a:latin typeface="Calibri" pitchFamily="-96" charset="0"/>
              </a:rPr>
              <a:t>Row-Major Ordering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6400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1847850" y="4725145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81200" y="512519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19812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10210800" y="619199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1981200" y="634439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5029200" y="619199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4*R*C</a:t>
            </a:r>
            <a:r>
              <a:rPr lang="en-US">
                <a:latin typeface="Calibri" pitchFamily="-96" charset="0"/>
              </a:rPr>
              <a:t>  Bytes</a:t>
            </a:r>
          </a:p>
        </p:txBody>
      </p:sp>
    </p:spTree>
    <p:extLst>
      <p:ext uri="{BB962C8B-B14F-4D97-AF65-F5344CB8AC3E}">
        <p14:creationId xmlns:p14="http://schemas.microsoft.com/office/powerpoint/2010/main" val="20676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57200"/>
            <a:ext cx="63754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953000"/>
            <a:ext cx="80010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“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</a:t>
            </a:r>
            <a:r>
              <a:rPr lang="en-US" dirty="0">
                <a:latin typeface="Calibri" pitchFamily="-96" charset="0"/>
              </a:rPr>
              <a:t>” equivalent to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lvl="1"/>
            <a:r>
              <a:rPr lang="en-US" dirty="0">
                <a:latin typeface="Calibri" pitchFamily="-96" charset="0"/>
              </a:rPr>
              <a:t>Variable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dirty="0">
                <a:latin typeface="Calibri" pitchFamily="-96" charset="0"/>
              </a:rPr>
              <a:t>: array of 4 elements, allocated contiguously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is an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r>
              <a:rPr lang="en-US" dirty="0">
                <a:latin typeface="Calibri" pitchFamily="-96" charset="0"/>
              </a:rPr>
              <a:t>, allocated contiguously</a:t>
            </a:r>
          </a:p>
          <a:p>
            <a:r>
              <a:rPr lang="en-US" dirty="0">
                <a:latin typeface="Calibri" pitchFamily="-96" charset="0"/>
              </a:rPr>
              <a:t>“Row-Major” ordering of all elements in memory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2130054" y="1061330"/>
            <a:ext cx="4924425" cy="2305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#define PCOUNT 4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typedef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[5];</a:t>
            </a:r>
          </a:p>
          <a:p>
            <a:pPr eaLnBrk="0" hangingPunct="0"/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[PCOUNT] = 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1979614" y="3519488"/>
            <a:ext cx="11445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</a:t>
            </a:r>
          </a:p>
          <a:p>
            <a:pPr algn="r" eaLnBrk="0" hangingPunct="0"/>
            <a:r>
              <a:rPr lang="en-US">
                <a:latin typeface="Courier New" pitchFamily="-96" charset="0"/>
              </a:rPr>
              <a:t>pgh[4];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3429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3200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4953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4724400" y="4357688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6477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6180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8001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7704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9525000" y="4205288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9228138" y="4357688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29000" y="3443288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953000" y="3443288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477000" y="3443288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8001000" y="3438526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3429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4953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6477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8001000" y="3443288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4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7315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69342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6914" y="1292226"/>
            <a:ext cx="6793383" cy="145097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[i]</a:t>
            </a:r>
            <a:r>
              <a:rPr lang="en-US" dirty="0">
                <a:solidFill>
                  <a:srgbClr val="C00000"/>
                </a:solidFill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 of type </a:t>
            </a:r>
            <a:r>
              <a:rPr lang="en-US" i="1" dirty="0">
                <a:latin typeface="Calibri" pitchFamily="-96" charset="0"/>
              </a:rPr>
              <a:t>T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cs typeface="Calibri" panose="020F0502020204030204" pitchFamily="34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5181600" y="3973513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  <a:latin typeface="Courier New" pitchFamily="49" charset="0"/>
                  </a:rPr>
                  <a:t>i</a:t>
                </a:r>
                <a:r>
                  <a:rPr lang="en-US" sz="1600" dirty="0">
                    <a:solidFill>
                      <a:srgbClr val="C00000"/>
                    </a:solidFill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[i]</a:t>
              </a:r>
              <a:endParaRPr lang="en-US" sz="160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8229600" y="3973513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[R-1]</a:t>
              </a:r>
              <a:endParaRPr lang="en-US" sz="160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4191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1862139" y="5718176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2057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5181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2057400" y="3973513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solidFill>
                      <a:srgbClr val="C00000"/>
                    </a:solidFill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 dirty="0">
                  <a:latin typeface="Courier New" pitchFamily="-96" charset="0"/>
                </a:rPr>
                <a:t>A</a:t>
              </a:r>
              <a:r>
                <a:rPr lang="en-US" sz="1600" dirty="0">
                  <a:solidFill>
                    <a:srgbClr val="C00000"/>
                  </a:solidFill>
                  <a:latin typeface="Courier New" pitchFamily="-96" charset="0"/>
                </a:rPr>
                <a:t>[0]</a:t>
              </a:r>
              <a:endParaRPr lang="en-US" sz="1600" dirty="0">
                <a:solidFill>
                  <a:srgbClr val="C00000"/>
                </a:solidFill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0" name="Text Box 38"/>
          <p:cNvSpPr txBox="1">
            <a:spLocks noChangeArrowheads="1"/>
          </p:cNvSpPr>
          <p:nvPr/>
        </p:nvSpPr>
        <p:spPr bwMode="auto">
          <a:xfrm>
            <a:off x="5119688" y="5715000"/>
            <a:ext cx="18145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A+(i</a:t>
            </a:r>
            <a:r>
              <a:rPr lang="en-US" dirty="0">
                <a:latin typeface="Courier New" pitchFamily="-96" charset="0"/>
              </a:rPr>
              <a:t>*C*4)</a:t>
            </a:r>
          </a:p>
        </p:txBody>
      </p: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8077200" y="5715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8229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1949450" y="3429001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</p:spTree>
    <p:extLst>
      <p:ext uri="{BB962C8B-B14F-4D97-AF65-F5344CB8AC3E}">
        <p14:creationId xmlns:p14="http://schemas.microsoft.com/office/powerpoint/2010/main" val="11798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81189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 – If interested read it from book.</a:t>
            </a:r>
          </a:p>
        </p:txBody>
      </p:sp>
    </p:spTree>
    <p:extLst>
      <p:ext uri="{BB962C8B-B14F-4D97-AF65-F5344CB8AC3E}">
        <p14:creationId xmlns:p14="http://schemas.microsoft.com/office/powerpoint/2010/main" val="175191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8" y="493714"/>
            <a:ext cx="76454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4700" y="4267200"/>
            <a:ext cx="7404100" cy="2438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dirty="0" err="1">
                <a:latin typeface="Calibri" pitchFamily="-96" charset="0"/>
              </a:rPr>
              <a:t>’s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pgh+20*index</a:t>
            </a:r>
          </a:p>
          <a:p>
            <a:r>
              <a:rPr lang="en-US" dirty="0">
                <a:latin typeface="Calibri" pitchFamily="-96" charset="0"/>
              </a:rPr>
              <a:t>Machine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+ 4*(index+4*index)</a:t>
            </a:r>
          </a:p>
          <a:p>
            <a:endParaRPr lang="en-US" b="0" i="1" dirty="0">
              <a:latin typeface="Calibri" pitchFamily="-96" charset="0"/>
            </a:endParaRPr>
          </a:p>
          <a:p>
            <a:endParaRPr lang="en-US" dirty="0">
              <a:latin typeface="Calibri" pitchFamily="-96" charset="0"/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301680" y="1988840"/>
            <a:ext cx="41148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get_pgh_zip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2019300" y="3204780"/>
            <a:ext cx="6781800" cy="92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#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 + (20 * index)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0700" y="1124342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latin typeface="Courier New" pitchFamily="-96" charset="0"/>
                </a:rPr>
                <a:t>pgh</a:t>
              </a:r>
              <a:endParaRPr lang="en-US" dirty="0">
                <a:latin typeface="Courier New" pitchFamily="-96" charset="0"/>
              </a:endParaRP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19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30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33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V="1">
              <a:off x="4334732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4106132" y="3590925"/>
              <a:ext cx="101181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dirty="0">
                  <a:solidFill>
                    <a:srgbClr val="C00000"/>
                  </a:solidFill>
                  <a:latin typeface="Courier New" pitchFamily="-96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6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73152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69342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Nested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6914" y="1292226"/>
            <a:ext cx="7786687" cy="14509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solidFill>
                  <a:srgbClr val="0070C0"/>
                </a:solidFill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j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 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A + (i * C + 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* 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5181600" y="3973513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8229600" y="3973513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4191000" y="4506913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1855789" y="5724526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20574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5181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2057400" y="3973513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4468813" y="5724526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latin typeface="Courier New" pitchFamily="-96" charset="0"/>
              </a:rPr>
              <a:t>A+(i</a:t>
            </a:r>
            <a:r>
              <a:rPr lang="en-US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7848600" y="5724525"/>
            <a:ext cx="20574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8229600" y="549751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1949450" y="3429001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6172200" y="5497514"/>
            <a:ext cx="0" cy="674687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894264" y="6168379"/>
            <a:ext cx="2954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A+(i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</p:spTree>
    <p:extLst>
      <p:ext uri="{BB962C8B-B14F-4D97-AF65-F5344CB8AC3E}">
        <p14:creationId xmlns:p14="http://schemas.microsoft.com/office/powerpoint/2010/main" val="196955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493714"/>
            <a:ext cx="82804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Nested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653136"/>
            <a:ext cx="8320088" cy="1749896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[index][dig]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+ 20*index + 4*dig</a:t>
            </a:r>
          </a:p>
          <a:p>
            <a:pPr marL="914400" lvl="2" indent="0">
              <a:buNone/>
            </a:pPr>
            <a:r>
              <a:rPr lang="en-US" dirty="0"/>
              <a:t>=   </a:t>
            </a:r>
            <a:r>
              <a:rPr lang="en-US" b="1" dirty="0" err="1">
                <a:latin typeface="Courier New" pitchFamily="-96" charset="0"/>
              </a:rPr>
              <a:t>pgh</a:t>
            </a:r>
            <a:r>
              <a:rPr lang="en-US" b="1" dirty="0">
                <a:latin typeface="Courier New" pitchFamily="-96" charset="0"/>
              </a:rPr>
              <a:t> + 4*(5*index + dig)</a:t>
            </a: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203080" y="2115453"/>
            <a:ext cx="5357416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get_pgh_digit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dig)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[index][dig];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1998140" y="3680779"/>
            <a:ext cx="8001000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	(%rdi,%rdi,4),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addl</a:t>
            </a:r>
            <a:r>
              <a:rPr lang="en-US" dirty="0">
                <a:latin typeface="Courier New" pitchFamily="49" charset="0"/>
              </a:rPr>
              <a:t>	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# 5*</a:t>
            </a:r>
            <a:r>
              <a:rPr lang="en-US" dirty="0" err="1">
                <a:latin typeface="Courier New" pitchFamily="49" charset="0"/>
              </a:rPr>
              <a:t>index+dig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(,%rsi,4),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M[</a:t>
            </a:r>
            <a:r>
              <a:rPr lang="en-US" dirty="0" err="1">
                <a:latin typeface="Courier New" pitchFamily="49" charset="0"/>
              </a:rPr>
              <a:t>pgh</a:t>
            </a:r>
            <a:r>
              <a:rPr lang="en-US" dirty="0">
                <a:latin typeface="Courier New" pitchFamily="49" charset="0"/>
              </a:rPr>
              <a:t> + 4*(5*</a:t>
            </a:r>
            <a:r>
              <a:rPr lang="en-US" dirty="0" err="1">
                <a:latin typeface="Courier New" pitchFamily="49" charset="0"/>
              </a:rPr>
              <a:t>index+dig</a:t>
            </a:r>
            <a:r>
              <a:rPr lang="en-US" dirty="0">
                <a:latin typeface="Courier New" pitchFamily="49" charset="0"/>
              </a:rPr>
              <a:t>)]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90700" y="1124342"/>
            <a:ext cx="6324600" cy="1288495"/>
            <a:chOff x="1066800" y="2671762"/>
            <a:chExt cx="6324600" cy="1288495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295400" y="3438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66800" y="3590925"/>
              <a:ext cx="60023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latin typeface="Courier New" pitchFamily="-96" charset="0"/>
                </a:rPr>
                <a:t>pgh</a:t>
              </a:r>
              <a:endParaRPr lang="en-US" dirty="0">
                <a:latin typeface="Courier New" pitchFamily="-96" charset="0"/>
              </a:endParaRPr>
            </a:p>
          </p:txBody>
        </p: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1295400" y="2676525"/>
              <a:ext cx="1524000" cy="762000"/>
              <a:chOff x="816" y="2640"/>
              <a:chExt cx="960" cy="480"/>
            </a:xfrm>
          </p:grpSpPr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819400" y="2676525"/>
              <a:ext cx="1524000" cy="762000"/>
              <a:chOff x="816" y="2640"/>
              <a:chExt cx="960" cy="480"/>
            </a:xfrm>
          </p:grpSpPr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>
                    <a:solidFill>
                      <a:srgbClr val="C00000"/>
                    </a:solidFill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4343400" y="2676525"/>
              <a:ext cx="1524000" cy="762000"/>
              <a:chOff x="816" y="2640"/>
              <a:chExt cx="960" cy="480"/>
            </a:xfrm>
          </p:grpSpPr>
          <p:sp>
            <p:nvSpPr>
              <p:cNvPr id="23" name="Rectangle 32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4" name="Rectangle 33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5" name="Rectangle 34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" name="Rectangle 35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5867400" y="2671762"/>
              <a:ext cx="1524000" cy="766763"/>
              <a:chOff x="816" y="2637"/>
              <a:chExt cx="960" cy="483"/>
            </a:xfrm>
          </p:grpSpPr>
          <p:sp>
            <p:nvSpPr>
              <p:cNvPr id="18" name="Rectangle 38"/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0" name="Rectangle 40"/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2" name="Rectangle 42"/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1295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819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" name="Rectangle 45"/>
            <p:cNvSpPr>
              <a:spLocks noChangeArrowheads="1"/>
            </p:cNvSpPr>
            <p:nvPr/>
          </p:nvSpPr>
          <p:spPr bwMode="auto">
            <a:xfrm>
              <a:off x="4343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7" name="Rectangle 46"/>
            <p:cNvSpPr>
              <a:spLocks noChangeArrowheads="1"/>
            </p:cNvSpPr>
            <p:nvPr/>
          </p:nvSpPr>
          <p:spPr bwMode="auto">
            <a:xfrm>
              <a:off x="5867400" y="2676525"/>
              <a:ext cx="1524000" cy="762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V="1">
              <a:off x="3125373" y="3438525"/>
              <a:ext cx="0" cy="2286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Text Box 9"/>
            <p:cNvSpPr txBox="1">
              <a:spLocks noChangeArrowheads="1"/>
            </p:cNvSpPr>
            <p:nvPr/>
          </p:nvSpPr>
          <p:spPr bwMode="auto">
            <a:xfrm>
              <a:off x="2885951" y="3590925"/>
              <a:ext cx="142539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 err="1">
                  <a:solidFill>
                    <a:srgbClr val="C00000"/>
                  </a:solidFill>
                  <a:latin typeface="Courier New" pitchFamily="-96" charset="0"/>
                </a:rPr>
                <a:t>pgh</a:t>
              </a:r>
              <a:r>
                <a:rPr lang="en-US" dirty="0">
                  <a:solidFill>
                    <a:srgbClr val="C00000"/>
                  </a:solidFill>
                  <a:latin typeface="Courier New" pitchFamily="-96" charset="0"/>
                </a:rPr>
                <a:t>[1][1]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100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71120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Multi-Level 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62800" y="1265238"/>
            <a:ext cx="3505200" cy="228600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Variable </a:t>
            </a:r>
            <a:r>
              <a:rPr lang="en-US" sz="2000" dirty="0" err="1">
                <a:latin typeface="Courier New" pitchFamily="-96" charset="0"/>
              </a:rPr>
              <a:t>univ</a:t>
            </a:r>
            <a:r>
              <a:rPr lang="en-US" sz="2000" dirty="0">
                <a:latin typeface="Calibri" pitchFamily="-96" charset="0"/>
              </a:rPr>
              <a:t> denotes array of 3 elements</a:t>
            </a:r>
          </a:p>
          <a:p>
            <a:r>
              <a:rPr lang="en-US" sz="2000" dirty="0">
                <a:latin typeface="Calibri" pitchFamily="-96" charset="0"/>
              </a:rPr>
              <a:t>Each element is a pointer</a:t>
            </a:r>
          </a:p>
          <a:p>
            <a:pPr lvl="1"/>
            <a:r>
              <a:rPr lang="en-US" dirty="0">
                <a:latin typeface="Calibri" pitchFamily="-96" charset="0"/>
              </a:rPr>
              <a:t>8 bytes</a:t>
            </a:r>
          </a:p>
          <a:p>
            <a:r>
              <a:rPr lang="en-US" sz="2000" dirty="0">
                <a:latin typeface="Calibri" pitchFamily="-96" charset="0"/>
              </a:rPr>
              <a:t>Each pointer points to array of 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 err="1">
                <a:latin typeface="Calibri" pitchFamily="-96" charset="0"/>
              </a:rPr>
              <a:t>’s</a:t>
            </a:r>
            <a:r>
              <a:rPr lang="en-US" sz="2000" dirty="0">
                <a:latin typeface="Calibri" pitchFamily="-96" charset="0"/>
              </a:rPr>
              <a:t> 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1752600" y="1371601"/>
            <a:ext cx="5257800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zip_dig cmu = { 1, 5, 2, 1, 3 };</a:t>
            </a:r>
          </a:p>
          <a:p>
            <a:pPr eaLnBrk="0" hangingPunct="0"/>
            <a:r>
              <a:rPr lang="en-US">
                <a:latin typeface="Courier New" pitchFamily="-96" charset="0"/>
              </a:rPr>
              <a:t>zip_dig mit = { 0, 2, 1, 3, 9 };</a:t>
            </a:r>
          </a:p>
          <a:p>
            <a:pPr eaLnBrk="0" hangingPunct="0"/>
            <a:r>
              <a:rPr lang="en-US">
                <a:latin typeface="Courier New" pitchFamily="-96" charset="0"/>
              </a:rPr>
              <a:t>zip_dig ucb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1752600" y="2438401"/>
            <a:ext cx="5257800" cy="6508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#define UCOUNT 3</a:t>
            </a:r>
          </a:p>
          <a:p>
            <a:pPr eaLnBrk="0" hangingPunct="0"/>
            <a:r>
              <a:rPr lang="en-US">
                <a:latin typeface="Courier New" pitchFamily="-96" charset="0"/>
              </a:rPr>
              <a:t>int *univ[UCOUNT] = {mit, cmu, ucb};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98650" y="3733801"/>
            <a:ext cx="8616950" cy="2663825"/>
            <a:chOff x="374650" y="3733800"/>
            <a:chExt cx="8616950" cy="266382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74650" y="4191000"/>
              <a:ext cx="1987549" cy="1530350"/>
              <a:chOff x="188" y="2112"/>
              <a:chExt cx="1252" cy="964"/>
            </a:xfrm>
          </p:grpSpPr>
          <p:sp>
            <p:nvSpPr>
              <p:cNvPr id="95301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36</a:t>
                </a:r>
              </a:p>
            </p:txBody>
          </p:sp>
          <p:sp>
            <p:nvSpPr>
              <p:cNvPr id="95302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3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95304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95305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95306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7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08" name="Text Box 15"/>
              <p:cNvSpPr txBox="1">
                <a:spLocks noChangeArrowheads="1"/>
              </p:cNvSpPr>
              <p:nvPr/>
            </p:nvSpPr>
            <p:spPr bwMode="auto">
              <a:xfrm>
                <a:off x="191" y="2612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95309" name="Text Box 16"/>
              <p:cNvSpPr txBox="1">
                <a:spLocks noChangeArrowheads="1"/>
              </p:cNvSpPr>
              <p:nvPr/>
            </p:nvSpPr>
            <p:spPr bwMode="auto">
              <a:xfrm>
                <a:off x="188" y="2843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95310" name="Text Box 17"/>
              <p:cNvSpPr txBox="1">
                <a:spLocks noChangeArrowheads="1"/>
              </p:cNvSpPr>
              <p:nvPr/>
            </p:nvSpPr>
            <p:spPr bwMode="auto">
              <a:xfrm>
                <a:off x="864" y="2112"/>
                <a:ext cx="462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Courier New" pitchFamily="-96" charset="0"/>
                  </a:rPr>
                  <a:t>univ</a:t>
                </a:r>
              </a:p>
            </p:txBody>
          </p:sp>
          <p:sp>
            <p:nvSpPr>
              <p:cNvPr id="95311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95312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95313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3122613" y="37338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cmu</a:t>
              </a:r>
            </a:p>
          </p:txBody>
        </p:sp>
        <p:sp>
          <p:nvSpPr>
            <p:cNvPr id="315433" name="Text Box 41"/>
            <p:cNvSpPr txBox="1">
              <a:spLocks noChangeArrowheads="1"/>
            </p:cNvSpPr>
            <p:nvPr/>
          </p:nvSpPr>
          <p:spPr bwMode="auto">
            <a:xfrm>
              <a:off x="3198813" y="4572000"/>
              <a:ext cx="59531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mit</a:t>
              </a:r>
            </a:p>
          </p:txBody>
        </p:sp>
        <p:sp>
          <p:nvSpPr>
            <p:cNvPr id="315453" name="Text Box 61"/>
            <p:cNvSpPr txBox="1">
              <a:spLocks noChangeArrowheads="1"/>
            </p:cNvSpPr>
            <p:nvPr/>
          </p:nvSpPr>
          <p:spPr bwMode="auto">
            <a:xfrm>
              <a:off x="3122613" y="5272088"/>
              <a:ext cx="595312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ucb</a:t>
              </a:r>
            </a:p>
          </p:txBody>
        </p:sp>
        <p:grpSp>
          <p:nvGrpSpPr>
            <p:cNvPr id="84" name="Group 24"/>
            <p:cNvGrpSpPr>
              <a:grpSpLocks/>
            </p:cNvGrpSpPr>
            <p:nvPr/>
          </p:nvGrpSpPr>
          <p:grpSpPr bwMode="auto">
            <a:xfrm>
              <a:off x="3554413" y="4006850"/>
              <a:ext cx="5435600" cy="750888"/>
              <a:chOff x="2412765" y="3429000"/>
              <a:chExt cx="5435835" cy="771209"/>
            </a:xfrm>
          </p:grpSpPr>
          <p:grpSp>
            <p:nvGrpSpPr>
              <p:cNvPr id="9528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9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1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0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9528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9528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9528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8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9528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9529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9529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9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9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3" name="Group 24"/>
            <p:cNvGrpSpPr>
              <a:grpSpLocks/>
            </p:cNvGrpSpPr>
            <p:nvPr/>
          </p:nvGrpSpPr>
          <p:grpSpPr bwMode="auto">
            <a:xfrm>
              <a:off x="3556000" y="4808538"/>
              <a:ext cx="5435600" cy="750887"/>
              <a:chOff x="2412765" y="3429000"/>
              <a:chExt cx="5435835" cy="771209"/>
            </a:xfrm>
          </p:grpSpPr>
          <p:grpSp>
            <p:nvGrpSpPr>
              <p:cNvPr id="9526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1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11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1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12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9526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9526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40</a:t>
                </a:r>
              </a:p>
            </p:txBody>
          </p:sp>
          <p:sp>
            <p:nvSpPr>
              <p:cNvPr id="9526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6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44</a:t>
                </a:r>
              </a:p>
            </p:txBody>
          </p:sp>
          <p:sp>
            <p:nvSpPr>
              <p:cNvPr id="9527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48</a:t>
                </a:r>
              </a:p>
            </p:txBody>
          </p:sp>
          <p:sp>
            <p:nvSpPr>
              <p:cNvPr id="9527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52</a:t>
                </a:r>
              </a:p>
            </p:txBody>
          </p:sp>
          <p:sp>
            <p:nvSpPr>
              <p:cNvPr id="9527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7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7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24"/>
            <p:cNvGrpSpPr>
              <a:grpSpLocks/>
            </p:cNvGrpSpPr>
            <p:nvPr/>
          </p:nvGrpSpPr>
          <p:grpSpPr bwMode="auto">
            <a:xfrm>
              <a:off x="3554413" y="5646738"/>
              <a:ext cx="5435600" cy="750887"/>
              <a:chOff x="2412765" y="3429000"/>
              <a:chExt cx="5435835" cy="771209"/>
            </a:xfrm>
          </p:grpSpPr>
          <p:grpSp>
            <p:nvGrpSpPr>
              <p:cNvPr id="95247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13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13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13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13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1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95248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95249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95250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1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2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95253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4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95255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6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95257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58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95259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2" name="Freeform 141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3" name="Freeform 142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44" name="Freeform 143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652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5964" y="493714"/>
            <a:ext cx="7767637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Element Access in Multi-Level Array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4" y="4648200"/>
            <a:ext cx="8472487" cy="2122488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Computation</a:t>
            </a:r>
          </a:p>
          <a:p>
            <a:pPr lvl="1"/>
            <a:r>
              <a:rPr lang="en-US" dirty="0">
                <a:latin typeface="Calibri" pitchFamily="-96" charset="0"/>
              </a:rPr>
              <a:t>Element access 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</a:t>
            </a:r>
            <a:r>
              <a:rPr lang="en-US" b="1" dirty="0" err="1">
                <a:latin typeface="Courier New" pitchFamily="-96" charset="0"/>
              </a:rPr>
              <a:t>Mem</a:t>
            </a:r>
            <a:r>
              <a:rPr lang="en-US" b="1" dirty="0">
                <a:latin typeface="Courier New" pitchFamily="-96" charset="0"/>
              </a:rPr>
              <a:t>[univ+8*index]+4*digit]</a:t>
            </a:r>
          </a:p>
          <a:p>
            <a:pPr lvl="1"/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2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2"/>
            <a:r>
              <a:rPr lang="en-US" dirty="0">
                <a:latin typeface="Calibri" pitchFamily="-96" charset="0"/>
              </a:rPr>
              <a:t>Then access element within array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2057400" y="3021013"/>
            <a:ext cx="8382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salq</a:t>
            </a:r>
            <a:r>
              <a:rPr lang="en-US" dirty="0">
                <a:latin typeface="Courier New" pitchFamily="49" charset="0"/>
              </a:rPr>
              <a:t>    $2,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</a:rPr>
              <a:t>univ</a:t>
            </a:r>
            <a:r>
              <a:rPr lang="en-US" dirty="0">
                <a:latin typeface="Courier New" pitchFamily="49" charset="0"/>
              </a:rPr>
              <a:t>(,%rdi,8),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# p = </a:t>
            </a:r>
            <a:r>
              <a:rPr lang="en-US" dirty="0" err="1">
                <a:latin typeface="Courier New" pitchFamily="49" charset="0"/>
              </a:rPr>
              <a:t>univ</a:t>
            </a:r>
            <a:r>
              <a:rPr lang="en-US" dirty="0">
                <a:latin typeface="Courier New" pitchFamily="49" charset="0"/>
              </a:rPr>
              <a:t>[index] + 4*digit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(%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ret	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1966913" y="1196753"/>
            <a:ext cx="439864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get_univ_digit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univ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9" y="1195599"/>
            <a:ext cx="3996721" cy="13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9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6" y="457200"/>
            <a:ext cx="7591425" cy="762000"/>
          </a:xfrm>
        </p:spPr>
        <p:txBody>
          <a:bodyPr/>
          <a:lstStyle/>
          <a:p>
            <a:r>
              <a:rPr lang="en-US">
                <a:latin typeface="Calibri" pitchFamily="-96" charset="0"/>
              </a:rPr>
              <a:t>Array Element Accesses</a:t>
            </a: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1775520" y="1725614"/>
            <a:ext cx="430778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get_pgh_digit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pgh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01379" name="Rectangle 8"/>
          <p:cNvSpPr>
            <a:spLocks noChangeArrowheads="1"/>
          </p:cNvSpPr>
          <p:nvPr/>
        </p:nvSpPr>
        <p:spPr bwMode="auto">
          <a:xfrm>
            <a:off x="6172200" y="1725614"/>
            <a:ext cx="438829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get_univ_digit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univ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1892301" y="1382713"/>
            <a:ext cx="140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6083300" y="1371601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657600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1772904" y="4961720"/>
            <a:ext cx="66255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Accesses looks similar in C, but address computations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1786037" y="5802313"/>
            <a:ext cx="40324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[pgh+20*index+4*digit]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5900793" y="5791200"/>
            <a:ext cx="4802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</a:t>
            </a:r>
            <a:r>
              <a:rPr lang="en-US" sz="2000" dirty="0" err="1">
                <a:latin typeface="Courier New" pitchFamily="-96" charset="0"/>
              </a:rPr>
              <a:t>Mem</a:t>
            </a:r>
            <a:r>
              <a:rPr lang="en-US" sz="2000" dirty="0">
                <a:latin typeface="Courier New" pitchFamily="-96" charset="0"/>
              </a:rPr>
              <a:t>[univ+8*index]+4*digit]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58" y="3429000"/>
            <a:ext cx="3973140" cy="12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04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85622" y="277320"/>
            <a:ext cx="3428504" cy="112761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Code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04938"/>
            <a:ext cx="3481382" cy="52244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 pitchFamily="-96" charset="0"/>
              </a:rPr>
              <a:t>Fixed dimensions</a:t>
            </a:r>
          </a:p>
          <a:p>
            <a:pPr lvl="1"/>
            <a:r>
              <a:rPr lang="en-US" dirty="0">
                <a:latin typeface="Calibri" pitchFamily="-96" charset="0"/>
              </a:rPr>
              <a:t>Know value of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at compile time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explicit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Traditional way to implement dynamic arrays</a:t>
            </a:r>
          </a:p>
          <a:p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Variable dimensions, implicit indexing</a:t>
            </a:r>
          </a:p>
          <a:p>
            <a:pPr lvl="1"/>
            <a:r>
              <a:rPr lang="en-US" dirty="0">
                <a:latin typeface="Calibri" pitchFamily="-96" charset="0"/>
              </a:rPr>
              <a:t>Now supported by </a:t>
            </a:r>
            <a:r>
              <a:rPr lang="en-US" dirty="0" err="1">
                <a:latin typeface="Calibri" pitchFamily="-96" charset="0"/>
              </a:rPr>
              <a:t>gcc</a:t>
            </a:r>
            <a:endParaRPr lang="en-US" dirty="0">
              <a:latin typeface="Calibri" pitchFamily="-96" charset="0"/>
            </a:endParaRP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5231905" y="500042"/>
            <a:ext cx="5302779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#define N 16</a:t>
            </a:r>
          </a:p>
          <a:p>
            <a:pPr eaLnBrk="0" hangingPunct="0"/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typedef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[N][N];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fix_ele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dirty="0">
                <a:latin typeface="Courier New" pitchFamily="-96" charset="0"/>
              </a:rPr>
              <a:t>, 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  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231905" y="2857497"/>
            <a:ext cx="530277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C00000"/>
                </a:solidFill>
                <a:latin typeface="Courier New" pitchFamily="-96" charset="0"/>
              </a:rPr>
              <a:t>#define IDX(n, i, j) ((i)*(n)+(j))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vec_ele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 New" pitchFamily="-96" charset="0"/>
              </a:rPr>
              <a:t>size_t</a:t>
            </a:r>
            <a:r>
              <a:rPr lang="en-US" dirty="0">
                <a:solidFill>
                  <a:srgbClr val="00B050"/>
                </a:solidFill>
                <a:latin typeface="Courier New" pitchFamily="-96" charset="0"/>
              </a:rPr>
              <a:t> n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 New" pitchFamily="-96" charset="0"/>
              </a:rPr>
              <a:t> *A</a:t>
            </a:r>
            <a:r>
              <a:rPr lang="en-US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  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j)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A[IDX(</a:t>
            </a:r>
            <a:r>
              <a:rPr lang="en-US" dirty="0" err="1">
                <a:latin typeface="Courier New" pitchFamily="-96" charset="0"/>
              </a:rPr>
              <a:t>n,i,j</a:t>
            </a:r>
            <a:r>
              <a:rPr lang="en-US" dirty="0">
                <a:latin typeface="Courier New" pitchFamily="-96" charset="0"/>
              </a:rPr>
              <a:t>)];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231282" y="5000637"/>
            <a:ext cx="5312926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int var_ele(</a:t>
            </a:r>
            <a:r>
              <a:rPr lang="pt-BR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            </a:t>
            </a:r>
            <a:r>
              <a:rPr lang="pt-BR" dirty="0" err="1">
                <a:latin typeface="Courier New" pitchFamily="-96" charset="0"/>
              </a:rPr>
              <a:t>size_t</a:t>
            </a:r>
            <a:r>
              <a:rPr lang="pt-BR" dirty="0">
                <a:latin typeface="Courier New" pitchFamily="-96" charset="0"/>
              </a:rPr>
              <a:t> i, </a:t>
            </a:r>
            <a:r>
              <a:rPr lang="pt-BR" dirty="0" err="1">
                <a:latin typeface="Courier New" pitchFamily="-96" charset="0"/>
              </a:rPr>
              <a:t>size_t</a:t>
            </a:r>
            <a:r>
              <a:rPr lang="pt-BR" dirty="0">
                <a:latin typeface="Courier New" pitchFamily="-96" charset="0"/>
              </a:rPr>
              <a:t> j) {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00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16 X 16 Matrix Access</a:t>
            </a:r>
          </a:p>
        </p:txBody>
      </p:sp>
      <p:sp>
        <p:nvSpPr>
          <p:cNvPr id="107523" name="Rectangle 4"/>
          <p:cNvSpPr>
            <a:spLocks noChangeArrowheads="1"/>
          </p:cNvSpPr>
          <p:nvPr/>
        </p:nvSpPr>
        <p:spPr bwMode="auto">
          <a:xfrm>
            <a:off x="2524101" y="2955770"/>
            <a:ext cx="67866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fix_ele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urier New" pitchFamily="-96" charset="0"/>
              </a:rPr>
              <a:t>fix_matrix</a:t>
            </a:r>
            <a:r>
              <a:rPr lang="en-US" dirty="0">
                <a:solidFill>
                  <a:srgbClr val="7030A0"/>
                </a:solidFill>
                <a:latin typeface="Courier New" pitchFamily="-96" charset="0"/>
              </a:rPr>
              <a:t> A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 New" pitchFamily="-96" charset="0"/>
              </a:rPr>
              <a:t>size_t</a:t>
            </a:r>
            <a:r>
              <a:rPr lang="en-US" dirty="0">
                <a:solidFill>
                  <a:srgbClr val="0070C0"/>
                </a:solidFill>
                <a:latin typeface="Courier New" pitchFamily="-96" charset="0"/>
              </a:rPr>
              <a:t> i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size_t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j</a:t>
            </a:r>
            <a:r>
              <a:rPr lang="en-US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24100" y="4249007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A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, i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, j in 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salq</a:t>
            </a:r>
            <a:r>
              <a:rPr lang="en-US" dirty="0">
                <a:latin typeface="Courier New" pitchFamily="49" charset="0"/>
              </a:rPr>
              <a:t>    $6,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           # 64*</a:t>
            </a:r>
            <a:r>
              <a:rPr lang="en-US" dirty="0" err="1">
                <a:latin typeface="Courier New" pitchFamily="49" charset="0"/>
              </a:rPr>
              <a:t>i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          # A + 64*i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(%rdi,%rdx,4),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# M[A + 64*i + 4*j]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966914" y="1292226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/>
            </a:pPr>
            <a:r>
              <a:rPr lang="en-US" sz="2400" b="1" kern="0" dirty="0"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lang="en-US" sz="2000" kern="0" dirty="0"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kern="0" dirty="0">
                <a:latin typeface="Courier New" pitchFamily="-96" charset="0"/>
                <a:ea typeface="ＭＳ Ｐゴシック" pitchFamily="-96" charset="-128"/>
              </a:rPr>
              <a:t> +</a:t>
            </a:r>
            <a:r>
              <a:rPr lang="en-US" sz="2000" kern="0" dirty="0"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</a:rPr>
              <a:t>C = 16, K = 4</a:t>
            </a:r>
            <a:endParaRPr lang="en-US" sz="2000" kern="0" dirty="0">
              <a:latin typeface="Calibri" pitchFamily="-96" charset="0"/>
              <a:ea typeface="ＭＳ Ｐゴシック" pitchFamily="-96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5216" y="323894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83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X </a:t>
            </a:r>
            <a:r>
              <a:rPr lang="en-US" i="1" dirty="0">
                <a:latin typeface="Calibri" pitchFamily="-96" charset="0"/>
              </a:rPr>
              <a:t>n</a:t>
            </a:r>
            <a:r>
              <a:rPr lang="en-US" dirty="0">
                <a:latin typeface="Calibri" pitchFamily="-96" charset="0"/>
              </a:rPr>
              <a:t> Matrix Access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351584" y="3501009"/>
            <a:ext cx="7603208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latin typeface="Courier New" pitchFamily="-96" charset="0"/>
              </a:rPr>
              <a:t>/* Get element A[i][j] */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int var_ele(</a:t>
            </a:r>
            <a:r>
              <a:rPr lang="pt-BR" dirty="0">
                <a:solidFill>
                  <a:srgbClr val="00B050"/>
                </a:solidFill>
                <a:latin typeface="Courier New" pitchFamily="-96" charset="0"/>
              </a:rPr>
              <a:t>size_t n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7030A0"/>
                </a:solidFill>
                <a:latin typeface="Courier New" pitchFamily="-96" charset="0"/>
              </a:rPr>
              <a:t>int A[n][n]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0070C0"/>
                </a:solidFill>
                <a:latin typeface="Courier New" pitchFamily="-96" charset="0"/>
              </a:rPr>
              <a:t>size_t i</a:t>
            </a:r>
            <a:r>
              <a:rPr lang="pt-BR" dirty="0">
                <a:latin typeface="Courier New" pitchFamily="-96" charset="0"/>
              </a:rPr>
              <a:t>, </a:t>
            </a:r>
            <a:r>
              <a:rPr lang="pt-BR" dirty="0">
                <a:solidFill>
                  <a:srgbClr val="C00000"/>
                </a:solidFill>
                <a:latin typeface="Courier New" pitchFamily="-96" charset="0"/>
              </a:rPr>
              <a:t>size_t j</a:t>
            </a:r>
            <a:r>
              <a:rPr lang="pt-BR" dirty="0">
                <a:latin typeface="Courier New" pitchFamily="-96" charset="0"/>
              </a:rPr>
              <a:t>) {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  return A[i][j];</a:t>
            </a:r>
          </a:p>
          <a:p>
            <a:pPr eaLnBrk="0" hangingPunct="0"/>
            <a:r>
              <a:rPr lang="pt-BR" dirty="0">
                <a:latin typeface="Courier New" pitchFamily="-96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371948" y="5102486"/>
            <a:ext cx="7239000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n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, A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, i in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j in 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imulq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          # n*</a:t>
            </a:r>
            <a:r>
              <a:rPr lang="en-US" dirty="0" err="1">
                <a:latin typeface="Courier New" pitchFamily="49" charset="0"/>
              </a:rPr>
              <a:t>i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   (%rsi,%rdi,4),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 #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4*n*i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(%rax,%rcx,4),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  #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A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4*n*i</a:t>
            </a:r>
            <a:r>
              <a:rPr lang="en-US" dirty="0">
                <a:latin typeface="Courier New" pitchFamily="49" charset="0"/>
              </a:rPr>
              <a:t> +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4*j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1966914" y="1185938"/>
            <a:ext cx="7786687" cy="145097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/>
            </a:pPr>
            <a:r>
              <a:rPr lang="en-US" sz="2400" b="1" kern="0" dirty="0">
                <a:latin typeface="Calibri" pitchFamily="-96" charset="0"/>
                <a:ea typeface="ＭＳ Ｐゴシック" pitchFamily="-96" charset="-128"/>
                <a:cs typeface="ＭＳ Ｐゴシック" pitchFamily="-96" charset="-128"/>
              </a:rPr>
              <a:t>Array Elements </a:t>
            </a:r>
            <a:endParaRPr lang="en-US" sz="2000" kern="0" dirty="0">
              <a:latin typeface="Courier New" pitchFamily="-96" charset="0"/>
              <a:ea typeface="ＭＳ Ｐゴシック" pitchFamily="-96" charset="-128"/>
            </a:endParaRP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 marL="742950" lvl="1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  <a:ea typeface="ＭＳ Ｐゴシック" pitchFamily="-96" charset="-128"/>
              </a:rPr>
              <a:t>Address  </a:t>
            </a:r>
            <a:r>
              <a:rPr lang="en-US" sz="2000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kern="0" dirty="0">
                <a:latin typeface="Courier New" pitchFamily="-96" charset="0"/>
                <a:ea typeface="ＭＳ Ｐゴシック" pitchFamily="-96" charset="-128"/>
              </a:rPr>
              <a:t>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* (C * K)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 </a:t>
            </a:r>
            <a:r>
              <a:rPr lang="en-US" sz="2000" kern="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* K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</a:rPr>
              <a:t>C = n, K = 4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/>
            </a:pPr>
            <a:r>
              <a:rPr lang="en-US" sz="2000" kern="0" dirty="0">
                <a:latin typeface="Calibri" pitchFamily="-96" charset="0"/>
                <a:ea typeface="ＭＳ Ｐゴシック" pitchFamily="-96" charset="-128"/>
              </a:rPr>
              <a:t>Must perform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18490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81189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One-dimensional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Multi-dimensional (nested)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-96" charset="0"/>
              </a:rPr>
              <a:t>Multi-level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Allocation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Alignment</a:t>
            </a:r>
          </a:p>
          <a:p>
            <a:r>
              <a:rPr lang="en-US" dirty="0">
                <a:solidFill>
                  <a:srgbClr val="7F7F7F"/>
                </a:solidFill>
                <a:latin typeface="Calibri" pitchFamily="-96" charset="0"/>
              </a:rPr>
              <a:t>Floating Point – Read from Book only </a:t>
            </a:r>
            <a:r>
              <a:rPr lang="en-US">
                <a:solidFill>
                  <a:srgbClr val="7F7F7F"/>
                </a:solidFill>
                <a:latin typeface="Calibri" pitchFamily="-96" charset="0"/>
              </a:rPr>
              <a:t>if interested</a:t>
            </a:r>
            <a:endParaRPr lang="en-US" dirty="0">
              <a:solidFill>
                <a:srgbClr val="7F7F7F"/>
              </a:solidFill>
              <a:latin typeface="Calibri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9436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4514" y="838201"/>
            <a:ext cx="8307387" cy="16160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itchFamily="-96" charset="0"/>
              </a:rPr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 in memory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1528197" y="2617788"/>
            <a:ext cx="21595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string[12];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581400" y="2667000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+ 12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2145353" y="3585642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int val[5];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581400" y="3633268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+ 4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+ 12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+ 20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021923" y="4581128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581401" y="4649392"/>
            <a:ext cx="6399213" cy="719553"/>
            <a:chOff x="2515700" y="4343402"/>
            <a:chExt cx="6399700" cy="719554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+ 24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+ 16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2145353" y="5580488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*p[3];</a:t>
            </a:r>
          </a:p>
        </p:txBody>
      </p: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3564592" y="5649490"/>
            <a:ext cx="6248400" cy="731838"/>
            <a:chOff x="2438400" y="6019800"/>
            <a:chExt cx="6248400" cy="732254"/>
          </a:xfrm>
        </p:grpSpPr>
        <p:grpSp>
          <p:nvGrpSpPr>
            <p:cNvPr id="56346" name="Group 92"/>
            <p:cNvGrpSpPr>
              <a:grpSpLocks/>
            </p:cNvGrpSpPr>
            <p:nvPr/>
          </p:nvGrpSpPr>
          <p:grpSpPr bwMode="auto">
            <a:xfrm>
              <a:off x="2667000" y="6019800"/>
              <a:ext cx="5486400" cy="228600"/>
              <a:chOff x="1652" y="4608"/>
              <a:chExt cx="3456" cy="144"/>
            </a:xfrm>
          </p:grpSpPr>
          <p:sp>
            <p:nvSpPr>
              <p:cNvPr id="301134" name="Rectangle 78"/>
              <p:cNvSpPr>
                <a:spLocks noChangeArrowheads="1"/>
              </p:cNvSpPr>
              <p:nvPr/>
            </p:nvSpPr>
            <p:spPr bwMode="auto">
              <a:xfrm>
                <a:off x="1652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35" name="Rectangle 79"/>
              <p:cNvSpPr>
                <a:spLocks noChangeArrowheads="1"/>
              </p:cNvSpPr>
              <p:nvPr/>
            </p:nvSpPr>
            <p:spPr bwMode="auto">
              <a:xfrm>
                <a:off x="2804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36" name="Rectangle 80"/>
              <p:cNvSpPr>
                <a:spLocks noChangeArrowheads="1"/>
              </p:cNvSpPr>
              <p:nvPr/>
            </p:nvSpPr>
            <p:spPr bwMode="auto">
              <a:xfrm>
                <a:off x="3956" y="46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47" name="Text Box 86"/>
            <p:cNvSpPr txBox="1">
              <a:spLocks noChangeArrowheads="1"/>
            </p:cNvSpPr>
            <p:nvPr/>
          </p:nvSpPr>
          <p:spPr bwMode="auto">
            <a:xfrm>
              <a:off x="2438400" y="6386721"/>
              <a:ext cx="396875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48" name="Line 87"/>
            <p:cNvSpPr>
              <a:spLocks noChangeShapeType="1"/>
            </p:cNvSpPr>
            <p:nvPr/>
          </p:nvSpPr>
          <p:spPr bwMode="auto">
            <a:xfrm flipV="1">
              <a:off x="2667000" y="62198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49" name="Text Box 88"/>
            <p:cNvSpPr txBox="1">
              <a:spLocks noChangeArrowheads="1"/>
            </p:cNvSpPr>
            <p:nvPr/>
          </p:nvSpPr>
          <p:spPr bwMode="auto">
            <a:xfrm>
              <a:off x="40386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50" name="Line 89"/>
            <p:cNvSpPr>
              <a:spLocks noChangeShapeType="1"/>
            </p:cNvSpPr>
            <p:nvPr/>
          </p:nvSpPr>
          <p:spPr bwMode="auto">
            <a:xfrm flipV="1">
              <a:off x="44958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1" name="Text Box 90"/>
            <p:cNvSpPr txBox="1">
              <a:spLocks noChangeArrowheads="1"/>
            </p:cNvSpPr>
            <p:nvPr/>
          </p:nvSpPr>
          <p:spPr bwMode="auto">
            <a:xfrm>
              <a:off x="5867400" y="6401017"/>
              <a:ext cx="990600" cy="33674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52" name="Line 91"/>
            <p:cNvSpPr>
              <a:spLocks noChangeShapeType="1"/>
            </p:cNvSpPr>
            <p:nvPr/>
          </p:nvSpPr>
          <p:spPr bwMode="auto">
            <a:xfrm flipV="1">
              <a:off x="6324600" y="6234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3" name="Line 102"/>
            <p:cNvSpPr>
              <a:spLocks noChangeShapeType="1"/>
            </p:cNvSpPr>
            <p:nvPr/>
          </p:nvSpPr>
          <p:spPr bwMode="auto">
            <a:xfrm flipV="1">
              <a:off x="8153400" y="6248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54" name="Text Box 105"/>
            <p:cNvSpPr txBox="1">
              <a:spLocks noChangeArrowheads="1"/>
            </p:cNvSpPr>
            <p:nvPr/>
          </p:nvSpPr>
          <p:spPr bwMode="auto">
            <a:xfrm>
              <a:off x="7696200" y="64153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+ 24</a:t>
              </a:r>
              <a:endParaRPr lang="en-US" sz="1600" i="1" dirty="0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Structure Representation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14513" y="3170238"/>
            <a:ext cx="7737871" cy="2863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Structure represented as block of memory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Big enough to hold all of the fields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Fields ordered according to declaration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Even if another ordering could yield a more compact representation</a:t>
            </a:r>
          </a:p>
          <a:p>
            <a:r>
              <a:rPr lang="en-US" dirty="0">
                <a:latin typeface="Calibri" pitchFamily="-96" charset="0"/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b="1" dirty="0">
                <a:latin typeface="Calibri" pitchFamily="-96" charset="0"/>
                <a:cs typeface="Courier New"/>
              </a:rPr>
              <a:t>Machine-level program has no understanding of the structures in the source code 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1024922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2079626" y="1297013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38630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586483" y="4929199"/>
            <a:ext cx="454196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r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</a:rPr>
              <a:t>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 (%rdi,%rsi,4),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5586482" y="3170239"/>
            <a:ext cx="432594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get_ap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&amp;r-&gt;a[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305800" cy="5730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Generating Pointer to Structure Member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14513" y="3170238"/>
            <a:ext cx="3924300" cy="286385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Generating Pointer to Array Element</a:t>
            </a:r>
          </a:p>
          <a:p>
            <a:pPr lvl="1"/>
            <a:r>
              <a:rPr lang="en-US" dirty="0">
                <a:latin typeface="Calibri" pitchFamily="-96" charset="0"/>
              </a:rPr>
              <a:t>Offset of each structure member determined at compile time</a:t>
            </a:r>
          </a:p>
          <a:p>
            <a:pPr lvl="1"/>
            <a:r>
              <a:rPr lang="en-US" dirty="0">
                <a:latin typeface="Calibri" pitchFamily="-96" charset="0"/>
              </a:rPr>
              <a:t>Compute as </a:t>
            </a:r>
            <a:r>
              <a:rPr lang="en-US" b="1" dirty="0">
                <a:latin typeface="Courier New"/>
                <a:cs typeface="Courier New"/>
              </a:rPr>
              <a:t>r + 4*</a:t>
            </a:r>
            <a:r>
              <a:rPr lang="en-US" b="1" dirty="0" err="1">
                <a:latin typeface="Courier New"/>
                <a:cs typeface="Courier New"/>
              </a:rPr>
              <a:t>idx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6846905" y="140592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694505" y="1024921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826627"/>
            <a:ext cx="1739478" cy="43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1024922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79626" y="1297013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374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  <p:bldP spid="3235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78497" y="4819456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16(%rdi),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24(%rdi), %rdi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0" y="569914"/>
            <a:ext cx="72263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sp>
        <p:nvSpPr>
          <p:cNvPr id="12186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1" y="1219200"/>
            <a:ext cx="3044825" cy="709602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C Code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7664289" y="3565984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506561"/>
            <a:ext cx="4223157" cy="1992331"/>
            <a:chOff x="4450943" y="1049360"/>
            <a:chExt cx="4223157" cy="1992331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5454489" y="227969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4616289" y="2660691"/>
              <a:ext cx="1524000" cy="381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7" tIns="44450" rIns="90487" bIns="44450">
              <a:prstTxWarp prst="textNoShape">
                <a:avLst/>
              </a:prstTxWarp>
            </a:bodyPr>
            <a:lstStyle/>
            <a:p>
              <a:pPr marL="223838" indent="-223838" defTabSz="895350" eaLnBrk="0" hangingPunct="0">
                <a:spcBef>
                  <a:spcPct val="30000"/>
                </a:spcBef>
              </a:pPr>
              <a:r>
                <a:rPr lang="en-US">
                  <a:solidFill>
                    <a:schemeClr val="tx2"/>
                  </a:solidFill>
                  <a:latin typeface="Calibri" pitchFamily="-96" charset="0"/>
                </a:rPr>
                <a:t>Element </a:t>
              </a:r>
              <a:r>
                <a:rPr lang="en-US">
                  <a:latin typeface="Courier New" pitchFamily="-96" charset="0"/>
                </a:rPr>
                <a:t>i</a:t>
              </a:r>
              <a:endParaRPr lang="en-US">
                <a:solidFill>
                  <a:schemeClr val="tx2"/>
                </a:solidFill>
                <a:latin typeface="Calibri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rgbClr val="F1C7C7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98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Structures &amp; Alignment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xfrm>
            <a:off x="1920876" y="1197679"/>
            <a:ext cx="7896225" cy="3602922"/>
          </a:xfrm>
          <a:ln/>
        </p:spPr>
        <p:txBody>
          <a:bodyPr/>
          <a:lstStyle/>
          <a:p>
            <a:r>
              <a:rPr lang="en-US" dirty="0"/>
              <a:t>Unaligned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</p:txBody>
      </p:sp>
      <p:sp>
        <p:nvSpPr>
          <p:cNvPr id="6" name="Rectangle 7"/>
          <p:cNvSpPr>
            <a:spLocks/>
          </p:cNvSpPr>
          <p:nvPr/>
        </p:nvSpPr>
        <p:spPr bwMode="auto">
          <a:xfrm>
            <a:off x="2157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7" name="Rectangle 8"/>
          <p:cNvSpPr>
            <a:spLocks/>
          </p:cNvSpPr>
          <p:nvPr/>
        </p:nvSpPr>
        <p:spPr bwMode="auto">
          <a:xfrm>
            <a:off x="342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469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9" name="Rectangle 10"/>
          <p:cNvSpPr>
            <a:spLocks/>
          </p:cNvSpPr>
          <p:nvPr/>
        </p:nvSpPr>
        <p:spPr bwMode="auto">
          <a:xfrm>
            <a:off x="7237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10" name="Rectangle 11"/>
          <p:cNvSpPr>
            <a:spLocks/>
          </p:cNvSpPr>
          <p:nvPr/>
        </p:nvSpPr>
        <p:spPr bwMode="auto">
          <a:xfrm>
            <a:off x="2474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967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19050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13" name="Rectangle 14"/>
          <p:cNvSpPr>
            <a:spLocks/>
          </p:cNvSpPr>
          <p:nvPr/>
        </p:nvSpPr>
        <p:spPr bwMode="auto">
          <a:xfrm>
            <a:off x="3176589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14" name="Rectangle 15"/>
          <p:cNvSpPr>
            <a:spLocks/>
          </p:cNvSpPr>
          <p:nvPr/>
        </p:nvSpPr>
        <p:spPr bwMode="auto">
          <a:xfrm>
            <a:off x="44323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15" name="Rectangle 16"/>
          <p:cNvSpPr>
            <a:spLocks/>
          </p:cNvSpPr>
          <p:nvPr/>
        </p:nvSpPr>
        <p:spPr bwMode="auto">
          <a:xfrm>
            <a:off x="691197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16" name="Rectangle 17"/>
          <p:cNvSpPr>
            <a:spLocks/>
          </p:cNvSpPr>
          <p:nvPr/>
        </p:nvSpPr>
        <p:spPr bwMode="auto">
          <a:xfrm>
            <a:off x="945832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rot="10800000" flipH="1">
            <a:off x="342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9"/>
          <p:cNvSpPr>
            <a:spLocks/>
          </p:cNvSpPr>
          <p:nvPr/>
        </p:nvSpPr>
        <p:spPr bwMode="auto">
          <a:xfrm>
            <a:off x="2906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19" name="Rectangle 20"/>
          <p:cNvSpPr>
            <a:spLocks/>
          </p:cNvSpPr>
          <p:nvPr/>
        </p:nvSpPr>
        <p:spPr bwMode="auto">
          <a:xfrm>
            <a:off x="6323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 flipH="1">
            <a:off x="723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2"/>
          <p:cNvSpPr>
            <a:spLocks/>
          </p:cNvSpPr>
          <p:nvPr/>
        </p:nvSpPr>
        <p:spPr bwMode="auto">
          <a:xfrm>
            <a:off x="1928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 flipH="1">
            <a:off x="215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4"/>
          <p:cNvSpPr>
            <a:spLocks/>
          </p:cNvSpPr>
          <p:nvPr/>
        </p:nvSpPr>
        <p:spPr bwMode="auto">
          <a:xfrm>
            <a:off x="8469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rot="10800000" flipH="1">
            <a:off x="977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7"/>
          <p:cNvSpPr>
            <a:spLocks/>
          </p:cNvSpPr>
          <p:nvPr/>
        </p:nvSpPr>
        <p:spPr bwMode="auto">
          <a:xfrm>
            <a:off x="2157413" y="17526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2460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7" name="Rectangle 9"/>
          <p:cNvSpPr>
            <a:spLocks/>
          </p:cNvSpPr>
          <p:nvPr/>
        </p:nvSpPr>
        <p:spPr bwMode="auto">
          <a:xfrm>
            <a:off x="3730625" y="17526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[1]</a:t>
            </a:r>
          </a:p>
        </p:txBody>
      </p:sp>
      <p:sp>
        <p:nvSpPr>
          <p:cNvPr id="28" name="Rectangle 10"/>
          <p:cNvSpPr>
            <a:spLocks/>
          </p:cNvSpPr>
          <p:nvPr/>
        </p:nvSpPr>
        <p:spPr bwMode="auto">
          <a:xfrm>
            <a:off x="4973638" y="17526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31" name="Rectangle 13"/>
          <p:cNvSpPr>
            <a:spLocks/>
          </p:cNvSpPr>
          <p:nvPr/>
        </p:nvSpPr>
        <p:spPr bwMode="auto">
          <a:xfrm>
            <a:off x="2057400" y="2146301"/>
            <a:ext cx="21480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</a:p>
        </p:txBody>
      </p:sp>
      <p:sp>
        <p:nvSpPr>
          <p:cNvPr id="32" name="Rectangle 14"/>
          <p:cNvSpPr>
            <a:spLocks/>
          </p:cNvSpPr>
          <p:nvPr/>
        </p:nvSpPr>
        <p:spPr bwMode="auto">
          <a:xfrm>
            <a:off x="2362201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p+1</a:t>
            </a:r>
          </a:p>
        </p:txBody>
      </p:sp>
      <p:sp>
        <p:nvSpPr>
          <p:cNvPr id="33" name="Rectangle 15"/>
          <p:cNvSpPr>
            <a:spLocks/>
          </p:cNvSpPr>
          <p:nvPr/>
        </p:nvSpPr>
        <p:spPr bwMode="auto">
          <a:xfrm>
            <a:off x="3465513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p+5</a:t>
            </a:r>
          </a:p>
        </p:txBody>
      </p:sp>
      <p:sp>
        <p:nvSpPr>
          <p:cNvPr id="34" name="Rectangle 16"/>
          <p:cNvSpPr>
            <a:spLocks/>
          </p:cNvSpPr>
          <p:nvPr/>
        </p:nvSpPr>
        <p:spPr bwMode="auto">
          <a:xfrm>
            <a:off x="4648201" y="21463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p+9</a:t>
            </a:r>
          </a:p>
        </p:txBody>
      </p:sp>
      <p:sp>
        <p:nvSpPr>
          <p:cNvPr id="35" name="Rectangle 17"/>
          <p:cNvSpPr>
            <a:spLocks/>
          </p:cNvSpPr>
          <p:nvPr/>
        </p:nvSpPr>
        <p:spPr bwMode="auto">
          <a:xfrm>
            <a:off x="7194551" y="21463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p+17</a:t>
            </a:r>
          </a:p>
        </p:txBody>
      </p:sp>
      <p:sp>
        <p:nvSpPr>
          <p:cNvPr id="44" name="Rectangle 3"/>
          <p:cNvSpPr>
            <a:spLocks/>
          </p:cNvSpPr>
          <p:nvPr/>
        </p:nvSpPr>
        <p:spPr bwMode="auto">
          <a:xfrm>
            <a:off x="8166100" y="1355725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</p:spTree>
    <p:extLst>
      <p:ext uri="{BB962C8B-B14F-4D97-AF65-F5344CB8AC3E}">
        <p14:creationId xmlns:p14="http://schemas.microsoft.com/office/powerpoint/2010/main" val="30032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Alignment Principles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Aligned Data</a:t>
            </a:r>
          </a:p>
          <a:p>
            <a:pPr marL="552450" lvl="1"/>
            <a:r>
              <a:rPr lang="en-US" dirty="0"/>
              <a:t>Primitive data type requires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r>
              <a:rPr lang="en-US" dirty="0"/>
              <a:t> bytes</a:t>
            </a:r>
          </a:p>
          <a:p>
            <a:pPr marL="552450" lvl="1"/>
            <a:r>
              <a:rPr lang="en-US" dirty="0"/>
              <a:t>Address must be multiple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K</a:t>
            </a:r>
            <a:endParaRPr lang="en-US" dirty="0"/>
          </a:p>
          <a:p>
            <a:pPr marL="552450" lvl="1"/>
            <a:r>
              <a:rPr lang="en-US" dirty="0"/>
              <a:t>Required on some machines; advised on x86-64</a:t>
            </a:r>
          </a:p>
          <a:p>
            <a:r>
              <a:rPr lang="en-US" dirty="0"/>
              <a:t>Motivation for Aligning Data</a:t>
            </a:r>
          </a:p>
          <a:p>
            <a:pPr marL="552450" lvl="1"/>
            <a:r>
              <a:rPr lang="en-US" dirty="0"/>
              <a:t>Memory accessed by (aligned) chunks of 4 or 8 bytes (system dependent)</a:t>
            </a:r>
          </a:p>
          <a:p>
            <a:pPr marL="838200" lvl="2"/>
            <a:r>
              <a:rPr lang="en-US" dirty="0"/>
              <a:t>Inefficient to load or store datum that spans cache lines (64 bytes).  Intel states should avoid crossing 16 byte boundaries.</a:t>
            </a:r>
          </a:p>
          <a:p>
            <a:pPr marL="838200" lvl="2"/>
            <a:r>
              <a:rPr lang="en-US" dirty="0"/>
              <a:t>Virtual memory trickier when datum spans 2 pages (4 KB pages)</a:t>
            </a:r>
          </a:p>
          <a:p>
            <a:r>
              <a:rPr lang="en-US" dirty="0"/>
              <a:t>Compiler</a:t>
            </a:r>
          </a:p>
          <a:p>
            <a:pPr marL="552450" lvl="1"/>
            <a:r>
              <a:rPr lang="en-US" dirty="0"/>
              <a:t>Inserts gaps in structure to ensure correct alignment of fields</a:t>
            </a:r>
          </a:p>
        </p:txBody>
      </p:sp>
    </p:spTree>
    <p:extLst>
      <p:ext uri="{BB962C8B-B14F-4D97-AF65-F5344CB8AC3E}">
        <p14:creationId xmlns:p14="http://schemas.microsoft.com/office/powerpoint/2010/main" val="341368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Specific Cases of Alignment (x86-64)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20876" y="1219200"/>
            <a:ext cx="7896225" cy="4972050"/>
          </a:xfrm>
          <a:ln/>
        </p:spPr>
        <p:txBody>
          <a:bodyPr/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no restrictions on address</a:t>
            </a:r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1 bit of address must be 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4 bytes: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2 bits of address must be 00</a:t>
            </a:r>
            <a:r>
              <a:rPr lang="en-US" baseline="-6000" dirty="0"/>
              <a:t>2</a:t>
            </a:r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long,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 *</a:t>
            </a:r>
            <a:r>
              <a:rPr lang="en-US" dirty="0"/>
              <a:t>, …</a:t>
            </a:r>
          </a:p>
          <a:p>
            <a:pPr marL="552450" lvl="1"/>
            <a:r>
              <a:rPr lang="en-US" dirty="0"/>
              <a:t>lowest 3 bits of address must be 000</a:t>
            </a:r>
            <a:r>
              <a:rPr lang="en-US" baseline="-6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38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8166100" y="1355725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Satisfying Alignment with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130300"/>
            <a:ext cx="8382000" cy="3187700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Within structure: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2157413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42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4697413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7237413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2474913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5967413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19050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3176589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4432301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691197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9458326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342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2906713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323013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7237413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9288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215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8469313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9777413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7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9" y="435678"/>
            <a:ext cx="8359945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For largest alignment requirement K</a:t>
            </a:r>
          </a:p>
          <a:p>
            <a:r>
              <a:rPr lang="en-US" dirty="0"/>
              <a:t>Overall structure must be multiple of K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7593012" y="1905000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3" name="Group 7"/>
          <p:cNvGraphicFramePr>
            <a:graphicFrameLocks noGrp="1"/>
          </p:cNvGraphicFramePr>
          <p:nvPr/>
        </p:nvGraphicFramePr>
        <p:xfrm>
          <a:off x="1905001" y="44958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V="1">
            <a:off x="8991600" y="5257800"/>
            <a:ext cx="685800" cy="6858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364438" y="5943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469510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2235200" y="3708400"/>
            <a:ext cx="7670800" cy="2032000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4508500" cy="977900"/>
          </a:xfrm>
          <a:ln/>
        </p:spPr>
        <p:txBody>
          <a:bodyPr>
            <a:normAutofit fontScale="70000" lnSpcReduction="20000"/>
          </a:bodyPr>
          <a:lstStyle/>
          <a:p>
            <a:r>
              <a:rPr lang="en-US" dirty="0"/>
              <a:t>Overall structure length multiple of K</a:t>
            </a:r>
          </a:p>
          <a:p>
            <a:r>
              <a:rPr lang="en-US" dirty="0"/>
              <a:t>Satisfy alignment requirement </a:t>
            </a:r>
            <a:br>
              <a:rPr lang="en-US" dirty="0"/>
            </a:br>
            <a:r>
              <a:rPr lang="en-US" dirty="0"/>
              <a:t>for every element</a:t>
            </a: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8166100" y="1213554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1905001" y="5715000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/>
        </p:nvGraphicFramePr>
        <p:xfrm>
          <a:off x="2705100" y="3314700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64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4635500" y="3860800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397000"/>
            <a:ext cx="8382000" cy="2070100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sizeof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(S3)</a:t>
            </a:r>
            <a:r>
              <a:rPr lang="en-US" dirty="0"/>
              <a:t>, including alignment spacers</a:t>
            </a:r>
          </a:p>
          <a:p>
            <a:r>
              <a:rPr lang="en-US" dirty="0"/>
              <a:t>Element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r>
              <a:rPr lang="en-US" dirty="0"/>
              <a:t>Assembler gives offset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7920038" y="609600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1981200" y="5410200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5410200" y="5537200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/>
          </p:nvPr>
        </p:nvGraphicFramePr>
        <p:xfrm>
          <a:off x="1765301" y="3479800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/>
          </p:nvPr>
        </p:nvGraphicFramePr>
        <p:xfrm>
          <a:off x="2894014" y="4648200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8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/>
      <p:bldP spid="297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7514"/>
            <a:ext cx="55626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064500" cy="57150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endParaRPr lang="en-US" sz="18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2541588" y="2819401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4140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17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Put large data types first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Effect (largest alignment requirement K=4)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3092451" y="2230322"/>
            <a:ext cx="2222500" cy="15621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6877051" y="2202656"/>
            <a:ext cx="2224088" cy="1563688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5664200" y="2298700"/>
            <a:ext cx="9144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7"/>
          <p:cNvSpPr>
            <a:spLocks/>
          </p:cNvSpPr>
          <p:nvPr/>
        </p:nvSpPr>
        <p:spPr bwMode="auto">
          <a:xfrm>
            <a:off x="2157413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3427413" y="378904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5" name="Rectangle 11"/>
          <p:cNvSpPr>
            <a:spLocks/>
          </p:cNvSpPr>
          <p:nvPr/>
        </p:nvSpPr>
        <p:spPr bwMode="auto">
          <a:xfrm>
            <a:off x="2474913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4673600" y="378904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4991100" y="378904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18" name="Rectangle 7"/>
          <p:cNvSpPr>
            <a:spLocks/>
          </p:cNvSpPr>
          <p:nvPr/>
        </p:nvSpPr>
        <p:spPr bwMode="auto">
          <a:xfrm>
            <a:off x="3427413" y="480933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19" name="Rectangle 8"/>
          <p:cNvSpPr>
            <a:spLocks/>
          </p:cNvSpPr>
          <p:nvPr/>
        </p:nvSpPr>
        <p:spPr bwMode="auto">
          <a:xfrm>
            <a:off x="2146300" y="4792501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endParaRPr lang="en-US" sz="20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3744913" y="4809332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d</a:t>
            </a:r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4062413" y="4809332"/>
            <a:ext cx="696913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2 bytes</a:t>
            </a:r>
          </a:p>
        </p:txBody>
      </p:sp>
    </p:spTree>
    <p:extLst>
      <p:ext uri="{BB962C8B-B14F-4D97-AF65-F5344CB8AC3E}">
        <p14:creationId xmlns:p14="http://schemas.microsoft.com/office/powerpoint/2010/main" val="23141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87611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55767" y="623731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3503432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7571"/>
          </a:xfrm>
          <a:ln/>
        </p:spPr>
        <p:txBody>
          <a:bodyPr/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779" y="1052736"/>
            <a:ext cx="650748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55767" y="623731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01592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651377" y="4077072"/>
            <a:ext cx="1821234" cy="369332"/>
            <a:chOff x="1127377" y="4077072"/>
            <a:chExt cx="1821234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112737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716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2694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673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2651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630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2608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9872" y="4077072"/>
            <a:ext cx="2071024" cy="369332"/>
            <a:chOff x="2875872" y="4077072"/>
            <a:chExt cx="20710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28758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2565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544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2522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7501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24797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7458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24372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01593" y="4581128"/>
            <a:ext cx="1071879" cy="369332"/>
            <a:chOff x="877592" y="4581128"/>
            <a:chExt cx="1071879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87759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2737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716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2694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00732" y="4581128"/>
            <a:ext cx="822094" cy="369332"/>
            <a:chOff x="1876732" y="4581128"/>
            <a:chExt cx="82209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187673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2651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37630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150087" y="45811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99872" y="4581128"/>
            <a:ext cx="2071024" cy="369332"/>
            <a:chOff x="2875872" y="4581128"/>
            <a:chExt cx="2071024" cy="369332"/>
          </a:xfrm>
        </p:grpSpPr>
        <p:sp>
          <p:nvSpPr>
            <p:cNvPr id="45" name="TextBox 44"/>
            <p:cNvSpPr txBox="1"/>
            <p:nvPr/>
          </p:nvSpPr>
          <p:spPr>
            <a:xfrm>
              <a:off x="28758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2565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544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62522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7501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24797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58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24372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01593" y="5085184"/>
            <a:ext cx="2071019" cy="369332"/>
            <a:chOff x="877592" y="5085184"/>
            <a:chExt cx="2071019" cy="369332"/>
          </a:xfrm>
        </p:grpSpPr>
        <p:sp>
          <p:nvSpPr>
            <p:cNvPr id="53" name="TextBox 52"/>
            <p:cNvSpPr txBox="1"/>
            <p:nvPr/>
          </p:nvSpPr>
          <p:spPr>
            <a:xfrm>
              <a:off x="87759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2737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7716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2694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7673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651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76302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26087" y="508518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1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19438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1997669" y="3205082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1898779" y="1052737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1594670" y="622572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2991084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018" y="435678"/>
            <a:ext cx="8319438" cy="762000"/>
          </a:xfrm>
          <a:ln/>
        </p:spPr>
        <p:txBody>
          <a:bodyPr>
            <a:normAutofit fontScale="90000"/>
          </a:bodyPr>
          <a:lstStyle/>
          <a:p>
            <a:pPr marL="119063" indent="-119063"/>
            <a:r>
              <a:rPr lang="en-US" dirty="0"/>
              <a:t>Example </a:t>
            </a:r>
            <a:r>
              <a:rPr lang="en-US" dirty="0" err="1"/>
              <a:t>Struct</a:t>
            </a:r>
            <a:r>
              <a:rPr lang="en-US" dirty="0"/>
              <a:t> Exam Question (Cont’d)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1"/>
          <a:stretch/>
        </p:blipFill>
        <p:spPr bwMode="auto">
          <a:xfrm>
            <a:off x="1997669" y="3205082"/>
            <a:ext cx="6522341" cy="290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89"/>
          <a:stretch/>
        </p:blipFill>
        <p:spPr bwMode="auto">
          <a:xfrm>
            <a:off x="1898779" y="1052737"/>
            <a:ext cx="6507484" cy="212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9329" y="40770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9114" y="4077072"/>
            <a:ext cx="822094" cy="369332"/>
            <a:chOff x="933353" y="4077072"/>
            <a:chExt cx="822094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3335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313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292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98470" y="4077072"/>
            <a:ext cx="1071879" cy="369332"/>
            <a:chOff x="1682708" y="4077072"/>
            <a:chExt cx="107187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68270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249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8227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3206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97609" y="4077072"/>
            <a:ext cx="2071024" cy="369332"/>
            <a:chOff x="2681848" y="4077072"/>
            <a:chExt cx="207102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26818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163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8141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3120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098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30773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8055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48" y="40770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399330" y="4581128"/>
            <a:ext cx="2071019" cy="369332"/>
            <a:chOff x="683568" y="4581128"/>
            <a:chExt cx="2071019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68356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3335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313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3292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682708" y="4581128"/>
              <a:ext cx="822094" cy="369332"/>
              <a:chOff x="1876732" y="4581128"/>
              <a:chExt cx="822094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87673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6517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6302" y="458112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43206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97609" y="4581128"/>
            <a:ext cx="2071024" cy="369332"/>
            <a:chOff x="2681848" y="4581128"/>
            <a:chExt cx="2071024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26818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163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81417" y="4581128"/>
              <a:ext cx="447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3120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68098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30773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055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30348" y="458112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94670" y="6225723"/>
            <a:ext cx="6750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http://www.cs.cmu.edu/~213/oldexams/exam1-f12.pdf</a:t>
            </a:r>
          </a:p>
        </p:txBody>
      </p:sp>
    </p:spTree>
    <p:extLst>
      <p:ext uri="{BB962C8B-B14F-4D97-AF65-F5344CB8AC3E}">
        <p14:creationId xmlns:p14="http://schemas.microsoft.com/office/powerpoint/2010/main" val="18864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81189" y="45720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contiguous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Use index arithmetic to locate individual elements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Elements packed into single region of memory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Access using offsets determined by compiler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Possible require internal and external padding to ensure alignment</a:t>
            </a:r>
          </a:p>
          <a:p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Combinations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itchFamily="-96" charset="0"/>
              </a:rPr>
              <a:t>Can nest structure and array code arbitrarily</a:t>
            </a:r>
          </a:p>
        </p:txBody>
      </p:sp>
    </p:spTree>
    <p:extLst>
      <p:ext uri="{BB962C8B-B14F-4D97-AF65-F5344CB8AC3E}">
        <p14:creationId xmlns:p14="http://schemas.microsoft.com/office/powerpoint/2010/main" val="39141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17514"/>
            <a:ext cx="5562600" cy="573087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Access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064500" cy="5715000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</a:tabLst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</a:t>
            </a:r>
            <a:endParaRPr lang="en-US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Identifier </a:t>
            </a:r>
            <a:r>
              <a:rPr lang="en-US" b="1" dirty="0">
                <a:latin typeface="Courier New" pitchFamily="-96" charset="0"/>
              </a:rPr>
              <a:t>A</a:t>
            </a:r>
            <a:r>
              <a:rPr lang="en-US" dirty="0">
                <a:latin typeface="Calibri" pitchFamily="-96" charset="0"/>
              </a:rPr>
              <a:t> can be used as a pointer to array element 0: Type </a:t>
            </a:r>
            <a:r>
              <a:rPr lang="en-US" i="1" dirty="0">
                <a:latin typeface="Calibri" pitchFamily="-96" charset="0"/>
              </a:rPr>
              <a:t>T*</a:t>
            </a: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buNone/>
              <a:tabLst>
                <a:tab pos="1943100" algn="l"/>
                <a:tab pos="3660775" algn="l"/>
              </a:tabLst>
            </a:pPr>
            <a:endParaRPr lang="en-US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    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&amp;val[2]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+ 8   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 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  <a:tab pos="5086350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+ 4 * 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//&amp;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2541588" y="2819401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4140200" y="2867023"/>
            <a:ext cx="5334000" cy="753576"/>
            <a:chOff x="2514600" y="3429000"/>
            <a:chExt cx="5334000" cy="773902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42173"/>
              <a:ext cx="396875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+ 4</a:t>
              </a: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+ 8</a:t>
              </a: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55216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+ 12</a:t>
              </a: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+ 16</a:t>
              </a: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476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>
                  <a:latin typeface="Courier New" panose="02070309020205020404" pitchFamily="49" charset="0"/>
                  <a:cs typeface="Courier New" panose="02070309020205020404" pitchFamily="49" charset="0"/>
                </a:rPr>
                <a:t>x + 20</a:t>
              </a: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9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5473700" cy="573088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libri" pitchFamily="-96" charset="0"/>
              </a:rPr>
              <a:t>Array Example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5484195"/>
            <a:ext cx="8382000" cy="1377950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Declaration “</a:t>
            </a:r>
            <a:r>
              <a:rPr lang="en-US" sz="2000" dirty="0" err="1">
                <a:latin typeface="Courier New" pitchFamily="-96" charset="0"/>
              </a:rPr>
              <a:t>zip_dig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alibri" pitchFamily="-96" charset="0"/>
              </a:rPr>
              <a:t>” equivalent to “</a:t>
            </a:r>
            <a:r>
              <a:rPr lang="en-US" sz="2000" dirty="0" err="1">
                <a:latin typeface="Courier New" pitchFamily="-96" charset="0"/>
              </a:rPr>
              <a:t>int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 err="1">
                <a:latin typeface="Courier New" pitchFamily="-96" charset="0"/>
              </a:rPr>
              <a:t>cmu</a:t>
            </a:r>
            <a:r>
              <a:rPr lang="en-US" sz="2000" dirty="0">
                <a:latin typeface="Courier New" pitchFamily="-96" charset="0"/>
              </a:rPr>
              <a:t>[5]</a:t>
            </a:r>
            <a:r>
              <a:rPr lang="en-US" sz="2000" dirty="0">
                <a:latin typeface="Calibri" pitchFamily="-96" charset="0"/>
              </a:rPr>
              <a:t>”</a:t>
            </a:r>
          </a:p>
          <a:p>
            <a:r>
              <a:rPr lang="en-US" sz="2000" dirty="0">
                <a:latin typeface="Calibri" pitchFamily="-96" charset="0"/>
              </a:rPr>
              <a:t>Example arrays were allocated in successive 20 byte blocks</a:t>
            </a:r>
          </a:p>
          <a:p>
            <a:pPr lvl="1"/>
            <a:r>
              <a:rPr lang="en-US" dirty="0">
                <a:latin typeface="Calibri" pitchFamily="-96" charset="0"/>
              </a:rPr>
              <a:t>Not guaranteed to happen in general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133601" y="1124744"/>
            <a:ext cx="4924425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#define ZLEN 5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typedef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[ZLEN];</a:t>
            </a:r>
          </a:p>
          <a:p>
            <a:pPr eaLnBrk="0" hangingPunct="0"/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cmu</a:t>
            </a:r>
            <a:r>
              <a:rPr lang="en-US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mit</a:t>
            </a:r>
            <a:r>
              <a:rPr lang="en-US" dirty="0">
                <a:latin typeface="Courier New" pitchFamily="-96" charset="0"/>
              </a:rPr>
              <a:t> = { 0, 2, 1, 3, 9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ucb</a:t>
            </a:r>
            <a:r>
              <a:rPr lang="en-US" dirty="0">
                <a:latin typeface="Courier New" pitchFamily="-96" charset="0"/>
              </a:rPr>
              <a:t>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1600200" y="3078832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 cmu;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3783013" y="3126458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1601788" y="3880520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 mit;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3784600" y="3928144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40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44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48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52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56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600200" y="4718720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ucb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3783013" y="4766344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56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60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64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68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72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76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3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itchFamily="-96" charset="0"/>
              </a:rPr>
              <a:t>Array Accessing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1818" y="3529795"/>
            <a:ext cx="3429000" cy="2981325"/>
          </a:xfrm>
        </p:spPr>
        <p:txBody>
          <a:bodyPr/>
          <a:lstStyle/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alibri" pitchFamily="-96" charset="0"/>
              </a:rPr>
              <a:t> contains starting address of array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Register </a:t>
            </a: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rsi</a:t>
            </a:r>
            <a:r>
              <a:rPr lang="en-US" sz="2000" dirty="0">
                <a:latin typeface="Calibri" pitchFamily="-96" charset="0"/>
              </a:rPr>
              <a:t> contains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alibri" pitchFamily="-96" charset="0"/>
              </a:rPr>
              <a:t>array index</a:t>
            </a: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Desired digit at </a:t>
            </a:r>
            <a:br>
              <a:rPr lang="en-US" sz="2000" dirty="0">
                <a:latin typeface="Calibri" pitchFamily="-96" charset="0"/>
              </a:rPr>
            </a:br>
            <a:r>
              <a:rPr lang="en-US" sz="2000" dirty="0">
                <a:latin typeface="Courier New" pitchFamily="-96" charset="0"/>
              </a:rPr>
              <a:t>%</a:t>
            </a:r>
            <a:r>
              <a:rPr lang="en-US" sz="2000" dirty="0" err="1">
                <a:latin typeface="Courier New" pitchFamily="-96" charset="0"/>
              </a:rPr>
              <a:t>rdi</a:t>
            </a:r>
            <a:r>
              <a:rPr lang="en-US" sz="2000" dirty="0">
                <a:latin typeface="Courier New" pitchFamily="-96" charset="0"/>
              </a:rPr>
              <a:t> + 4*%</a:t>
            </a:r>
            <a:r>
              <a:rPr lang="en-US" sz="2000" dirty="0" err="1">
                <a:latin typeface="Courier New" pitchFamily="-96" charset="0"/>
              </a:rPr>
              <a:t>rsi</a:t>
            </a:r>
            <a:endParaRPr lang="en-US" sz="2000" dirty="0">
              <a:latin typeface="Calibri" pitchFamily="-96" charset="0"/>
            </a:endParaRPr>
          </a:p>
          <a:p>
            <a:pPr marL="401638" indent="-246063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-96" charset="2"/>
              <a:buChar char="n"/>
            </a:pPr>
            <a:r>
              <a:rPr lang="en-US" sz="2000" dirty="0">
                <a:latin typeface="Calibri" pitchFamily="-96" charset="0"/>
              </a:rPr>
              <a:t>Use memory reference </a:t>
            </a:r>
            <a:r>
              <a:rPr lang="en-US" sz="2000" dirty="0">
                <a:latin typeface="Courier New" pitchFamily="-96" charset="0"/>
              </a:rPr>
              <a:t>(%rdi,%rsi,4)</a:t>
            </a:r>
            <a:endParaRPr lang="en-US" sz="2000" dirty="0">
              <a:latin typeface="Calibri" pitchFamily="-96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2051050" y="2792414"/>
            <a:ext cx="3684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z,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z[digit];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1828800" y="4876801"/>
            <a:ext cx="5334000" cy="9207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rdi</a:t>
            </a:r>
            <a:r>
              <a:rPr lang="en-US" dirty="0">
                <a:latin typeface="Courier New" pitchFamily="-96" charset="0"/>
              </a:rPr>
              <a:t> = z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rsi</a:t>
            </a:r>
            <a:r>
              <a:rPr lang="en-US" dirty="0">
                <a:latin typeface="Courier New" pitchFamily="-96" charset="0"/>
              </a:rPr>
              <a:t> = digit</a:t>
            </a:r>
            <a:endParaRPr lang="cs-CZ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cs-CZ" dirty="0" err="1">
                <a:latin typeface="Courier New" pitchFamily="-96" charset="0"/>
              </a:rPr>
              <a:t>movl</a:t>
            </a:r>
            <a:r>
              <a:rPr lang="cs-CZ" dirty="0">
                <a:latin typeface="Courier New" pitchFamily="-96" charset="0"/>
              </a:rPr>
              <a:t> (%rdi,%rsi,4), %</a:t>
            </a:r>
            <a:r>
              <a:rPr lang="cs-CZ" dirty="0" err="1">
                <a:latin typeface="Courier New" pitchFamily="-96" charset="0"/>
              </a:rPr>
              <a:t>eax</a:t>
            </a:r>
            <a:r>
              <a:rPr lang="en-US" dirty="0">
                <a:latin typeface="Courier New" pitchFamily="-96" charset="0"/>
              </a:rPr>
              <a:t>  # z[digit]</a:t>
            </a:r>
          </a:p>
        </p:txBody>
      </p:sp>
      <p:sp>
        <p:nvSpPr>
          <p:cNvPr id="64517" name="TextBox 6"/>
          <p:cNvSpPr txBox="1">
            <a:spLocks noChangeArrowheads="1"/>
          </p:cNvSpPr>
          <p:nvPr/>
        </p:nvSpPr>
        <p:spPr bwMode="auto">
          <a:xfrm>
            <a:off x="1944689" y="4392613"/>
            <a:ext cx="822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x86-64</a:t>
            </a: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1828800" y="1408113"/>
            <a:ext cx="19304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zip_dig cmu;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3708400" y="1455739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4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2452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$0, %</a:t>
            </a:r>
            <a:r>
              <a:rPr lang="cs-CZ" dirty="0" err="1">
                <a:latin typeface="Courier New" pitchFamily="49" charset="0"/>
              </a:rPr>
              <a:t>eax</a:t>
            </a:r>
            <a:r>
              <a:rPr lang="cs-CZ" dirty="0">
                <a:latin typeface="Courier New" pitchFamily="49" charset="0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jmp</a:t>
            </a:r>
            <a:r>
              <a:rPr lang="cs-CZ" dirty="0">
                <a:latin typeface="Courier New" pitchFamily="49" charset="0"/>
              </a:rPr>
              <a:t>     .L3               #  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.L4: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addq</a:t>
            </a:r>
            <a:r>
              <a:rPr lang="cs-CZ" dirty="0">
                <a:latin typeface="Courier New" pitchFamily="49" charset="0"/>
              </a:rPr>
              <a:t>    $1,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.L3:                        #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cmpq</a:t>
            </a:r>
            <a:r>
              <a:rPr lang="cs-CZ" dirty="0">
                <a:latin typeface="Courier New" pitchFamily="49" charset="0"/>
              </a:rPr>
              <a:t>    $4,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jbe</a:t>
            </a:r>
            <a:r>
              <a:rPr lang="cs-CZ" dirty="0">
                <a:latin typeface="Courier New" pitchFamily="49" charset="0"/>
              </a:rPr>
              <a:t>     .L4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&lt;=,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rep</a:t>
            </a:r>
            <a:r>
              <a:rPr lang="cs-CZ" dirty="0">
                <a:latin typeface="Courier New" pitchFamily="49" charset="0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417514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2024" y="3240461"/>
            <a:ext cx="3456384" cy="36676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2452662" y="3500438"/>
            <a:ext cx="7099722" cy="28597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$0, %</a:t>
            </a:r>
            <a:r>
              <a:rPr lang="cs-CZ" dirty="0" err="1">
                <a:latin typeface="Courier New" pitchFamily="49" charset="0"/>
              </a:rPr>
              <a:t>eax</a:t>
            </a:r>
            <a:r>
              <a:rPr lang="cs-CZ" dirty="0">
                <a:latin typeface="Courier New" pitchFamily="49" charset="0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jmp</a:t>
            </a:r>
            <a:r>
              <a:rPr lang="cs-CZ" dirty="0">
                <a:latin typeface="Courier New" pitchFamily="49" charset="0"/>
              </a:rPr>
              <a:t>     .L3               #  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.L4: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addq</a:t>
            </a:r>
            <a:r>
              <a:rPr lang="cs-CZ" dirty="0">
                <a:latin typeface="Courier New" pitchFamily="49" charset="0"/>
              </a:rPr>
              <a:t>    $1,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.L3:                        #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cmpq</a:t>
            </a:r>
            <a:r>
              <a:rPr lang="cs-CZ" dirty="0">
                <a:latin typeface="Courier New" pitchFamily="49" charset="0"/>
              </a:rPr>
              <a:t>    $4,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jbe</a:t>
            </a:r>
            <a:r>
              <a:rPr lang="cs-CZ" dirty="0">
                <a:latin typeface="Courier New" pitchFamily="49" charset="0"/>
              </a:rPr>
              <a:t>     .L4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&lt;=,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rep</a:t>
            </a:r>
            <a:r>
              <a:rPr lang="cs-CZ" dirty="0">
                <a:latin typeface="Courier New" pitchFamily="49" charset="0"/>
              </a:rPr>
              <a:t>; ret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417514"/>
            <a:ext cx="8382000" cy="5730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00500" y="1357299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  <a:r>
              <a:rPr lang="en-US" dirty="0" err="1">
                <a:latin typeface="Courier New" pitchFamily="-96" charset="0"/>
              </a:rPr>
              <a:t>zincr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zip_dig</a:t>
            </a:r>
            <a:r>
              <a:rPr lang="en-US" dirty="0">
                <a:latin typeface="Courier New" pitchFamily="-96" charset="0"/>
              </a:rPr>
              <a:t> z)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for (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= 0;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&lt; ZLEN;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z[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84032" y="3500439"/>
            <a:ext cx="3168352" cy="36676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endParaRPr lang="cs-CZ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4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4135</Words>
  <Application>Microsoft Office PowerPoint</Application>
  <PresentationFormat>Widescreen</PresentationFormat>
  <Paragraphs>1208</Paragraphs>
  <Slides>45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Light</vt:lpstr>
      <vt:lpstr>Courier</vt:lpstr>
      <vt:lpstr>Courier New</vt:lpstr>
      <vt:lpstr>Courier New Bold</vt:lpstr>
      <vt:lpstr>Lucida Grande</vt:lpstr>
      <vt:lpstr>Monaco</vt:lpstr>
      <vt:lpstr>Times New Roman</vt:lpstr>
      <vt:lpstr>Wingdings</vt:lpstr>
      <vt:lpstr>Wingdings 2</vt:lpstr>
      <vt:lpstr>ヒラギノ角ゴ ProN W6</vt:lpstr>
      <vt:lpstr>Office Theme</vt:lpstr>
      <vt:lpstr>PowerPoint Presentation</vt:lpstr>
      <vt:lpstr>Today</vt:lpstr>
      <vt:lpstr>Array Allocation</vt:lpstr>
      <vt:lpstr>Array Access</vt:lpstr>
      <vt:lpstr>Array Access</vt:lpstr>
      <vt:lpstr>Array Example</vt:lpstr>
      <vt:lpstr>Array Accessing Example</vt:lpstr>
      <vt:lpstr>Array Loop Example</vt:lpstr>
      <vt:lpstr>Array Loop Example</vt:lpstr>
      <vt:lpstr>Understanding Pointers &amp; Arrays #1</vt:lpstr>
      <vt:lpstr>Understanding Pointers &amp; Arrays #1</vt:lpstr>
      <vt:lpstr>Understanding Pointers &amp; Arrays #2</vt:lpstr>
      <vt:lpstr>Understanding Pointers &amp; Arrays #2</vt:lpstr>
      <vt:lpstr>Understanding Pointers &amp; Arrays #3</vt:lpstr>
      <vt:lpstr>PowerPoint Presentation</vt:lpstr>
      <vt:lpstr>Understanding Pointers &amp; Arrays #3</vt:lpstr>
      <vt:lpstr>Multidimensional (Nested) Arrays</vt:lpstr>
      <vt:lpstr>Nested Array Example</vt:lpstr>
      <vt:lpstr>Nested Array Row Access</vt:lpstr>
      <vt:lpstr>Nested Array Row Access Code</vt:lpstr>
      <vt:lpstr>Nested Array Element Access</vt:lpstr>
      <vt:lpstr>Nested Array Element Access Code</vt:lpstr>
      <vt:lpstr>Multi-Level Array Example</vt:lpstr>
      <vt:lpstr>Element Access in Multi-Level Array</vt:lpstr>
      <vt:lpstr>Array Element Accesses</vt:lpstr>
      <vt:lpstr>N X N Matrix Code</vt:lpstr>
      <vt:lpstr>16 X 16 Matrix Access</vt:lpstr>
      <vt:lpstr>n X n Matrix Access</vt:lpstr>
      <vt:lpstr>Today</vt:lpstr>
      <vt:lpstr>Structure Representation</vt:lpstr>
      <vt:lpstr>Generating Pointer to Structure Member</vt:lpstr>
      <vt:lpstr>Following Linked List</vt:lpstr>
      <vt:lpstr>Structures &amp; Alignment</vt:lpstr>
      <vt:lpstr>Alignment Principles</vt:lpstr>
      <vt:lpstr>Specific Cases of Alignment (x86-64)</vt:lpstr>
      <vt:lpstr>Satisfying Alignment with Structures</vt:lpstr>
      <vt:lpstr>Meeting Overall Alignment Requirement</vt:lpstr>
      <vt:lpstr>Arrays of Structures</vt:lpstr>
      <vt:lpstr>Accessing Array Elements</vt:lpstr>
      <vt:lpstr>Saving Space</vt:lpstr>
      <vt:lpstr>Example Struct Exam Question</vt:lpstr>
      <vt:lpstr>Example Struct Exam Question</vt:lpstr>
      <vt:lpstr>Example Struct Exam Question (Cont’d)</vt:lpstr>
      <vt:lpstr>Example Struct Exam Question (Cont’d)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12</cp:revision>
  <dcterms:created xsi:type="dcterms:W3CDTF">2018-05-29T17:03:47Z</dcterms:created>
  <dcterms:modified xsi:type="dcterms:W3CDTF">2018-05-29T21:54:27Z</dcterms:modified>
</cp:coreProperties>
</file>