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542" r:id="rId2"/>
    <p:sldId id="681" r:id="rId3"/>
    <p:sldId id="692" r:id="rId4"/>
    <p:sldId id="706" r:id="rId5"/>
    <p:sldId id="719" r:id="rId6"/>
    <p:sldId id="690" r:id="rId7"/>
    <p:sldId id="683" r:id="rId8"/>
    <p:sldId id="671" r:id="rId9"/>
    <p:sldId id="673" r:id="rId10"/>
    <p:sldId id="674" r:id="rId11"/>
    <p:sldId id="675" r:id="rId12"/>
    <p:sldId id="676" r:id="rId13"/>
    <p:sldId id="677" r:id="rId14"/>
    <p:sldId id="684" r:id="rId15"/>
    <p:sldId id="591" r:id="rId16"/>
    <p:sldId id="592" r:id="rId17"/>
    <p:sldId id="720" r:id="rId18"/>
    <p:sldId id="593" r:id="rId19"/>
    <p:sldId id="594" r:id="rId20"/>
    <p:sldId id="595" r:id="rId21"/>
    <p:sldId id="728" r:id="rId22"/>
    <p:sldId id="729" r:id="rId23"/>
    <p:sldId id="685" r:id="rId24"/>
    <p:sldId id="596" r:id="rId25"/>
    <p:sldId id="597" r:id="rId26"/>
    <p:sldId id="645" r:id="rId27"/>
    <p:sldId id="599" r:id="rId28"/>
    <p:sldId id="602" r:id="rId29"/>
    <p:sldId id="600" r:id="rId30"/>
    <p:sldId id="601" r:id="rId31"/>
    <p:sldId id="686" r:id="rId32"/>
    <p:sldId id="606" r:id="rId33"/>
    <p:sldId id="721" r:id="rId34"/>
    <p:sldId id="607" r:id="rId35"/>
    <p:sldId id="722" r:id="rId36"/>
    <p:sldId id="723" r:id="rId37"/>
    <p:sldId id="649" r:id="rId38"/>
    <p:sldId id="68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1C37D-F66E-485B-B5D5-44D042B1B76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99AC9-9582-42B8-9EE9-5B7D5197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2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44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0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6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42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8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2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2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6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3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2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07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42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1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78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75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9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87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40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7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9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4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4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B106-DF2D-484B-9500-40809590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E95CE-ADB1-48DA-82D4-3C0F9475D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9BD3-FD53-4CA5-99CA-E4F0134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A596-7A72-48A9-9398-EC6D4FC8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69BB-56FF-42C0-B3BE-5BF29024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C1CC-4515-4A6E-A173-7DD1CDD9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B742-5513-4AE4-A7DA-68C19224D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10BB-D8EE-4507-B1C7-B3002830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E6E1-EB7B-4C00-80F0-7EC0C469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F152-2EE2-4AE5-8BA1-DFA4D792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C9DD3-126D-48BE-B6A8-FF88EEA12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2C410-2B74-4A44-ADE4-8007500BD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2933-D96B-4868-837B-13923110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BD03-C283-4DAC-B549-4E833519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B04E-331E-442F-9D4A-8B84AE55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92EA-9D3A-4C9B-931A-9B60CDA4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EF02-1558-4A05-AF13-807ED4717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B161-4808-4D67-B61C-4465EE3F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042B-99D9-44FB-9DB9-212833F9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27263-3392-4821-9AB0-C7B45CA4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E560-013C-4707-9A54-2664A8F6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5A420-1052-4A72-966F-EC0308F94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0009-618E-4377-8A0B-4C15EF1E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4083-28D9-4AC6-B1B7-5B04A64C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6215-ED95-418F-A460-3FC3BB99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8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94F2-3C63-41C3-860D-C6186D4C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CEB2-8C26-49F9-A220-F87ABC779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311C0-5F86-4327-90A6-BE133E655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C42E0-3F7A-4F72-8999-2716B296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B0780-3658-43ED-B929-0FFC76DB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3BD43-39DE-476E-896E-E781AA13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AF96-9888-40A3-8214-66FAAFAC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3CF2B-1462-4C31-B1EA-F04493A78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AFD2-6501-42C5-9520-7A38A5C5A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75244-4172-412E-AC52-77CC2A95E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0CFA1-3F72-4C88-B6F2-46220C55C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77CC1-EC25-46EF-AAB8-3BC608C3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BCF53-C0B9-40CC-B81B-861DC763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8220D-B9E1-4698-8E02-52D15EAE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203C-C5EE-446A-9F0E-CFCC57B2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B2FAD-32C3-4510-BEAF-5251370D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355BA-DBE6-4237-B985-17A6048F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5A878-972A-435A-86A2-C89D5095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2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E722D-713C-4559-9157-4E7992C8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C31A9-F7A0-422B-A0BC-2D070E4C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E2390-217B-4D4D-A6DE-9206AD8F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6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CFA2-F8E3-4742-8960-6D04BAAD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CBCB-7641-40D6-895A-41CE4045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E9DC4-6DA2-47E5-9D8C-753B125D4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986E9-E8DD-48CA-A7BF-A48C766B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F3324-E4DA-4784-8367-571C5AF2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2E933-561C-480D-9BC6-C80FD925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5396-D1A1-4B7B-B3A3-FC030438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47753-A877-4EFE-8ED6-9CB5B0347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A536D-1082-45B6-ACA2-E7DE275E4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57B0-57E7-480B-8BD6-A0219044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32175-B0C3-4639-849D-40FB1AD9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5D56-701C-434E-AEC1-C27F1F00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1A9E7-1D9B-46AE-B86C-C4EECD8E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C56EF-1AB5-4236-8341-AB801385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D2AE-2B16-4012-BBC2-AE9639760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112E-C5F3-4B29-B396-A6A099B18EB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3783-7FC4-4631-9063-2A923341F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A37B-093E-46BD-823B-D69DFC1DF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037522" y="372248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Bits, Bytes and Integers – Part 1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CSCI 2400: Computer Systems</a:t>
            </a:r>
            <a:br>
              <a:rPr lang="en-US" b="0" dirty="0"/>
            </a:b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Lecture</a:t>
            </a:r>
            <a:br>
              <a:rPr lang="en-US" sz="2000" dirty="0"/>
            </a:br>
            <a:r>
              <a:rPr lang="en-US" sz="2000" dirty="0"/>
              <a:t>June -5</a:t>
            </a:r>
            <a:r>
              <a:rPr lang="en-US" sz="2000" baseline="30000" dirty="0"/>
              <a:t>th</a:t>
            </a:r>
            <a:r>
              <a:rPr lang="en-US" sz="2000" dirty="0"/>
              <a:t> 2018</a:t>
            </a:r>
            <a:br>
              <a:rPr lang="en-US" sz="2000" dirty="0"/>
            </a:br>
            <a:r>
              <a:rPr lang="en-US" sz="2000" dirty="0"/>
              <a:t>Sandesh Dhawaskar Sathyanarayana</a:t>
            </a:r>
            <a:br>
              <a:rPr lang="en-US" sz="2000" dirty="0"/>
            </a:br>
            <a:r>
              <a:rPr lang="en-US" sz="2000" dirty="0"/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52841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6345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  <p:extLst>
      <p:ext uri="{BB962C8B-B14F-4D97-AF65-F5344CB8AC3E}">
        <p14:creationId xmlns:p14="http://schemas.microsoft.com/office/powerpoint/2010/main" val="30036263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/>
            <a:r>
              <a:rPr lang="en-US" dirty="0"/>
              <a:t>Apply to any “integral” data type</a:t>
            </a: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dirty="0"/>
              <a:t>View arguments as bit vectors</a:t>
            </a:r>
          </a:p>
          <a:p>
            <a:pPr marL="552450" lvl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382001" y="1095373"/>
            <a:ext cx="1793875" cy="4321081"/>
            <a:chOff x="0" y="177"/>
            <a:chExt cx="1130" cy="272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499"/>
              <a:ext cx="1104" cy="2399"/>
              <a:chOff x="0" y="-8"/>
              <a:chExt cx="1104" cy="2399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-8"/>
                <a:ext cx="288" cy="239"/>
                <a:chOff x="0" y="-8"/>
                <a:chExt cx="288" cy="239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-8"/>
                <a:ext cx="288" cy="239"/>
                <a:chOff x="0" y="-8"/>
                <a:chExt cx="288" cy="239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-8"/>
                <a:ext cx="528" cy="239"/>
                <a:chOff x="0" y="-8"/>
                <a:chExt cx="528" cy="239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36"/>
                <a:ext cx="288" cy="239"/>
                <a:chOff x="0" y="-8"/>
                <a:chExt cx="288" cy="239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36"/>
                <a:ext cx="288" cy="239"/>
                <a:chOff x="0" y="-8"/>
                <a:chExt cx="288" cy="239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36"/>
                <a:ext cx="528" cy="239"/>
                <a:chOff x="0" y="-8"/>
                <a:chExt cx="528" cy="239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0"/>
                <a:ext cx="288" cy="239"/>
                <a:chOff x="0" y="-8"/>
                <a:chExt cx="288" cy="239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0"/>
                <a:ext cx="288" cy="239"/>
                <a:chOff x="0" y="-8"/>
                <a:chExt cx="288" cy="239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0"/>
                <a:ext cx="528" cy="239"/>
                <a:chOff x="0" y="-8"/>
                <a:chExt cx="528" cy="239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24"/>
                <a:ext cx="288" cy="239"/>
                <a:chOff x="0" y="-8"/>
                <a:chExt cx="288" cy="239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24"/>
                <a:ext cx="288" cy="239"/>
                <a:chOff x="0" y="-8"/>
                <a:chExt cx="288" cy="239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24"/>
                <a:ext cx="528" cy="239"/>
                <a:chOff x="0" y="-8"/>
                <a:chExt cx="528" cy="239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68"/>
                <a:ext cx="288" cy="239"/>
                <a:chOff x="0" y="-8"/>
                <a:chExt cx="288" cy="239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68"/>
                <a:ext cx="288" cy="239"/>
                <a:chOff x="0" y="-8"/>
                <a:chExt cx="288" cy="239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68"/>
                <a:ext cx="528" cy="239"/>
                <a:chOff x="0" y="-8"/>
                <a:chExt cx="528" cy="239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12"/>
                <a:ext cx="288" cy="239"/>
                <a:chOff x="0" y="-8"/>
                <a:chExt cx="288" cy="239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12"/>
                <a:ext cx="288" cy="239"/>
                <a:chOff x="0" y="-8"/>
                <a:chExt cx="288" cy="239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12"/>
                <a:ext cx="528" cy="239"/>
                <a:chOff x="0" y="-8"/>
                <a:chExt cx="528" cy="239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56"/>
                <a:ext cx="288" cy="239"/>
                <a:chOff x="0" y="-8"/>
                <a:chExt cx="288" cy="239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56"/>
                <a:ext cx="288" cy="239"/>
                <a:chOff x="0" y="-8"/>
                <a:chExt cx="288" cy="239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56"/>
                <a:ext cx="528" cy="239"/>
                <a:chOff x="0" y="-8"/>
                <a:chExt cx="528" cy="239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0"/>
                <a:ext cx="288" cy="239"/>
                <a:chOff x="0" y="-8"/>
                <a:chExt cx="288" cy="239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0"/>
                <a:ext cx="288" cy="239"/>
                <a:chOff x="0" y="-8"/>
                <a:chExt cx="288" cy="239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0"/>
                <a:ext cx="528" cy="239"/>
                <a:chOff x="0" y="-8"/>
                <a:chExt cx="528" cy="239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44"/>
                <a:ext cx="288" cy="239"/>
                <a:chOff x="0" y="-8"/>
                <a:chExt cx="288" cy="239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44"/>
                <a:ext cx="288" cy="239"/>
                <a:chOff x="0" y="-8"/>
                <a:chExt cx="288" cy="239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44"/>
                <a:ext cx="528" cy="239"/>
                <a:chOff x="0" y="-8"/>
                <a:chExt cx="528" cy="239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88"/>
                <a:ext cx="288" cy="239"/>
                <a:chOff x="0" y="-8"/>
                <a:chExt cx="288" cy="239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88"/>
                <a:ext cx="288" cy="239"/>
                <a:chOff x="0" y="-8"/>
                <a:chExt cx="288" cy="239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88"/>
                <a:ext cx="528" cy="239"/>
                <a:chOff x="0" y="-8"/>
                <a:chExt cx="528" cy="239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32"/>
                <a:ext cx="288" cy="239"/>
                <a:chOff x="0" y="-8"/>
                <a:chExt cx="288" cy="239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32"/>
                <a:ext cx="288" cy="239"/>
                <a:chOff x="0" y="-8"/>
                <a:chExt cx="288" cy="239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32"/>
                <a:ext cx="528" cy="239"/>
                <a:chOff x="0" y="-8"/>
                <a:chExt cx="528" cy="239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76"/>
                <a:ext cx="288" cy="239"/>
                <a:chOff x="0" y="-8"/>
                <a:chExt cx="288" cy="239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76"/>
                <a:ext cx="288" cy="239"/>
                <a:chOff x="0" y="-8"/>
                <a:chExt cx="288" cy="239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76"/>
                <a:ext cx="528" cy="239"/>
                <a:chOff x="0" y="-8"/>
                <a:chExt cx="528" cy="239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0"/>
                <a:ext cx="288" cy="239"/>
                <a:chOff x="0" y="-8"/>
                <a:chExt cx="288" cy="239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0"/>
                <a:ext cx="288" cy="239"/>
                <a:chOff x="0" y="-8"/>
                <a:chExt cx="288" cy="239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0"/>
                <a:ext cx="528" cy="239"/>
                <a:chOff x="0" y="-8"/>
                <a:chExt cx="528" cy="239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64"/>
                <a:ext cx="288" cy="239"/>
                <a:chOff x="0" y="-8"/>
                <a:chExt cx="288" cy="239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64"/>
                <a:ext cx="288" cy="239"/>
                <a:chOff x="0" y="-8"/>
                <a:chExt cx="288" cy="239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64"/>
                <a:ext cx="528" cy="239"/>
                <a:chOff x="0" y="-8"/>
                <a:chExt cx="528" cy="239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08"/>
                <a:ext cx="288" cy="239"/>
                <a:chOff x="0" y="-8"/>
                <a:chExt cx="288" cy="239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08"/>
                <a:ext cx="288" cy="239"/>
                <a:chOff x="0" y="-8"/>
                <a:chExt cx="288" cy="239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08"/>
                <a:ext cx="528" cy="239"/>
                <a:chOff x="0" y="-8"/>
                <a:chExt cx="528" cy="239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52"/>
                <a:ext cx="288" cy="239"/>
                <a:chOff x="0" y="-8"/>
                <a:chExt cx="288" cy="239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52"/>
                <a:ext cx="288" cy="239"/>
                <a:chOff x="0" y="-8"/>
                <a:chExt cx="288" cy="239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52"/>
                <a:ext cx="528" cy="239"/>
                <a:chOff x="0" y="-8"/>
                <a:chExt cx="528" cy="239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19260000">
              <a:off x="324" y="177"/>
              <a:ext cx="616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19260000">
              <a:off x="628" y="210"/>
              <a:ext cx="502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63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Contrast to Bit-Level Operators</a:t>
            </a:r>
          </a:p>
          <a:p>
            <a:pPr marL="552450" lvl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/>
            <a:r>
              <a:rPr lang="en-US" dirty="0"/>
              <a:t>View 0 as “False”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</a:p>
          <a:p>
            <a:pPr marL="838200" lvl="2"/>
            <a:r>
              <a:rPr lang="en-US" dirty="0"/>
              <a:t>Always return 0 or 1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616700" y="1916596"/>
            <a:ext cx="6400800" cy="19050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Watch out for &amp;&amp; vs. &amp; (and || vs. |)…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one of the more common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oopsies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 in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3042888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8686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8686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420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1">
            <a:off x="8839202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8437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8686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686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420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/>
            <a:r>
              <a:rPr lang="en-US" dirty="0"/>
              <a:t>Throw away extra bits on left</a:t>
            </a:r>
          </a:p>
          <a:p>
            <a:pPr marL="838200" lvl="2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/>
            <a:r>
              <a:rPr lang="en-US" dirty="0"/>
              <a:t>Throw away extra bits on right</a:t>
            </a:r>
          </a:p>
          <a:p>
            <a:pPr marL="552450" lvl="1"/>
            <a:r>
              <a:rPr lang="en-US" dirty="0"/>
              <a:t>Logical shift</a:t>
            </a:r>
          </a:p>
          <a:p>
            <a:pPr marL="838200" lvl="2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/>
            <a:r>
              <a:rPr lang="en-US" dirty="0"/>
              <a:t>Arithmetic shift</a:t>
            </a:r>
          </a:p>
          <a:p>
            <a:pPr marL="838200" lvl="2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05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932649" y="1371600"/>
            <a:ext cx="1373117" cy="457200"/>
            <a:chOff x="20" y="0"/>
            <a:chExt cx="864" cy="288"/>
          </a:xfrm>
          <a:noFill/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29" y="24"/>
              <a:ext cx="847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934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934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51" y="24"/>
              <a:ext cx="761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6934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3" y="24"/>
              <a:ext cx="81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8305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6932649" y="3581400"/>
            <a:ext cx="1373117" cy="457200"/>
            <a:chOff x="20" y="0"/>
            <a:chExt cx="864" cy="288"/>
          </a:xfrm>
          <a:noFill/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29" y="24"/>
              <a:ext cx="847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6934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934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51" y="24"/>
              <a:ext cx="761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6934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3" y="24"/>
              <a:ext cx="81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1">
            <a:off x="8839202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8437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9543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89" grpId="0" animBg="1"/>
      <p:bldP spid="90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1208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2" y="493712"/>
            <a:ext cx="61166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3276600" y="2362201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324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2514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2438400" y="1143001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6324601" y="1143001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8153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9220200" y="2590801"/>
            <a:ext cx="137160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3198814" y="3584576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4" y="3584576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75009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3850"/>
            <a:ext cx="87630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Two-complement: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4745" y="207964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629144" y="16986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62345" y="398464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29144" y="36290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72444" y="20796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2445" y="398464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  <p:extLst>
      <p:ext uri="{BB962C8B-B14F-4D97-AF65-F5344CB8AC3E}">
        <p14:creationId xmlns:p14="http://schemas.microsoft.com/office/powerpoint/2010/main" val="4040932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3850"/>
            <a:ext cx="87630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276600" y="914401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/>
          </p:nvPr>
        </p:nvGraphicFramePr>
        <p:xfrm>
          <a:off x="3444876" y="1654176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Document" r:id="rId4" imgW="5612605" imgH="5218356" progId="Word.Document.8">
                  <p:embed/>
                </p:oleObj>
              </mc:Choice>
              <mc:Fallback>
                <p:oleObj name="Document" r:id="rId4" imgW="5612605" imgH="5218356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6" y="1654176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4104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11176"/>
            <a:ext cx="58229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14514" y="1220788"/>
            <a:ext cx="4078287" cy="5224462"/>
          </a:xfrm>
        </p:spPr>
        <p:txBody>
          <a:bodyPr vert="horz" lIns="90487" tIns="44450" rIns="90487" bIns="44450" rtlCol="0">
            <a:normAutofit/>
          </a:bodyPr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>
              <a:tabLst>
                <a:tab pos="1828800" algn="l"/>
                <a:tab pos="2235200" algn="l"/>
              </a:tabLst>
              <a:defRPr/>
            </a:pPr>
            <a:r>
              <a:rPr lang="en-US" sz="2000" i="1" dirty="0" err="1"/>
              <a:t>UMin</a:t>
            </a:r>
            <a:r>
              <a:rPr lang="en-US" sz="2000" dirty="0"/>
              <a:t>	=	0</a:t>
            </a:r>
          </a:p>
          <a:p>
            <a:pPr lvl="2"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>
              <a:tabLst>
                <a:tab pos="1828800" algn="l"/>
                <a:tab pos="2235200" algn="l"/>
              </a:tabLst>
              <a:defRPr/>
            </a:pPr>
            <a:r>
              <a:rPr lang="en-US" sz="2000" i="1" dirty="0" err="1"/>
              <a:t>UMax</a:t>
            </a:r>
            <a:r>
              <a:rPr lang="en-US" sz="2000" dirty="0"/>
              <a:t> 	=	 2</a:t>
            </a:r>
            <a:r>
              <a:rPr lang="en-US" sz="2000" i="1" baseline="30000" dirty="0"/>
              <a:t>w</a:t>
            </a:r>
            <a:r>
              <a:rPr lang="en-US" sz="2000" dirty="0"/>
              <a:t> – 1</a:t>
            </a:r>
          </a:p>
          <a:p>
            <a:pPr lvl="2"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6488" y="1362075"/>
            <a:ext cx="4100512" cy="4972050"/>
          </a:xfrm>
        </p:spPr>
        <p:txBody>
          <a:bodyPr vert="horz" lIns="90487" tIns="44450" rIns="90487" bIns="44450" rtlCol="0">
            <a:normAutofit/>
          </a:bodyPr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>
              <a:tabLst>
                <a:tab pos="1714500" algn="l"/>
                <a:tab pos="2286000" algn="l"/>
              </a:tabLst>
              <a:defRPr/>
            </a:pPr>
            <a:r>
              <a:rPr lang="en-US" sz="2000" i="1" dirty="0" err="1"/>
              <a:t>TMin</a:t>
            </a:r>
            <a:r>
              <a:rPr lang="en-US" sz="2000" dirty="0"/>
              <a:t>	=	 –2</a:t>
            </a:r>
            <a:r>
              <a:rPr lang="en-US" sz="2000" i="1" baseline="30000" dirty="0"/>
              <a:t>w</a:t>
            </a:r>
            <a:r>
              <a:rPr lang="en-US" sz="2000" baseline="30000" dirty="0"/>
              <a:t>–1</a:t>
            </a:r>
          </a:p>
          <a:p>
            <a:pPr lvl="2"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>
              <a:tabLst>
                <a:tab pos="1714500" algn="l"/>
                <a:tab pos="2286000" algn="l"/>
              </a:tabLst>
              <a:defRPr/>
            </a:pPr>
            <a:r>
              <a:rPr lang="en-US" sz="2000" i="1" dirty="0" err="1"/>
              <a:t>TMax</a:t>
            </a:r>
            <a:r>
              <a:rPr lang="en-US" sz="2000" dirty="0"/>
              <a:t> 	=	 2</a:t>
            </a:r>
            <a:r>
              <a:rPr lang="en-US" sz="2000" i="1" baseline="30000" dirty="0"/>
              <a:t>w</a:t>
            </a:r>
            <a:r>
              <a:rPr lang="en-US" sz="2000" baseline="30000" dirty="0"/>
              <a:t>–1</a:t>
            </a:r>
            <a:r>
              <a:rPr lang="en-US" sz="2000" dirty="0"/>
              <a:t> – 1</a:t>
            </a:r>
          </a:p>
          <a:p>
            <a:pPr lvl="2"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  <a:endParaRPr lang="en-US" dirty="0"/>
          </a:p>
          <a:p>
            <a:pPr lvl="1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Minus 1</a:t>
            </a:r>
          </a:p>
          <a:p>
            <a:pPr lvl="2"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898776" y="4638676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6" y="4638676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819401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  <p:extLst>
      <p:ext uri="{BB962C8B-B14F-4D97-AF65-F5344CB8AC3E}">
        <p14:creationId xmlns:p14="http://schemas.microsoft.com/office/powerpoint/2010/main" val="219872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87376"/>
            <a:ext cx="7076168" cy="6606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3398838"/>
            <a:ext cx="4146550" cy="2314575"/>
          </a:xfrm>
        </p:spPr>
        <p:txBody>
          <a:bodyPr vert="horz" lIns="90487" tIns="44450" rIns="90487" bIns="44450" rtlCol="0">
            <a:normAutofit lnSpcReduction="10000"/>
          </a:bodyPr>
          <a:lstStyle/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err="1">
                <a:highlight>
                  <a:srgbClr val="FFFF00"/>
                </a:highlight>
              </a:rPr>
              <a:t>Tmin</a:t>
            </a:r>
            <a:r>
              <a:rPr lang="en-US" b="0" dirty="0">
                <a:highlight>
                  <a:srgbClr val="FFFF00"/>
                </a:highlight>
              </a:rPr>
              <a:t>=-Tmax-1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965326" y="1554164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6" y="1554164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51550" y="3398838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400" b="1" kern="0" dirty="0">
                <a:latin typeface="Calibri" pitchFamily="34" charset="0"/>
              </a:rPr>
              <a:t>C Programming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#include &lt;</a:t>
            </a:r>
            <a:r>
              <a:rPr lang="en-US" sz="2000" kern="0" dirty="0" err="1">
                <a:latin typeface="Calibri" pitchFamily="34" charset="0"/>
              </a:rPr>
              <a:t>limits.h</a:t>
            </a:r>
            <a:r>
              <a:rPr lang="en-US" sz="2000" kern="0" dirty="0">
                <a:latin typeface="Calibri" pitchFamily="34" charset="0"/>
              </a:rPr>
              <a:t>&gt;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ULONG_MAX</a:t>
            </a:r>
          </a:p>
          <a:p>
            <a:pPr marL="1200150" lvl="2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LONG_MAX</a:t>
            </a:r>
          </a:p>
          <a:p>
            <a:pPr marL="1200150" lvl="2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LONG_MIN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Values platform specific		</a:t>
            </a:r>
          </a:p>
        </p:txBody>
      </p:sp>
    </p:spTree>
    <p:extLst>
      <p:ext uri="{BB962C8B-B14F-4D97-AF65-F5344CB8AC3E}">
        <p14:creationId xmlns:p14="http://schemas.microsoft.com/office/powerpoint/2010/main" val="9815201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  <p:extLst>
      <p:ext uri="{BB962C8B-B14F-4D97-AF65-F5344CB8AC3E}">
        <p14:creationId xmlns:p14="http://schemas.microsoft.com/office/powerpoint/2010/main" val="366777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34976"/>
            <a:ext cx="8055475" cy="6606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066801"/>
            <a:ext cx="4459288" cy="5224463"/>
          </a:xfrm>
        </p:spPr>
        <p:txBody>
          <a:bodyPr vert="horz" lIns="90487" tIns="44450" rIns="90487" bIns="44450" rtlCol="0"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representable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46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B2T(</a:t>
              </a:r>
              <a:r>
                <a:rPr lang="en-US" i="1" dirty="0">
                  <a:latin typeface="Calibri" pitchFamily="34" charset="0"/>
                </a:rPr>
                <a:t>X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B2U(</a:t>
              </a:r>
              <a:r>
                <a:rPr lang="en-US" i="1" dirty="0">
                  <a:latin typeface="Calibri" pitchFamily="34" charset="0"/>
                </a:rPr>
                <a:t>X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88597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0CE0-724F-42FA-8EED-63C71661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D577AD-C93E-4BAE-A574-BFFD34B85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74" y="1378226"/>
            <a:ext cx="7845287" cy="5114649"/>
          </a:xfrm>
        </p:spPr>
      </p:pic>
    </p:spTree>
    <p:extLst>
      <p:ext uri="{BB962C8B-B14F-4D97-AF65-F5344CB8AC3E}">
        <p14:creationId xmlns:p14="http://schemas.microsoft.com/office/powerpoint/2010/main" val="3969180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BE6A-2A27-4CFC-8CF8-611D8042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6361-B925-48DC-B5CF-138F1255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w as width, a number can be represented in both signed and unsigned.</a:t>
            </a:r>
          </a:p>
          <a:p>
            <a:r>
              <a:rPr lang="en-US" dirty="0"/>
              <a:t>If x is given number and w is width of bits given to represent them, as long as x fits in w width in both signed and unsigned version then signed and unsigned number of x is same , else signed version is the 2’s compliment of x.</a:t>
            </a:r>
          </a:p>
          <a:p>
            <a:r>
              <a:rPr lang="en-US" dirty="0"/>
              <a:t>Ex: x=13 for w=5 both signed and unsigned numbers of x same</a:t>
            </a:r>
          </a:p>
          <a:p>
            <a:r>
              <a:rPr lang="en-US" dirty="0"/>
              <a:t>X=17 here unsigned is 17 but signed is 2’s compliment which is -15.</a:t>
            </a:r>
          </a:p>
        </p:txBody>
      </p:sp>
    </p:spTree>
    <p:extLst>
      <p:ext uri="{BB962C8B-B14F-4D97-AF65-F5344CB8AC3E}">
        <p14:creationId xmlns:p14="http://schemas.microsoft.com/office/powerpoint/2010/main" val="3584097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  <p:extLst>
      <p:ext uri="{BB962C8B-B14F-4D97-AF65-F5344CB8AC3E}">
        <p14:creationId xmlns:p14="http://schemas.microsoft.com/office/powerpoint/2010/main" val="1629451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4737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5041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6184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4051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6794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5651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1524001" y="1674813"/>
            <a:ext cx="197252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7848600" y="1612106"/>
            <a:ext cx="106279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4471989" y="2949575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3567113" y="2131701"/>
            <a:ext cx="28533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7834313" y="2131701"/>
            <a:ext cx="40075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5700713" y="2304885"/>
            <a:ext cx="32380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1881019" y="533400"/>
            <a:ext cx="7592093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4748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5053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6196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4062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6805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5662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7848601" y="3580607"/>
            <a:ext cx="197252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2767968" y="3657601"/>
            <a:ext cx="106279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4471306" y="4818064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3578226" y="3962401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latin typeface="Times" pitchFamily="18" charset="0"/>
              </a:rPr>
              <a:t>ux</a:t>
            </a:r>
            <a:endParaRPr lang="en-US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7845426" y="3962401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x</a:t>
            </a:r>
            <a:endParaRPr lang="en-US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5697972" y="4170220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1814514" y="5670550"/>
            <a:ext cx="8656855" cy="8826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  <p:extLst>
      <p:ext uri="{BB962C8B-B14F-4D97-AF65-F5344CB8AC3E}">
        <p14:creationId xmlns:p14="http://schemas.microsoft.com/office/powerpoint/2010/main" val="107517548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3" y="247651"/>
            <a:ext cx="6748642" cy="6606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5257800" y="990601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8534400" y="100438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3276600" y="990601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6705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6705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340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3" y="247651"/>
            <a:ext cx="6748642" cy="6606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5257800" y="990601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8534400" y="990601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3276600" y="990601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6781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6781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190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276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276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dirty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2743200" y="3657601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2743200" y="411480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3124200" y="3429001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w</a:t>
            </a:r>
            <a:r>
              <a:rPr lang="en-US">
                <a:latin typeface="Times" pitchFamily="18" charset="0"/>
              </a:rPr>
              <a:t>–1</a:t>
            </a:r>
            <a:endParaRPr lang="en-US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5791200" y="342900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3352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2476618" y="5257800"/>
            <a:ext cx="2140714" cy="92333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111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416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6559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4425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7169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6026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898651" y="1586708"/>
            <a:ext cx="197252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8223250" y="1524001"/>
            <a:ext cx="106279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4846639" y="2861470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3941763" y="2043596"/>
            <a:ext cx="28533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8208963" y="2043596"/>
            <a:ext cx="40075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6075363" y="2216780"/>
            <a:ext cx="32380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7657233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7199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5522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5522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7199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5599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4684714" y="4648200"/>
            <a:ext cx="762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5751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5599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4804510" y="3124200"/>
            <a:ext cx="7120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TMax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5751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5599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4774798" y="6172200"/>
            <a:ext cx="66556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TMin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5599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4684714" y="4953000"/>
            <a:ext cx="762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5599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4684714" y="5257800"/>
            <a:ext cx="762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7427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7427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7427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7427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7427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5751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5751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5751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7732714" y="4648200"/>
            <a:ext cx="762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7656514" y="1524000"/>
            <a:ext cx="1143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UMax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7656514" y="1828800"/>
            <a:ext cx="1447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UMax</a:t>
            </a:r>
            <a:r>
              <a:rPr lang="en-US" dirty="0">
                <a:latin typeface="Calibri" pitchFamily="34" charset="0"/>
              </a:rPr>
              <a:t> – 1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7732714" y="3124200"/>
            <a:ext cx="7120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TMax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7732715" y="2819400"/>
            <a:ext cx="110318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TMax</a:t>
            </a:r>
            <a:r>
              <a:rPr lang="en-US" i="1" dirty="0">
                <a:latin typeface="Calibri" pitchFamily="34" charset="0"/>
              </a:rPr>
              <a:t>  </a:t>
            </a:r>
            <a:r>
              <a:rPr lang="en-US" dirty="0">
                <a:latin typeface="Calibri" pitchFamily="34" charset="0"/>
              </a:rPr>
              <a:t>+ 1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2209801" y="4549776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4495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9088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9277352" y="2895601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1794412" y="533400"/>
            <a:ext cx="79454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1814513" y="1220789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  <p:extLst>
      <p:ext uri="{BB962C8B-B14F-4D97-AF65-F5344CB8AC3E}">
        <p14:creationId xmlns:p14="http://schemas.microsoft.com/office/powerpoint/2010/main" val="1751839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1"/>
            <a:ext cx="7323138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853487" cy="5224462"/>
          </a:xfrm>
        </p:spPr>
        <p:txBody>
          <a:bodyPr vert="horz" lIns="90487" tIns="44450" rIns="90487" bIns="44450" rtlCol="0"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               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fun(unsigned u);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ty;                  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fun(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301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2413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86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1814514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1" y="323851"/>
            <a:ext cx="652462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14514" y="914400"/>
            <a:ext cx="9005887" cy="5867400"/>
          </a:xfrm>
        </p:spPr>
        <p:txBody>
          <a:bodyPr vert="horz" lIns="90487" tIns="44450" rIns="90487" bIns="44450" rtlCol="0">
            <a:normAutofit lnSpcReduction="10000"/>
          </a:bodyPr>
          <a:lstStyle/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1228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  <p:extLst>
      <p:ext uri="{BB962C8B-B14F-4D97-AF65-F5344CB8AC3E}">
        <p14:creationId xmlns:p14="http://schemas.microsoft.com/office/powerpoint/2010/main" val="3455671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1"/>
            <a:ext cx="6110288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214" y="1220788"/>
            <a:ext cx="8294687" cy="5224462"/>
          </a:xfrm>
        </p:spPr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3276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971801" y="3962401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429000" y="3876676"/>
            <a:ext cx="5181600" cy="2832099"/>
            <a:chOff x="1392" y="2097"/>
            <a:chExt cx="3264" cy="1784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>
                    <a:latin typeface="Times" pitchFamily="18" charset="0"/>
                  </a:rPr>
                  <a:t> </a:t>
                </a:r>
                <a:endParaRPr lang="en-US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>
                    <a:latin typeface="Times" pitchFamily="18" charset="0"/>
                  </a:rPr>
                  <a:t> </a:t>
                </a:r>
                <a:r>
                  <a:rPr lang="en-US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336" cy="19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097"/>
              <a:ext cx="220" cy="23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20" cy="23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182" cy="23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28381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3850"/>
            <a:ext cx="87630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Sign Extension: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1" y="30937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2774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00201" y="47814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3840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43320" y="30937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67086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10692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243320" y="47814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096000" y="17526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3121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27432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9857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74168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743201" y="1600200"/>
            <a:ext cx="17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Positive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42201" y="1600200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46021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23850"/>
            <a:ext cx="70056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Larger 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4803776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05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633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606801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262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79601" y="2844802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316399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1"/>
            <a:ext cx="6110288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214" y="1220788"/>
            <a:ext cx="8294687" cy="2360612"/>
          </a:xfrm>
        </p:spPr>
        <p:txBody>
          <a:bodyPr vert="horz" lIns="90487" tIns="44450" rIns="90487" bIns="44450" rtlCol="0"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Task:</a:t>
            </a:r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en-US" dirty="0" err="1"/>
              <a:t>-bit</a:t>
            </a:r>
            <a:r>
              <a:rPr lang="en-US" dirty="0"/>
              <a:t> signed or unsigned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/>
              <a:t>w</a:t>
            </a:r>
            <a:r>
              <a:rPr lang="en-US" dirty="0"/>
              <a:t>-bit integer X’ with same value for “small enough” X</a:t>
            </a:r>
          </a:p>
          <a:p>
            <a:pPr eaLnBrk="1" hangingPunct="1">
              <a:defRPr/>
            </a:pPr>
            <a:r>
              <a:rPr lang="en-US" dirty="0"/>
              <a:t>Rule:</a:t>
            </a:r>
          </a:p>
          <a:p>
            <a:pPr lvl="1" eaLnBrk="1" hangingPunct="1">
              <a:defRPr/>
            </a:pPr>
            <a:r>
              <a:rPr lang="en-US" dirty="0"/>
              <a:t>Drop top </a:t>
            </a:r>
            <a:r>
              <a:rPr lang="en-US" i="1" dirty="0"/>
              <a:t>k</a:t>
            </a:r>
            <a:r>
              <a:rPr lang="en-US" dirty="0"/>
              <a:t> bits: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6019800" y="4662488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>
            <a:off x="6248400" y="4662488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38"/>
          <p:cNvSpPr>
            <a:spLocks noChangeShapeType="1"/>
          </p:cNvSpPr>
          <p:nvPr/>
        </p:nvSpPr>
        <p:spPr bwMode="auto">
          <a:xfrm>
            <a:off x="6477000" y="4662488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39"/>
          <p:cNvSpPr>
            <a:spLocks noChangeShapeType="1"/>
          </p:cNvSpPr>
          <p:nvPr/>
        </p:nvSpPr>
        <p:spPr bwMode="auto">
          <a:xfrm>
            <a:off x="8077200" y="4662488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40"/>
          <p:cNvSpPr>
            <a:spLocks noChangeShapeType="1"/>
          </p:cNvSpPr>
          <p:nvPr/>
        </p:nvSpPr>
        <p:spPr bwMode="auto">
          <a:xfrm>
            <a:off x="8305800" y="4662488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1"/>
          <p:cNvSpPr>
            <a:spLocks noChangeShapeType="1"/>
          </p:cNvSpPr>
          <p:nvPr/>
        </p:nvSpPr>
        <p:spPr bwMode="auto">
          <a:xfrm>
            <a:off x="8534400" y="4662488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42"/>
          <p:cNvSpPr>
            <a:spLocks noChangeArrowheads="1"/>
          </p:cNvSpPr>
          <p:nvPr/>
        </p:nvSpPr>
        <p:spPr bwMode="auto">
          <a:xfrm>
            <a:off x="4953001" y="5500687"/>
            <a:ext cx="53412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• • •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867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5257801" y="5943600"/>
            <a:ext cx="49885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dirty="0">
                <a:latin typeface="Symbol" pitchFamily="18" charset="2"/>
              </a:rPr>
              <a:t> </a:t>
            </a:r>
            <a:r>
              <a:rPr lang="en-US" dirty="0">
                <a:latin typeface="Times" pitchFamily="18" charset="0"/>
              </a:rPr>
              <a:t> </a:t>
            </a:r>
            <a:endParaRPr lang="en-US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67400" y="6296026"/>
            <a:ext cx="2743200" cy="369332"/>
            <a:chOff x="4343400" y="5867400"/>
            <a:chExt cx="2743200" cy="369332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349776" cy="36933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3429000" y="4247495"/>
            <a:ext cx="32573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114800" y="4399895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114800" y="3871258"/>
            <a:ext cx="4495800" cy="382032"/>
            <a:chOff x="2590800" y="4173538"/>
            <a:chExt cx="4495800" cy="382032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62600" y="4173538"/>
              <a:ext cx="349776" cy="36933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00400" y="4186238"/>
              <a:ext cx="288862" cy="36933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31616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3850"/>
            <a:ext cx="87630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43686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577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643686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577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69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577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643686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7577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6248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425141" y="914400"/>
            <a:ext cx="130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52923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2853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52923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2853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899035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2853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919286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2853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700742" y="914400"/>
            <a:ext cx="160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1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24601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63360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76401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3943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685800"/>
            <a:ext cx="7592093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(</a:t>
            </a:r>
            <a:r>
              <a:rPr lang="en-US"/>
              <a:t>in magnitude) numbers </a:t>
            </a:r>
            <a:r>
              <a:rPr lang="en-US" dirty="0"/>
              <a:t>yields expected behavior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7869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1208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2</a:t>
            </a:r>
            <a:r>
              <a:rPr lang="en-US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362076"/>
            <a:ext cx="5479181" cy="3751061"/>
          </a:xfrm>
        </p:spPr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/>
            <a:r>
              <a:rPr lang="en-US" dirty="0"/>
              <a:t>Base 16 number representation</a:t>
            </a:r>
          </a:p>
          <a:p>
            <a:pPr marL="838200" lvl="2"/>
            <a:r>
              <a:rPr lang="en-US" dirty="0"/>
              <a:t>Use characters ‘0’ to ‘9’ and ‘A’ to ‘F’</a:t>
            </a:r>
          </a:p>
          <a:p>
            <a:pPr marL="838200" lvl="2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132763" y="803172"/>
            <a:ext cx="1793875" cy="4321081"/>
            <a:chOff x="0" y="177"/>
            <a:chExt cx="1130" cy="272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499"/>
              <a:ext cx="1104" cy="2399"/>
              <a:chOff x="0" y="-8"/>
              <a:chExt cx="1104" cy="239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-8"/>
                <a:ext cx="288" cy="239"/>
                <a:chOff x="0" y="-8"/>
                <a:chExt cx="288" cy="239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-8"/>
                <a:ext cx="288" cy="239"/>
                <a:chOff x="0" y="-8"/>
                <a:chExt cx="288" cy="239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-8"/>
                <a:ext cx="528" cy="239"/>
                <a:chOff x="0" y="-8"/>
                <a:chExt cx="528" cy="239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36"/>
                <a:ext cx="288" cy="239"/>
                <a:chOff x="0" y="-8"/>
                <a:chExt cx="288" cy="239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36"/>
                <a:ext cx="288" cy="239"/>
                <a:chOff x="0" y="-8"/>
                <a:chExt cx="288" cy="239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36"/>
                <a:ext cx="528" cy="239"/>
                <a:chOff x="0" y="-8"/>
                <a:chExt cx="528" cy="239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0"/>
                <a:ext cx="288" cy="239"/>
                <a:chOff x="0" y="-8"/>
                <a:chExt cx="288" cy="239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0"/>
                <a:ext cx="288" cy="239"/>
                <a:chOff x="0" y="-8"/>
                <a:chExt cx="288" cy="239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0"/>
                <a:ext cx="528" cy="239"/>
                <a:chOff x="0" y="-8"/>
                <a:chExt cx="528" cy="239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24"/>
                <a:ext cx="288" cy="239"/>
                <a:chOff x="0" y="-8"/>
                <a:chExt cx="288" cy="239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24"/>
                <a:ext cx="288" cy="239"/>
                <a:chOff x="0" y="-8"/>
                <a:chExt cx="288" cy="239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24"/>
                <a:ext cx="528" cy="239"/>
                <a:chOff x="0" y="-8"/>
                <a:chExt cx="528" cy="239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68"/>
                <a:ext cx="288" cy="239"/>
                <a:chOff x="0" y="-8"/>
                <a:chExt cx="288" cy="239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68"/>
                <a:ext cx="288" cy="239"/>
                <a:chOff x="0" y="-8"/>
                <a:chExt cx="288" cy="239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68"/>
                <a:ext cx="528" cy="239"/>
                <a:chOff x="0" y="-8"/>
                <a:chExt cx="528" cy="239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12"/>
                <a:ext cx="288" cy="239"/>
                <a:chOff x="0" y="-8"/>
                <a:chExt cx="288" cy="239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12"/>
                <a:ext cx="288" cy="239"/>
                <a:chOff x="0" y="-8"/>
                <a:chExt cx="288" cy="239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12"/>
                <a:ext cx="528" cy="239"/>
                <a:chOff x="0" y="-8"/>
                <a:chExt cx="528" cy="239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56"/>
                <a:ext cx="288" cy="239"/>
                <a:chOff x="0" y="-8"/>
                <a:chExt cx="288" cy="239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56"/>
                <a:ext cx="288" cy="239"/>
                <a:chOff x="0" y="-8"/>
                <a:chExt cx="288" cy="239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56"/>
                <a:ext cx="528" cy="239"/>
                <a:chOff x="0" y="-8"/>
                <a:chExt cx="528" cy="239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0"/>
                <a:ext cx="288" cy="239"/>
                <a:chOff x="0" y="-8"/>
                <a:chExt cx="288" cy="239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0"/>
                <a:ext cx="288" cy="239"/>
                <a:chOff x="0" y="-8"/>
                <a:chExt cx="288" cy="239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0"/>
                <a:ext cx="528" cy="239"/>
                <a:chOff x="0" y="-8"/>
                <a:chExt cx="528" cy="239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44"/>
                <a:ext cx="288" cy="239"/>
                <a:chOff x="0" y="-8"/>
                <a:chExt cx="288" cy="239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44"/>
                <a:ext cx="288" cy="239"/>
                <a:chOff x="0" y="-8"/>
                <a:chExt cx="288" cy="239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44"/>
                <a:ext cx="528" cy="239"/>
                <a:chOff x="0" y="-8"/>
                <a:chExt cx="528" cy="239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88"/>
                <a:ext cx="288" cy="239"/>
                <a:chOff x="0" y="-8"/>
                <a:chExt cx="288" cy="239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88"/>
                <a:ext cx="288" cy="239"/>
                <a:chOff x="0" y="-8"/>
                <a:chExt cx="288" cy="239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88"/>
                <a:ext cx="528" cy="239"/>
                <a:chOff x="0" y="-8"/>
                <a:chExt cx="528" cy="239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32"/>
                <a:ext cx="288" cy="239"/>
                <a:chOff x="0" y="-8"/>
                <a:chExt cx="288" cy="239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32"/>
                <a:ext cx="288" cy="239"/>
                <a:chOff x="0" y="-8"/>
                <a:chExt cx="288" cy="239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32"/>
                <a:ext cx="528" cy="239"/>
                <a:chOff x="0" y="-8"/>
                <a:chExt cx="528" cy="239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76"/>
                <a:ext cx="288" cy="239"/>
                <a:chOff x="0" y="-8"/>
                <a:chExt cx="288" cy="239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76"/>
                <a:ext cx="288" cy="239"/>
                <a:chOff x="0" y="-8"/>
                <a:chExt cx="288" cy="239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76"/>
                <a:ext cx="528" cy="239"/>
                <a:chOff x="0" y="-8"/>
                <a:chExt cx="528" cy="239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0"/>
                <a:ext cx="288" cy="239"/>
                <a:chOff x="0" y="-8"/>
                <a:chExt cx="288" cy="239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0"/>
                <a:ext cx="288" cy="239"/>
                <a:chOff x="0" y="-8"/>
                <a:chExt cx="288" cy="239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0"/>
                <a:ext cx="528" cy="239"/>
                <a:chOff x="0" y="-8"/>
                <a:chExt cx="528" cy="239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64"/>
                <a:ext cx="288" cy="239"/>
                <a:chOff x="0" y="-8"/>
                <a:chExt cx="288" cy="239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64"/>
                <a:ext cx="288" cy="239"/>
                <a:chOff x="0" y="-8"/>
                <a:chExt cx="288" cy="239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64"/>
                <a:ext cx="528" cy="239"/>
                <a:chOff x="0" y="-8"/>
                <a:chExt cx="528" cy="239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08"/>
                <a:ext cx="288" cy="239"/>
                <a:chOff x="0" y="-8"/>
                <a:chExt cx="288" cy="239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08"/>
                <a:ext cx="288" cy="239"/>
                <a:chOff x="0" y="-8"/>
                <a:chExt cx="288" cy="239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08"/>
                <a:ext cx="528" cy="239"/>
                <a:chOff x="0" y="-8"/>
                <a:chExt cx="528" cy="239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52"/>
                <a:ext cx="288" cy="239"/>
                <a:chOff x="0" y="-8"/>
                <a:chExt cx="288" cy="239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52"/>
                <a:ext cx="288" cy="239"/>
                <a:chOff x="0" y="-8"/>
                <a:chExt cx="288" cy="239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52"/>
                <a:ext cx="528" cy="239"/>
                <a:chOff x="0" y="-8"/>
                <a:chExt cx="528" cy="239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19260000">
              <a:off x="324" y="177"/>
              <a:ext cx="616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19260000">
              <a:off x="628" y="210"/>
              <a:ext cx="502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43010" name="Rectangle 43009"/>
          <p:cNvSpPr/>
          <p:nvPr/>
        </p:nvSpPr>
        <p:spPr>
          <a:xfrm>
            <a:off x="3028994" y="5465514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15213: 0011 1011 0110 1101</a:t>
            </a:r>
            <a:endParaRPr lang="en-US" dirty="0"/>
          </a:p>
        </p:txBody>
      </p:sp>
      <p:sp>
        <p:nvSpPr>
          <p:cNvPr id="43011" name="Left Brace 43010"/>
          <p:cNvSpPr/>
          <p:nvPr/>
        </p:nvSpPr>
        <p:spPr bwMode="auto">
          <a:xfrm>
            <a:off x="4663304" y="5579417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6" name="Left Brace 155"/>
          <p:cNvSpPr/>
          <p:nvPr/>
        </p:nvSpPr>
        <p:spPr bwMode="auto">
          <a:xfrm>
            <a:off x="5587176" y="5579417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7" name="Left Brace 156"/>
          <p:cNvSpPr/>
          <p:nvPr/>
        </p:nvSpPr>
        <p:spPr bwMode="auto">
          <a:xfrm>
            <a:off x="6507882" y="5579417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8" name="Left Brace 157"/>
          <p:cNvSpPr/>
          <p:nvPr/>
        </p:nvSpPr>
        <p:spPr bwMode="auto">
          <a:xfrm>
            <a:off x="7400056" y="5579417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567085" y="603942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5490957" y="603942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6411663" y="603942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7303837" y="603942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25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animBg="1"/>
      <p:bldP spid="156" grpId="0" animBg="1"/>
      <p:bldP spid="157" grpId="0" animBg="1"/>
      <p:bldP spid="158" grpId="0" animBg="1"/>
      <p:bldP spid="160" grpId="0"/>
      <p:bldP spid="161" grpId="0"/>
      <p:bldP spid="162" grpId="0"/>
      <p:bldP spid="1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/>
          </p:nvPr>
        </p:nvGraphicFramePr>
        <p:xfrm>
          <a:off x="3073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683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  <p:extLst>
      <p:ext uri="{BB962C8B-B14F-4D97-AF65-F5344CB8AC3E}">
        <p14:creationId xmlns:p14="http://schemas.microsoft.com/office/powerpoint/2010/main" val="344662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/>
            <a:r>
              <a:rPr lang="en-US"/>
              <a:t>Algebraic representation of logic</a:t>
            </a:r>
          </a:p>
          <a:p>
            <a:pPr marL="838200" lvl="2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1841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2108200" y="3429001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5943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6286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2108200" y="5461001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1841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6286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5092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39659429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23114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2387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41402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4216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59690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6121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7872413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7950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2311400" y="3035301"/>
            <a:ext cx="168251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44450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62738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81788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2816991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2173</Words>
  <Application>Microsoft Office PowerPoint</Application>
  <PresentationFormat>Widescreen</PresentationFormat>
  <Paragraphs>925</Paragraphs>
  <Slides>38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9" baseType="lpstr">
      <vt:lpstr>Arial</vt:lpstr>
      <vt:lpstr>Arial Narrow</vt:lpstr>
      <vt:lpstr>Arial Narrow Bold</vt:lpstr>
      <vt:lpstr>Calibri</vt:lpstr>
      <vt:lpstr>Calibri Bold</vt:lpstr>
      <vt:lpstr>Calibri Light</vt:lpstr>
      <vt:lpstr>Courier New</vt:lpstr>
      <vt:lpstr>Courier New Bold</vt:lpstr>
      <vt:lpstr>Courier New Bold Italic</vt:lpstr>
      <vt:lpstr>Gill Sans</vt:lpstr>
      <vt:lpstr>Helvetica</vt:lpstr>
      <vt:lpstr>Monaco</vt:lpstr>
      <vt:lpstr>Symbol</vt:lpstr>
      <vt:lpstr>Times</vt:lpstr>
      <vt:lpstr>Wingdings</vt:lpstr>
      <vt:lpstr>Wingdings 2</vt:lpstr>
      <vt:lpstr>Zapf Dingbats</vt:lpstr>
      <vt:lpstr>ヒラギノ角ゴ ProN W3</vt:lpstr>
      <vt:lpstr>Office Theme</vt:lpstr>
      <vt:lpstr>Equation</vt:lpstr>
      <vt:lpstr>Document</vt:lpstr>
      <vt:lpstr>Bits, Bytes and Integers – Part 1  CSCI 2400: Computer Systems 2nd Lecture June -5th 2018 Sandesh Dhawaskar Sathyanarayana Slides are adopted from CMU text book slides</vt:lpstr>
      <vt:lpstr>Today: Bits, Bytes, and Integers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Shift Operations</vt:lpstr>
      <vt:lpstr>Today: Bits, Bytes, and Integers</vt:lpstr>
      <vt:lpstr>Encoding Integers</vt:lpstr>
      <vt:lpstr>Two-complement: Simple Example</vt:lpstr>
      <vt:lpstr>Two-complement Encoding Example (Cont.)</vt:lpstr>
      <vt:lpstr>Numeric Ranges</vt:lpstr>
      <vt:lpstr>Values for Different Word Sizes</vt:lpstr>
      <vt:lpstr>Unsigned &amp; Signed Numeric Values</vt:lpstr>
      <vt:lpstr>Example:</vt:lpstr>
      <vt:lpstr>Conclusion notes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Today: Bits, Bytes, and Integers</vt:lpstr>
      <vt:lpstr>Sign Extension</vt:lpstr>
      <vt:lpstr>Sign Extension: Simple Example</vt:lpstr>
      <vt:lpstr>Larger Sign Extension Example</vt:lpstr>
      <vt:lpstr>Truncation</vt:lpstr>
      <vt:lpstr>Truncation: Simple Example</vt:lpstr>
      <vt:lpstr>Summary: Expanding, Truncating: Basic Rules</vt:lpstr>
      <vt:lpstr>Summary of Today: Bits, Bytes, and Integers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Bytes and Integers – Part 1  CSCI 2400: Computer Systems 2nd Lecture</dc:title>
  <dc:creator>Sandesh Dhawaskar Sathyanarayana</dc:creator>
  <cp:lastModifiedBy>Sandesh Dhawaskar Sathyanarayana</cp:lastModifiedBy>
  <cp:revision>16</cp:revision>
  <dcterms:created xsi:type="dcterms:W3CDTF">2018-05-17T15:50:39Z</dcterms:created>
  <dcterms:modified xsi:type="dcterms:W3CDTF">2018-05-18T16:42:25Z</dcterms:modified>
</cp:coreProperties>
</file>