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33" r:id="rId2"/>
    <p:sldId id="687" r:id="rId3"/>
    <p:sldId id="711" r:id="rId4"/>
    <p:sldId id="611" r:id="rId5"/>
    <p:sldId id="615" r:id="rId6"/>
    <p:sldId id="721" r:id="rId7"/>
    <p:sldId id="720" r:id="rId8"/>
    <p:sldId id="620" r:id="rId9"/>
    <p:sldId id="621" r:id="rId10"/>
    <p:sldId id="625" r:id="rId11"/>
    <p:sldId id="722" r:id="rId12"/>
    <p:sldId id="626" r:id="rId13"/>
    <p:sldId id="628" r:id="rId14"/>
    <p:sldId id="715" r:id="rId15"/>
    <p:sldId id="716" r:id="rId16"/>
    <p:sldId id="717" r:id="rId17"/>
    <p:sldId id="718" r:id="rId18"/>
    <p:sldId id="719" r:id="rId19"/>
    <p:sldId id="689" r:id="rId20"/>
    <p:sldId id="651" r:id="rId21"/>
    <p:sldId id="650" r:id="rId22"/>
    <p:sldId id="707" r:id="rId23"/>
    <p:sldId id="708" r:id="rId24"/>
    <p:sldId id="688" r:id="rId25"/>
    <p:sldId id="659" r:id="rId26"/>
    <p:sldId id="703" r:id="rId27"/>
    <p:sldId id="661" r:id="rId28"/>
    <p:sldId id="709" r:id="rId29"/>
    <p:sldId id="704" r:id="rId30"/>
    <p:sldId id="664" r:id="rId31"/>
    <p:sldId id="668" r:id="rId32"/>
    <p:sldId id="666" r:id="rId33"/>
    <p:sldId id="667" r:id="rId34"/>
    <p:sldId id="669" r:id="rId35"/>
    <p:sldId id="705" r:id="rId36"/>
    <p:sldId id="665" r:id="rId37"/>
    <p:sldId id="636" r:id="rId38"/>
    <p:sldId id="71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sh Dhawaskar Sathyanarayana" initials="SDS" lastIdx="1" clrIdx="0">
    <p:extLst>
      <p:ext uri="{19B8F6BF-5375-455C-9EA6-DF929625EA0E}">
        <p15:presenceInfo xmlns:p15="http://schemas.microsoft.com/office/powerpoint/2012/main" userId="Sandesh Dhawaskar Sathyanaray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8T14:57:10.564" idx="1">
    <p:pos x="4424" y="2655"/>
    <p:text>gcc -m32 will generate 32 bit machine code and gcc -m64 will generate 64 bit macine code</p:text>
    <p:extLst>
      <p:ext uri="{C676402C-5697-4E1C-873F-D02D1690AC5C}">
        <p15:threadingInfo xmlns:p15="http://schemas.microsoft.com/office/powerpoint/2012/main" timeZoneBias="3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6761D-1507-4BDD-ACE4-D48CB42A941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2B0E9-7C50-419E-9F06-53E2E8E79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30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5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5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19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9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4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9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3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80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9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9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5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6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3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2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9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E0BE-D76F-489A-97ED-1667E123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FB404-9D1D-4654-8F5C-47E8455F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80BD-8C90-47EC-9F4D-9977E3BC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EA72-E2DD-40B3-A339-91F95D77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19D8-47A4-4337-84ED-FAB5AB1F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269-7C1F-4D34-8650-53D9F398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8443B-0BD5-4088-9565-DB1270EA2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BA71-1566-454F-9CE0-18D00500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4A45-4B64-4BF1-AEB2-DE96E9BE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8158-B3FA-4551-AF9D-13047F1A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F3A49-93F4-4A51-8A45-BC29011BB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E45A-6D14-4257-BFB8-94AAD71EF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51DC4-1FFE-4B74-AEA2-7AF41594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FF25-370E-4F13-AFAE-65A39F6F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06DF-38A3-47E5-9BBC-EAB5AD65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4FA1-DDBA-4BC0-AC28-08E3778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7454-F717-4172-A9F2-3A961099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31159-563E-4E49-981D-56F136AD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C24B1-B77D-4691-A32D-5FBD4527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B493-8930-4075-9BCC-889CB27F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0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1308-5E01-43B9-972F-F82FAD0E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0182-DFBF-46A6-B872-6858749C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739-7853-4227-B047-7809E78B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F18F5-573E-4ECC-9A36-32C04A1F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77AC-C11A-4560-A5EB-C4A1081F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B9B-5FA0-4DBA-B4A5-5F65491A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C7A2-23AE-46A8-A747-93AF85DAC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E54C1-CBFE-40EB-AF58-5E3F83AD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BB4A0-0276-4969-9EE7-048AAECB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4944-466A-40D8-9185-F8DE78C8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A37C6-FEE9-4ABE-B858-5A7F8D1B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E6D6-D41C-40F2-BEA3-2E9E82C8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E944C-2BFD-4500-AE79-728EAA5F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EB095-8A0C-4888-B017-CB2B1FF9D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166F5-C3BA-4835-BC24-1474C70EA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CA63B-DD4F-4BC9-9391-4DD435974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25DC0-CA82-4053-9564-A763FE27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8F142-E001-40C1-8F4A-C9223BFE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A9ADA-53D4-4DC4-A850-2A291D5F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9313-CA9E-42AD-A811-F6229EF1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22B11-4FE0-4DC6-94F5-D3BF48F6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AD9D1-3A18-4DDC-A066-531345D8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02548-2E75-4D88-9E73-20D63120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D4722-4354-4001-AE59-8D8B406A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53BEB-3F82-4487-9118-CEE750D9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006AF-71A6-459E-AB47-6AECFB3F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A4C3-40BD-4009-99C6-835A493D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0FE2-06C3-4593-B0B9-68D9836EF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12E2-04D9-4A69-83E9-90C4B4922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D40EA-33EE-45C1-B641-A4930141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A5D7-9172-4498-81C5-C5E77F8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650AA-E045-43F7-BD85-9DB9276A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1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070A-1CB2-45FE-815E-062D2D5C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1CFCB-7956-46AF-A7C8-770558DD4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850DB-EB8D-41AC-B329-A5EF5EFCA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290CC-6E97-4005-AD78-9E766549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C4D39-45F2-4B7E-B118-D593F782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5197-EDD2-49F7-BC26-1A7285D7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0E312-5172-4C85-BECB-36D7F04E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5A45-3CCC-41C4-ADC6-A132D2ED0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08FD-31E9-4173-BBC5-0F05FD4E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B772-8C4C-456E-AAD5-1BE33D20527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9073-715F-4DF8-8A77-3DF800C1C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744A-5445-4AEC-9687-E1069CACD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https://upload.wikimedia.org/wikipedia/commons/archive/0/03/20080524210756!Green_check.svg" TargetMode="Externa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Bits, Bytes and Integers –Part 2</a:t>
            </a:r>
            <a:br>
              <a:rPr lang="en-US" sz="3600" b="1" kern="0" dirty="0">
                <a:latin typeface="Calibri" pitchFamily="34" charset="0"/>
                <a:ea typeface="+mj-ea"/>
                <a:cs typeface="+mj-cs"/>
              </a:rPr>
            </a:br>
            <a:br>
              <a:rPr lang="en-US" sz="3600" b="1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3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rd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June 6,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21050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587376"/>
            <a:ext cx="76866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550" y="3200401"/>
            <a:ext cx="5149850" cy="1643063"/>
          </a:xfrm>
        </p:spPr>
        <p:txBody>
          <a:bodyPr vert="horz" lIns="90487" tIns="44450" rIns="90487" bIns="44450" rtlCol="0">
            <a:normAutofit fontScale="92500" lnSpcReduction="200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high order </a:t>
            </a:r>
            <a:r>
              <a:rPr lang="en-US" b="0" i="1" dirty="0"/>
              <a:t>w</a:t>
            </a:r>
            <a:r>
              <a:rPr lang="en-US" dirty="0"/>
              <a:t> bits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Some of which are different for signed vs. unsigned multiplication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21920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167640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7086600" y="114300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7086600" y="16002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4267200" y="1981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6705600" y="1600200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13360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4357966" y="1981200"/>
            <a:ext cx="5950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· </a:t>
            </a:r>
            <a:r>
              <a:rPr lang="en-US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59080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4267200" y="2438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1752600" y="20574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1752601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17526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6172200" y="2438401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 err="1">
                <a:latin typeface="Times" pitchFamily="18" charset="0"/>
              </a:rPr>
              <a:t>TMult</a:t>
            </a:r>
            <a:r>
              <a:rPr lang="en-US" i="1" baseline="-25000" dirty="0" err="1">
                <a:latin typeface="Times" pitchFamily="18" charset="0"/>
              </a:rPr>
              <a:t>w</a:t>
            </a:r>
            <a:r>
              <a:rPr lang="en-US" dirty="0">
                <a:latin typeface="Times" pitchFamily="18" charset="0"/>
              </a:rPr>
              <a:t>(</a:t>
            </a:r>
            <a:r>
              <a:rPr lang="en-US" i="1" dirty="0">
                <a:latin typeface="Times" pitchFamily="18" charset="0"/>
              </a:rPr>
              <a:t>u</a:t>
            </a:r>
            <a:r>
              <a:rPr lang="en-US" dirty="0">
                <a:latin typeface="Times" pitchFamily="18" charset="0"/>
              </a:rPr>
              <a:t> , </a:t>
            </a:r>
            <a:r>
              <a:rPr lang="en-US" i="1" dirty="0">
                <a:latin typeface="Times" pitchFamily="18" charset="0"/>
              </a:rPr>
              <a:t>v</a:t>
            </a:r>
            <a:r>
              <a:rPr lang="en-US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13360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64" name="Rectangle 5"/>
          <p:cNvSpPr>
            <a:spLocks/>
          </p:cNvSpPr>
          <p:nvPr/>
        </p:nvSpPr>
        <p:spPr bwMode="auto">
          <a:xfrm>
            <a:off x="8954831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-23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-43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" name="Line 6"/>
          <p:cNvSpPr>
            <a:spLocks noChangeShapeType="1"/>
          </p:cNvSpPr>
          <p:nvPr/>
        </p:nvSpPr>
        <p:spPr bwMode="auto">
          <a:xfrm>
            <a:off x="9031030" y="6036389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8954830" y="6007021"/>
            <a:ext cx="122102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989</a:t>
            </a:r>
          </a:p>
        </p:txBody>
      </p:sp>
      <p:sp>
        <p:nvSpPr>
          <p:cNvPr id="67" name="Rectangle 13"/>
          <p:cNvSpPr>
            <a:spLocks/>
          </p:cNvSpPr>
          <p:nvPr/>
        </p:nvSpPr>
        <p:spPr bwMode="auto">
          <a:xfrm>
            <a:off x="8954831" y="6371432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-35</a:t>
            </a: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9031030" y="6376511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4419601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4449484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4419600" y="6007021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0000 0011 1101 1101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4419601" y="6371432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4449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7875193" y="5350590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7951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7875193" y="6007021"/>
            <a:ext cx="9131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03DD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7875193" y="6371432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7951393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6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/>
      <p:bldP spid="67" grpId="0"/>
      <p:bldP spid="68" grpId="0" animBg="1"/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0ADF-6850-4E22-843D-9A78192E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F89EF-C559-4CEF-A9BB-81AC1450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15600" cy="4302149"/>
          </a:xfrm>
        </p:spPr>
      </p:pic>
    </p:spTree>
    <p:extLst>
      <p:ext uri="{BB962C8B-B14F-4D97-AF65-F5344CB8AC3E}">
        <p14:creationId xmlns:p14="http://schemas.microsoft.com/office/powerpoint/2010/main" val="63635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69912"/>
            <a:ext cx="73993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352550"/>
            <a:ext cx="7896225" cy="4972050"/>
          </a:xfrm>
        </p:spPr>
        <p:txBody>
          <a:bodyPr>
            <a:normAutofit lnSpcReduction="10000"/>
          </a:bodyPr>
          <a:lstStyle/>
          <a:p>
            <a:pPr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Most machines shift and add faster than multiply</a:t>
            </a:r>
          </a:p>
          <a:p>
            <a:pPr lvl="2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467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696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924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9525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975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998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8153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467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8382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8610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8839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975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9982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7696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858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6858001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038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6477000" y="2895600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5385875" y="3276600"/>
            <a:ext cx="6767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·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4038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2514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</a:t>
            </a:r>
            <a:r>
              <a:rPr lang="en-US" sz="2000" i="1" dirty="0" err="1">
                <a:latin typeface="Calibri" pitchFamily="34" charset="0"/>
              </a:rPr>
              <a:t>w</a:t>
            </a:r>
            <a:r>
              <a:rPr lang="en-US" sz="2000" dirty="0" err="1">
                <a:latin typeface="Calibri" pitchFamily="34" charset="0"/>
              </a:rPr>
              <a:t>+</a:t>
            </a:r>
            <a:r>
              <a:rPr lang="en-US" sz="2000" i="1" dirty="0" err="1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2514601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2514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k 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907693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>
                <a:latin typeface="Times" pitchFamily="18" charset="0"/>
              </a:rPr>
              <a:t>UMult</a:t>
            </a:r>
            <a:r>
              <a:rPr lang="en-US" sz="1600" i="1" baseline="-25000">
                <a:latin typeface="Times" pitchFamily="18" charset="0"/>
              </a:rPr>
              <a:t>w</a:t>
            </a:r>
            <a:r>
              <a:rPr lang="en-US" sz="1600">
                <a:latin typeface="Times" pitchFamily="18" charset="0"/>
              </a:rPr>
              <a:t>(</a:t>
            </a:r>
            <a:r>
              <a:rPr lang="en-US" sz="1600" i="1">
                <a:latin typeface="Times" pitchFamily="18" charset="0"/>
              </a:rPr>
              <a:t>u</a:t>
            </a:r>
            <a:r>
              <a:rPr lang="en-US" sz="1600">
                <a:latin typeface="Times" pitchFamily="18" charset="0"/>
              </a:rPr>
              <a:t> , 2</a:t>
            </a:r>
            <a:r>
              <a:rPr lang="en-US" sz="1600" i="1" baseline="30000">
                <a:latin typeface="Times" pitchFamily="18" charset="0"/>
              </a:rPr>
              <a:t>k</a:t>
            </a:r>
            <a:r>
              <a:rPr lang="en-US" sz="160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9067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8629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6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8839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9753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9982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9067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5922198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dirty="0" err="1">
                <a:latin typeface="Times" pitchFamily="18" charset="0"/>
              </a:rPr>
              <a:t>TMult</a:t>
            </a:r>
            <a:r>
              <a:rPr lang="en-US" sz="1600" i="1" baseline="-25000" dirty="0" err="1">
                <a:latin typeface="Times" pitchFamily="18" charset="0"/>
              </a:rPr>
              <a:t>w</a:t>
            </a:r>
            <a:r>
              <a:rPr lang="en-US" sz="1600" dirty="0">
                <a:latin typeface="Times" pitchFamily="18" charset="0"/>
              </a:rPr>
              <a:t>(</a:t>
            </a:r>
            <a:r>
              <a:rPr lang="en-US" sz="1600" i="1" dirty="0">
                <a:latin typeface="Times" pitchFamily="18" charset="0"/>
              </a:rPr>
              <a:t>u</a:t>
            </a:r>
            <a:r>
              <a:rPr lang="en-US" sz="1600" dirty="0">
                <a:latin typeface="Times" pitchFamily="18" charset="0"/>
              </a:rPr>
              <a:t> , 2</a:t>
            </a:r>
            <a:r>
              <a:rPr lang="en-US" sz="1600" i="1" baseline="30000" dirty="0">
                <a:latin typeface="Times" pitchFamily="18" charset="0"/>
              </a:rPr>
              <a:t>k</a:t>
            </a:r>
            <a:r>
              <a:rPr lang="en-US" sz="160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8839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9753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9982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9067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8153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8382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8610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7467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•••</a:t>
            </a:r>
          </a:p>
        </p:txBody>
      </p:sp>
    </p:spTree>
    <p:extLst>
      <p:ext uri="{BB962C8B-B14F-4D97-AF65-F5344CB8AC3E}">
        <p14:creationId xmlns:p14="http://schemas.microsoft.com/office/powerpoint/2010/main" val="2721342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820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286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486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715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9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486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00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629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858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77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8001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5715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4876800" y="266700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4876801" y="3124201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3733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495800" y="3124200"/>
            <a:ext cx="2744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572001" y="3581401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057401" y="3581400"/>
            <a:ext cx="103906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2057400" y="2895600"/>
            <a:ext cx="115615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7086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6553200" y="23622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5943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858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6858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7086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8001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7315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6400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6629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5715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305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3733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4399177" y="4133850"/>
            <a:ext cx="9300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i="1" dirty="0">
                <a:latin typeface="Times" pitchFamily="18" charset="0"/>
              </a:rPr>
              <a:t> </a:t>
            </a:r>
            <a:r>
              <a:rPr lang="en-US" i="1" dirty="0">
                <a:latin typeface="Times" pitchFamily="18" charset="0"/>
              </a:rPr>
              <a:t>u </a:t>
            </a:r>
            <a:r>
              <a:rPr lang="en-US" dirty="0">
                <a:latin typeface="Times" pitchFamily="18" charset="0"/>
              </a:rPr>
              <a:t>/ 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6858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7086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8001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7315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2057400" y="4114800"/>
            <a:ext cx="8250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8153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8458201" y="2667000"/>
            <a:ext cx="1318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8305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5486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6400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6629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5715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5486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78056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83566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1268412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Uses arithmetic shift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486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5715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629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5486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400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629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6858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777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8001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5715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4876800" y="2886076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4876801" y="3343276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3733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4495800" y="3343275"/>
            <a:ext cx="2744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4584701" y="3800476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2057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2057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7086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6553200" y="2581276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943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858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6858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7086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8001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7315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5486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6400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6629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5715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8305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3733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3273076" y="4267200"/>
            <a:ext cx="21371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dirty="0" err="1">
                <a:latin typeface="Times" pitchFamily="18" charset="0"/>
              </a:rPr>
              <a:t>RoundDown</a:t>
            </a:r>
            <a:r>
              <a:rPr lang="en-US" sz="2000" dirty="0">
                <a:latin typeface="Times" pitchFamily="18" charset="0"/>
              </a:rPr>
              <a:t>(</a:t>
            </a:r>
            <a:r>
              <a:rPr lang="en-US" sz="2000" i="1" dirty="0">
                <a:latin typeface="Times" pitchFamily="18" charset="0"/>
              </a:rPr>
              <a:t>x</a:t>
            </a:r>
            <a:r>
              <a:rPr lang="en-US" i="1" dirty="0">
                <a:latin typeface="Times" pitchFamily="18" charset="0"/>
              </a:rPr>
              <a:t> </a:t>
            </a:r>
            <a:r>
              <a:rPr lang="en-US" dirty="0">
                <a:latin typeface="Times" pitchFamily="18" charset="0"/>
              </a:rPr>
              <a:t>/ 2</a:t>
            </a:r>
            <a:r>
              <a:rPr lang="en-US" i="1" baseline="30000" dirty="0">
                <a:latin typeface="Times" pitchFamily="18" charset="0"/>
              </a:rPr>
              <a:t>k</a:t>
            </a:r>
            <a:r>
              <a:rPr lang="en-US" dirty="0">
                <a:latin typeface="Times" pitchFamily="18" charset="0"/>
                <a:sym typeface="Symbol" pitchFamily="18" charset="2"/>
              </a:rPr>
              <a:t>)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6858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7086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8001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7315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2057401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8153400" y="3800475"/>
            <a:ext cx="2423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8458201" y="2886075"/>
            <a:ext cx="1318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8305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5486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5486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6400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6629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5715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5486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2211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14338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721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2" y="533400"/>
            <a:ext cx="70818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54848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362201" y="5029200"/>
            <a:ext cx="94448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286001" y="3813175"/>
            <a:ext cx="10807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638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553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781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010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92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8153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5867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5029200" y="3813176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5029201" y="5029201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3886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4648200" y="5029200"/>
            <a:ext cx="2744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4419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>
                <a:latin typeface="Times" pitchFamily="18" charset="0"/>
              </a:rPr>
              <a:t> </a:t>
            </a:r>
            <a:r>
              <a:rPr lang="en-US">
                <a:latin typeface="Times" pitchFamily="18" charset="0"/>
                <a:sym typeface="Symbol" pitchFamily="18" charset="2"/>
              </a:rPr>
              <a:t> </a:t>
            </a: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  </a:t>
            </a:r>
            <a:r>
              <a:rPr lang="en-US">
                <a:latin typeface="Times" pitchFamily="18" charset="0"/>
                <a:sym typeface="Symbol" pitchFamily="18" charset="2"/>
              </a:rPr>
              <a:t></a:t>
            </a:r>
            <a:endParaRPr lang="en-US" sz="240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7239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6746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5638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5867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6781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6096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7010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7924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8153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7239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7239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7467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5638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6553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6781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5867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8305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8610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8458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5638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5638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6553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6781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7010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792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8153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5867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4624388" y="4194176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+2</a:t>
            </a:r>
            <a:r>
              <a:rPr lang="en-US" i="1" baseline="30000">
                <a:latin typeface="Times" pitchFamily="18" charset="0"/>
              </a:rPr>
              <a:t>k </a:t>
            </a:r>
            <a:r>
              <a:rPr lang="en-US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7239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8534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9448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9677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8763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4038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5638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5867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6781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6096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2743201" y="6110288"/>
            <a:ext cx="234705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/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  <p:extLst>
      <p:ext uri="{BB962C8B-B14F-4D97-AF65-F5344CB8AC3E}">
        <p14:creationId xmlns:p14="http://schemas.microsoft.com/office/powerpoint/2010/main" val="868758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22312"/>
            <a:ext cx="78819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362201" y="4191000"/>
            <a:ext cx="94448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286001" y="2209800"/>
            <a:ext cx="10807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828800" y="1597026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638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6553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6781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7010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792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8153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5867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029200" y="22098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5029201" y="4191001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886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4648200" y="4191000"/>
            <a:ext cx="2744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4352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>
                <a:latin typeface="Times" pitchFamily="18" charset="0"/>
              </a:rPr>
              <a:t> </a:t>
            </a:r>
            <a:r>
              <a:rPr lang="en-US">
                <a:latin typeface="Times" pitchFamily="18" charset="0"/>
                <a:sym typeface="Symbol" pitchFamily="18" charset="2"/>
              </a:rPr>
              <a:t> </a:t>
            </a:r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  </a:t>
            </a:r>
            <a:r>
              <a:rPr lang="en-US">
                <a:latin typeface="Times" pitchFamily="18" charset="0"/>
                <a:sym typeface="Symbol" pitchFamily="18" charset="2"/>
              </a:rPr>
              <a:t></a:t>
            </a:r>
            <a:endParaRPr lang="en-US" sz="240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7239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6739465" y="19050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5638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6781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6096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7010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7924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8153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7239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7239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7467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5638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6553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6781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5867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8305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8610601" y="3733800"/>
            <a:ext cx="1318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8458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5638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5638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6553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6781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7010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792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8153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5867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4624388" y="2590801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+2</a:t>
            </a:r>
            <a:r>
              <a:rPr lang="en-US" i="1" baseline="30000">
                <a:latin typeface="Times" pitchFamily="18" charset="0"/>
              </a:rPr>
              <a:t>k </a:t>
            </a:r>
            <a:r>
              <a:rPr lang="en-US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7239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4038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5638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5867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6781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6096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7010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7924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8153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7239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2209801" y="5939135"/>
            <a:ext cx="9766328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/>
            <a:r>
              <a:rPr lang="en-US" i="1" dirty="0">
                <a:highlight>
                  <a:srgbClr val="FFFF00"/>
                </a:highlight>
                <a:latin typeface="Calibri" pitchFamily="34" charset="0"/>
              </a:rPr>
              <a:t>You need to add one before you divide if its not power of two and you will get rounding done toward</a:t>
            </a:r>
          </a:p>
          <a:p>
            <a:pPr marL="228600" lvl="2"/>
            <a:r>
              <a:rPr lang="en-US" i="1" dirty="0">
                <a:highlight>
                  <a:srgbClr val="FFFF00"/>
                </a:highlight>
                <a:latin typeface="Calibri" pitchFamily="34" charset="0"/>
              </a:rPr>
              <a:t>Zero and is called biasing and compilers usually take care of this.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8534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9448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9677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8763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6324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5486401" y="3733800"/>
            <a:ext cx="183338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7696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6858001" y="5410200"/>
            <a:ext cx="183338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2504211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1814" y="457201"/>
            <a:ext cx="8866187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2450" y="1143001"/>
            <a:ext cx="7854950" cy="5224463"/>
          </a:xfrm>
        </p:spPr>
        <p:txBody>
          <a:bodyPr vert="horz" lIns="90487" tIns="44450" rIns="90487" bIns="44450" rtlCol="0">
            <a:normAutofit/>
          </a:bodyPr>
          <a:lstStyle/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/>
              <a:t>Negate through complement and increase</a:t>
            </a:r>
            <a:br>
              <a:rPr lang="en-US" dirty="0"/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/>
              <a:t>Example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27537" y="2819402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>
                    <a:latin typeface="Calibri" pitchFamily="34" charset="0"/>
                  </a:rPr>
                  <a:t>-1</a:t>
                </a:r>
              </a:p>
            </p:txBody>
          </p:sp>
        </p:grpSp>
      </p:grpSp>
      <p:graphicFrame>
        <p:nvGraphicFramePr>
          <p:cNvPr id="37" name="Object 3"/>
          <p:cNvGraphicFramePr>
            <a:graphicFrameLocks noChangeAspect="1"/>
          </p:cNvGraphicFramePr>
          <p:nvPr>
            <p:extLst/>
          </p:nvPr>
        </p:nvGraphicFramePr>
        <p:xfrm>
          <a:off x="2667000" y="5074941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74941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2362201" y="4572000"/>
            <a:ext cx="10903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</p:spTree>
    <p:extLst>
      <p:ext uri="{BB962C8B-B14F-4D97-AF65-F5344CB8AC3E}">
        <p14:creationId xmlns:p14="http://schemas.microsoft.com/office/powerpoint/2010/main" val="7187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533401"/>
            <a:ext cx="7256463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1" y="3657600"/>
            <a:ext cx="6296025" cy="2611438"/>
            <a:chOff x="1143000" y="1257300"/>
            <a:chExt cx="6296025" cy="2611438"/>
          </a:xfrm>
        </p:grpSpPr>
        <p:graphicFrame>
          <p:nvGraphicFramePr>
            <p:cNvPr id="6146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1450975" y="1828800"/>
            <a:ext cx="5988050" cy="203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" name="Document" r:id="rId4" imgW="6177018" imgH="2105264" progId="Word.Document.8">
                    <p:embed/>
                  </p:oleObj>
                </mc:Choice>
                <mc:Fallback>
                  <p:oleObj name="Document" r:id="rId4" imgW="6177018" imgH="2105264" progId="Word.Document.8">
                    <p:embed/>
                    <p:pic>
                      <p:nvPicPr>
                        <p:cNvPr id="614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1828800"/>
                          <a:ext cx="5988050" cy="203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1143000" y="1257300"/>
              <a:ext cx="989373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</a:t>
              </a:r>
              <a:r>
                <a:rPr lang="en-US" dirty="0" err="1">
                  <a:latin typeface="Calibri" pitchFamily="34" charset="0"/>
                </a:rPr>
                <a:t>TMin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67000" y="1524000"/>
            <a:ext cx="6210300" cy="1854200"/>
            <a:chOff x="1143000" y="3746500"/>
            <a:chExt cx="6210300" cy="1854200"/>
          </a:xfrm>
        </p:grpSpPr>
        <p:graphicFrame>
          <p:nvGraphicFramePr>
            <p:cNvPr id="6147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447800" y="4241800"/>
            <a:ext cx="5905500" cy="1358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" name="Document" r:id="rId6" imgW="6083300" imgH="1371600" progId="Word.Document.8">
                    <p:embed/>
                  </p:oleObj>
                </mc:Choice>
                <mc:Fallback>
                  <p:oleObj name="Document" r:id="rId6" imgW="6083300" imgH="1371600" progId="Word.Document.8">
                    <p:embed/>
                    <p:pic>
                      <p:nvPicPr>
                        <p:cNvPr id="614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4241800"/>
                          <a:ext cx="5905500" cy="1358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143000" y="3746500"/>
              <a:ext cx="62228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63296" y="5638800"/>
            <a:ext cx="27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Canonical counter example</a:t>
            </a:r>
          </a:p>
        </p:txBody>
      </p:sp>
    </p:spTree>
    <p:extLst>
      <p:ext uri="{BB962C8B-B14F-4D97-AF65-F5344CB8AC3E}">
        <p14:creationId xmlns:p14="http://schemas.microsoft.com/office/powerpoint/2010/main" val="6326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338045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786982" cy="762000"/>
          </a:xfrm>
        </p:spPr>
        <p:txBody>
          <a:bodyPr/>
          <a:lstStyle/>
          <a:p>
            <a:r>
              <a:rPr lang="en-US" dirty="0"/>
              <a:t>Summary From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30455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6377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74501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404938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highlight>
                  <a:srgbClr val="FFFF00"/>
                </a:highlight>
                <a:latin typeface="Courier New" pitchFamily="49" charset="0"/>
              </a:rPr>
              <a:t>i</a:t>
            </a:r>
            <a:r>
              <a:rPr lang="en-US" sz="1800" b="1" dirty="0">
                <a:highlight>
                  <a:srgbClr val="FFFF00"/>
                </a:highlight>
                <a:latin typeface="Courier New" pitchFamily="49" charset="0"/>
              </a:rPr>
              <a:t> &gt;= 0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highlight>
                  <a:srgbClr val="FFFF00"/>
                </a:highlight>
                <a:latin typeface="Courier New" pitchFamily="49" charset="0"/>
              </a:rPr>
              <a:t>sizeof</a:t>
            </a:r>
            <a:r>
              <a:rPr lang="en-US" sz="1800" b="1" dirty="0">
                <a:highlight>
                  <a:srgbClr val="FFFF00"/>
                </a:highlight>
                <a:latin typeface="Courier New" pitchFamily="49" charset="0"/>
              </a:rPr>
              <a:t>(</a:t>
            </a:r>
            <a:r>
              <a:rPr lang="en-US" sz="1800" b="1" dirty="0" err="1">
                <a:highlight>
                  <a:srgbClr val="FFFF00"/>
                </a:highlight>
                <a:latin typeface="Courier New" pitchFamily="49" charset="0"/>
              </a:rPr>
              <a:t>int</a:t>
            </a:r>
            <a:r>
              <a:rPr lang="en-US" sz="1800" b="1" dirty="0">
                <a:highlight>
                  <a:srgbClr val="FFFF00"/>
                </a:highlight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  <p:extLst>
      <p:ext uri="{BB962C8B-B14F-4D97-AF65-F5344CB8AC3E}">
        <p14:creationId xmlns:p14="http://schemas.microsoft.com/office/powerpoint/2010/main" val="20696226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74501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404938"/>
            <a:ext cx="8307388" cy="52244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/>
              <a:t>Code will work even if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= </a:t>
            </a:r>
            <a:r>
              <a:rPr lang="en-US" sz="1800" i="1" dirty="0" err="1"/>
              <a:t>UMax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What if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is signed and &lt; 0?</a:t>
            </a: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74501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404938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  <a:p>
            <a:pPr>
              <a:defRPr/>
            </a:pPr>
            <a:r>
              <a:rPr lang="en-US" i="1" dirty="0"/>
              <a:t>Do</a:t>
            </a:r>
            <a:r>
              <a:rPr lang="en-US" dirty="0"/>
              <a:t> Use In System Programming</a:t>
            </a:r>
          </a:p>
          <a:p>
            <a:pPr lvl="1">
              <a:defRPr/>
            </a:pPr>
            <a:r>
              <a:rPr lang="en-US" dirty="0"/>
              <a:t>Bit masks, device commands,…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362104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1752601" y="2809876"/>
            <a:ext cx="8686800" cy="3743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2826" y="1470374"/>
            <a:ext cx="6424613" cy="1201689"/>
            <a:chOff x="-2" y="171"/>
            <a:chExt cx="4047" cy="756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26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50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74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98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22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42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66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90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14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38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62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0931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/>
            <a:r>
              <a:rPr lang="en-US" dirty="0"/>
              <a:t>Nominal size of integer-valued data</a:t>
            </a:r>
          </a:p>
          <a:p>
            <a:pPr marL="838200" lvl="2"/>
            <a:r>
              <a:rPr lang="en-US" dirty="0"/>
              <a:t>and of addresses</a:t>
            </a:r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Until recently, most machines used 32 bits (4 bytes) as word size</a:t>
            </a:r>
          </a:p>
          <a:p>
            <a:pPr marL="838200" lvl="2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Machines still support multiple data formats</a:t>
            </a:r>
          </a:p>
          <a:p>
            <a:pPr marL="838200" lvl="2"/>
            <a:r>
              <a:rPr lang="en-US" dirty="0"/>
              <a:t>Fractions or multiples of word size</a:t>
            </a:r>
          </a:p>
          <a:p>
            <a:pPr marL="838200" lvl="2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/>
            <a:r>
              <a:rPr lang="en-US" dirty="0"/>
              <a:t>Address of first byte in word</a:t>
            </a:r>
          </a:p>
          <a:p>
            <a:pPr marL="552450" lvl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72275" y="1143000"/>
            <a:ext cx="3417888" cy="5614988"/>
            <a:chOff x="18" y="0"/>
            <a:chExt cx="2153" cy="3537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18" y="0"/>
              <a:ext cx="508" cy="4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216" y="82"/>
              <a:ext cx="454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36" y="82"/>
              <a:ext cx="430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94" y="0"/>
              <a:ext cx="508" cy="4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74850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/>
          </p:nvPr>
        </p:nvGraphicFramePr>
        <p:xfrm>
          <a:off x="3073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/>
            <a:r>
              <a:rPr lang="en-US" dirty="0"/>
              <a:t>Big Endian: Sun (Oracle SPARC), PPC Mac,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838200" lvl="2"/>
            <a:r>
              <a:rPr lang="en-US" dirty="0"/>
              <a:t>Least significant byte has highest address</a:t>
            </a:r>
          </a:p>
          <a:p>
            <a:pPr marL="552450" lvl="1"/>
            <a:r>
              <a:rPr lang="en-US" dirty="0"/>
              <a:t>Little Endian: </a:t>
            </a:r>
            <a:r>
              <a:rPr lang="en-US" i="1" dirty="0">
                <a:solidFill>
                  <a:srgbClr val="C00000"/>
                </a:solidFill>
              </a:rPr>
              <a:t>x86</a:t>
            </a:r>
            <a:r>
              <a:rPr lang="en-US" dirty="0"/>
              <a:t>, ARM processors running Android, iOS, and Linux</a:t>
            </a:r>
          </a:p>
          <a:p>
            <a:pPr marL="838200" lvl="2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62370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81400" y="3473451"/>
            <a:ext cx="5486400" cy="652463"/>
            <a:chOff x="0" y="-4"/>
            <a:chExt cx="3456" cy="41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-4"/>
              <a:ext cx="432" cy="200"/>
              <a:chOff x="0" y="-4"/>
              <a:chExt cx="432" cy="200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-4"/>
              <a:ext cx="432" cy="200"/>
              <a:chOff x="0" y="-4"/>
              <a:chExt cx="432" cy="200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-4"/>
              <a:ext cx="432" cy="200"/>
              <a:chOff x="0" y="-4"/>
              <a:chExt cx="432" cy="200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-4"/>
              <a:ext cx="432" cy="200"/>
              <a:chOff x="0" y="-4"/>
              <a:chExt cx="432" cy="200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68"/>
              <a:ext cx="432" cy="239"/>
              <a:chOff x="0" y="-8"/>
              <a:chExt cx="432" cy="239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68"/>
              <a:ext cx="432" cy="239"/>
              <a:chOff x="0" y="-8"/>
              <a:chExt cx="432" cy="239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68"/>
              <a:ext cx="432" cy="239"/>
              <a:chOff x="0" y="-8"/>
              <a:chExt cx="432" cy="239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68"/>
              <a:ext cx="432" cy="239"/>
              <a:chOff x="0" y="-8"/>
              <a:chExt cx="432" cy="239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3581400" y="4311651"/>
            <a:ext cx="5486400" cy="652463"/>
            <a:chOff x="0" y="-4"/>
            <a:chExt cx="3456" cy="411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-4"/>
              <a:ext cx="432" cy="200"/>
              <a:chOff x="0" y="-4"/>
              <a:chExt cx="432" cy="200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-4"/>
              <a:ext cx="432" cy="200"/>
              <a:chOff x="0" y="-4"/>
              <a:chExt cx="432" cy="200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-4"/>
              <a:ext cx="432" cy="200"/>
              <a:chOff x="0" y="-4"/>
              <a:chExt cx="432" cy="200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-4"/>
              <a:ext cx="432" cy="200"/>
              <a:chOff x="0" y="-4"/>
              <a:chExt cx="432" cy="200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68"/>
              <a:ext cx="432" cy="239"/>
              <a:chOff x="0" y="-8"/>
              <a:chExt cx="432" cy="239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68"/>
              <a:ext cx="432" cy="239"/>
              <a:chOff x="0" y="-8"/>
              <a:chExt cx="432" cy="239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68"/>
              <a:ext cx="432" cy="239"/>
              <a:chOff x="0" y="-8"/>
              <a:chExt cx="432" cy="239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68"/>
              <a:ext cx="432" cy="239"/>
              <a:chOff x="0" y="-8"/>
              <a:chExt cx="432" cy="239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2362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>
              <a:lnSpc>
                <a:spcPct val="95000"/>
              </a:lnSpc>
            </a:pPr>
            <a:r>
              <a:rPr lang="en-US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2362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>
              <a:lnSpc>
                <a:spcPct val="95000"/>
              </a:lnSpc>
            </a:pPr>
            <a:r>
              <a:rPr lang="en-US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4953000" y="3757614"/>
            <a:ext cx="2743200" cy="358775"/>
            <a:chOff x="0" y="-1"/>
            <a:chExt cx="1728" cy="226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-1"/>
              <a:ext cx="432" cy="226"/>
              <a:chOff x="0" y="-1"/>
              <a:chExt cx="432" cy="226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-1"/>
              <a:ext cx="432" cy="226"/>
              <a:chOff x="0" y="-1"/>
              <a:chExt cx="432" cy="226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-1"/>
              <a:ext cx="432" cy="226"/>
              <a:chOff x="0" y="-1"/>
              <a:chExt cx="432" cy="226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-1"/>
              <a:ext cx="432" cy="226"/>
              <a:chOff x="0" y="-1"/>
              <a:chExt cx="432" cy="226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4953000" y="4595814"/>
            <a:ext cx="2743200" cy="358775"/>
            <a:chOff x="0" y="-1"/>
            <a:chExt cx="1728" cy="226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-1"/>
              <a:ext cx="432" cy="226"/>
              <a:chOff x="0" y="-1"/>
              <a:chExt cx="432" cy="226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-1"/>
              <a:ext cx="432" cy="226"/>
              <a:chOff x="0" y="-1"/>
              <a:chExt cx="432" cy="226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-1"/>
              <a:ext cx="432" cy="226"/>
              <a:chOff x="0" y="-1"/>
              <a:chExt cx="432" cy="226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-1"/>
              <a:ext cx="432" cy="226"/>
              <a:chOff x="0" y="-1"/>
              <a:chExt cx="432" cy="226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8373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5956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2273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2273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6604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60601" y="2208214"/>
            <a:ext cx="1476375" cy="1714499"/>
            <a:chOff x="0" y="0"/>
            <a:chExt cx="930" cy="108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65"/>
              <a:ext cx="384" cy="815"/>
              <a:chOff x="0" y="-8"/>
              <a:chExt cx="384" cy="815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165600" y="2208214"/>
            <a:ext cx="609600" cy="1714499"/>
            <a:chOff x="0" y="0"/>
            <a:chExt cx="384" cy="1080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65"/>
              <a:ext cx="384" cy="815"/>
              <a:chOff x="0" y="-8"/>
              <a:chExt cx="384" cy="815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30" y="0"/>
              <a:ext cx="349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3098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1881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2273301" y="4773614"/>
            <a:ext cx="1476375" cy="1714499"/>
            <a:chOff x="0" y="0"/>
            <a:chExt cx="930" cy="1080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65"/>
              <a:ext cx="384" cy="815"/>
              <a:chOff x="0" y="-8"/>
              <a:chExt cx="384" cy="815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4178300" y="4773614"/>
            <a:ext cx="609600" cy="1714499"/>
            <a:chOff x="0" y="0"/>
            <a:chExt cx="384" cy="1080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65"/>
              <a:ext cx="384" cy="815"/>
              <a:chOff x="0" y="-8"/>
              <a:chExt cx="384" cy="815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30" y="0"/>
              <a:ext cx="349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3111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5334000" y="6030914"/>
            <a:ext cx="35891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4876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1879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5676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7861300" y="4038601"/>
            <a:ext cx="609600" cy="1293813"/>
            <a:chOff x="0" y="-8"/>
            <a:chExt cx="384" cy="815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-8"/>
              <a:ext cx="384" cy="239"/>
              <a:chOff x="0" y="-8"/>
              <a:chExt cx="384" cy="239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9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84"/>
              <a:ext cx="384" cy="239"/>
              <a:chOff x="0" y="-8"/>
              <a:chExt cx="384" cy="239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9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76"/>
              <a:ext cx="384" cy="239"/>
              <a:chOff x="0" y="-8"/>
              <a:chExt cx="384" cy="239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9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68"/>
              <a:ext cx="384" cy="239"/>
              <a:chOff x="0" y="-8"/>
              <a:chExt cx="384" cy="239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9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7631114" y="2398714"/>
            <a:ext cx="866775" cy="1714499"/>
            <a:chOff x="0" y="0"/>
            <a:chExt cx="545" cy="1080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65"/>
              <a:ext cx="384" cy="815"/>
              <a:chOff x="0" y="-8"/>
              <a:chExt cx="384" cy="815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60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60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60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60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9537700" y="2398714"/>
            <a:ext cx="609600" cy="1714499"/>
            <a:chOff x="0" y="0"/>
            <a:chExt cx="384" cy="1080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65"/>
              <a:ext cx="384" cy="815"/>
              <a:chOff x="0" y="-8"/>
              <a:chExt cx="384" cy="815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30" y="0"/>
              <a:ext cx="349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8470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5956300" y="2398714"/>
            <a:ext cx="838200" cy="1714499"/>
            <a:chOff x="0" y="0"/>
            <a:chExt cx="528" cy="1080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65"/>
              <a:ext cx="384" cy="815"/>
              <a:chOff x="0" y="-8"/>
              <a:chExt cx="384" cy="815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6794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8436" name="Straight Arrow Connector 18435"/>
          <p:cNvCxnSpPr/>
          <p:nvPr/>
        </p:nvCxnSpPr>
        <p:spPr bwMode="auto">
          <a:xfrm>
            <a:off x="1959077" y="2239296"/>
            <a:ext cx="0" cy="1752600"/>
          </a:xfrm>
          <a:prstGeom prst="straightConnector1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437" name="TextBox 18436"/>
          <p:cNvSpPr txBox="1"/>
          <p:nvPr/>
        </p:nvSpPr>
        <p:spPr>
          <a:xfrm>
            <a:off x="1550314" y="2237130"/>
            <a:ext cx="430887" cy="18117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Increasing addresses</a:t>
            </a:r>
          </a:p>
        </p:txBody>
      </p:sp>
    </p:spTree>
    <p:extLst>
      <p:ext uri="{BB962C8B-B14F-4D97-AF65-F5344CB8AC3E}">
        <p14:creationId xmlns:p14="http://schemas.microsoft.com/office/powerpoint/2010/main" val="3844247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6616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>
              <a:tabLst>
                <a:tab pos="785813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 directives:</a:t>
            </a:r>
          </a:p>
          <a:p>
            <a:pPr marL="39688">
              <a:tabLst>
                <a:tab pos="785813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Print pointer</a:t>
            </a:r>
          </a:p>
          <a:p>
            <a:pPr marL="39688">
              <a:tabLst>
                <a:tab pos="785813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2717800" y="2632364"/>
            <a:ext cx="6743700" cy="2371436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8301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2476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4481477" y="3203576"/>
            <a:ext cx="233846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4000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  <p:extLst>
      <p:ext uri="{BB962C8B-B14F-4D97-AF65-F5344CB8AC3E}">
        <p14:creationId xmlns:p14="http://schemas.microsoft.com/office/powerpoint/2010/main" val="37777153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676400" y="5643306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sz="9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1936750" y="1365648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7308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5121295" y="2133601"/>
            <a:ext cx="55399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6257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/>
          </p:nvPr>
        </p:nvGraphicFramePr>
        <p:xfrm>
          <a:off x="5114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/>
          </p:nvPr>
        </p:nvGraphicFramePr>
        <p:xfrm>
          <a:off x="6270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/>
          </p:nvPr>
        </p:nvGraphicFramePr>
        <p:xfrm>
          <a:off x="7426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7655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6515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/>
            <a:r>
              <a:rPr lang="en-US" dirty="0"/>
              <a:t>Represented by array of characters</a:t>
            </a:r>
          </a:p>
          <a:p>
            <a:pPr marL="552450" lvl="1"/>
            <a:r>
              <a:rPr lang="en-US" dirty="0"/>
              <a:t>Each character encoded in ASCII format</a:t>
            </a:r>
          </a:p>
          <a:p>
            <a:pPr marL="838200" lvl="2"/>
            <a:r>
              <a:rPr lang="en-US" dirty="0"/>
              <a:t>Standard 7-bit encoding of character set</a:t>
            </a:r>
          </a:p>
          <a:p>
            <a:pPr marL="838200" lvl="2"/>
            <a:r>
              <a:rPr lang="en-US" dirty="0"/>
              <a:t>Character “0” has code 0x30</a:t>
            </a:r>
          </a:p>
          <a:p>
            <a:pPr marL="1181100" lvl="3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/>
            <a:r>
              <a:rPr lang="en-US" dirty="0"/>
              <a:t>String should be null-terminated</a:t>
            </a:r>
          </a:p>
          <a:p>
            <a:pPr marL="838200" lvl="2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7778814" y="2246314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9434532" y="2246314"/>
            <a:ext cx="55399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459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/>
          </p:nvPr>
        </p:nvGraphicFramePr>
        <p:xfrm>
          <a:off x="7815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/>
          </p:nvPr>
        </p:nvGraphicFramePr>
        <p:xfrm>
          <a:off x="9390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2019300" y="3048000"/>
            <a:ext cx="8166100" cy="1193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>
              <a:tabLst>
                <a:tab pos="1651000" algn="l"/>
                <a:tab pos="4737100" algn="l"/>
                <a:tab pos="5486400" algn="l"/>
              </a:tabLst>
            </a:pPr>
            <a:r>
              <a:rPr lang="en-US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>
              <a:tabLst>
                <a:tab pos="1651000" algn="l"/>
                <a:tab pos="4737100" algn="l"/>
                <a:tab pos="5486400" algn="l"/>
              </a:tabLst>
            </a:pPr>
            <a:r>
              <a:rPr lang="en-US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>
              <a:tabLst>
                <a:tab pos="1651000" algn="l"/>
                <a:tab pos="4737100" algn="l"/>
                <a:tab pos="5486400" algn="l"/>
              </a:tabLst>
            </a:pPr>
            <a:r>
              <a:rPr lang="en-US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>
              <a:tabLst>
                <a:tab pos="1651000" algn="l"/>
                <a:tab pos="4737100" algn="l"/>
                <a:tab pos="5486400" algn="l"/>
              </a:tabLst>
            </a:pPr>
            <a:r>
              <a:rPr lang="en-US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5981700" algn="r"/>
              </a:tabLst>
            </a:pPr>
            <a:r>
              <a:rPr lang="en-US" dirty="0"/>
              <a:t>Disassembly</a:t>
            </a: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Text representation of binary machine code</a:t>
            </a: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Generated by program that reads the machine code</a:t>
            </a:r>
          </a:p>
          <a:p>
            <a:pPr>
              <a:tabLst>
                <a:tab pos="5981700" algn="r"/>
              </a:tabLst>
            </a:pPr>
            <a:r>
              <a:rPr lang="en-US" dirty="0"/>
              <a:t>Example Fragment</a:t>
            </a:r>
          </a:p>
          <a:p>
            <a:pPr>
              <a:spcBef>
                <a:spcPts val="11100"/>
              </a:spcBef>
              <a:tabLst>
                <a:tab pos="5981700" algn="r"/>
              </a:tabLst>
            </a:pPr>
            <a:r>
              <a:rPr lang="en-US" dirty="0"/>
              <a:t>Deciphering Numbers</a:t>
            </a: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Value: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Pad to 32 bits: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0x000012ab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Split into bytes: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00 00 12 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Reverse: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ab 12 00 00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7391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95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21370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4800600" y="1447801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</a:t>
            </a:r>
            <a:r>
              <a:rPr lang="en-US" sz="2000" dirty="0">
                <a:latin typeface="Courier New"/>
                <a:cs typeface="Courier New"/>
                <a:sym typeface="Symbol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	((x*2) &lt; 0)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(x&lt;&lt;30) &lt; 0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 -y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x + y &gt; 0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&lt;= 0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&gt;= 0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676400" y="4213368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2133601" y="3671098"/>
            <a:ext cx="133094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  <p:pic>
        <p:nvPicPr>
          <p:cNvPr id="7578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152154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5784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94" y="1885144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94" y="22444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26036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296726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333086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369446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94" y="4058072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44173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47809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94" y="5144536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55037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5867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62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786982" cy="762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/>
              <a:t>Representations in memory, pointers, strings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894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930400" y="4953001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11176"/>
            <a:ext cx="63817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3450" y="3276601"/>
            <a:ext cx="5149850" cy="1643063"/>
          </a:xfrm>
        </p:spPr>
        <p:txBody>
          <a:bodyPr vert="horz" lIns="90487" tIns="44450" rIns="90487" bIns="44450" rtlCol="0">
            <a:normAutofit fontScale="92500" lnSpcReduction="10000"/>
          </a:bodyPr>
          <a:lstStyle/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>
                <a:highlight>
                  <a:srgbClr val="FFFF00"/>
                </a:highlight>
              </a:rPr>
              <a:t>UAdd</a:t>
            </a:r>
            <a:r>
              <a:rPr lang="en-US" b="0" i="1" baseline="-25000" dirty="0" err="1">
                <a:highlight>
                  <a:srgbClr val="FFFF00"/>
                </a:highlight>
              </a:rPr>
              <a:t>w</a:t>
            </a:r>
            <a:r>
              <a:rPr lang="en-US" b="0" dirty="0">
                <a:highlight>
                  <a:srgbClr val="FFFF00"/>
                </a:highlight>
              </a:rPr>
              <a:t>(</a:t>
            </a:r>
            <a:r>
              <a:rPr lang="en-US" b="0" i="1" dirty="0">
                <a:highlight>
                  <a:srgbClr val="FFFF00"/>
                </a:highlight>
              </a:rPr>
              <a:t>u</a:t>
            </a:r>
            <a:r>
              <a:rPr lang="en-US" b="0" dirty="0">
                <a:highlight>
                  <a:srgbClr val="FFFF00"/>
                </a:highlight>
              </a:rPr>
              <a:t> , </a:t>
            </a:r>
            <a:r>
              <a:rPr lang="en-US" b="0" i="1" dirty="0">
                <a:highlight>
                  <a:srgbClr val="FFFF00"/>
                </a:highlight>
              </a:rPr>
              <a:t>v</a:t>
            </a:r>
            <a:r>
              <a:rPr lang="en-US" b="0" dirty="0">
                <a:highlight>
                  <a:srgbClr val="FFFF00"/>
                </a:highlight>
              </a:rPr>
              <a:t>)	=	</a:t>
            </a:r>
            <a:r>
              <a:rPr lang="en-US" b="0" i="1" dirty="0">
                <a:highlight>
                  <a:srgbClr val="FFFF00"/>
                </a:highlight>
              </a:rPr>
              <a:t>u</a:t>
            </a:r>
            <a:r>
              <a:rPr lang="en-US" b="0" dirty="0">
                <a:highlight>
                  <a:srgbClr val="FFFF00"/>
                </a:highlight>
              </a:rPr>
              <a:t> + </a:t>
            </a:r>
            <a:r>
              <a:rPr lang="en-US" b="0" i="1" dirty="0">
                <a:highlight>
                  <a:srgbClr val="FFFF00"/>
                </a:highlight>
              </a:rPr>
              <a:t>v</a:t>
            </a:r>
            <a:r>
              <a:rPr lang="en-US" b="0" dirty="0">
                <a:highlight>
                  <a:srgbClr val="FFFF00"/>
                </a:highlight>
              </a:rPr>
              <a:t>  mod 2</a:t>
            </a:r>
            <a:r>
              <a:rPr lang="en-US" b="0" i="1" baseline="30000" dirty="0">
                <a:highlight>
                  <a:srgbClr val="FFFF00"/>
                </a:highlight>
              </a:rPr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89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89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5949950" y="121920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5962650" y="16764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5499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5671417" y="1683760"/>
            <a:ext cx="3145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261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5605462" y="213360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+ </a:t>
            </a:r>
            <a:r>
              <a:rPr lang="en-US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489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5499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1981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Sum: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1981201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1981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Carry: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4961081" y="2590801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 err="1">
                <a:latin typeface="Times" pitchFamily="18" charset="0"/>
              </a:rPr>
              <a:t>UAdd</a:t>
            </a:r>
            <a:r>
              <a:rPr lang="en-US" i="1" baseline="-25000" dirty="0" err="1">
                <a:latin typeface="Times" pitchFamily="18" charset="0"/>
              </a:rPr>
              <a:t>w</a:t>
            </a:r>
            <a:r>
              <a:rPr lang="en-US" dirty="0">
                <a:latin typeface="Times" pitchFamily="18" charset="0"/>
              </a:rPr>
              <a:t>(</a:t>
            </a:r>
            <a:r>
              <a:rPr lang="en-US" i="1" dirty="0">
                <a:latin typeface="Times" pitchFamily="18" charset="0"/>
              </a:rPr>
              <a:t>u</a:t>
            </a:r>
            <a:r>
              <a:rPr lang="en-US" dirty="0">
                <a:latin typeface="Times" pitchFamily="18" charset="0"/>
              </a:rPr>
              <a:t> , </a:t>
            </a:r>
            <a:r>
              <a:rPr lang="en-US" i="1" dirty="0">
                <a:latin typeface="Times" pitchFamily="18" charset="0"/>
              </a:rPr>
              <a:t>v</a:t>
            </a:r>
            <a:r>
              <a:rPr lang="en-US" dirty="0">
                <a:latin typeface="Times" pitchFamily="18" charset="0"/>
              </a:rPr>
              <a:t>)</a:t>
            </a: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4207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4237196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4207312" y="5718969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207312" y="6083380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4237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546056" y="5062538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6622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6546056" y="5718969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2" name="Rectangle 13"/>
          <p:cNvSpPr>
            <a:spLocks/>
          </p:cNvSpPr>
          <p:nvPr/>
        </p:nvSpPr>
        <p:spPr bwMode="auto">
          <a:xfrm>
            <a:off x="6546056" y="6083380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6622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9155318" y="3048001"/>
            <a:ext cx="1502693" cy="3646061"/>
            <a:chOff x="0" y="178"/>
            <a:chExt cx="1121" cy="2719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10"/>
              <p:cNvGrpSpPr>
                <a:grpSpLocks/>
              </p:cNvGrpSpPr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5" name="Group 16"/>
              <p:cNvGrpSpPr>
                <a:grpSpLocks/>
              </p:cNvGrpSpPr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19"/>
              <p:cNvGrpSpPr>
                <a:grpSpLocks/>
              </p:cNvGrpSpPr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79" name="Group 28"/>
              <p:cNvGrpSpPr>
                <a:grpSpLocks/>
              </p:cNvGrpSpPr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80" name="Group 31"/>
              <p:cNvGrpSpPr>
                <a:grpSpLocks/>
              </p:cNvGrpSpPr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81" name="Group 34"/>
              <p:cNvGrpSpPr>
                <a:grpSpLocks/>
              </p:cNvGrpSpPr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2" name="Group 37"/>
              <p:cNvGrpSpPr>
                <a:grpSpLocks/>
              </p:cNvGrpSpPr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3" name="Group 40"/>
              <p:cNvGrpSpPr>
                <a:grpSpLocks/>
              </p:cNvGrpSpPr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84" name="Group 43"/>
              <p:cNvGrpSpPr>
                <a:grpSpLocks/>
              </p:cNvGrpSpPr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5" name="Group 46"/>
              <p:cNvGrpSpPr>
                <a:grpSpLocks/>
              </p:cNvGrpSpPr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6" name="Group 49"/>
              <p:cNvGrpSpPr>
                <a:grpSpLocks/>
              </p:cNvGrpSpPr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87" name="Group 52"/>
              <p:cNvGrpSpPr>
                <a:grpSpLocks/>
              </p:cNvGrpSpPr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9" name="Group 58"/>
              <p:cNvGrpSpPr>
                <a:grpSpLocks/>
              </p:cNvGrpSpPr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1" name="Group 64"/>
              <p:cNvGrpSpPr>
                <a:grpSpLocks/>
              </p:cNvGrpSpPr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2" name="Group 67"/>
              <p:cNvGrpSpPr>
                <a:grpSpLocks/>
              </p:cNvGrpSpPr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93" name="Group 70"/>
              <p:cNvGrpSpPr>
                <a:grpSpLocks/>
              </p:cNvGrpSpPr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4" name="Group 73"/>
              <p:cNvGrpSpPr>
                <a:grpSpLocks/>
              </p:cNvGrpSpPr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5" name="Group 76"/>
              <p:cNvGrpSpPr>
                <a:grpSpLocks/>
              </p:cNvGrpSpPr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96" name="Group 79"/>
              <p:cNvGrpSpPr>
                <a:grpSpLocks/>
              </p:cNvGrpSpPr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7" name="Group 82"/>
              <p:cNvGrpSpPr>
                <a:grpSpLocks/>
              </p:cNvGrpSpPr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8" name="Group 85"/>
              <p:cNvGrpSpPr>
                <a:grpSpLocks/>
              </p:cNvGrpSpPr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99" name="Group 88"/>
              <p:cNvGrpSpPr>
                <a:grpSpLocks/>
              </p:cNvGrpSpPr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0" name="Group 91"/>
              <p:cNvGrpSpPr>
                <a:grpSpLocks/>
              </p:cNvGrpSpPr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1" name="Group 94"/>
              <p:cNvGrpSpPr>
                <a:grpSpLocks/>
              </p:cNvGrpSpPr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102" name="Group 97"/>
              <p:cNvGrpSpPr>
                <a:grpSpLocks/>
              </p:cNvGrpSpPr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103" name="Group 100"/>
              <p:cNvGrpSpPr>
                <a:grpSpLocks/>
              </p:cNvGrpSpPr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105" name="Group 106"/>
              <p:cNvGrpSpPr>
                <a:grpSpLocks/>
              </p:cNvGrpSpPr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106" name="Group 109"/>
              <p:cNvGrpSpPr>
                <a:grpSpLocks/>
              </p:cNvGrpSpPr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107" name="Group 112"/>
              <p:cNvGrpSpPr>
                <a:grpSpLocks/>
              </p:cNvGrpSpPr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108" name="Group 115"/>
              <p:cNvGrpSpPr>
                <a:grpSpLocks/>
              </p:cNvGrpSpPr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112" name="Group 127"/>
              <p:cNvGrpSpPr>
                <a:grpSpLocks/>
              </p:cNvGrpSpPr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113" name="Group 130"/>
              <p:cNvGrpSpPr>
                <a:grpSpLocks/>
              </p:cNvGrpSpPr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114" name="Group 133"/>
              <p:cNvGrpSpPr>
                <a:grpSpLocks/>
              </p:cNvGrpSpPr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115" name="Group 136"/>
              <p:cNvGrpSpPr>
                <a:grpSpLocks/>
              </p:cNvGrpSpPr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116" name="Group 139"/>
              <p:cNvGrpSpPr>
                <a:grpSpLocks/>
              </p:cNvGrpSpPr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117" name="Group 142"/>
              <p:cNvGrpSpPr>
                <a:grpSpLocks/>
              </p:cNvGrpSpPr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118" name="Group 145"/>
              <p:cNvGrpSpPr>
                <a:grpSpLocks/>
              </p:cNvGrpSpPr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119" name="Group 148"/>
              <p:cNvGrpSpPr>
                <a:grpSpLocks/>
              </p:cNvGrpSpPr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9" name="Rectangle 151"/>
            <p:cNvSpPr>
              <a:spLocks/>
            </p:cNvSpPr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0" name="Rectangle 152"/>
            <p:cNvSpPr>
              <a:spLocks/>
            </p:cNvSpPr>
            <p:nvPr/>
          </p:nvSpPr>
          <p:spPr bwMode="auto">
            <a:xfrm rot="19260000">
              <a:off x="336" y="178"/>
              <a:ext cx="59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71" name="Rectangle 153"/>
            <p:cNvSpPr>
              <a:spLocks/>
            </p:cNvSpPr>
            <p:nvPr/>
          </p:nvSpPr>
          <p:spPr bwMode="auto">
            <a:xfrm rot="19260000">
              <a:off x="635" y="211"/>
              <a:ext cx="486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216" name="Rectangle 5"/>
          <p:cNvSpPr>
            <a:spLocks/>
          </p:cNvSpPr>
          <p:nvPr/>
        </p:nvSpPr>
        <p:spPr bwMode="auto">
          <a:xfrm>
            <a:off x="7797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223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1"/>
          </p:cNvSpPr>
          <p:nvPr/>
        </p:nvSpPr>
        <p:spPr bwMode="auto">
          <a:xfrm>
            <a:off x="7874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8" name="Rectangle 13"/>
          <p:cNvSpPr>
            <a:spLocks/>
          </p:cNvSpPr>
          <p:nvPr/>
        </p:nvSpPr>
        <p:spPr bwMode="auto">
          <a:xfrm>
            <a:off x="7797800" y="5718969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446</a:t>
            </a:r>
          </a:p>
        </p:txBody>
      </p:sp>
      <p:sp>
        <p:nvSpPr>
          <p:cNvPr id="219" name="Rectangle 13"/>
          <p:cNvSpPr>
            <a:spLocks/>
          </p:cNvSpPr>
          <p:nvPr/>
        </p:nvSpPr>
        <p:spPr bwMode="auto">
          <a:xfrm>
            <a:off x="7797800" y="608338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190</a:t>
            </a:r>
          </a:p>
        </p:txBody>
      </p:sp>
      <p:sp>
        <p:nvSpPr>
          <p:cNvPr id="220" name="Line 6"/>
          <p:cNvSpPr>
            <a:spLocks noChangeShapeType="1"/>
          </p:cNvSpPr>
          <p:nvPr/>
        </p:nvSpPr>
        <p:spPr bwMode="auto">
          <a:xfrm>
            <a:off x="7874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385983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 animBg="1"/>
      <p:bldP spid="51" grpId="0"/>
      <p:bldP spid="52" grpId="0"/>
      <p:bldP spid="53" grpId="0" animBg="1"/>
      <p:bldP spid="59" grpId="0"/>
      <p:bldP spid="60" grpId="0" animBg="1"/>
      <p:bldP spid="61" grpId="0"/>
      <p:bldP spid="62" grpId="0"/>
      <p:bldP spid="63" grpId="0" animBg="1"/>
      <p:bldP spid="216" grpId="0"/>
      <p:bldP spid="217" grpId="0" animBg="1"/>
      <p:bldP spid="218" grpId="0"/>
      <p:bldP spid="219" grpId="0"/>
      <p:bldP spid="220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11176"/>
            <a:ext cx="74739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8026" y="3533776"/>
            <a:ext cx="7916863" cy="2239963"/>
          </a:xfrm>
        </p:spPr>
        <p:txBody>
          <a:bodyPr vert="horz" lIns="90487" tIns="44450" rIns="90487" bIns="44450" rtlCol="0">
            <a:normAutofit/>
          </a:bodyPr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0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50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5540934" y="1316182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5540934" y="1773382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5159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5159934" y="1773381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921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5159934" y="2154382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+ </a:t>
            </a:r>
            <a:r>
              <a:rPr lang="en-US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150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5159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1981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Sum: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1981201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1981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Carry: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4572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>
                <a:latin typeface="Times" pitchFamily="18" charset="0"/>
              </a:rPr>
              <a:t>TAdd</a:t>
            </a:r>
            <a:r>
              <a:rPr lang="en-US" sz="2000" i="1" baseline="-25000">
                <a:latin typeface="Times" pitchFamily="18" charset="0"/>
              </a:rPr>
              <a:t>w</a:t>
            </a:r>
            <a:r>
              <a:rPr lang="en-US" sz="2000">
                <a:latin typeface="Times" pitchFamily="18" charset="0"/>
              </a:rPr>
              <a:t>(</a:t>
            </a:r>
            <a:r>
              <a:rPr lang="en-US" sz="2000" i="1">
                <a:latin typeface="Times" pitchFamily="18" charset="0"/>
              </a:rPr>
              <a:t>u</a:t>
            </a:r>
            <a:r>
              <a:rPr lang="en-US" sz="2000">
                <a:latin typeface="Times" pitchFamily="18" charset="0"/>
              </a:rPr>
              <a:t> , </a:t>
            </a:r>
            <a:r>
              <a:rPr lang="en-US" sz="2000" i="1">
                <a:latin typeface="Times" pitchFamily="18" charset="0"/>
              </a:rPr>
              <a:t>v</a:t>
            </a:r>
            <a:r>
              <a:rPr lang="en-US" sz="2000">
                <a:latin typeface="Times" pitchFamily="18" charset="0"/>
              </a:rPr>
              <a:t>)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5910444" y="5350589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5940328" y="6036389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0" name="Rectangle 13"/>
          <p:cNvSpPr>
            <a:spLocks/>
          </p:cNvSpPr>
          <p:nvPr/>
        </p:nvSpPr>
        <p:spPr bwMode="auto">
          <a:xfrm>
            <a:off x="5910444" y="6007021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5910444" y="6371432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5940328" y="6376511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8249188" y="5350590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8325388" y="603638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13"/>
          <p:cNvSpPr>
            <a:spLocks/>
          </p:cNvSpPr>
          <p:nvPr/>
        </p:nvSpPr>
        <p:spPr bwMode="auto">
          <a:xfrm>
            <a:off x="8249188" y="6007021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8249188" y="6371432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8325388" y="6376511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5"/>
          <p:cNvSpPr>
            <a:spLocks/>
          </p:cNvSpPr>
          <p:nvPr/>
        </p:nvSpPr>
        <p:spPr bwMode="auto">
          <a:xfrm>
            <a:off x="9500932" y="5350589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-23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-43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9577132" y="603638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9500932" y="600702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446</a:t>
            </a: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9500932" y="6371432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2" name="Line 6"/>
          <p:cNvSpPr>
            <a:spLocks noChangeShapeType="1"/>
          </p:cNvSpPr>
          <p:nvPr/>
        </p:nvSpPr>
        <p:spPr bwMode="auto">
          <a:xfrm>
            <a:off x="9577132" y="6376511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4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58" grpId="0"/>
      <p:bldP spid="59" grpId="0" animBg="1"/>
      <p:bldP spid="60" grpId="0"/>
      <p:bldP spid="61" grpId="0"/>
      <p:bldP spid="62" grpId="0" animBg="1"/>
      <p:bldP spid="63" grpId="0"/>
      <p:bldP spid="64" grpId="0" animBg="1"/>
      <p:bldP spid="65" grpId="0"/>
      <p:bldP spid="66" grpId="0"/>
      <p:bldP spid="67" grpId="0" animBg="1"/>
      <p:bldP spid="68" grpId="0"/>
      <p:bldP spid="69" grpId="0" animBg="1"/>
      <p:bldP spid="70" grpId="0"/>
      <p:bldP spid="71" grpId="0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9A2-C7A2-4E6A-9034-F5202306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ABC34-7683-4A66-ACD6-81E44DC6D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101544"/>
          </a:xfrm>
        </p:spPr>
      </p:pic>
    </p:spTree>
    <p:extLst>
      <p:ext uri="{BB962C8B-B14F-4D97-AF65-F5344CB8AC3E}">
        <p14:creationId xmlns:p14="http://schemas.microsoft.com/office/powerpoint/2010/main" val="358894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3D35-E065-4EDF-AE34-7D30DCE2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in Signed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564A-E304-42DC-AB8B-56692D76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add two positive number and you get –</a:t>
            </a:r>
            <a:r>
              <a:rPr lang="en-US" dirty="0" err="1"/>
              <a:t>ve</a:t>
            </a:r>
            <a:r>
              <a:rPr lang="en-US" dirty="0"/>
              <a:t> result it is called positive overflow</a:t>
            </a:r>
          </a:p>
          <a:p>
            <a:pPr lvl="1"/>
            <a:r>
              <a:rPr lang="en-US" dirty="0"/>
              <a:t>Ex: 7+7=-2</a:t>
            </a:r>
          </a:p>
          <a:p>
            <a:r>
              <a:rPr lang="en-US" dirty="0"/>
              <a:t>When you add two negative numbers and you get +</a:t>
            </a:r>
            <a:r>
              <a:rPr lang="en-US" dirty="0" err="1"/>
              <a:t>ve</a:t>
            </a:r>
            <a:r>
              <a:rPr lang="en-US" dirty="0"/>
              <a:t> result it is called negative overflow.</a:t>
            </a:r>
          </a:p>
          <a:p>
            <a:pPr lvl="1"/>
            <a:r>
              <a:rPr lang="en-US" dirty="0"/>
              <a:t>Ex: -7-7=2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881663-CE98-4173-B067-F641CD016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83" y="4338637"/>
            <a:ext cx="10663311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9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587376"/>
            <a:ext cx="59086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28738"/>
            <a:ext cx="8307388" cy="5224463"/>
          </a:xfrm>
        </p:spPr>
        <p:txBody>
          <a:bodyPr vert="horz" lIns="90487" tIns="44450" rIns="90487" bIns="44450" rtlCol="0"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  <p:extLst>
      <p:ext uri="{BB962C8B-B14F-4D97-AF65-F5344CB8AC3E}">
        <p14:creationId xmlns:p14="http://schemas.microsoft.com/office/powerpoint/2010/main" val="1125028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587376"/>
            <a:ext cx="76866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4350" y="3689351"/>
            <a:ext cx="5149850" cy="1643063"/>
          </a:xfrm>
        </p:spPr>
        <p:txBody>
          <a:bodyPr vert="horz" lIns="90487" tIns="44450" rIns="90487" bIns="44450" rtlCol="0">
            <a:normAutofit lnSpcReduction="100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high order </a:t>
            </a:r>
            <a:r>
              <a:rPr lang="en-US" b="0" i="1" dirty="0"/>
              <a:t>w</a:t>
            </a:r>
            <a:r>
              <a:rPr lang="en-US" dirty="0"/>
              <a:t> bits</a:t>
            </a:r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dirty="0" err="1">
                <a:highlight>
                  <a:srgbClr val="FFFF00"/>
                </a:highlight>
              </a:rPr>
              <a:t>UMult</a:t>
            </a:r>
            <a:r>
              <a:rPr lang="en-US" b="0" i="1" baseline="-25000" dirty="0" err="1">
                <a:highlight>
                  <a:srgbClr val="FFFF00"/>
                </a:highlight>
              </a:rPr>
              <a:t>w</a:t>
            </a:r>
            <a:r>
              <a:rPr lang="en-US" b="0" dirty="0">
                <a:highlight>
                  <a:srgbClr val="FFFF00"/>
                </a:highlight>
              </a:rPr>
              <a:t>(</a:t>
            </a:r>
            <a:r>
              <a:rPr lang="en-US" b="0" i="1" dirty="0">
                <a:highlight>
                  <a:srgbClr val="FFFF00"/>
                </a:highlight>
              </a:rPr>
              <a:t>u</a:t>
            </a:r>
            <a:r>
              <a:rPr lang="en-US" b="0" dirty="0">
                <a:highlight>
                  <a:srgbClr val="FFFF00"/>
                </a:highlight>
              </a:rPr>
              <a:t> , </a:t>
            </a:r>
            <a:r>
              <a:rPr lang="en-US" b="0" i="1" dirty="0">
                <a:highlight>
                  <a:srgbClr val="FFFF00"/>
                </a:highlight>
              </a:rPr>
              <a:t>v</a:t>
            </a:r>
            <a:r>
              <a:rPr lang="en-US" b="0" dirty="0">
                <a:highlight>
                  <a:srgbClr val="FFFF00"/>
                </a:highlight>
              </a:rPr>
              <a:t>)	=	</a:t>
            </a:r>
            <a:r>
              <a:rPr lang="en-US" b="0" i="1" dirty="0">
                <a:highlight>
                  <a:srgbClr val="FFFF00"/>
                </a:highlight>
              </a:rPr>
              <a:t>u</a:t>
            </a:r>
            <a:r>
              <a:rPr lang="en-US" b="0" dirty="0">
                <a:highlight>
                  <a:srgbClr val="FFFF00"/>
                </a:highlight>
              </a:rPr>
              <a:t>   · </a:t>
            </a:r>
            <a:r>
              <a:rPr lang="en-US" b="0" i="1" dirty="0">
                <a:highlight>
                  <a:srgbClr val="FFFF00"/>
                </a:highlight>
              </a:rPr>
              <a:t>v</a:t>
            </a:r>
            <a:r>
              <a:rPr lang="en-US" b="0" dirty="0">
                <a:highlight>
                  <a:srgbClr val="FFFF00"/>
                </a:highlight>
              </a:rPr>
              <a:t>  mod 2</a:t>
            </a:r>
            <a:r>
              <a:rPr lang="en-US" b="0" i="1" baseline="30000" dirty="0">
                <a:highlight>
                  <a:srgbClr val="FFFF00"/>
                </a:highlight>
              </a:rPr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7086600" y="144780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7086600" y="19050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4267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6705600" y="1905000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4357966" y="2286000"/>
            <a:ext cx="5950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· </a:t>
            </a:r>
            <a:r>
              <a:rPr lang="en-US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4267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1752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1752601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1752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6108700" y="2743201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UMult</a:t>
            </a:r>
            <a:r>
              <a:rPr lang="en-US" i="1" baseline="-25000">
                <a:latin typeface="Times" pitchFamily="18" charset="0"/>
              </a:rPr>
              <a:t>w</a:t>
            </a:r>
            <a:r>
              <a:rPr lang="en-US">
                <a:latin typeface="Times" pitchFamily="18" charset="0"/>
              </a:rPr>
              <a:t>(</a:t>
            </a:r>
            <a:r>
              <a:rPr lang="en-US" i="1">
                <a:latin typeface="Times" pitchFamily="18" charset="0"/>
              </a:rPr>
              <a:t>u</a:t>
            </a:r>
            <a:r>
              <a:rPr lang="en-US">
                <a:latin typeface="Times" pitchFamily="18" charset="0"/>
              </a:rPr>
              <a:t> , </a:t>
            </a:r>
            <a:r>
              <a:rPr lang="en-US" i="1">
                <a:latin typeface="Times" pitchFamily="18" charset="0"/>
              </a:rPr>
              <a:t>v</a:t>
            </a:r>
            <a:r>
              <a:rPr lang="en-US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69" name="Rectangle 5"/>
          <p:cNvSpPr>
            <a:spLocks/>
          </p:cNvSpPr>
          <p:nvPr/>
        </p:nvSpPr>
        <p:spPr bwMode="auto">
          <a:xfrm>
            <a:off x="4419601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4449484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4419600" y="6007021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1100 0001 1101 1101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4419601" y="6371432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4449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7875193" y="5350590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7951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7875193" y="600702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C1DD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7875193" y="6371432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7951393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9" name="Rectangle 5"/>
          <p:cNvSpPr>
            <a:spLocks/>
          </p:cNvSpPr>
          <p:nvPr/>
        </p:nvSpPr>
        <p:spPr bwMode="auto">
          <a:xfrm>
            <a:off x="9126938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223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213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>
            <a:off x="9203137" y="6036389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1" name="Rectangle 13"/>
          <p:cNvSpPr>
            <a:spLocks/>
          </p:cNvSpPr>
          <p:nvPr/>
        </p:nvSpPr>
        <p:spPr bwMode="auto">
          <a:xfrm>
            <a:off x="9126938" y="600702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47499</a:t>
            </a:r>
          </a:p>
        </p:txBody>
      </p:sp>
      <p:sp>
        <p:nvSpPr>
          <p:cNvPr id="82" name="Rectangle 13"/>
          <p:cNvSpPr>
            <a:spLocks/>
          </p:cNvSpPr>
          <p:nvPr/>
        </p:nvSpPr>
        <p:spPr bwMode="auto">
          <a:xfrm>
            <a:off x="9126938" y="6371432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221</a:t>
            </a:r>
          </a:p>
        </p:txBody>
      </p:sp>
      <p:sp>
        <p:nvSpPr>
          <p:cNvPr id="83" name="Line 6"/>
          <p:cNvSpPr>
            <a:spLocks noChangeShapeType="1"/>
          </p:cNvSpPr>
          <p:nvPr/>
        </p:nvSpPr>
        <p:spPr bwMode="auto">
          <a:xfrm>
            <a:off x="9203137" y="6376511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53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  <p:bldP spid="79" grpId="0"/>
      <p:bldP spid="80" grpId="0" animBg="1"/>
      <p:bldP spid="81" grpId="0"/>
      <p:bldP spid="82" grpId="0"/>
      <p:bldP spid="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2353</Words>
  <Application>Microsoft Office PowerPoint</Application>
  <PresentationFormat>Widescreen</PresentationFormat>
  <Paragraphs>862</Paragraphs>
  <Slides>38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7" baseType="lpstr">
      <vt:lpstr>Arial</vt:lpstr>
      <vt:lpstr>Arial Narrow</vt:lpstr>
      <vt:lpstr>Arial Narrow Bold</vt:lpstr>
      <vt:lpstr>Calibri</vt:lpstr>
      <vt:lpstr>Calibri Bold</vt:lpstr>
      <vt:lpstr>Calibri Italic</vt:lpstr>
      <vt:lpstr>Calibri Light</vt:lpstr>
      <vt:lpstr>Courier New</vt:lpstr>
      <vt:lpstr>Courier New Bold</vt:lpstr>
      <vt:lpstr>Gill Sans</vt:lpstr>
      <vt:lpstr>Helvetica</vt:lpstr>
      <vt:lpstr>Monaco</vt:lpstr>
      <vt:lpstr>Symbol</vt:lpstr>
      <vt:lpstr>Times</vt:lpstr>
      <vt:lpstr>Wingdings</vt:lpstr>
      <vt:lpstr>Wingdings 2</vt:lpstr>
      <vt:lpstr>ヒラギノ角ゴ ProN W3</vt:lpstr>
      <vt:lpstr>Office Theme</vt:lpstr>
      <vt:lpstr>Document</vt:lpstr>
      <vt:lpstr>PowerPoint Presentation</vt:lpstr>
      <vt:lpstr>Summary From Last Lecture</vt:lpstr>
      <vt:lpstr>Today: Bits, Bytes, and Integers</vt:lpstr>
      <vt:lpstr>Unsigned Addition</vt:lpstr>
      <vt:lpstr>Two’s Complement Addition</vt:lpstr>
      <vt:lpstr>Work out Example</vt:lpstr>
      <vt:lpstr>Overflow in Signed numbers</vt:lpstr>
      <vt:lpstr>Multiplication</vt:lpstr>
      <vt:lpstr>Unsigned Multiplication in C</vt:lpstr>
      <vt:lpstr>Signed Multiplication in C</vt:lpstr>
      <vt:lpstr>Worked Example</vt:lpstr>
      <vt:lpstr>Power-of-2 Multiply with Shift</vt:lpstr>
      <vt:lpstr>Unsigned Power-of-2 Divide with Shift</vt:lpstr>
      <vt:lpstr>Signed Power-of-2 Divide with Shift</vt:lpstr>
      <vt:lpstr>Correct Power-of-2 Divide</vt:lpstr>
      <vt:lpstr>Correct Power-of-2 Divide (Cont.)</vt:lpstr>
      <vt:lpstr>Negation: Complement &amp; Increment</vt:lpstr>
      <vt:lpstr>Complement &amp; Increment Examples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Reading Byte-Reversed Listings</vt:lpstr>
      <vt:lpstr>Integer C Puzzles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Bytes, and Integers – Part 2  15-213: Introduction to Computer Systems 3rd Lecture, Sept. 5, 2017</dc:title>
  <dc:creator>Sandesh Dhawaskar Sathyanarayana</dc:creator>
  <cp:lastModifiedBy>Sandesh Dhawaskar Sathyanarayana</cp:lastModifiedBy>
  <cp:revision>16</cp:revision>
  <dcterms:created xsi:type="dcterms:W3CDTF">2018-05-18T16:43:41Z</dcterms:created>
  <dcterms:modified xsi:type="dcterms:W3CDTF">2018-05-18T21:27:22Z</dcterms:modified>
</cp:coreProperties>
</file>