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3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11" r:id="rId12"/>
    <p:sldId id="267" r:id="rId13"/>
    <p:sldId id="299" r:id="rId14"/>
    <p:sldId id="269" r:id="rId15"/>
    <p:sldId id="270" r:id="rId16"/>
    <p:sldId id="305" r:id="rId17"/>
    <p:sldId id="307" r:id="rId18"/>
    <p:sldId id="306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30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EB030-EF52-4E23-B85D-03A478360D8D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CC8AE-C9CA-4945-8369-FBC3A8F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  <p:extLst>
      <p:ext uri="{BB962C8B-B14F-4D97-AF65-F5344CB8AC3E}">
        <p14:creationId xmlns:p14="http://schemas.microsoft.com/office/powerpoint/2010/main" val="70399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5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1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4E03-DFE7-46BE-8EB2-0CA9AE900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478DA-5553-4E06-9806-6861F652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60EF-7E68-41CA-BE11-6BE78C95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F438D-6C43-4BEF-ABBA-F9592AF9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5C54-0DAF-42C3-A6B3-D1C6C2AB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8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721D-DE79-483F-B9A9-E9BEF7D2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F5736-6AD4-4963-8B8A-B74A0202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49D4-B096-484D-B331-B88BA48B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34BC-6002-4B4D-9F7C-2C35A63B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34CD-42A0-4A7D-868E-1020CF20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F7A6C-8790-415D-B80D-67CA297DE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2F3B7-4009-47F7-B55B-4350AECE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5D5E-B739-412A-ADB9-2076F51B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206DA-34FB-4825-9C19-89462A00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804C-5885-4185-BF46-A5347E02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BE31-3D6A-4B7C-8335-C49BACF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F3DA-C363-483E-A121-139F38AC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FF35-2938-46CB-82C8-02F194EA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1D8E-940F-408C-888C-54D6F881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BB87-32B0-461A-A779-E2D3BA2C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78C8-FF04-42FA-BF41-9F4C84D5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B193C-7D28-4192-A4A5-931F4F5B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50D8-E890-406B-B403-0A9CEB05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AE304-E554-40C6-BE65-306A3341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9367-8FE8-43FC-A7FB-6DE9E3D8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2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4A3-81D4-40B2-A8EC-14B0FBEF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7E40-8903-4566-A551-1007E1091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F3BAB-8AF1-434B-9D31-6BB0F5CB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9648-1A20-4A51-AD6E-F1019099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A43DC-FCF9-4DAB-8A5D-2858DC8F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5E9E-F21E-4779-8D63-FD8DB42B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4650-564B-47BB-9CFC-E0733BC7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301B-77CC-4F31-8A30-4B836470A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3BD05-1623-46EA-B54F-95FA62AD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5F30D-088B-425B-8518-7F7AD75CA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A2080-A6EC-41AA-B163-B1FFE42F9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1C588-743A-43C6-8274-C29A686E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1EBF9-B114-4330-A5EC-CFD1BAE2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40356-ADAC-4DD4-BCD9-6C886CF7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A196-6530-4F93-90E1-26CEE775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6C47A-B0D9-4274-9443-F3EDFF72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24577-01EA-415C-9F85-7D690B58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7FC87-0942-4C3B-9E55-DA25A011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6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501D0-BB58-4E93-B15E-40509343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CBE84-5D82-4BA0-9E0E-5977F974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EADE5-BAED-4B26-B82A-131C9A9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217A-7023-4B40-AE79-F8E046A0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6E48-70E4-4719-9DD7-6AD22E06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E62CF-F9A2-4B4D-B6D7-2D977AF81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AFFA1-CE8A-40EF-BFF8-DB3EA034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1A7E7-446D-481B-9855-2336EA3F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10A44-8616-43CF-9BF8-AB910BF2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935E-F07E-4726-962C-B468758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CD1F8-C784-48E5-AFFD-FCE27BD79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FE674-A380-4840-ADBD-2EF121736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5AF60-8FE2-47D1-96D1-47AAEBAB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4B156-FD3C-4992-91C3-6C6B4355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17AC5-F449-4B9F-BD41-D4EF33A2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B9245-5FFD-4B8E-84F1-9D06E692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1C204-0207-4F62-BC04-2E91AA8C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7CB1-C711-4039-8026-E38748DEF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30BC2-3909-455A-AEF1-0A265F9C103A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638C0-A2D1-48F9-8C95-27E9B6D0A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DBF8-DA78-4BA1-BCDB-2961D1FD0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6773-E477-4C60-8262-DE7EDFCD2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url?sa=i&amp;rct=j&amp;q=&amp;esrc=s&amp;frm=1&amp;source=images&amp;cd=&amp;cad=rja&amp;uact=8&amp;ved=0ahUKEwiq_bnxubbKAhWDHh4KHe0lA-cQjRwIBw&amp;url=https://commons.wikimedia.org/wiki/File:Red_x.svg&amp;bvm=bv.112064104,d.dmo&amp;psig=AFQjCNFfdi-zR8KFDHdPCO6tKFT_z9ko5A&amp;ust=145331267978465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upload.wikimedia.org/wikipedia/commons/archive/0/03/20080524210756!Green_check.svg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/>
              <a:t>Floating Point</a:t>
            </a:r>
            <a:br>
              <a:rPr lang="en-US" sz="3600" b="1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4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11,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21050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Single precision: 32 bits</a:t>
            </a:r>
            <a:endParaRPr lang="en-US" baseline="30000" dirty="0">
              <a:latin typeface="Calibri" panose="020F0502020204030204" pitchFamily="34" charset="0"/>
            </a:endParaRP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  <a:br>
              <a:rPr lang="en-US" dirty="0"/>
            </a:br>
            <a:endParaRPr lang="en-US" baseline="30000" dirty="0">
              <a:latin typeface="Calibri" panose="020F0502020204030204" pitchFamily="34" charset="0"/>
            </a:endParaRPr>
          </a:p>
          <a:p>
            <a:pPr>
              <a:spcBef>
                <a:spcPts val="10000"/>
              </a:spcBef>
            </a:pPr>
            <a:r>
              <a:rPr lang="en-US" dirty="0"/>
              <a:t>Other formats: half precision, quad precision 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84216"/>
              </p:ext>
            </p:extLst>
          </p:nvPr>
        </p:nvGraphicFramePr>
        <p:xfrm>
          <a:off x="1709531" y="2562226"/>
          <a:ext cx="7366000" cy="914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42030"/>
              </p:ext>
            </p:extLst>
          </p:nvPr>
        </p:nvGraphicFramePr>
        <p:xfrm>
          <a:off x="1709531" y="4001294"/>
          <a:ext cx="7341152" cy="1239078"/>
        </p:xfrm>
        <a:graphic>
          <a:graphicData uri="http://schemas.openxmlformats.org/drawingml/2006/table">
            <a:tbl>
              <a:tblPr/>
              <a:tblGrid>
                <a:gridCol w="35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47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“kinds” of floating point numbers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/>
          </p:nvPr>
        </p:nvGraphicFramePr>
        <p:xfrm>
          <a:off x="3352800" y="1295400"/>
          <a:ext cx="5765800" cy="1016000"/>
        </p:xfrm>
        <a:graphic>
          <a:graphicData uri="http://schemas.openxmlformats.org/drawingml/2006/table">
            <a:tbl>
              <a:tblPr/>
              <a:tblGrid>
                <a:gridCol w="29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2667000" y="2286000"/>
            <a:ext cx="18288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495800" y="2286000"/>
            <a:ext cx="838200" cy="1371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495800" y="2286000"/>
            <a:ext cx="39624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210927" y="3810000"/>
            <a:ext cx="10198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00…00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1922" y="3820750"/>
            <a:ext cx="32562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exp</a:t>
            </a:r>
            <a:r>
              <a:rPr lang="en-US" sz="2400" dirty="0"/>
              <a:t> ≠ 0 and </a:t>
            </a:r>
            <a:r>
              <a:rPr lang="en-US" sz="2400" dirty="0" err="1"/>
              <a:t>exp</a:t>
            </a:r>
            <a:r>
              <a:rPr lang="en-US" sz="2400" dirty="0"/>
              <a:t> ≠ 11…11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53400" y="3820750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11…11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1624" y="4419600"/>
            <a:ext cx="2177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denormalized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920786" y="4419600"/>
            <a:ext cx="181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normalized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05718" y="4419600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189823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r>
              <a:rPr lang="en-US" dirty="0"/>
              <a:t>When: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000…0 and </a:t>
            </a:r>
            <a:r>
              <a:rPr lang="en-US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≠ 111…1</a:t>
            </a:r>
          </a:p>
          <a:p>
            <a:r>
              <a:rPr lang="en-US" dirty="0"/>
              <a:t>Number will be of form </a:t>
            </a:r>
            <a:r>
              <a:rPr lang="en-US" dirty="0">
                <a:highlight>
                  <a:srgbClr val="FFFF00"/>
                </a:highlight>
              </a:rPr>
              <a:t>1.XXXXXXXXXXXXXXXXXXXXXXXX</a:t>
            </a:r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1…254, E: -126…127)</a:t>
            </a:r>
          </a:p>
          <a:p>
            <a:pPr marL="838200" lvl="2"/>
            <a:r>
              <a:rPr lang="en-US" dirty="0"/>
              <a:t>Double precision: 1023 (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ourier New Bold" panose="02070609020205020404" pitchFamily="49" charset="0"/>
                <a:ea typeface="Monaco" charset="0"/>
                <a:cs typeface="Courier New Bold" panose="02070609020205020404" pitchFamily="49" charset="0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0" y="533401"/>
            <a:ext cx="185339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702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17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5966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72001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2733" y="552978"/>
            <a:ext cx="7366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55000" cy="5029200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15213</a:t>
            </a:r>
            <a:r>
              <a:rPr lang="en-US" sz="1800" baseline="-25000" dirty="0"/>
              <a:t>10</a:t>
            </a:r>
            <a:r>
              <a:rPr lang="en-US" sz="1800" dirty="0"/>
              <a:t>  = 11101101101101</a:t>
            </a:r>
            <a:r>
              <a:rPr lang="en-US" sz="1800" baseline="-25000" dirty="0"/>
              <a:t>2  </a:t>
            </a:r>
            <a:r>
              <a:rPr lang="en-US" sz="1800" dirty="0"/>
              <a:t> 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= 1.1101101101101</a:t>
            </a:r>
            <a:r>
              <a:rPr lang="en-US" sz="1800" baseline="-25000" dirty="0"/>
              <a:t>2</a:t>
            </a:r>
            <a:r>
              <a:rPr lang="en-US" sz="1800" dirty="0"/>
              <a:t> x 2</a:t>
            </a:r>
            <a:r>
              <a:rPr lang="en-US" sz="1800" baseline="30000" dirty="0"/>
              <a:t>13</a:t>
            </a:r>
            <a:endParaRPr lang="en-US" sz="18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209625" y="6172201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47971" y="6172201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2452" y="6172201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77418" y="540604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0678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</a:p>
          <a:p>
            <a:r>
              <a:rPr lang="en-US" dirty="0">
                <a:highlight>
                  <a:srgbClr val="FFFF00"/>
                </a:highlight>
                <a:latin typeface="Calibri"/>
                <a:cs typeface="Calibri"/>
              </a:rPr>
              <a:t>Here number will be of form 0.XXXXXXXXXXX</a:t>
            </a:r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(why?)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62851" y="540604"/>
            <a:ext cx="185339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49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Represents value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</a:t>
            </a:r>
            <a:r>
              <a:rPr lang="en-US" b="1" dirty="0">
                <a:solidFill>
                  <a:srgbClr val="C00000"/>
                </a:solidFill>
              </a:rPr>
              <a:t> 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b="1" dirty="0">
                <a:solidFill>
                  <a:srgbClr val="C00000"/>
                </a:solidFill>
              </a:rPr>
              <a:t>Not-a-Number (</a:t>
            </a:r>
            <a:r>
              <a:rPr lang="en-US" b="1" dirty="0" err="1">
                <a:solidFill>
                  <a:srgbClr val="C00000"/>
                </a:solidFill>
              </a:rPr>
              <a:t>NaN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6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905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1224386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18288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2971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Monaco" charset="0"/>
                        <a:cs typeface="Courier New" panose="02070309020205020404" pitchFamily="49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57400" y="35052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40386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45720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503366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7417" y="540604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56388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43" y="2928317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3124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4038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4953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5881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6781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7696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8594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9519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262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  <p:bldP spid="11" grpId="0"/>
      <p:bldP spid="13" grpId="0" animBg="1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905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35052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129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40386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1 -&gt; negative number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45720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503366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=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chemeClr val="bg1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solidFill>
                <a:schemeClr val="bg1"/>
              </a:solidFill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7417" y="540604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  <a:sym typeface="Calibri Bold Italic" charset="0"/>
              </a:rPr>
              <a:t>e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56388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</a:t>
            </a:r>
            <a:endParaRPr lang="en-US" sz="2400" b="1" i="1" baseline="32000" dirty="0">
              <a:solidFill>
                <a:schemeClr val="bg1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43" y="2928317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57400" y="1224386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7400" y="18288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5" name="Group 5"/>
          <p:cNvGraphicFramePr>
            <a:graphicFrameLocks noGrp="1"/>
          </p:cNvGraphicFramePr>
          <p:nvPr>
            <p:extLst/>
          </p:nvPr>
        </p:nvGraphicFramePr>
        <p:xfrm>
          <a:off x="2971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 bwMode="auto">
          <a:xfrm>
            <a:off x="3124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4038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953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881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781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696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8594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9519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427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905000" y="5638800"/>
            <a:ext cx="50292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 float Decoding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1224386"/>
            <a:ext cx="27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float: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0xC0A00000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18288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binary: </a:t>
            </a:r>
            <a:r>
              <a:rPr lang="en-US" sz="2400" b="1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100 0000 1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/>
          </p:nvPr>
        </p:nvGraphicFramePr>
        <p:xfrm>
          <a:off x="2971800" y="2438400"/>
          <a:ext cx="6781800" cy="1016000"/>
        </p:xfrm>
        <a:graphic>
          <a:graphicData uri="http://schemas.openxmlformats.org/drawingml/2006/table">
            <a:tbl>
              <a:tblPr/>
              <a:tblGrid>
                <a:gridCol w="3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1000 0001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010 0000 0000 0000 0000 0000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57400" y="35052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E 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sz="2400" dirty="0">
                <a:latin typeface="+mj-lt"/>
              </a:rPr>
              <a:t> – Bias = 129 – 127 =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(decimal)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40386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+mj-lt"/>
              </a:rPr>
              <a:t>S = 1 </a:t>
            </a:r>
            <a:r>
              <a:rPr lang="en-US" sz="2400" dirty="0">
                <a:latin typeface="+mj-lt"/>
              </a:rPr>
              <a:t>-&gt; negative number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45720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M =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010 0000 0000 0000 0000 0000 </a:t>
            </a:r>
            <a:endParaRPr lang="en-US" sz="2400" dirty="0"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503366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90000"/>
              </a:buClr>
              <a:buSzPct val="60000"/>
              <a:tabLst>
                <a:tab pos="914400" algn="l"/>
              </a:tabLs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 </a:t>
            </a:r>
            <a:r>
              <a:rPr lang="en-US" sz="2400" dirty="0">
                <a:latin typeface="+mj-lt"/>
              </a:rPr>
              <a:t>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+ 1/4 </a:t>
            </a:r>
            <a:r>
              <a:rPr lang="en-US" sz="2400" dirty="0">
                <a:solidFill>
                  <a:srgbClr val="C00000"/>
                </a:solidFill>
                <a:latin typeface="Calibri Bold"/>
              </a:rPr>
              <a:t>=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1.25</a:t>
            </a:r>
            <a:endParaRPr lang="en-US" sz="2400" dirty="0">
              <a:latin typeface="Calibri"/>
              <a:ea typeface="Monaco" charset="0"/>
              <a:cs typeface="Calibri"/>
              <a:sym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7418" y="540604"/>
            <a:ext cx="214193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7400" y="5638801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v =</a:t>
            </a:r>
            <a:r>
              <a:rPr lang="en-US" sz="2400" b="1" dirty="0">
                <a:latin typeface="Calibri" panose="020F0502020204030204" pitchFamily="34" charset="0"/>
              </a:rPr>
              <a:t> (–1)</a:t>
            </a:r>
            <a:r>
              <a:rPr lang="en-US" sz="2400" b="1" baseline="32000" dirty="0">
                <a:latin typeface="Calibri" panose="020F0502020204030204" pitchFamily="34" charset="0"/>
              </a:rPr>
              <a:t>s</a:t>
            </a:r>
            <a:r>
              <a:rPr lang="en-US" sz="2400" b="1" dirty="0">
                <a:latin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b="1" dirty="0">
                <a:latin typeface="Calibri" panose="020F0502020204030204" pitchFamily="34" charset="0"/>
              </a:rPr>
              <a:t> 2</a:t>
            </a:r>
            <a:r>
              <a:rPr lang="en-US" sz="2400" b="1" baseline="32000" dirty="0">
                <a:latin typeface="Calibri" panose="020F0502020204030204" pitchFamily="34" charset="0"/>
                <a:ea typeface="Calibri Bold Italic" charset="0"/>
                <a:cs typeface="Calibri Bold Italic" charset="0"/>
                <a:sym typeface="Calibri Bold Italic" charset="0"/>
              </a:rPr>
              <a:t>E  </a:t>
            </a:r>
            <a:r>
              <a:rPr lang="en-US" sz="2400" b="1" dirty="0">
                <a:latin typeface="Calibri" panose="020F0502020204030204" pitchFamily="34" charset="0"/>
              </a:rPr>
              <a:t>= (-1)</a:t>
            </a:r>
            <a:r>
              <a:rPr lang="en-US" sz="2400" b="1" baseline="30000" dirty="0">
                <a:latin typeface="Calibri" panose="020F0502020204030204" pitchFamily="34" charset="0"/>
              </a:rPr>
              <a:t>1</a:t>
            </a:r>
            <a:r>
              <a:rPr lang="en-US" sz="2400" b="1" dirty="0">
                <a:latin typeface="Calibri" panose="020F0502020204030204" pitchFamily="34" charset="0"/>
              </a:rPr>
              <a:t> * 1.25 * 2</a:t>
            </a:r>
            <a:r>
              <a:rPr lang="en-US" sz="2400" b="1" baseline="30000" dirty="0">
                <a:latin typeface="Calibri" panose="020F0502020204030204" pitchFamily="34" charset="0"/>
              </a:rPr>
              <a:t>2</a:t>
            </a:r>
            <a:r>
              <a:rPr lang="en-US" sz="2400" b="1" dirty="0">
                <a:latin typeface="Calibri" panose="020F0502020204030204" pitchFamily="34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-5</a:t>
            </a:r>
            <a:endParaRPr lang="en-US" sz="2400" b="1" baseline="32000" dirty="0">
              <a:solidFill>
                <a:srgbClr val="C00000"/>
              </a:solidFill>
              <a:latin typeface="Calibri" panose="020F0502020204030204" pitchFamily="34" charset="0"/>
              <a:ea typeface="Calibri Bold Italic" charset="0"/>
              <a:cs typeface="Calibri Bold Italic" charset="0"/>
              <a:sym typeface="Calibri Bold Italic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0" y="14286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1">
              <a:spcBef>
                <a:spcPts val="500"/>
              </a:spcBef>
              <a:buClr>
                <a:srgbClr val="990000"/>
              </a:buClr>
              <a:buSzPct val="110000"/>
            </a:pPr>
            <a:r>
              <a:rPr lang="en-US" sz="2000" kern="0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sz="2000" kern="0" dirty="0">
                <a:latin typeface="Calibri" charset="0"/>
                <a:sym typeface="Calibri" charset="0"/>
              </a:rPr>
              <a:t> = 2</a:t>
            </a:r>
            <a:r>
              <a:rPr lang="en-US" sz="2000" kern="0" baseline="32000" dirty="0">
                <a:latin typeface="Calibri" charset="0"/>
                <a:sym typeface="Calibri" charset="0"/>
              </a:rPr>
              <a:t>k-1</a:t>
            </a:r>
            <a:r>
              <a:rPr lang="en-US" sz="2000" kern="0" dirty="0">
                <a:latin typeface="Calibri" charset="0"/>
                <a:sym typeface="Calibri" charset="0"/>
              </a:rPr>
              <a:t> – 1 = 127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43" y="2928317"/>
            <a:ext cx="1577222" cy="374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 bwMode="auto">
          <a:xfrm>
            <a:off x="3124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>
            <a:off x="40386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/>
          <p:cNvCxnSpPr/>
          <p:nvPr/>
        </p:nvCxnSpPr>
        <p:spPr bwMode="auto">
          <a:xfrm>
            <a:off x="49530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/>
          <p:nvPr/>
        </p:nvCxnSpPr>
        <p:spPr bwMode="auto">
          <a:xfrm>
            <a:off x="5881224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>
            <a:off x="67818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7696200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8594643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9519268" y="2209800"/>
            <a:ext cx="685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756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083550" cy="1095375"/>
          </a:xfrm>
          <a:ln/>
        </p:spPr>
        <p:txBody>
          <a:bodyPr>
            <a:normAutofit fontScale="90000"/>
          </a:bodyPr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362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362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9677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967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791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9677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0210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828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1828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362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9296400" y="2451101"/>
            <a:ext cx="35747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/>
              <a:t>+</a:t>
            </a:r>
            <a:r>
              <a:rPr lang="en-US" dirty="0">
                <a:sym typeface="Symbol"/>
              </a:rPr>
              <a:t></a:t>
            </a:r>
            <a:endParaRPr lang="en-US" dirty="0"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239963" y="2427289"/>
            <a:ext cx="35747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/>
              <a:t>−</a:t>
            </a:r>
            <a:r>
              <a:rPr lang="en-US" dirty="0">
                <a:sym typeface="Symbol"/>
              </a:rPr>
              <a:t></a:t>
            </a:r>
            <a:endParaRPr lang="en-US" dirty="0"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410200" y="3405189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dirty="0"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391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6261100" y="2579689"/>
            <a:ext cx="95859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7620001" y="2579689"/>
            <a:ext cx="1267591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572000" y="2593976"/>
            <a:ext cx="95859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/>
              <a:t>−</a:t>
            </a:r>
            <a:r>
              <a:rPr lang="en-US" dirty="0" err="1"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dirty="0"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4572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2927351" y="2579689"/>
            <a:ext cx="1267591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/>
              <a:t>−</a:t>
            </a:r>
            <a:r>
              <a:rPr lang="en-US" dirty="0"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6248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6019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9448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2667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5715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6096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6096000" y="3408364"/>
            <a:ext cx="30938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1844675" y="3255964"/>
            <a:ext cx="48571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9685338" y="3179764"/>
            <a:ext cx="48571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304776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/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2667000"/>
            <a:ext cx="8382000" cy="4076700"/>
          </a:xfrm>
          <a:ln/>
        </p:spPr>
        <p:txBody>
          <a:bodyPr/>
          <a:lstStyle/>
          <a:p>
            <a:r>
              <a:rPr lang="en-US" dirty="0"/>
              <a:t>8-bit Floating Point Representation</a:t>
            </a:r>
          </a:p>
          <a:p>
            <a:pPr marL="552450" lvl="1"/>
            <a:r>
              <a:rPr lang="en-US" dirty="0"/>
              <a:t>the sign bit is in the most significant bit</a:t>
            </a:r>
          </a:p>
          <a:p>
            <a:pPr marL="552450" lvl="1"/>
            <a:r>
              <a:rPr lang="en-US" dirty="0"/>
              <a:t>the next four bits are the </a:t>
            </a:r>
            <a:r>
              <a:rPr lang="en-US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exp</a:t>
            </a:r>
            <a:r>
              <a:rPr lang="en-US" dirty="0"/>
              <a:t>, with a bias of 7</a:t>
            </a:r>
          </a:p>
          <a:p>
            <a:pPr marL="552450" lvl="1"/>
            <a:r>
              <a:rPr lang="en-US" dirty="0"/>
              <a:t>the last three bits are the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Same general form as IEEE Format</a:t>
            </a:r>
          </a:p>
          <a:p>
            <a:pPr marL="552450" lvl="1"/>
            <a:r>
              <a:rPr lang="en-US" dirty="0"/>
              <a:t>normalized, </a:t>
            </a:r>
            <a:r>
              <a:rPr lang="en-US" dirty="0" err="1"/>
              <a:t>denormalized</a:t>
            </a:r>
            <a:endParaRPr lang="en-US" dirty="0"/>
          </a:p>
          <a:p>
            <a:pPr marL="552450" lvl="1"/>
            <a:r>
              <a:rPr lang="en-US" dirty="0"/>
              <a:t>representation of 0, </a:t>
            </a:r>
            <a:r>
              <a:rPr lang="en-US" dirty="0" err="1"/>
              <a:t>NaN</a:t>
            </a:r>
            <a:r>
              <a:rPr lang="en-US" dirty="0"/>
              <a:t>, infinity</a:t>
            </a:r>
          </a:p>
          <a:p>
            <a:pPr marL="552450" lvl="1"/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/>
          </p:nvPr>
        </p:nvGraphicFramePr>
        <p:xfrm>
          <a:off x="3479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993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152400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1524000" y="307427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3048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1905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 (s=0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8382000" y="1631731"/>
            <a:ext cx="129266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8382000" y="2753741"/>
            <a:ext cx="136845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ea typeface="Calibri Bold" charset="0"/>
                <a:cs typeface="Courier New" pitchFamily="49" charset="0"/>
                <a:sym typeface="Calibri Bold" charset="0"/>
              </a:rPr>
              <a:t>largest </a:t>
            </a:r>
            <a:r>
              <a:rPr lang="en-US" sz="1600" b="1" dirty="0" err="1">
                <a:ea typeface="Calibri Bold" charset="0"/>
                <a:cs typeface="Courier New" pitchFamily="49" charset="0"/>
                <a:sym typeface="Calibri Bold" charset="0"/>
              </a:rPr>
              <a:t>denorm</a:t>
            </a:r>
            <a:endParaRPr lang="en-US" sz="1600" b="1" dirty="0"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8382000" y="3058541"/>
            <a:ext cx="128650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8382001" y="4075416"/>
            <a:ext cx="160633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8382000" y="4582571"/>
            <a:ext cx="160101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8382001" y="5649341"/>
            <a:ext cx="1155253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1584325" y="1981201"/>
            <a:ext cx="1262590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1597026" y="4343401"/>
            <a:ext cx="1054199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67601" y="304801"/>
            <a:ext cx="29528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norm: E = </a:t>
            </a:r>
            <a:r>
              <a:rPr lang="en-US" sz="2400" dirty="0" err="1">
                <a:latin typeface="Courier New Bold" panose="02070609020205020404" pitchFamily="49" charset="0"/>
                <a:ea typeface="Calibri Bold Italic" charset="0"/>
                <a:cs typeface="Courier New Bold" panose="02070609020205020404" pitchFamily="49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794010" y="188589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(0+1/4)*2</a:t>
            </a:r>
            <a:r>
              <a:rPr lang="en-US" sz="2000" b="1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94010" y="3276600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  <a:r>
              <a:rPr lang="en-US" sz="2000" b="1" baseline="300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(1+1/8)*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baseline="30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3008328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1905000" y="4419601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2973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1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7010401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/>
          </p:nvPr>
        </p:nvGraphicFramePr>
        <p:xfrm>
          <a:off x="5715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6096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27832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/>
          </p:nvPr>
        </p:nvGraphicFramePr>
        <p:xfrm>
          <a:off x="5715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1928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3075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80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−0 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 The answer is complicated.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  <p:extLst>
      <p:ext uri="{BB962C8B-B14F-4D97-AF65-F5344CB8AC3E}">
        <p14:creationId xmlns:p14="http://schemas.microsoft.com/office/powerpoint/2010/main" val="47355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5724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9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31750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 marL="0" indent="0">
              <a:buNone/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Even*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547589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64770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75438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85344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9601200" y="2782615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547589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64770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75438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85344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9601200" y="3124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547589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64770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5438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85344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9601200" y="3505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547589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4770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75438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85344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9601200" y="3886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F31CEB-1F96-4462-ADA5-20254EDAE863}"/>
              </a:ext>
            </a:extLst>
          </p:cNvPr>
          <p:cNvSpPr txBox="1"/>
          <p:nvPr/>
        </p:nvSpPr>
        <p:spPr>
          <a:xfrm>
            <a:off x="2134146" y="5314890"/>
            <a:ext cx="792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*Round to nearest, but if half-way in-between then round to nearest even</a:t>
            </a:r>
          </a:p>
        </p:txBody>
      </p:sp>
    </p:spTree>
    <p:extLst>
      <p:ext uri="{BB962C8B-B14F-4D97-AF65-F5344CB8AC3E}">
        <p14:creationId xmlns:p14="http://schemas.microsoft.com/office/powerpoint/2010/main" val="683464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C99 has support for rounding mode management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r>
              <a:rPr lang="en-US" dirty="0"/>
              <a:t>Applying 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/>
              <a:t>	7.8949999	7.89	(Less than half way)</a:t>
            </a:r>
          </a:p>
          <a:p>
            <a:pPr marL="838200" lvl="2">
              <a:buNone/>
            </a:pPr>
            <a:r>
              <a:rPr lang="en-US" dirty="0"/>
              <a:t>	7.8950001	7.90	(Greater than half way)</a:t>
            </a:r>
          </a:p>
          <a:p>
            <a:pPr marL="838200" lvl="2">
              <a:buNone/>
            </a:pPr>
            <a:r>
              <a:rPr lang="en-US" dirty="0"/>
              <a:t>	7.8950000	7.90	(</a:t>
            </a:r>
            <a:r>
              <a:rPr lang="en-US" dirty="0">
                <a:solidFill>
                  <a:srgbClr val="C00000"/>
                </a:solidFill>
              </a:rPr>
              <a:t>Half way—round up</a:t>
            </a:r>
            <a:r>
              <a:rPr lang="en-US" dirty="0"/>
              <a:t>)</a:t>
            </a:r>
          </a:p>
          <a:p>
            <a:pPr marL="838200" lvl="2">
              <a:buNone/>
            </a:pPr>
            <a:r>
              <a:rPr lang="en-US" dirty="0"/>
              <a:t>	7.8850000	7.88	(</a:t>
            </a:r>
            <a:r>
              <a:rPr lang="en-US" dirty="0">
                <a:solidFill>
                  <a:srgbClr val="C00000"/>
                </a:solidFill>
              </a:rPr>
              <a:t>Half way—round down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928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1011.101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9695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1/2—up</a:t>
            </a:r>
            <a:r>
              <a:rPr lang="en-US" dirty="0"/>
              <a:t>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baseline="-6000" dirty="0"/>
              <a:t>2</a:t>
            </a:r>
            <a:r>
              <a:rPr lang="en-US" dirty="0"/>
              <a:t>	(  </a:t>
            </a:r>
            <a:r>
              <a:rPr lang="en-US" dirty="0">
                <a:solidFill>
                  <a:srgbClr val="C00000"/>
                </a:solidFill>
              </a:rPr>
              <a:t>1/2—down</a:t>
            </a:r>
            <a:r>
              <a:rPr lang="en-US" dirty="0"/>
              <a:t>)	2 1/2</a:t>
            </a:r>
          </a:p>
        </p:txBody>
      </p:sp>
    </p:spTree>
    <p:extLst>
      <p:ext uri="{BB962C8B-B14F-4D97-AF65-F5344CB8AC3E}">
        <p14:creationId xmlns:p14="http://schemas.microsoft.com/office/powerpoint/2010/main" val="1897785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5269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</a:t>
            </a:r>
            <a:r>
              <a:rPr lang="en-US" sz="3600" b="1" dirty="0">
                <a:solidFill>
                  <a:srgbClr val="008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668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2193926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7232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6550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5588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4775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133600" y="5722204"/>
            <a:ext cx="7842532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382000" cy="563880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r>
              <a:rPr lang="en-US" dirty="0" err="1"/>
              <a:t>ImplementationBiggest</a:t>
            </a:r>
            <a:r>
              <a:rPr lang="en-US" dirty="0"/>
              <a:t> chore is multiplying significands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5874603"/>
            <a:ext cx="7875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latin typeface="+mj-lt"/>
                <a:cs typeface="Courier New" panose="02070309020205020404" pitchFamily="49" charset="0"/>
              </a:rPr>
              <a:t>4 bit mantissa: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.0011*2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 1.000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6 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1.00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7355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66378" y="1333500"/>
            <a:ext cx="8382000" cy="43434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significand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&lt; 1,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left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positions, decrement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by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Overflow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6781801" y="2512715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8572501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8382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10375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84074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9091614" y="2119314"/>
            <a:ext cx="633187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6221414" y="2949576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6350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6781801" y="3860801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1801" y="1524001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133600" y="5569804"/>
            <a:ext cx="7842532" cy="9833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0" y="5646004"/>
            <a:ext cx="7928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8595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+ 1.110*2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(0.1010 + 1.1100)*2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.0110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1.001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1.010 * 2</a:t>
            </a:r>
            <a:r>
              <a:rPr lang="en-US" sz="24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48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Compare to those of </a:t>
            </a:r>
            <a:r>
              <a:rPr lang="en-US" dirty="0" err="1"/>
              <a:t>Abelian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Closed under addition?			</a:t>
            </a:r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Commutative? </a:t>
            </a:r>
          </a:p>
          <a:p>
            <a:pPr lvl="1"/>
            <a:r>
              <a:rPr lang="en-US" dirty="0"/>
              <a:t>Associative?</a:t>
            </a:r>
          </a:p>
          <a:p>
            <a:pPr lvl="2"/>
            <a:r>
              <a:rPr lang="en-US" dirty="0"/>
              <a:t>Overflow and inexactness of rounding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is additive identity? </a:t>
            </a:r>
          </a:p>
          <a:p>
            <a:pPr lvl="1"/>
            <a:r>
              <a:rPr lang="en-US" dirty="0"/>
              <a:t>Every element has additive inverse?</a:t>
            </a:r>
          </a:p>
          <a:p>
            <a:pPr lvl="2"/>
            <a:r>
              <a:rPr lang="en-US" dirty="0"/>
              <a:t>Yes, except for infinities &amp;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Monotonicity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6989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6992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7010400" y="3962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6989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7010401" y="4343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7010401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116663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/>
              <a:t>Ex: </a:t>
            </a:r>
            <a:r>
              <a:rPr lang="en-US" b="1" dirty="0">
                <a:latin typeface="Courier New"/>
              </a:rPr>
              <a:t>(1e20*1e20)*1e-20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inf</a:t>
            </a:r>
            <a:r>
              <a:rPr lang="en-US" b="1" dirty="0"/>
              <a:t>, </a:t>
            </a:r>
            <a:r>
              <a:rPr lang="en-US" b="1" dirty="0">
                <a:latin typeface="Courier New"/>
                <a:cs typeface="Courier New"/>
              </a:rPr>
              <a:t>1e20*(1e20*1e-20)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b="1" dirty="0">
                <a:latin typeface="Courier New"/>
                <a:cs typeface="Courier New"/>
              </a:rPr>
              <a:t>1e20*(1e20-1e20)</a:t>
            </a:r>
            <a:r>
              <a:rPr lang="en-US" b="1" dirty="0"/>
              <a:t>= </a:t>
            </a:r>
            <a:r>
              <a:rPr lang="en-US" b="1" dirty="0">
                <a:latin typeface="Courier New"/>
                <a:cs typeface="Courier New"/>
              </a:rPr>
              <a:t>0.0</a:t>
            </a:r>
            <a:r>
              <a:rPr lang="en-US" b="1" dirty="0"/>
              <a:t>,  </a:t>
            </a:r>
            <a:r>
              <a:rPr lang="en-US" b="1" dirty="0">
                <a:latin typeface="Courier New"/>
                <a:cs typeface="Courier New"/>
              </a:rPr>
              <a:t>1e20*1e20 – 1e20*1e20 </a:t>
            </a:r>
            <a:r>
              <a:rPr lang="en-US" b="1" dirty="0"/>
              <a:t>= </a:t>
            </a:r>
            <a:r>
              <a:rPr lang="en-US" b="1" dirty="0" err="1">
                <a:latin typeface="Courier New"/>
                <a:cs typeface="Courier New"/>
              </a:rPr>
              <a:t>NaN</a:t>
            </a:r>
            <a:endParaRPr lang="en-US" b="1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7827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7827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7827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7827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7827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7848601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2934267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72603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 Guarantees Two Levels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573088" lvl="1" indent="-255588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 err="1"/>
              <a:t>Will</a:t>
            </a:r>
            <a:r>
              <a:rPr lang="en-US" dirty="0"/>
              <a:t> round according to rounding </a:t>
            </a:r>
          </a:p>
          <a:p>
            <a:pPr marL="838200" lvl="2"/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4115327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5260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2046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1981201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  <p:pic>
        <p:nvPicPr>
          <p:cNvPr id="7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34" y="247934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2833298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31828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34" y="3532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388644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34" y="42360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4589999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4939600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humbnail for version as of 20:40, 31 January 2008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08" y="5289201"/>
            <a:ext cx="224252" cy="22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upload.wikimedia.org/wikipedia/commons/thumb/b/ba/Red_x.svg/1024px-Red_x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34" y="5638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5867400" y="4800600"/>
            <a:ext cx="42672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b="38932"/>
          <a:stretch/>
        </p:blipFill>
        <p:spPr bwMode="auto">
          <a:xfrm>
            <a:off x="6016141" y="4800600"/>
            <a:ext cx="3875305" cy="159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56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5638800" y="1079501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5105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/>
          </p:nvPr>
        </p:nvGraphicFramePr>
        <p:xfrm>
          <a:off x="2425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7729539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1905000" y="1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1966914" y="5008564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5564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5029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4479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3302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2552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3635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5822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5810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5808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5799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5865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4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39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1905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1031875" algn="l"/>
                <a:tab pos="2398713" algn="l"/>
              </a:tabLst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	Representation</a:t>
            </a:r>
          </a:p>
          <a:p>
            <a:pPr marL="254000" indent="-254000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5 3/4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23/4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 4 + 1 + 1/2  + 1/4</a:t>
            </a:r>
            <a:endParaRPr lang="en-US" sz="2000" dirty="0">
              <a:latin typeface="Calibri"/>
              <a:ea typeface="Monaco" charset="0"/>
              <a:cs typeface="Calibri"/>
              <a:sym typeface="Calibri" charset="0"/>
            </a:endParaRPr>
          </a:p>
          <a:p>
            <a:pPr marL="254000" indent="-254000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2 7/8 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23/8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	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 2 + 1/2  + 1/4 + 1/8</a:t>
            </a:r>
            <a:endParaRPr lang="en-US" sz="2000" b="1" dirty="0"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>
              <a:spcBef>
                <a:spcPts val="600"/>
              </a:spcBef>
              <a:tabLst>
                <a:tab pos="1031875" algn="l"/>
                <a:tab pos="2398713" algn="l"/>
              </a:tabLst>
            </a:pP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1 7/16	</a:t>
            </a:r>
            <a:r>
              <a:rPr lang="en-US" sz="2000" dirty="0">
                <a:solidFill>
                  <a:srgbClr val="C00000"/>
                </a:solidFill>
                <a:latin typeface="Calibri"/>
                <a:ea typeface="Monaco" charset="0"/>
                <a:cs typeface="Calibri"/>
                <a:sym typeface="Monaco" charset="0"/>
              </a:rPr>
              <a:t>= 23/16</a:t>
            </a:r>
            <a:r>
              <a:rPr lang="en-US" sz="2000" dirty="0"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	</a:t>
            </a:r>
            <a:r>
              <a:rPr lang="en-US" sz="2000" dirty="0">
                <a:latin typeface="Calibri"/>
                <a:ea typeface="Monaco" charset="0"/>
                <a:cs typeface="Calibri"/>
                <a:sym typeface="Monaco" charset="0"/>
              </a:rPr>
              <a:t>= 1 + 1/4 + 1/8 + 1/16</a:t>
            </a:r>
            <a:endParaRPr lang="en-US" sz="2000" b="1" dirty="0"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(unsigned)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  <p:extLst>
      <p:ext uri="{BB962C8B-B14F-4D97-AF65-F5344CB8AC3E}">
        <p14:creationId xmlns:p14="http://schemas.microsoft.com/office/powerpoint/2010/main" val="2235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8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9268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077200" cy="5435600"/>
          </a:xfrm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CPUs</a:t>
            </a:r>
          </a:p>
          <a:p>
            <a:pPr marL="552450" lvl="1"/>
            <a:r>
              <a:rPr lang="en-US" dirty="0"/>
              <a:t>Some CPUs don’t implement IEEE 754 in full</a:t>
            </a:r>
            <a:br>
              <a:rPr lang="en-US" dirty="0"/>
            </a:br>
            <a:r>
              <a:rPr lang="en-US" dirty="0"/>
              <a:t>e.g., early GPUs, Cell BE processor</a:t>
            </a:r>
          </a:p>
          <a:p>
            <a:pPr marL="552450" lvl="1"/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</a:t>
            </a:r>
          </a:p>
          <a:p>
            <a:pPr marL="552450" lvl="1"/>
            <a:r>
              <a:rPr lang="en-US" dirty="0"/>
              <a:t>Hard to make fast in hardware</a:t>
            </a:r>
          </a:p>
          <a:p>
            <a:pPr marL="838200" lvl="2"/>
            <a:r>
              <a:rPr lang="en-US" dirty="0">
                <a:solidFill>
                  <a:srgbClr val="C00000"/>
                </a:solidFill>
              </a:rPr>
              <a:t>Numerical analysts </a:t>
            </a:r>
            <a:r>
              <a:rPr lang="en-US" dirty="0"/>
              <a:t>predominated over </a:t>
            </a:r>
            <a:r>
              <a:rPr lang="en-US" dirty="0">
                <a:solidFill>
                  <a:srgbClr val="C00000"/>
                </a:solidFill>
              </a:rPr>
              <a:t>hardware designers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in defining standard</a:t>
            </a:r>
          </a:p>
        </p:txBody>
      </p:sp>
    </p:spTree>
    <p:extLst>
      <p:ext uri="{BB962C8B-B14F-4D97-AF65-F5344CB8AC3E}">
        <p14:creationId xmlns:p14="http://schemas.microsoft.com/office/powerpoint/2010/main" val="1747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39692"/>
              </p:ext>
            </p:extLst>
          </p:nvPr>
        </p:nvGraphicFramePr>
        <p:xfrm>
          <a:off x="1426818" y="6176963"/>
          <a:ext cx="7366000" cy="406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24600" y="1143001"/>
            <a:ext cx="4114800" cy="590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lvl="1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>
                <a:latin typeface="+mj-lt"/>
              </a:rPr>
              <a:t>Example: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15213</a:t>
            </a:r>
            <a:r>
              <a:rPr lang="en-US" baseline="-25000" dirty="0">
                <a:latin typeface="+mj-lt"/>
              </a:rPr>
              <a:t>10</a:t>
            </a:r>
            <a:r>
              <a:rPr lang="en-US" dirty="0">
                <a:latin typeface="+mj-lt"/>
              </a:rPr>
              <a:t>  = (-1)</a:t>
            </a:r>
            <a:r>
              <a:rPr lang="en-US" baseline="30000" dirty="0">
                <a:latin typeface="+mj-lt"/>
              </a:rPr>
              <a:t>0</a:t>
            </a:r>
            <a:r>
              <a:rPr lang="en-US" dirty="0"/>
              <a:t> x </a:t>
            </a:r>
            <a:r>
              <a:rPr lang="en-US" dirty="0">
                <a:latin typeface="+mj-lt"/>
              </a:rPr>
              <a:t>1.1101101101101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x 2</a:t>
            </a:r>
            <a:r>
              <a:rPr lang="en-US" baseline="30000" dirty="0">
                <a:latin typeface="+mj-lt"/>
              </a:rPr>
              <a:t>13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49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1851</Words>
  <Application>Microsoft Office PowerPoint</Application>
  <PresentationFormat>Widescreen</PresentationFormat>
  <Paragraphs>533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5" baseType="lpstr">
      <vt:lpstr>Apple Symbols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Calibri Light</vt:lpstr>
      <vt:lpstr>Courier New</vt:lpstr>
      <vt:lpstr>Courier New Bold</vt:lpstr>
      <vt:lpstr>Gill Sans</vt:lpstr>
      <vt:lpstr>Helvetica</vt:lpstr>
      <vt:lpstr>Lucida Grande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Office Theme</vt:lpstr>
      <vt:lpstr>Worksheet</vt:lpstr>
      <vt:lpstr>PowerPoint Presentation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Three “kinds” of floating point numbers</vt:lpstr>
      <vt:lpstr>“Normalized” Values</vt:lpstr>
      <vt:lpstr>Normalized Encoding Example</vt:lpstr>
      <vt:lpstr>Denormalized Values</vt:lpstr>
      <vt:lpstr>Special Values</vt:lpstr>
      <vt:lpstr>C float Decoding Example</vt:lpstr>
      <vt:lpstr>C float Decoding Example</vt:lpstr>
      <vt:lpstr>C float Decoding Example</vt:lpstr>
      <vt:lpstr>Visualization: Floating Point Encodings</vt:lpstr>
      <vt:lpstr>Today: Floating Point</vt:lpstr>
      <vt:lpstr>Tiny Floating Point Example</vt:lpstr>
      <vt:lpstr>Dynamic Range (s=0 only)</vt:lpstr>
      <vt:lpstr>Distribution of Values</vt:lpstr>
      <vt:lpstr>Distribution of Values (close-up view)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Rounding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16</cp:revision>
  <dcterms:created xsi:type="dcterms:W3CDTF">2018-05-19T14:15:52Z</dcterms:created>
  <dcterms:modified xsi:type="dcterms:W3CDTF">2018-05-19T15:26:44Z</dcterms:modified>
</cp:coreProperties>
</file>