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2.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3.xml" ContentType="application/vnd.openxmlformats-officedocument.drawingml.chart+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333" r:id="rId2"/>
    <p:sldId id="1177" r:id="rId3"/>
    <p:sldId id="1178" r:id="rId4"/>
    <p:sldId id="1145" r:id="rId5"/>
    <p:sldId id="1088" r:id="rId6"/>
    <p:sldId id="1089" r:id="rId7"/>
    <p:sldId id="1091" r:id="rId8"/>
    <p:sldId id="1092" r:id="rId9"/>
    <p:sldId id="1093" r:id="rId10"/>
    <p:sldId id="1094" r:id="rId11"/>
    <p:sldId id="1174" r:id="rId12"/>
    <p:sldId id="1090" r:id="rId13"/>
    <p:sldId id="1095" r:id="rId14"/>
    <p:sldId id="1096" r:id="rId15"/>
    <p:sldId id="1097" r:id="rId16"/>
    <p:sldId id="1098" r:id="rId17"/>
    <p:sldId id="1099" r:id="rId18"/>
    <p:sldId id="1100" r:id="rId19"/>
    <p:sldId id="1101" r:id="rId20"/>
    <p:sldId id="1102" r:id="rId21"/>
    <p:sldId id="1103" r:id="rId22"/>
    <p:sldId id="1104" r:id="rId23"/>
    <p:sldId id="1106" r:id="rId24"/>
    <p:sldId id="1173" r:id="rId25"/>
    <p:sldId id="1146" r:id="rId26"/>
    <p:sldId id="1147" r:id="rId27"/>
    <p:sldId id="1150" r:id="rId28"/>
    <p:sldId id="1053" r:id="rId29"/>
    <p:sldId id="1153" r:id="rId30"/>
    <p:sldId id="1152" r:id="rId31"/>
    <p:sldId id="1154" r:id="rId32"/>
    <p:sldId id="1056" r:id="rId33"/>
    <p:sldId id="1057" r:id="rId34"/>
    <p:sldId id="1058" r:id="rId35"/>
    <p:sldId id="1059" r:id="rId36"/>
    <p:sldId id="1060" r:id="rId37"/>
    <p:sldId id="1061" r:id="rId38"/>
    <p:sldId id="1062" r:id="rId39"/>
    <p:sldId id="1063" r:id="rId40"/>
    <p:sldId id="1064" r:id="rId41"/>
    <p:sldId id="1076" r:id="rId42"/>
    <p:sldId id="1161" r:id="rId43"/>
    <p:sldId id="1077" r:id="rId44"/>
    <p:sldId id="1078" r:id="rId45"/>
    <p:sldId id="1079" r:id="rId46"/>
    <p:sldId id="1080" r:id="rId47"/>
    <p:sldId id="1081" r:id="rId48"/>
    <p:sldId id="1164" r:id="rId49"/>
    <p:sldId id="1086" r:id="rId50"/>
    <p:sldId id="1179" r:id="rId51"/>
    <p:sldId id="117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4" d="100"/>
          <a:sy n="84" d="100"/>
        </p:scale>
        <p:origin x="2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OS%20X%20Lion:Users:bryant:ics3:opt:lower-haswel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OS%20X%20Lion:Users:bryant:ics3:opt:lower-haswell.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OS%20X%20Lion:Users:bryant:ics3:opt:cpe-examp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3842173350582"/>
          <c:y val="7.3107049608355096E-2"/>
          <c:w val="0.82923673997412695"/>
          <c:h val="0.71801566579634502"/>
        </c:manualLayout>
      </c:layout>
      <c:scatterChart>
        <c:scatterStyle val="lineMarker"/>
        <c:varyColors val="0"/>
        <c:ser>
          <c:idx val="0"/>
          <c:order val="0"/>
          <c:tx>
            <c:strRef>
              <c:f>lower!$H$24</c:f>
              <c:strCache>
                <c:ptCount val="1"/>
                <c:pt idx="0">
                  <c:v>lower1</c:v>
                </c:pt>
              </c:strCache>
            </c:strRef>
          </c:tx>
          <c:spPr>
            <a:ln w="25400">
              <a:solidFill>
                <a:srgbClr val="808080"/>
              </a:solidFill>
              <a:prstDash val="solid"/>
            </a:ln>
          </c:spPr>
          <c:marker>
            <c:symbol val="diamond"/>
            <c:size val="7"/>
            <c:spPr>
              <a:solidFill>
                <a:srgbClr val="333333"/>
              </a:solidFill>
              <a:ln>
                <a:solidFill>
                  <a:srgbClr val="333333"/>
                </a:solidFill>
                <a:prstDash val="solid"/>
              </a:ln>
            </c:spPr>
          </c:marker>
          <c:xVal>
            <c:numRef>
              <c:f>lower!$G$25:$G$50</c:f>
              <c:numCache>
                <c:formatCode>General</c:formatCode>
                <c:ptCount val="26"/>
                <c:pt idx="0">
                  <c:v>0</c:v>
                </c:pt>
                <c:pt idx="1">
                  <c:v>20000</c:v>
                </c:pt>
                <c:pt idx="2">
                  <c:v>40000</c:v>
                </c:pt>
                <c:pt idx="3">
                  <c:v>60000</c:v>
                </c:pt>
                <c:pt idx="4">
                  <c:v>80000</c:v>
                </c:pt>
                <c:pt idx="5">
                  <c:v>100000</c:v>
                </c:pt>
                <c:pt idx="6">
                  <c:v>120000</c:v>
                </c:pt>
                <c:pt idx="7">
                  <c:v>140000</c:v>
                </c:pt>
                <c:pt idx="8">
                  <c:v>160000</c:v>
                </c:pt>
                <c:pt idx="9">
                  <c:v>180000</c:v>
                </c:pt>
                <c:pt idx="10">
                  <c:v>200000</c:v>
                </c:pt>
                <c:pt idx="11">
                  <c:v>220000</c:v>
                </c:pt>
                <c:pt idx="12">
                  <c:v>240000</c:v>
                </c:pt>
                <c:pt idx="13">
                  <c:v>260000</c:v>
                </c:pt>
                <c:pt idx="14">
                  <c:v>280000</c:v>
                </c:pt>
                <c:pt idx="15">
                  <c:v>300000</c:v>
                </c:pt>
                <c:pt idx="16">
                  <c:v>320000</c:v>
                </c:pt>
                <c:pt idx="17">
                  <c:v>340000</c:v>
                </c:pt>
                <c:pt idx="18">
                  <c:v>360000</c:v>
                </c:pt>
                <c:pt idx="19">
                  <c:v>380000</c:v>
                </c:pt>
                <c:pt idx="20">
                  <c:v>400000</c:v>
                </c:pt>
                <c:pt idx="21">
                  <c:v>420000</c:v>
                </c:pt>
                <c:pt idx="22">
                  <c:v>440000</c:v>
                </c:pt>
                <c:pt idx="23">
                  <c:v>460000</c:v>
                </c:pt>
                <c:pt idx="24">
                  <c:v>480000</c:v>
                </c:pt>
                <c:pt idx="25">
                  <c:v>500000</c:v>
                </c:pt>
              </c:numCache>
            </c:numRef>
          </c:xVal>
          <c:yVal>
            <c:numRef>
              <c:f>lower!$H$25:$H$50</c:f>
              <c:numCache>
                <c:formatCode>General</c:formatCode>
                <c:ptCount val="26"/>
                <c:pt idx="0">
                  <c:v>0</c:v>
                </c:pt>
                <c:pt idx="1">
                  <c:v>0.38247999999999999</c:v>
                </c:pt>
                <c:pt idx="2">
                  <c:v>1.529026</c:v>
                </c:pt>
                <c:pt idx="3">
                  <c:v>3.439454</c:v>
                </c:pt>
                <c:pt idx="4">
                  <c:v>6.1138879999999913</c:v>
                </c:pt>
                <c:pt idx="5">
                  <c:v>9.5525529999999996</c:v>
                </c:pt>
                <c:pt idx="6">
                  <c:v>13.75432</c:v>
                </c:pt>
                <c:pt idx="7">
                  <c:v>18.721091999999999</c:v>
                </c:pt>
                <c:pt idx="8">
                  <c:v>24.451184000000001</c:v>
                </c:pt>
                <c:pt idx="9">
                  <c:v>30.945739999999919</c:v>
                </c:pt>
                <c:pt idx="10">
                  <c:v>38.204385000000002</c:v>
                </c:pt>
                <c:pt idx="11">
                  <c:v>46.226627999999998</c:v>
                </c:pt>
                <c:pt idx="12">
                  <c:v>55.013938000000003</c:v>
                </c:pt>
                <c:pt idx="13">
                  <c:v>64.564981000000003</c:v>
                </c:pt>
                <c:pt idx="14">
                  <c:v>74.879954999999995</c:v>
                </c:pt>
                <c:pt idx="15">
                  <c:v>85.968007999999998</c:v>
                </c:pt>
                <c:pt idx="16">
                  <c:v>97.809497999999977</c:v>
                </c:pt>
                <c:pt idx="17">
                  <c:v>110.416061</c:v>
                </c:pt>
                <c:pt idx="18">
                  <c:v>123.79652900000001</c:v>
                </c:pt>
                <c:pt idx="19">
                  <c:v>137.93689800000001</c:v>
                </c:pt>
                <c:pt idx="20">
                  <c:v>152.830521</c:v>
                </c:pt>
                <c:pt idx="21">
                  <c:v>168.48597100000001</c:v>
                </c:pt>
                <c:pt idx="22">
                  <c:v>184.916539</c:v>
                </c:pt>
                <c:pt idx="23">
                  <c:v>202.114667</c:v>
                </c:pt>
                <c:pt idx="24">
                  <c:v>220.06251</c:v>
                </c:pt>
                <c:pt idx="25">
                  <c:v>238.807323</c:v>
                </c:pt>
              </c:numCache>
            </c:numRef>
          </c:yVal>
          <c:smooth val="1"/>
          <c:extLst>
            <c:ext xmlns:c16="http://schemas.microsoft.com/office/drawing/2014/chart" uri="{C3380CC4-5D6E-409C-BE32-E72D297353CC}">
              <c16:uniqueId val="{00000000-40AE-4E4E-A950-044064010684}"/>
            </c:ext>
          </c:extLst>
        </c:ser>
        <c:dLbls>
          <c:showLegendKey val="0"/>
          <c:showVal val="0"/>
          <c:showCatName val="0"/>
          <c:showSerName val="0"/>
          <c:showPercent val="0"/>
          <c:showBubbleSize val="0"/>
        </c:dLbls>
        <c:axId val="66351616"/>
        <c:axId val="66352192"/>
      </c:scatterChart>
      <c:valAx>
        <c:axId val="66351616"/>
        <c:scaling>
          <c:orientation val="minMax"/>
          <c:max val="500000"/>
        </c:scaling>
        <c:delete val="0"/>
        <c:axPos val="b"/>
        <c:title>
          <c:tx>
            <c:rich>
              <a:bodyPr/>
              <a:lstStyle/>
              <a:p>
                <a:pPr>
                  <a:defRPr sz="1200" b="1" i="0" u="none" strike="noStrike" baseline="0">
                    <a:solidFill>
                      <a:srgbClr val="000000"/>
                    </a:solidFill>
                    <a:latin typeface="Arial"/>
                    <a:ea typeface="Arial"/>
                    <a:cs typeface="Arial"/>
                  </a:defRPr>
                </a:pPr>
                <a:r>
                  <a:rPr lang="en-US"/>
                  <a:t>String length</a:t>
                </a:r>
              </a:p>
            </c:rich>
          </c:tx>
          <c:layout>
            <c:manualLayout>
              <c:xMode val="edge"/>
              <c:yMode val="edge"/>
              <c:x val="0.46054333764553701"/>
              <c:y val="0.88511749347258495"/>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66352192"/>
        <c:crosses val="autoZero"/>
        <c:crossBetween val="midCat"/>
      </c:valAx>
      <c:valAx>
        <c:axId val="66352192"/>
        <c:scaling>
          <c:orientation val="minMax"/>
          <c:max val="250"/>
        </c:scaling>
        <c:delete val="0"/>
        <c:axPos val="l"/>
        <c:majorGridlines>
          <c:spPr>
            <a:ln w="3175">
              <a:solidFill>
                <a:srgbClr val="000000"/>
              </a:solidFill>
              <a:prstDash val="solid"/>
            </a:ln>
          </c:spPr>
        </c:majorGridlines>
        <c:title>
          <c:tx>
            <c:rich>
              <a:bodyPr/>
              <a:lstStyle/>
              <a:p>
                <a:pPr>
                  <a:defRPr sz="1200" b="1" i="0" u="none" strike="noStrike" baseline="0">
                    <a:solidFill>
                      <a:srgbClr val="000000"/>
                    </a:solidFill>
                    <a:latin typeface="Arial"/>
                    <a:ea typeface="Arial"/>
                    <a:cs typeface="Arial"/>
                  </a:defRPr>
                </a:pPr>
                <a:r>
                  <a:rPr lang="en-US"/>
                  <a:t>CPU seconds</a:t>
                </a:r>
              </a:p>
            </c:rich>
          </c:tx>
          <c:layout>
            <c:manualLayout>
              <c:xMode val="edge"/>
              <c:yMode val="edge"/>
              <c:x val="2.0698576972833099E-2"/>
              <c:y val="0.28720626631853802"/>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66351616"/>
        <c:crosses val="autoZero"/>
        <c:crossBetween val="midCat"/>
      </c:valAx>
      <c:spPr>
        <a:no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1200"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3842173350582"/>
          <c:y val="7.3107049608355096E-2"/>
          <c:w val="0.82923673997412695"/>
          <c:h val="0.71801566579634502"/>
        </c:manualLayout>
      </c:layout>
      <c:scatterChart>
        <c:scatterStyle val="lineMarker"/>
        <c:varyColors val="0"/>
        <c:ser>
          <c:idx val="0"/>
          <c:order val="0"/>
          <c:tx>
            <c:strRef>
              <c:f>lower!$H$24</c:f>
              <c:strCache>
                <c:ptCount val="1"/>
                <c:pt idx="0">
                  <c:v>lower1</c:v>
                </c:pt>
              </c:strCache>
            </c:strRef>
          </c:tx>
          <c:spPr>
            <a:ln w="25400">
              <a:solidFill>
                <a:srgbClr val="808080"/>
              </a:solidFill>
              <a:prstDash val="solid"/>
            </a:ln>
          </c:spPr>
          <c:marker>
            <c:symbol val="diamond"/>
            <c:size val="7"/>
            <c:spPr>
              <a:solidFill>
                <a:srgbClr val="333333"/>
              </a:solidFill>
              <a:ln>
                <a:solidFill>
                  <a:srgbClr val="333333"/>
                </a:solidFill>
                <a:prstDash val="solid"/>
              </a:ln>
            </c:spPr>
          </c:marker>
          <c:xVal>
            <c:numRef>
              <c:f>lower!$G$25:$G$50</c:f>
              <c:numCache>
                <c:formatCode>General</c:formatCode>
                <c:ptCount val="26"/>
                <c:pt idx="0">
                  <c:v>0</c:v>
                </c:pt>
                <c:pt idx="1">
                  <c:v>20000</c:v>
                </c:pt>
                <c:pt idx="2">
                  <c:v>40000</c:v>
                </c:pt>
                <c:pt idx="3">
                  <c:v>60000</c:v>
                </c:pt>
                <c:pt idx="4">
                  <c:v>80000</c:v>
                </c:pt>
                <c:pt idx="5">
                  <c:v>100000</c:v>
                </c:pt>
                <c:pt idx="6">
                  <c:v>120000</c:v>
                </c:pt>
                <c:pt idx="7">
                  <c:v>140000</c:v>
                </c:pt>
                <c:pt idx="8">
                  <c:v>160000</c:v>
                </c:pt>
                <c:pt idx="9">
                  <c:v>180000</c:v>
                </c:pt>
                <c:pt idx="10">
                  <c:v>200000</c:v>
                </c:pt>
                <c:pt idx="11">
                  <c:v>220000</c:v>
                </c:pt>
                <c:pt idx="12">
                  <c:v>240000</c:v>
                </c:pt>
                <c:pt idx="13">
                  <c:v>260000</c:v>
                </c:pt>
                <c:pt idx="14">
                  <c:v>280000</c:v>
                </c:pt>
                <c:pt idx="15">
                  <c:v>300000</c:v>
                </c:pt>
                <c:pt idx="16">
                  <c:v>320000</c:v>
                </c:pt>
                <c:pt idx="17">
                  <c:v>340000</c:v>
                </c:pt>
                <c:pt idx="18">
                  <c:v>360000</c:v>
                </c:pt>
                <c:pt idx="19">
                  <c:v>380000</c:v>
                </c:pt>
                <c:pt idx="20">
                  <c:v>400000</c:v>
                </c:pt>
                <c:pt idx="21">
                  <c:v>420000</c:v>
                </c:pt>
                <c:pt idx="22">
                  <c:v>440000</c:v>
                </c:pt>
                <c:pt idx="23">
                  <c:v>460000</c:v>
                </c:pt>
                <c:pt idx="24">
                  <c:v>480000</c:v>
                </c:pt>
                <c:pt idx="25">
                  <c:v>500000</c:v>
                </c:pt>
              </c:numCache>
            </c:numRef>
          </c:xVal>
          <c:yVal>
            <c:numRef>
              <c:f>lower!$H$25:$H$50</c:f>
              <c:numCache>
                <c:formatCode>General</c:formatCode>
                <c:ptCount val="26"/>
                <c:pt idx="0">
                  <c:v>0</c:v>
                </c:pt>
                <c:pt idx="1">
                  <c:v>0.38247999999999999</c:v>
                </c:pt>
                <c:pt idx="2">
                  <c:v>1.529026</c:v>
                </c:pt>
                <c:pt idx="3">
                  <c:v>3.439454</c:v>
                </c:pt>
                <c:pt idx="4">
                  <c:v>6.1138879999999887</c:v>
                </c:pt>
                <c:pt idx="5">
                  <c:v>9.5525529999999996</c:v>
                </c:pt>
                <c:pt idx="6">
                  <c:v>13.75432</c:v>
                </c:pt>
                <c:pt idx="7">
                  <c:v>18.721091999999999</c:v>
                </c:pt>
                <c:pt idx="8">
                  <c:v>24.451184000000001</c:v>
                </c:pt>
                <c:pt idx="9">
                  <c:v>30.945739999999901</c:v>
                </c:pt>
                <c:pt idx="10">
                  <c:v>38.204385000000002</c:v>
                </c:pt>
                <c:pt idx="11">
                  <c:v>46.226627999999998</c:v>
                </c:pt>
                <c:pt idx="12">
                  <c:v>55.013938000000003</c:v>
                </c:pt>
                <c:pt idx="13">
                  <c:v>64.564981000000003</c:v>
                </c:pt>
                <c:pt idx="14">
                  <c:v>74.879954999999995</c:v>
                </c:pt>
                <c:pt idx="15">
                  <c:v>85.968007999999998</c:v>
                </c:pt>
                <c:pt idx="16">
                  <c:v>97.809497999999977</c:v>
                </c:pt>
                <c:pt idx="17">
                  <c:v>110.416061</c:v>
                </c:pt>
                <c:pt idx="18">
                  <c:v>123.79652900000001</c:v>
                </c:pt>
                <c:pt idx="19">
                  <c:v>137.93689800000001</c:v>
                </c:pt>
                <c:pt idx="20">
                  <c:v>152.830521</c:v>
                </c:pt>
                <c:pt idx="21">
                  <c:v>168.48597100000001</c:v>
                </c:pt>
                <c:pt idx="22">
                  <c:v>184.916539</c:v>
                </c:pt>
                <c:pt idx="23">
                  <c:v>202.114667</c:v>
                </c:pt>
                <c:pt idx="24">
                  <c:v>220.06251</c:v>
                </c:pt>
                <c:pt idx="25">
                  <c:v>238.807323</c:v>
                </c:pt>
              </c:numCache>
            </c:numRef>
          </c:yVal>
          <c:smooth val="1"/>
          <c:extLst>
            <c:ext xmlns:c16="http://schemas.microsoft.com/office/drawing/2014/chart" uri="{C3380CC4-5D6E-409C-BE32-E72D297353CC}">
              <c16:uniqueId val="{00000000-6227-4821-A727-41710C7E1586}"/>
            </c:ext>
          </c:extLst>
        </c:ser>
        <c:ser>
          <c:idx val="1"/>
          <c:order val="1"/>
          <c:tx>
            <c:strRef>
              <c:f>lower!$I$24</c:f>
              <c:strCache>
                <c:ptCount val="1"/>
                <c:pt idx="0">
                  <c:v>lower2</c:v>
                </c:pt>
              </c:strCache>
            </c:strRef>
          </c:tx>
          <c:spPr>
            <a:ln w="25400">
              <a:solidFill>
                <a:srgbClr val="333333"/>
              </a:solidFill>
              <a:prstDash val="solid"/>
            </a:ln>
          </c:spPr>
          <c:marker>
            <c:symbol val="square"/>
            <c:size val="7"/>
            <c:spPr>
              <a:solidFill>
                <a:srgbClr val="000000"/>
              </a:solidFill>
              <a:ln>
                <a:solidFill>
                  <a:srgbClr val="000000"/>
                </a:solidFill>
                <a:prstDash val="solid"/>
              </a:ln>
            </c:spPr>
          </c:marker>
          <c:xVal>
            <c:numRef>
              <c:f>lower!$G$25:$G$50</c:f>
              <c:numCache>
                <c:formatCode>General</c:formatCode>
                <c:ptCount val="26"/>
                <c:pt idx="0">
                  <c:v>0</c:v>
                </c:pt>
                <c:pt idx="1">
                  <c:v>20000</c:v>
                </c:pt>
                <c:pt idx="2">
                  <c:v>40000</c:v>
                </c:pt>
                <c:pt idx="3">
                  <c:v>60000</c:v>
                </c:pt>
                <c:pt idx="4">
                  <c:v>80000</c:v>
                </c:pt>
                <c:pt idx="5">
                  <c:v>100000</c:v>
                </c:pt>
                <c:pt idx="6">
                  <c:v>120000</c:v>
                </c:pt>
                <c:pt idx="7">
                  <c:v>140000</c:v>
                </c:pt>
                <c:pt idx="8">
                  <c:v>160000</c:v>
                </c:pt>
                <c:pt idx="9">
                  <c:v>180000</c:v>
                </c:pt>
                <c:pt idx="10">
                  <c:v>200000</c:v>
                </c:pt>
                <c:pt idx="11">
                  <c:v>220000</c:v>
                </c:pt>
                <c:pt idx="12">
                  <c:v>240000</c:v>
                </c:pt>
                <c:pt idx="13">
                  <c:v>260000</c:v>
                </c:pt>
                <c:pt idx="14">
                  <c:v>280000</c:v>
                </c:pt>
                <c:pt idx="15">
                  <c:v>300000</c:v>
                </c:pt>
                <c:pt idx="16">
                  <c:v>320000</c:v>
                </c:pt>
                <c:pt idx="17">
                  <c:v>340000</c:v>
                </c:pt>
                <c:pt idx="18">
                  <c:v>360000</c:v>
                </c:pt>
                <c:pt idx="19">
                  <c:v>380000</c:v>
                </c:pt>
                <c:pt idx="20">
                  <c:v>400000</c:v>
                </c:pt>
                <c:pt idx="21">
                  <c:v>420000</c:v>
                </c:pt>
                <c:pt idx="22">
                  <c:v>440000</c:v>
                </c:pt>
                <c:pt idx="23">
                  <c:v>460000</c:v>
                </c:pt>
                <c:pt idx="24">
                  <c:v>480000</c:v>
                </c:pt>
                <c:pt idx="25">
                  <c:v>500000</c:v>
                </c:pt>
              </c:numCache>
            </c:numRef>
          </c:xVal>
          <c:yVal>
            <c:numRef>
              <c:f>lower!$I$25:$I$50</c:f>
              <c:numCache>
                <c:formatCode>General</c:formatCode>
                <c:ptCount val="26"/>
                <c:pt idx="0">
                  <c:v>0</c:v>
                </c:pt>
                <c:pt idx="1">
                  <c:v>3.8000000000000002E-5</c:v>
                </c:pt>
                <c:pt idx="2">
                  <c:v>7.7000000000000001E-5</c:v>
                </c:pt>
                <c:pt idx="3">
                  <c:v>1.15E-4</c:v>
                </c:pt>
                <c:pt idx="4">
                  <c:v>1.5300000000000001E-4</c:v>
                </c:pt>
                <c:pt idx="5">
                  <c:v>1.9100000000000001E-4</c:v>
                </c:pt>
                <c:pt idx="6">
                  <c:v>2.2900000000000001E-4</c:v>
                </c:pt>
                <c:pt idx="7">
                  <c:v>2.6699999999999998E-4</c:v>
                </c:pt>
                <c:pt idx="8">
                  <c:v>3.0600000000000001E-4</c:v>
                </c:pt>
                <c:pt idx="9">
                  <c:v>3.4400000000000001E-4</c:v>
                </c:pt>
                <c:pt idx="10">
                  <c:v>3.8200000000000002E-4</c:v>
                </c:pt>
                <c:pt idx="11">
                  <c:v>4.2000000000000002E-4</c:v>
                </c:pt>
                <c:pt idx="12">
                  <c:v>4.5800000000000002E-4</c:v>
                </c:pt>
                <c:pt idx="13">
                  <c:v>4.9700000000000005E-4</c:v>
                </c:pt>
                <c:pt idx="14">
                  <c:v>5.3499999999999999E-4</c:v>
                </c:pt>
                <c:pt idx="15">
                  <c:v>5.7300000000000005E-4</c:v>
                </c:pt>
                <c:pt idx="16">
                  <c:v>6.11E-4</c:v>
                </c:pt>
                <c:pt idx="17">
                  <c:v>6.4899999999999995E-4</c:v>
                </c:pt>
                <c:pt idx="18">
                  <c:v>6.87E-4</c:v>
                </c:pt>
                <c:pt idx="19">
                  <c:v>7.2599999999999997E-4</c:v>
                </c:pt>
                <c:pt idx="20">
                  <c:v>7.6400000000000003E-4</c:v>
                </c:pt>
                <c:pt idx="21">
                  <c:v>8.0199999999999998E-4</c:v>
                </c:pt>
                <c:pt idx="22">
                  <c:v>8.4000000000000003E-4</c:v>
                </c:pt>
                <c:pt idx="23">
                  <c:v>8.7799999999999998E-4</c:v>
                </c:pt>
                <c:pt idx="24">
                  <c:v>9.1699999999999995E-4</c:v>
                </c:pt>
                <c:pt idx="25">
                  <c:v>9.5500000000000001E-4</c:v>
                </c:pt>
              </c:numCache>
            </c:numRef>
          </c:yVal>
          <c:smooth val="0"/>
          <c:extLst>
            <c:ext xmlns:c16="http://schemas.microsoft.com/office/drawing/2014/chart" uri="{C3380CC4-5D6E-409C-BE32-E72D297353CC}">
              <c16:uniqueId val="{00000001-6227-4821-A727-41710C7E1586}"/>
            </c:ext>
          </c:extLst>
        </c:ser>
        <c:dLbls>
          <c:showLegendKey val="0"/>
          <c:showVal val="0"/>
          <c:showCatName val="0"/>
          <c:showSerName val="0"/>
          <c:showPercent val="0"/>
          <c:showBubbleSize val="0"/>
        </c:dLbls>
        <c:axId val="66354496"/>
        <c:axId val="84500480"/>
      </c:scatterChart>
      <c:valAx>
        <c:axId val="66354496"/>
        <c:scaling>
          <c:orientation val="minMax"/>
          <c:max val="500000"/>
        </c:scaling>
        <c:delete val="0"/>
        <c:axPos val="b"/>
        <c:title>
          <c:tx>
            <c:rich>
              <a:bodyPr/>
              <a:lstStyle/>
              <a:p>
                <a:pPr>
                  <a:defRPr sz="1200" b="1" i="0" u="none" strike="noStrike" baseline="0">
                    <a:solidFill>
                      <a:srgbClr val="000000"/>
                    </a:solidFill>
                    <a:latin typeface="Arial"/>
                    <a:ea typeface="Arial"/>
                    <a:cs typeface="Arial"/>
                  </a:defRPr>
                </a:pPr>
                <a:r>
                  <a:rPr lang="en-US"/>
                  <a:t>String length</a:t>
                </a:r>
              </a:p>
            </c:rich>
          </c:tx>
          <c:layout>
            <c:manualLayout>
              <c:xMode val="edge"/>
              <c:yMode val="edge"/>
              <c:x val="0.46054333764553701"/>
              <c:y val="0.88511749347258495"/>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84500480"/>
        <c:crosses val="autoZero"/>
        <c:crossBetween val="midCat"/>
      </c:valAx>
      <c:valAx>
        <c:axId val="84500480"/>
        <c:scaling>
          <c:orientation val="minMax"/>
          <c:max val="250"/>
        </c:scaling>
        <c:delete val="0"/>
        <c:axPos val="l"/>
        <c:majorGridlines>
          <c:spPr>
            <a:ln w="3175">
              <a:solidFill>
                <a:srgbClr val="000000"/>
              </a:solidFill>
              <a:prstDash val="solid"/>
            </a:ln>
          </c:spPr>
        </c:majorGridlines>
        <c:title>
          <c:tx>
            <c:rich>
              <a:bodyPr/>
              <a:lstStyle/>
              <a:p>
                <a:pPr>
                  <a:defRPr sz="1200" b="1" i="0" u="none" strike="noStrike" baseline="0">
                    <a:solidFill>
                      <a:srgbClr val="000000"/>
                    </a:solidFill>
                    <a:latin typeface="Arial"/>
                    <a:ea typeface="Arial"/>
                    <a:cs typeface="Arial"/>
                  </a:defRPr>
                </a:pPr>
                <a:r>
                  <a:rPr lang="en-US"/>
                  <a:t>CPU seconds</a:t>
                </a:r>
              </a:p>
            </c:rich>
          </c:tx>
          <c:layout>
            <c:manualLayout>
              <c:xMode val="edge"/>
              <c:yMode val="edge"/>
              <c:x val="2.0698576972833099E-2"/>
              <c:y val="0.28720626631853802"/>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66354496"/>
        <c:crosses val="autoZero"/>
        <c:crossBetween val="midCat"/>
      </c:valAx>
      <c:spPr>
        <a:no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1200" b="0" i="0" u="none" strike="noStrike" baseline="0">
          <a:solidFill>
            <a:srgbClr val="000000"/>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6807817589577"/>
          <c:y val="6.3380426983446495E-2"/>
          <c:w val="0.81758957654723097"/>
          <c:h val="0.76995481668779497"/>
        </c:manualLayout>
      </c:layout>
      <c:scatterChart>
        <c:scatterStyle val="lineMarker"/>
        <c:varyColors val="0"/>
        <c:ser>
          <c:idx val="0"/>
          <c:order val="0"/>
          <c:tx>
            <c:strRef>
              <c:f>'cpe2'!$A$3</c:f>
              <c:strCache>
                <c:ptCount val="1"/>
                <c:pt idx="0">
                  <c:v>psum1</c:v>
                </c:pt>
              </c:strCache>
            </c:strRef>
          </c:tx>
          <c:spPr>
            <a:ln w="28575">
              <a:noFill/>
            </a:ln>
          </c:spPr>
          <c:marker>
            <c:symbol val="diamond"/>
            <c:size val="5"/>
            <c:spPr>
              <a:solidFill>
                <a:srgbClr val="333333"/>
              </a:solidFill>
              <a:ln>
                <a:solidFill>
                  <a:srgbClr val="333333"/>
                </a:solidFill>
                <a:prstDash val="solid"/>
              </a:ln>
            </c:spPr>
          </c:marker>
          <c:xVal>
            <c:numRef>
              <c:f>'cpe2'!$B$2:$AE$2</c:f>
              <c:numCache>
                <c:formatCode>General</c:formatCode>
                <c:ptCount val="30"/>
                <c:pt idx="0">
                  <c:v>0</c:v>
                </c:pt>
                <c:pt idx="1">
                  <c:v>193</c:v>
                </c:pt>
                <c:pt idx="2">
                  <c:v>120</c:v>
                </c:pt>
                <c:pt idx="3">
                  <c:v>91</c:v>
                </c:pt>
                <c:pt idx="4">
                  <c:v>95</c:v>
                </c:pt>
                <c:pt idx="5">
                  <c:v>196</c:v>
                </c:pt>
                <c:pt idx="6">
                  <c:v>97</c:v>
                </c:pt>
                <c:pt idx="7">
                  <c:v>181</c:v>
                </c:pt>
                <c:pt idx="8">
                  <c:v>91</c:v>
                </c:pt>
                <c:pt idx="9">
                  <c:v>83</c:v>
                </c:pt>
                <c:pt idx="10">
                  <c:v>43</c:v>
                </c:pt>
                <c:pt idx="11">
                  <c:v>183</c:v>
                </c:pt>
                <c:pt idx="12">
                  <c:v>140</c:v>
                </c:pt>
                <c:pt idx="13">
                  <c:v>146</c:v>
                </c:pt>
                <c:pt idx="14">
                  <c:v>94</c:v>
                </c:pt>
                <c:pt idx="15">
                  <c:v>134</c:v>
                </c:pt>
                <c:pt idx="16">
                  <c:v>163</c:v>
                </c:pt>
                <c:pt idx="17">
                  <c:v>131</c:v>
                </c:pt>
                <c:pt idx="18">
                  <c:v>110</c:v>
                </c:pt>
                <c:pt idx="19">
                  <c:v>182</c:v>
                </c:pt>
                <c:pt idx="20">
                  <c:v>189</c:v>
                </c:pt>
                <c:pt idx="21">
                  <c:v>112</c:v>
                </c:pt>
                <c:pt idx="22">
                  <c:v>141</c:v>
                </c:pt>
                <c:pt idx="23">
                  <c:v>185</c:v>
                </c:pt>
                <c:pt idx="24">
                  <c:v>188</c:v>
                </c:pt>
                <c:pt idx="25">
                  <c:v>47</c:v>
                </c:pt>
                <c:pt idx="26">
                  <c:v>130</c:v>
                </c:pt>
                <c:pt idx="27">
                  <c:v>102</c:v>
                </c:pt>
                <c:pt idx="28">
                  <c:v>59</c:v>
                </c:pt>
                <c:pt idx="29">
                  <c:v>174</c:v>
                </c:pt>
              </c:numCache>
            </c:numRef>
          </c:xVal>
          <c:yVal>
            <c:numRef>
              <c:f>'cpe2'!$B$3:$AE$3</c:f>
              <c:numCache>
                <c:formatCode>General</c:formatCode>
                <c:ptCount val="30"/>
                <c:pt idx="1">
                  <c:v>2112.6</c:v>
                </c:pt>
                <c:pt idx="2">
                  <c:v>1451.1</c:v>
                </c:pt>
                <c:pt idx="3">
                  <c:v>1188.5999999999999</c:v>
                </c:pt>
                <c:pt idx="4">
                  <c:v>1218</c:v>
                </c:pt>
                <c:pt idx="5">
                  <c:v>2131.5</c:v>
                </c:pt>
                <c:pt idx="6">
                  <c:v>1247.4000000000001</c:v>
                </c:pt>
                <c:pt idx="7">
                  <c:v>2003.4</c:v>
                </c:pt>
                <c:pt idx="8">
                  <c:v>1190.7</c:v>
                </c:pt>
                <c:pt idx="9">
                  <c:v>1117.2</c:v>
                </c:pt>
                <c:pt idx="10">
                  <c:v>758.1</c:v>
                </c:pt>
                <c:pt idx="11">
                  <c:v>2020.2</c:v>
                </c:pt>
                <c:pt idx="12">
                  <c:v>1629.6</c:v>
                </c:pt>
                <c:pt idx="13">
                  <c:v>1686.3</c:v>
                </c:pt>
                <c:pt idx="14">
                  <c:v>1211.7</c:v>
                </c:pt>
                <c:pt idx="15">
                  <c:v>1568.7</c:v>
                </c:pt>
                <c:pt idx="16">
                  <c:v>1841.7</c:v>
                </c:pt>
                <c:pt idx="17">
                  <c:v>1543.5</c:v>
                </c:pt>
                <c:pt idx="18">
                  <c:v>1358.7</c:v>
                </c:pt>
                <c:pt idx="19">
                  <c:v>2011.8</c:v>
                </c:pt>
                <c:pt idx="20">
                  <c:v>2066.4</c:v>
                </c:pt>
                <c:pt idx="21">
                  <c:v>1373.4</c:v>
                </c:pt>
                <c:pt idx="22">
                  <c:v>1635.9</c:v>
                </c:pt>
                <c:pt idx="23">
                  <c:v>2032.8</c:v>
                </c:pt>
                <c:pt idx="24">
                  <c:v>2058</c:v>
                </c:pt>
                <c:pt idx="25">
                  <c:v>787.5</c:v>
                </c:pt>
                <c:pt idx="26">
                  <c:v>1539.3</c:v>
                </c:pt>
                <c:pt idx="27">
                  <c:v>1285.2</c:v>
                </c:pt>
                <c:pt idx="28">
                  <c:v>905.1</c:v>
                </c:pt>
                <c:pt idx="29">
                  <c:v>1938.3</c:v>
                </c:pt>
              </c:numCache>
            </c:numRef>
          </c:yVal>
          <c:smooth val="0"/>
          <c:extLst>
            <c:ext xmlns:c16="http://schemas.microsoft.com/office/drawing/2014/chart" uri="{C3380CC4-5D6E-409C-BE32-E72D297353CC}">
              <c16:uniqueId val="{00000000-6797-43E3-958A-EF62DD1BCE4A}"/>
            </c:ext>
          </c:extLst>
        </c:ser>
        <c:ser>
          <c:idx val="1"/>
          <c:order val="1"/>
          <c:tx>
            <c:strRef>
              <c:f>'cpe2'!$A$4</c:f>
              <c:strCache>
                <c:ptCount val="1"/>
                <c:pt idx="0">
                  <c:v>psum1i</c:v>
                </c:pt>
              </c:strCache>
            </c:strRef>
          </c:tx>
          <c:spPr>
            <a:ln w="12700">
              <a:solidFill>
                <a:srgbClr val="000000"/>
              </a:solidFill>
              <a:prstDash val="solid"/>
            </a:ln>
          </c:spPr>
          <c:marker>
            <c:symbol val="none"/>
          </c:marker>
          <c:xVal>
            <c:numRef>
              <c:f>'cpe2'!$B$2:$AE$2</c:f>
              <c:numCache>
                <c:formatCode>General</c:formatCode>
                <c:ptCount val="30"/>
                <c:pt idx="0">
                  <c:v>0</c:v>
                </c:pt>
                <c:pt idx="1">
                  <c:v>193</c:v>
                </c:pt>
                <c:pt idx="2">
                  <c:v>120</c:v>
                </c:pt>
                <c:pt idx="3">
                  <c:v>91</c:v>
                </c:pt>
                <c:pt idx="4">
                  <c:v>95</c:v>
                </c:pt>
                <c:pt idx="5">
                  <c:v>196</c:v>
                </c:pt>
                <c:pt idx="6">
                  <c:v>97</c:v>
                </c:pt>
                <c:pt idx="7">
                  <c:v>181</c:v>
                </c:pt>
                <c:pt idx="8">
                  <c:v>91</c:v>
                </c:pt>
                <c:pt idx="9">
                  <c:v>83</c:v>
                </c:pt>
                <c:pt idx="10">
                  <c:v>43</c:v>
                </c:pt>
                <c:pt idx="11">
                  <c:v>183</c:v>
                </c:pt>
                <c:pt idx="12">
                  <c:v>140</c:v>
                </c:pt>
                <c:pt idx="13">
                  <c:v>146</c:v>
                </c:pt>
                <c:pt idx="14">
                  <c:v>94</c:v>
                </c:pt>
                <c:pt idx="15">
                  <c:v>134</c:v>
                </c:pt>
                <c:pt idx="16">
                  <c:v>163</c:v>
                </c:pt>
                <c:pt idx="17">
                  <c:v>131</c:v>
                </c:pt>
                <c:pt idx="18">
                  <c:v>110</c:v>
                </c:pt>
                <c:pt idx="19">
                  <c:v>182</c:v>
                </c:pt>
                <c:pt idx="20">
                  <c:v>189</c:v>
                </c:pt>
                <c:pt idx="21">
                  <c:v>112</c:v>
                </c:pt>
                <c:pt idx="22">
                  <c:v>141</c:v>
                </c:pt>
                <c:pt idx="23">
                  <c:v>185</c:v>
                </c:pt>
                <c:pt idx="24">
                  <c:v>188</c:v>
                </c:pt>
                <c:pt idx="25">
                  <c:v>47</c:v>
                </c:pt>
                <c:pt idx="26">
                  <c:v>130</c:v>
                </c:pt>
                <c:pt idx="27">
                  <c:v>102</c:v>
                </c:pt>
                <c:pt idx="28">
                  <c:v>59</c:v>
                </c:pt>
                <c:pt idx="29">
                  <c:v>174</c:v>
                </c:pt>
              </c:numCache>
            </c:numRef>
          </c:xVal>
          <c:yVal>
            <c:numRef>
              <c:f>'cpe2'!$B$4:$AE$4</c:f>
              <c:numCache>
                <c:formatCode>General</c:formatCode>
                <c:ptCount val="30"/>
                <c:pt idx="0">
                  <c:v>367.79</c:v>
                </c:pt>
                <c:pt idx="1">
                  <c:v>2107.4299999999998</c:v>
                </c:pt>
                <c:pt idx="2">
                  <c:v>1449.43</c:v>
                </c:pt>
                <c:pt idx="3">
                  <c:v>1188.03</c:v>
                </c:pt>
                <c:pt idx="4">
                  <c:v>1224.0899999999999</c:v>
                </c:pt>
                <c:pt idx="5">
                  <c:v>2134.4699999999998</c:v>
                </c:pt>
                <c:pt idx="6">
                  <c:v>1242.1199999999999</c:v>
                </c:pt>
                <c:pt idx="7">
                  <c:v>1999.27</c:v>
                </c:pt>
                <c:pt idx="8">
                  <c:v>1188.03</c:v>
                </c:pt>
                <c:pt idx="9">
                  <c:v>1115.92</c:v>
                </c:pt>
                <c:pt idx="10">
                  <c:v>755.38</c:v>
                </c:pt>
                <c:pt idx="11">
                  <c:v>2017.29</c:v>
                </c:pt>
                <c:pt idx="12">
                  <c:v>1629.7</c:v>
                </c:pt>
                <c:pt idx="13">
                  <c:v>1683.79</c:v>
                </c:pt>
                <c:pt idx="14">
                  <c:v>1215.07</c:v>
                </c:pt>
                <c:pt idx="15">
                  <c:v>1575.62</c:v>
                </c:pt>
                <c:pt idx="16">
                  <c:v>1837.02</c:v>
                </c:pt>
                <c:pt idx="17">
                  <c:v>1548.58</c:v>
                </c:pt>
                <c:pt idx="18">
                  <c:v>1359.29</c:v>
                </c:pt>
                <c:pt idx="19">
                  <c:v>2008.28</c:v>
                </c:pt>
                <c:pt idx="20">
                  <c:v>2071.37</c:v>
                </c:pt>
                <c:pt idx="21">
                  <c:v>1377.32</c:v>
                </c:pt>
                <c:pt idx="22">
                  <c:v>1638.72</c:v>
                </c:pt>
                <c:pt idx="23">
                  <c:v>2035.32</c:v>
                </c:pt>
                <c:pt idx="24">
                  <c:v>2062.36</c:v>
                </c:pt>
                <c:pt idx="25">
                  <c:v>791.42999999999938</c:v>
                </c:pt>
                <c:pt idx="26">
                  <c:v>1539.57</c:v>
                </c:pt>
                <c:pt idx="27">
                  <c:v>1287.18</c:v>
                </c:pt>
                <c:pt idx="28">
                  <c:v>899.6</c:v>
                </c:pt>
                <c:pt idx="29">
                  <c:v>1936.17</c:v>
                </c:pt>
              </c:numCache>
            </c:numRef>
          </c:yVal>
          <c:smooth val="0"/>
          <c:extLst>
            <c:ext xmlns:c16="http://schemas.microsoft.com/office/drawing/2014/chart" uri="{C3380CC4-5D6E-409C-BE32-E72D297353CC}">
              <c16:uniqueId val="{00000001-6797-43E3-958A-EF62DD1BCE4A}"/>
            </c:ext>
          </c:extLst>
        </c:ser>
        <c:ser>
          <c:idx val="2"/>
          <c:order val="2"/>
          <c:tx>
            <c:strRef>
              <c:f>'cpe2'!$A$5</c:f>
              <c:strCache>
                <c:ptCount val="1"/>
                <c:pt idx="0">
                  <c:v>psum2</c:v>
                </c:pt>
              </c:strCache>
            </c:strRef>
          </c:tx>
          <c:spPr>
            <a:ln w="28575">
              <a:noFill/>
            </a:ln>
          </c:spPr>
          <c:marker>
            <c:symbol val="triangle"/>
            <c:size val="5"/>
            <c:spPr>
              <a:solidFill>
                <a:srgbClr val="333333"/>
              </a:solidFill>
              <a:ln>
                <a:solidFill>
                  <a:srgbClr val="333333"/>
                </a:solidFill>
                <a:prstDash val="solid"/>
              </a:ln>
            </c:spPr>
          </c:marker>
          <c:xVal>
            <c:numRef>
              <c:f>'cpe2'!$B$2:$AE$2</c:f>
              <c:numCache>
                <c:formatCode>General</c:formatCode>
                <c:ptCount val="30"/>
                <c:pt idx="0">
                  <c:v>0</c:v>
                </c:pt>
                <c:pt idx="1">
                  <c:v>193</c:v>
                </c:pt>
                <c:pt idx="2">
                  <c:v>120</c:v>
                </c:pt>
                <c:pt idx="3">
                  <c:v>91</c:v>
                </c:pt>
                <c:pt idx="4">
                  <c:v>95</c:v>
                </c:pt>
                <c:pt idx="5">
                  <c:v>196</c:v>
                </c:pt>
                <c:pt idx="6">
                  <c:v>97</c:v>
                </c:pt>
                <c:pt idx="7">
                  <c:v>181</c:v>
                </c:pt>
                <c:pt idx="8">
                  <c:v>91</c:v>
                </c:pt>
                <c:pt idx="9">
                  <c:v>83</c:v>
                </c:pt>
                <c:pt idx="10">
                  <c:v>43</c:v>
                </c:pt>
                <c:pt idx="11">
                  <c:v>183</c:v>
                </c:pt>
                <c:pt idx="12">
                  <c:v>140</c:v>
                </c:pt>
                <c:pt idx="13">
                  <c:v>146</c:v>
                </c:pt>
                <c:pt idx="14">
                  <c:v>94</c:v>
                </c:pt>
                <c:pt idx="15">
                  <c:v>134</c:v>
                </c:pt>
                <c:pt idx="16">
                  <c:v>163</c:v>
                </c:pt>
                <c:pt idx="17">
                  <c:v>131</c:v>
                </c:pt>
                <c:pt idx="18">
                  <c:v>110</c:v>
                </c:pt>
                <c:pt idx="19">
                  <c:v>182</c:v>
                </c:pt>
                <c:pt idx="20">
                  <c:v>189</c:v>
                </c:pt>
                <c:pt idx="21">
                  <c:v>112</c:v>
                </c:pt>
                <c:pt idx="22">
                  <c:v>141</c:v>
                </c:pt>
                <c:pt idx="23">
                  <c:v>185</c:v>
                </c:pt>
                <c:pt idx="24">
                  <c:v>188</c:v>
                </c:pt>
                <c:pt idx="25">
                  <c:v>47</c:v>
                </c:pt>
                <c:pt idx="26">
                  <c:v>130</c:v>
                </c:pt>
                <c:pt idx="27">
                  <c:v>102</c:v>
                </c:pt>
                <c:pt idx="28">
                  <c:v>59</c:v>
                </c:pt>
                <c:pt idx="29">
                  <c:v>174</c:v>
                </c:pt>
              </c:numCache>
            </c:numRef>
          </c:xVal>
          <c:yVal>
            <c:numRef>
              <c:f>'cpe2'!$B$5:$AE$5</c:f>
              <c:numCache>
                <c:formatCode>General</c:formatCode>
                <c:ptCount val="30"/>
                <c:pt idx="1">
                  <c:v>1535.1</c:v>
                </c:pt>
                <c:pt idx="2">
                  <c:v>1100.4000000000001</c:v>
                </c:pt>
                <c:pt idx="3">
                  <c:v>921.9</c:v>
                </c:pt>
                <c:pt idx="4">
                  <c:v>940.8</c:v>
                </c:pt>
                <c:pt idx="5">
                  <c:v>1545.6</c:v>
                </c:pt>
                <c:pt idx="6">
                  <c:v>949.2</c:v>
                </c:pt>
                <c:pt idx="7">
                  <c:v>1455.3</c:v>
                </c:pt>
                <c:pt idx="8">
                  <c:v>917.7</c:v>
                </c:pt>
                <c:pt idx="9">
                  <c:v>865.2</c:v>
                </c:pt>
                <c:pt idx="10">
                  <c:v>623.70000000000005</c:v>
                </c:pt>
                <c:pt idx="11">
                  <c:v>1467.9</c:v>
                </c:pt>
                <c:pt idx="12">
                  <c:v>1209.5999999999999</c:v>
                </c:pt>
                <c:pt idx="13">
                  <c:v>1253.7</c:v>
                </c:pt>
                <c:pt idx="14">
                  <c:v>936.6</c:v>
                </c:pt>
                <c:pt idx="15">
                  <c:v>1173.9000000000001</c:v>
                </c:pt>
                <c:pt idx="16">
                  <c:v>1352.4</c:v>
                </c:pt>
                <c:pt idx="17">
                  <c:v>1150.8</c:v>
                </c:pt>
                <c:pt idx="18">
                  <c:v>1029</c:v>
                </c:pt>
                <c:pt idx="19">
                  <c:v>1461.6</c:v>
                </c:pt>
                <c:pt idx="20">
                  <c:v>1509.9</c:v>
                </c:pt>
                <c:pt idx="21">
                  <c:v>1039.5</c:v>
                </c:pt>
                <c:pt idx="22">
                  <c:v>1215.9000000000001</c:v>
                </c:pt>
                <c:pt idx="23">
                  <c:v>1478.4</c:v>
                </c:pt>
                <c:pt idx="24">
                  <c:v>1505.7</c:v>
                </c:pt>
                <c:pt idx="25">
                  <c:v>642.6</c:v>
                </c:pt>
                <c:pt idx="26">
                  <c:v>1152.9000000000001</c:v>
                </c:pt>
                <c:pt idx="27">
                  <c:v>987</c:v>
                </c:pt>
                <c:pt idx="28">
                  <c:v>732.9</c:v>
                </c:pt>
                <c:pt idx="29">
                  <c:v>1419.6</c:v>
                </c:pt>
              </c:numCache>
            </c:numRef>
          </c:yVal>
          <c:smooth val="0"/>
          <c:extLst>
            <c:ext xmlns:c16="http://schemas.microsoft.com/office/drawing/2014/chart" uri="{C3380CC4-5D6E-409C-BE32-E72D297353CC}">
              <c16:uniqueId val="{00000002-6797-43E3-958A-EF62DD1BCE4A}"/>
            </c:ext>
          </c:extLst>
        </c:ser>
        <c:ser>
          <c:idx val="3"/>
          <c:order val="3"/>
          <c:tx>
            <c:strRef>
              <c:f>'cpe2'!$A$6</c:f>
              <c:strCache>
                <c:ptCount val="1"/>
                <c:pt idx="0">
                  <c:v>psum2i</c:v>
                </c:pt>
              </c:strCache>
            </c:strRef>
          </c:tx>
          <c:spPr>
            <a:ln w="12700">
              <a:solidFill>
                <a:srgbClr val="000000"/>
              </a:solidFill>
              <a:prstDash val="solid"/>
            </a:ln>
          </c:spPr>
          <c:marker>
            <c:symbol val="none"/>
          </c:marker>
          <c:xVal>
            <c:numRef>
              <c:f>'cpe2'!$B$2:$AE$2</c:f>
              <c:numCache>
                <c:formatCode>General</c:formatCode>
                <c:ptCount val="30"/>
                <c:pt idx="0">
                  <c:v>0</c:v>
                </c:pt>
                <c:pt idx="1">
                  <c:v>193</c:v>
                </c:pt>
                <c:pt idx="2">
                  <c:v>120</c:v>
                </c:pt>
                <c:pt idx="3">
                  <c:v>91</c:v>
                </c:pt>
                <c:pt idx="4">
                  <c:v>95</c:v>
                </c:pt>
                <c:pt idx="5">
                  <c:v>196</c:v>
                </c:pt>
                <c:pt idx="6">
                  <c:v>97</c:v>
                </c:pt>
                <c:pt idx="7">
                  <c:v>181</c:v>
                </c:pt>
                <c:pt idx="8">
                  <c:v>91</c:v>
                </c:pt>
                <c:pt idx="9">
                  <c:v>83</c:v>
                </c:pt>
                <c:pt idx="10">
                  <c:v>43</c:v>
                </c:pt>
                <c:pt idx="11">
                  <c:v>183</c:v>
                </c:pt>
                <c:pt idx="12">
                  <c:v>140</c:v>
                </c:pt>
                <c:pt idx="13">
                  <c:v>146</c:v>
                </c:pt>
                <c:pt idx="14">
                  <c:v>94</c:v>
                </c:pt>
                <c:pt idx="15">
                  <c:v>134</c:v>
                </c:pt>
                <c:pt idx="16">
                  <c:v>163</c:v>
                </c:pt>
                <c:pt idx="17">
                  <c:v>131</c:v>
                </c:pt>
                <c:pt idx="18">
                  <c:v>110</c:v>
                </c:pt>
                <c:pt idx="19">
                  <c:v>182</c:v>
                </c:pt>
                <c:pt idx="20">
                  <c:v>189</c:v>
                </c:pt>
                <c:pt idx="21">
                  <c:v>112</c:v>
                </c:pt>
                <c:pt idx="22">
                  <c:v>141</c:v>
                </c:pt>
                <c:pt idx="23">
                  <c:v>185</c:v>
                </c:pt>
                <c:pt idx="24">
                  <c:v>188</c:v>
                </c:pt>
                <c:pt idx="25">
                  <c:v>47</c:v>
                </c:pt>
                <c:pt idx="26">
                  <c:v>130</c:v>
                </c:pt>
                <c:pt idx="27">
                  <c:v>102</c:v>
                </c:pt>
                <c:pt idx="28">
                  <c:v>59</c:v>
                </c:pt>
                <c:pt idx="29">
                  <c:v>174</c:v>
                </c:pt>
              </c:numCache>
            </c:numRef>
          </c:xVal>
          <c:yVal>
            <c:numRef>
              <c:f>'cpe2'!$B$6:$AE$6</c:f>
              <c:numCache>
                <c:formatCode>General</c:formatCode>
                <c:ptCount val="30"/>
                <c:pt idx="0">
                  <c:v>367.66</c:v>
                </c:pt>
                <c:pt idx="1">
                  <c:v>1531.11</c:v>
                </c:pt>
                <c:pt idx="2">
                  <c:v>1091.05</c:v>
                </c:pt>
                <c:pt idx="3">
                  <c:v>916.23</c:v>
                </c:pt>
                <c:pt idx="4">
                  <c:v>940.33999999999912</c:v>
                </c:pt>
                <c:pt idx="5">
                  <c:v>1549.2</c:v>
                </c:pt>
                <c:pt idx="6">
                  <c:v>952.4</c:v>
                </c:pt>
                <c:pt idx="7">
                  <c:v>1458.77</c:v>
                </c:pt>
                <c:pt idx="8">
                  <c:v>916.23</c:v>
                </c:pt>
                <c:pt idx="9">
                  <c:v>868.01</c:v>
                </c:pt>
                <c:pt idx="10">
                  <c:v>626.87</c:v>
                </c:pt>
                <c:pt idx="11">
                  <c:v>1470.83</c:v>
                </c:pt>
                <c:pt idx="12">
                  <c:v>1211.6199999999999</c:v>
                </c:pt>
                <c:pt idx="13">
                  <c:v>1247.79</c:v>
                </c:pt>
                <c:pt idx="14">
                  <c:v>934.31999999999937</c:v>
                </c:pt>
                <c:pt idx="15">
                  <c:v>1175.45</c:v>
                </c:pt>
                <c:pt idx="16">
                  <c:v>1350.27</c:v>
                </c:pt>
                <c:pt idx="17">
                  <c:v>1157.3599999999999</c:v>
                </c:pt>
                <c:pt idx="18">
                  <c:v>1030.77</c:v>
                </c:pt>
                <c:pt idx="19">
                  <c:v>1464.8</c:v>
                </c:pt>
                <c:pt idx="20">
                  <c:v>1507</c:v>
                </c:pt>
                <c:pt idx="21">
                  <c:v>1042.82</c:v>
                </c:pt>
                <c:pt idx="22">
                  <c:v>1217.6400000000001</c:v>
                </c:pt>
                <c:pt idx="23">
                  <c:v>1482.89</c:v>
                </c:pt>
                <c:pt idx="24">
                  <c:v>1500.97</c:v>
                </c:pt>
                <c:pt idx="25">
                  <c:v>650.99</c:v>
                </c:pt>
                <c:pt idx="26">
                  <c:v>1151.33</c:v>
                </c:pt>
                <c:pt idx="27">
                  <c:v>982.54</c:v>
                </c:pt>
                <c:pt idx="28">
                  <c:v>723.32999999999936</c:v>
                </c:pt>
                <c:pt idx="29">
                  <c:v>1416.58</c:v>
                </c:pt>
              </c:numCache>
            </c:numRef>
          </c:yVal>
          <c:smooth val="0"/>
          <c:extLst>
            <c:ext xmlns:c16="http://schemas.microsoft.com/office/drawing/2014/chart" uri="{C3380CC4-5D6E-409C-BE32-E72D297353CC}">
              <c16:uniqueId val="{00000003-6797-43E3-958A-EF62DD1BCE4A}"/>
            </c:ext>
          </c:extLst>
        </c:ser>
        <c:dLbls>
          <c:showLegendKey val="0"/>
          <c:showVal val="0"/>
          <c:showCatName val="0"/>
          <c:showSerName val="0"/>
          <c:showPercent val="0"/>
          <c:showBubbleSize val="0"/>
        </c:dLbls>
        <c:axId val="84502784"/>
        <c:axId val="84503360"/>
      </c:scatterChart>
      <c:valAx>
        <c:axId val="84502784"/>
        <c:scaling>
          <c:orientation val="minMax"/>
          <c:max val="200"/>
        </c:scaling>
        <c:delete val="0"/>
        <c:axPos val="b"/>
        <c:title>
          <c:tx>
            <c:rich>
              <a:bodyPr/>
              <a:lstStyle/>
              <a:p>
                <a:pPr>
                  <a:defRPr sz="1075" b="1" i="0" u="none" strike="noStrike" baseline="0">
                    <a:solidFill>
                      <a:srgbClr val="000000"/>
                    </a:solidFill>
                    <a:latin typeface="Arial"/>
                    <a:ea typeface="Arial"/>
                    <a:cs typeface="Arial"/>
                  </a:defRPr>
                </a:pPr>
                <a:r>
                  <a:rPr lang="en-US"/>
                  <a:t>Elements</a:t>
                </a:r>
              </a:p>
            </c:rich>
          </c:tx>
          <c:layout>
            <c:manualLayout>
              <c:xMode val="edge"/>
              <c:yMode val="edge"/>
              <c:x val="0.49022801302931601"/>
              <c:y val="0.90845267580988998"/>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075" b="0" i="0" u="none" strike="noStrike" baseline="0">
                <a:solidFill>
                  <a:srgbClr val="000000"/>
                </a:solidFill>
                <a:latin typeface="Arial"/>
                <a:ea typeface="Arial"/>
                <a:cs typeface="Arial"/>
              </a:defRPr>
            </a:pPr>
            <a:endParaRPr lang="en-US"/>
          </a:p>
        </c:txPr>
        <c:crossAx val="84503360"/>
        <c:crosses val="autoZero"/>
        <c:crossBetween val="midCat"/>
      </c:valAx>
      <c:valAx>
        <c:axId val="84503360"/>
        <c:scaling>
          <c:orientation val="minMax"/>
        </c:scaling>
        <c:delete val="0"/>
        <c:axPos val="l"/>
        <c:majorGridlines>
          <c:spPr>
            <a:ln w="3175">
              <a:solidFill>
                <a:srgbClr val="000000"/>
              </a:solidFill>
              <a:prstDash val="solid"/>
            </a:ln>
          </c:spPr>
        </c:majorGridlines>
        <c:title>
          <c:tx>
            <c:rich>
              <a:bodyPr/>
              <a:lstStyle/>
              <a:p>
                <a:pPr>
                  <a:defRPr sz="1075" b="1" i="0" u="none" strike="noStrike" baseline="0">
                    <a:solidFill>
                      <a:srgbClr val="000000"/>
                    </a:solidFill>
                    <a:latin typeface="Arial"/>
                    <a:ea typeface="Arial"/>
                    <a:cs typeface="Arial"/>
                  </a:defRPr>
                </a:pPr>
                <a:r>
                  <a:rPr lang="en-US"/>
                  <a:t>Cycles</a:t>
                </a:r>
              </a:p>
            </c:rich>
          </c:tx>
          <c:layout>
            <c:manualLayout>
              <c:xMode val="edge"/>
              <c:yMode val="edge"/>
              <c:x val="2.6058631921824098E-2"/>
              <c:y val="0.38967234729461597"/>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075" b="0" i="0" u="none" strike="noStrike" baseline="0">
                <a:solidFill>
                  <a:srgbClr val="000000"/>
                </a:solidFill>
                <a:latin typeface="Arial"/>
                <a:ea typeface="Arial"/>
                <a:cs typeface="Arial"/>
              </a:defRPr>
            </a:pPr>
            <a:endParaRPr lang="en-US"/>
          </a:p>
        </c:txPr>
        <c:crossAx val="84502784"/>
        <c:crosses val="autoZero"/>
        <c:crossBetween val="midCat"/>
      </c:valAx>
      <c:spPr>
        <a:no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1075" b="0" i="0" u="none" strike="noStrike" baseline="0">
          <a:solidFill>
            <a:srgbClr val="000000"/>
          </a:solidFill>
          <a:latin typeface="Arial"/>
          <a:ea typeface="Arial"/>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F12DB-032A-48F8-A0FE-57B9916160B9}" type="datetimeFigureOut">
              <a:rPr lang="en-US" smtClean="0"/>
              <a:t>6/23/2018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F567FD-AFD6-45F1-89D3-DC58D6B30D3A}" type="slidenum">
              <a:rPr lang="en-US" smtClean="0"/>
              <a:t>‹#›</a:t>
            </a:fld>
            <a:endParaRPr lang="en-US"/>
          </a:p>
        </p:txBody>
      </p:sp>
    </p:spTree>
    <p:extLst>
      <p:ext uri="{BB962C8B-B14F-4D97-AF65-F5344CB8AC3E}">
        <p14:creationId xmlns:p14="http://schemas.microsoft.com/office/powerpoint/2010/main" val="1325218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a:t>
            </a:fld>
            <a:endParaRPr lang="en-US"/>
          </a:p>
        </p:txBody>
      </p:sp>
    </p:spTree>
    <p:extLst>
      <p:ext uri="{BB962C8B-B14F-4D97-AF65-F5344CB8AC3E}">
        <p14:creationId xmlns:p14="http://schemas.microsoft.com/office/powerpoint/2010/main" val="684729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014273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377725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75215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491443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937940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4716019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939730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658948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370428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643007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573247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215437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24</a:t>
            </a:fld>
            <a:endParaRPr lang="en-US"/>
          </a:p>
        </p:txBody>
      </p:sp>
    </p:spTree>
    <p:extLst>
      <p:ext uri="{BB962C8B-B14F-4D97-AF65-F5344CB8AC3E}">
        <p14:creationId xmlns:p14="http://schemas.microsoft.com/office/powerpoint/2010/main" val="39870605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73622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1643913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18861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038273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205702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3308478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8511090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256184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1851284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9332653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8722386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6389769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7680026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0798415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2380133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2203830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0709661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42124219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4225158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7474242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4853815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4624565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2990841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5741187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51</a:t>
            </a:fld>
            <a:endParaRPr lang="en-US"/>
          </a:p>
        </p:txBody>
      </p:sp>
    </p:spTree>
    <p:extLst>
      <p:ext uri="{BB962C8B-B14F-4D97-AF65-F5344CB8AC3E}">
        <p14:creationId xmlns:p14="http://schemas.microsoft.com/office/powerpoint/2010/main" val="961493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394086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418238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038970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11</a:t>
            </a:fld>
            <a:endParaRPr lang="en-US"/>
          </a:p>
        </p:txBody>
      </p:sp>
    </p:spTree>
    <p:extLst>
      <p:ext uri="{BB962C8B-B14F-4D97-AF65-F5344CB8AC3E}">
        <p14:creationId xmlns:p14="http://schemas.microsoft.com/office/powerpoint/2010/main" val="863271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778715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F9FD2-6950-444F-A8DB-EF7F55DD97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9C0633-B482-42F4-B7AE-A42D99E8E6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882DA8-4B6A-45E6-B787-64B0F4134491}"/>
              </a:ext>
            </a:extLst>
          </p:cNvPr>
          <p:cNvSpPr>
            <a:spLocks noGrp="1"/>
          </p:cNvSpPr>
          <p:nvPr>
            <p:ph type="dt" sz="half" idx="10"/>
          </p:nvPr>
        </p:nvSpPr>
        <p:spPr/>
        <p:txBody>
          <a:bodyPr/>
          <a:lstStyle/>
          <a:p>
            <a:fld id="{EB5BFB6C-F9DE-494A-A3BE-6537A6EC0851}" type="datetimeFigureOut">
              <a:rPr lang="en-US" smtClean="0"/>
              <a:t>6/23/2018</a:t>
            </a:fld>
            <a:endParaRPr lang="en-US"/>
          </a:p>
        </p:txBody>
      </p:sp>
      <p:sp>
        <p:nvSpPr>
          <p:cNvPr id="5" name="Footer Placeholder 4">
            <a:extLst>
              <a:ext uri="{FF2B5EF4-FFF2-40B4-BE49-F238E27FC236}">
                <a16:creationId xmlns:a16="http://schemas.microsoft.com/office/drawing/2014/main" id="{6A81EC39-D0B7-4175-8CC6-5F96AA5B8A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E574EA-9751-46DC-88FB-1116FD6087B1}"/>
              </a:ext>
            </a:extLst>
          </p:cNvPr>
          <p:cNvSpPr>
            <a:spLocks noGrp="1"/>
          </p:cNvSpPr>
          <p:nvPr>
            <p:ph type="sldNum" sz="quarter" idx="12"/>
          </p:nvPr>
        </p:nvSpPr>
        <p:spPr/>
        <p:txBody>
          <a:bodyPr/>
          <a:lstStyle/>
          <a:p>
            <a:fld id="{842DE94E-D817-4482-B9F3-1C3B3E16CD56}" type="slidenum">
              <a:rPr lang="en-US" smtClean="0"/>
              <a:t>‹#›</a:t>
            </a:fld>
            <a:endParaRPr lang="en-US"/>
          </a:p>
        </p:txBody>
      </p:sp>
    </p:spTree>
    <p:extLst>
      <p:ext uri="{BB962C8B-B14F-4D97-AF65-F5344CB8AC3E}">
        <p14:creationId xmlns:p14="http://schemas.microsoft.com/office/powerpoint/2010/main" val="3745799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6ECB6-7ACF-462E-8927-0FDD7907E6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DB778A-6DAF-4220-9267-9C5498F430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5ACAF-6DDA-4569-9E90-C766E78DF609}"/>
              </a:ext>
            </a:extLst>
          </p:cNvPr>
          <p:cNvSpPr>
            <a:spLocks noGrp="1"/>
          </p:cNvSpPr>
          <p:nvPr>
            <p:ph type="dt" sz="half" idx="10"/>
          </p:nvPr>
        </p:nvSpPr>
        <p:spPr/>
        <p:txBody>
          <a:bodyPr/>
          <a:lstStyle/>
          <a:p>
            <a:fld id="{EB5BFB6C-F9DE-494A-A3BE-6537A6EC0851}" type="datetimeFigureOut">
              <a:rPr lang="en-US" smtClean="0"/>
              <a:t>6/23/2018</a:t>
            </a:fld>
            <a:endParaRPr lang="en-US"/>
          </a:p>
        </p:txBody>
      </p:sp>
      <p:sp>
        <p:nvSpPr>
          <p:cNvPr id="5" name="Footer Placeholder 4">
            <a:extLst>
              <a:ext uri="{FF2B5EF4-FFF2-40B4-BE49-F238E27FC236}">
                <a16:creationId xmlns:a16="http://schemas.microsoft.com/office/drawing/2014/main" id="{0B8ED625-0030-4F5F-9A2C-0688F8EDF0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8E2FCE-40B9-4384-8479-BAE1BA0F7BB1}"/>
              </a:ext>
            </a:extLst>
          </p:cNvPr>
          <p:cNvSpPr>
            <a:spLocks noGrp="1"/>
          </p:cNvSpPr>
          <p:nvPr>
            <p:ph type="sldNum" sz="quarter" idx="12"/>
          </p:nvPr>
        </p:nvSpPr>
        <p:spPr/>
        <p:txBody>
          <a:bodyPr/>
          <a:lstStyle/>
          <a:p>
            <a:fld id="{842DE94E-D817-4482-B9F3-1C3B3E16CD56}" type="slidenum">
              <a:rPr lang="en-US" smtClean="0"/>
              <a:t>‹#›</a:t>
            </a:fld>
            <a:endParaRPr lang="en-US"/>
          </a:p>
        </p:txBody>
      </p:sp>
    </p:spTree>
    <p:extLst>
      <p:ext uri="{BB962C8B-B14F-4D97-AF65-F5344CB8AC3E}">
        <p14:creationId xmlns:p14="http://schemas.microsoft.com/office/powerpoint/2010/main" val="3474438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A94157-31A0-49CE-9209-E55AE6D636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6DCE4A-F65F-4F0B-9268-621B36C1CAD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D5242A-A261-4473-8001-99CCBA2AE95E}"/>
              </a:ext>
            </a:extLst>
          </p:cNvPr>
          <p:cNvSpPr>
            <a:spLocks noGrp="1"/>
          </p:cNvSpPr>
          <p:nvPr>
            <p:ph type="dt" sz="half" idx="10"/>
          </p:nvPr>
        </p:nvSpPr>
        <p:spPr/>
        <p:txBody>
          <a:bodyPr/>
          <a:lstStyle/>
          <a:p>
            <a:fld id="{EB5BFB6C-F9DE-494A-A3BE-6537A6EC0851}" type="datetimeFigureOut">
              <a:rPr lang="en-US" smtClean="0"/>
              <a:t>6/23/2018</a:t>
            </a:fld>
            <a:endParaRPr lang="en-US"/>
          </a:p>
        </p:txBody>
      </p:sp>
      <p:sp>
        <p:nvSpPr>
          <p:cNvPr id="5" name="Footer Placeholder 4">
            <a:extLst>
              <a:ext uri="{FF2B5EF4-FFF2-40B4-BE49-F238E27FC236}">
                <a16:creationId xmlns:a16="http://schemas.microsoft.com/office/drawing/2014/main" id="{72E33B87-EF4A-4D07-8D4C-87BE16F280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3F0269-550A-47F5-8782-18E3A893FE82}"/>
              </a:ext>
            </a:extLst>
          </p:cNvPr>
          <p:cNvSpPr>
            <a:spLocks noGrp="1"/>
          </p:cNvSpPr>
          <p:nvPr>
            <p:ph type="sldNum" sz="quarter" idx="12"/>
          </p:nvPr>
        </p:nvSpPr>
        <p:spPr/>
        <p:txBody>
          <a:bodyPr/>
          <a:lstStyle/>
          <a:p>
            <a:fld id="{842DE94E-D817-4482-B9F3-1C3B3E16CD56}" type="slidenum">
              <a:rPr lang="en-US" smtClean="0"/>
              <a:t>‹#›</a:t>
            </a:fld>
            <a:endParaRPr lang="en-US"/>
          </a:p>
        </p:txBody>
      </p:sp>
    </p:spTree>
    <p:extLst>
      <p:ext uri="{BB962C8B-B14F-4D97-AF65-F5344CB8AC3E}">
        <p14:creationId xmlns:p14="http://schemas.microsoft.com/office/powerpoint/2010/main" val="3068843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1F1A8-F2A2-4E0F-891F-C9B42D71F8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B9A85A-D175-4FCA-872A-50C76F1F087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99B6F-847B-4D89-96E8-52CBBA821597}"/>
              </a:ext>
            </a:extLst>
          </p:cNvPr>
          <p:cNvSpPr>
            <a:spLocks noGrp="1"/>
          </p:cNvSpPr>
          <p:nvPr>
            <p:ph type="dt" sz="half" idx="10"/>
          </p:nvPr>
        </p:nvSpPr>
        <p:spPr/>
        <p:txBody>
          <a:bodyPr/>
          <a:lstStyle/>
          <a:p>
            <a:fld id="{EB5BFB6C-F9DE-494A-A3BE-6537A6EC0851}" type="datetimeFigureOut">
              <a:rPr lang="en-US" smtClean="0"/>
              <a:t>6/23/2018</a:t>
            </a:fld>
            <a:endParaRPr lang="en-US"/>
          </a:p>
        </p:txBody>
      </p:sp>
      <p:sp>
        <p:nvSpPr>
          <p:cNvPr id="5" name="Footer Placeholder 4">
            <a:extLst>
              <a:ext uri="{FF2B5EF4-FFF2-40B4-BE49-F238E27FC236}">
                <a16:creationId xmlns:a16="http://schemas.microsoft.com/office/drawing/2014/main" id="{F4F30892-5203-4816-BE58-5455B1A415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C43996-B8C0-4871-AED1-06E31F6A068C}"/>
              </a:ext>
            </a:extLst>
          </p:cNvPr>
          <p:cNvSpPr>
            <a:spLocks noGrp="1"/>
          </p:cNvSpPr>
          <p:nvPr>
            <p:ph type="sldNum" sz="quarter" idx="12"/>
          </p:nvPr>
        </p:nvSpPr>
        <p:spPr/>
        <p:txBody>
          <a:bodyPr/>
          <a:lstStyle/>
          <a:p>
            <a:fld id="{842DE94E-D817-4482-B9F3-1C3B3E16CD56}" type="slidenum">
              <a:rPr lang="en-US" smtClean="0"/>
              <a:t>‹#›</a:t>
            </a:fld>
            <a:endParaRPr lang="en-US"/>
          </a:p>
        </p:txBody>
      </p:sp>
    </p:spTree>
    <p:extLst>
      <p:ext uri="{BB962C8B-B14F-4D97-AF65-F5344CB8AC3E}">
        <p14:creationId xmlns:p14="http://schemas.microsoft.com/office/powerpoint/2010/main" val="3359843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39384-8F7C-410C-8E3E-FED4DC47F1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0518D7-6C24-45B4-B608-6F8A413FC0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FEF24D4-F118-4DF8-BED6-C05F2343E6B5}"/>
              </a:ext>
            </a:extLst>
          </p:cNvPr>
          <p:cNvSpPr>
            <a:spLocks noGrp="1"/>
          </p:cNvSpPr>
          <p:nvPr>
            <p:ph type="dt" sz="half" idx="10"/>
          </p:nvPr>
        </p:nvSpPr>
        <p:spPr/>
        <p:txBody>
          <a:bodyPr/>
          <a:lstStyle/>
          <a:p>
            <a:fld id="{EB5BFB6C-F9DE-494A-A3BE-6537A6EC0851}" type="datetimeFigureOut">
              <a:rPr lang="en-US" smtClean="0"/>
              <a:t>6/23/2018</a:t>
            </a:fld>
            <a:endParaRPr lang="en-US"/>
          </a:p>
        </p:txBody>
      </p:sp>
      <p:sp>
        <p:nvSpPr>
          <p:cNvPr id="5" name="Footer Placeholder 4">
            <a:extLst>
              <a:ext uri="{FF2B5EF4-FFF2-40B4-BE49-F238E27FC236}">
                <a16:creationId xmlns:a16="http://schemas.microsoft.com/office/drawing/2014/main" id="{F4F0FD0D-2A43-461F-B302-07DAF2142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7C9C8-A2BF-47B7-AC48-701530C2FE9B}"/>
              </a:ext>
            </a:extLst>
          </p:cNvPr>
          <p:cNvSpPr>
            <a:spLocks noGrp="1"/>
          </p:cNvSpPr>
          <p:nvPr>
            <p:ph type="sldNum" sz="quarter" idx="12"/>
          </p:nvPr>
        </p:nvSpPr>
        <p:spPr/>
        <p:txBody>
          <a:bodyPr/>
          <a:lstStyle/>
          <a:p>
            <a:fld id="{842DE94E-D817-4482-B9F3-1C3B3E16CD56}" type="slidenum">
              <a:rPr lang="en-US" smtClean="0"/>
              <a:t>‹#›</a:t>
            </a:fld>
            <a:endParaRPr lang="en-US"/>
          </a:p>
        </p:txBody>
      </p:sp>
    </p:spTree>
    <p:extLst>
      <p:ext uri="{BB962C8B-B14F-4D97-AF65-F5344CB8AC3E}">
        <p14:creationId xmlns:p14="http://schemas.microsoft.com/office/powerpoint/2010/main" val="2674209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E182C-C4A8-49C1-A6A3-0F3D3879F0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A63672-6DCF-4490-9E80-A0164A12AFF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6AF07B-E50C-4EC2-9FBC-DAD129E78F5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27C925-B0CC-4734-A5B8-64D6F9B8248D}"/>
              </a:ext>
            </a:extLst>
          </p:cNvPr>
          <p:cNvSpPr>
            <a:spLocks noGrp="1"/>
          </p:cNvSpPr>
          <p:nvPr>
            <p:ph type="dt" sz="half" idx="10"/>
          </p:nvPr>
        </p:nvSpPr>
        <p:spPr/>
        <p:txBody>
          <a:bodyPr/>
          <a:lstStyle/>
          <a:p>
            <a:fld id="{EB5BFB6C-F9DE-494A-A3BE-6537A6EC0851}" type="datetimeFigureOut">
              <a:rPr lang="en-US" smtClean="0"/>
              <a:t>6/23/2018</a:t>
            </a:fld>
            <a:endParaRPr lang="en-US"/>
          </a:p>
        </p:txBody>
      </p:sp>
      <p:sp>
        <p:nvSpPr>
          <p:cNvPr id="6" name="Footer Placeholder 5">
            <a:extLst>
              <a:ext uri="{FF2B5EF4-FFF2-40B4-BE49-F238E27FC236}">
                <a16:creationId xmlns:a16="http://schemas.microsoft.com/office/drawing/2014/main" id="{17630036-8E79-4085-9D37-93CFE6C7AD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A089DE-4A5A-413D-BF08-926A68B038DE}"/>
              </a:ext>
            </a:extLst>
          </p:cNvPr>
          <p:cNvSpPr>
            <a:spLocks noGrp="1"/>
          </p:cNvSpPr>
          <p:nvPr>
            <p:ph type="sldNum" sz="quarter" idx="12"/>
          </p:nvPr>
        </p:nvSpPr>
        <p:spPr/>
        <p:txBody>
          <a:bodyPr/>
          <a:lstStyle/>
          <a:p>
            <a:fld id="{842DE94E-D817-4482-B9F3-1C3B3E16CD56}" type="slidenum">
              <a:rPr lang="en-US" smtClean="0"/>
              <a:t>‹#›</a:t>
            </a:fld>
            <a:endParaRPr lang="en-US"/>
          </a:p>
        </p:txBody>
      </p:sp>
    </p:spTree>
    <p:extLst>
      <p:ext uri="{BB962C8B-B14F-4D97-AF65-F5344CB8AC3E}">
        <p14:creationId xmlns:p14="http://schemas.microsoft.com/office/powerpoint/2010/main" val="2211551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E025-0581-4EB5-9975-BACBAA8554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451FAF-6B7B-4491-92DF-B5C98A283F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BA872AD-8BA7-4EAF-8B3A-57651CB6C53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B9B6A7-7965-4FCD-9C47-9F30CECE11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F6C467E-E41C-4C36-A0F4-55C48FC5C4C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5C1D06-86CB-47BE-B84D-9B2054564855}"/>
              </a:ext>
            </a:extLst>
          </p:cNvPr>
          <p:cNvSpPr>
            <a:spLocks noGrp="1"/>
          </p:cNvSpPr>
          <p:nvPr>
            <p:ph type="dt" sz="half" idx="10"/>
          </p:nvPr>
        </p:nvSpPr>
        <p:spPr/>
        <p:txBody>
          <a:bodyPr/>
          <a:lstStyle/>
          <a:p>
            <a:fld id="{EB5BFB6C-F9DE-494A-A3BE-6537A6EC0851}" type="datetimeFigureOut">
              <a:rPr lang="en-US" smtClean="0"/>
              <a:t>6/23/2018</a:t>
            </a:fld>
            <a:endParaRPr lang="en-US"/>
          </a:p>
        </p:txBody>
      </p:sp>
      <p:sp>
        <p:nvSpPr>
          <p:cNvPr id="8" name="Footer Placeholder 7">
            <a:extLst>
              <a:ext uri="{FF2B5EF4-FFF2-40B4-BE49-F238E27FC236}">
                <a16:creationId xmlns:a16="http://schemas.microsoft.com/office/drawing/2014/main" id="{40557DBA-AB5D-48FC-949F-64DB99AB49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68A8DB-0E06-4477-A708-8C7237355BA8}"/>
              </a:ext>
            </a:extLst>
          </p:cNvPr>
          <p:cNvSpPr>
            <a:spLocks noGrp="1"/>
          </p:cNvSpPr>
          <p:nvPr>
            <p:ph type="sldNum" sz="quarter" idx="12"/>
          </p:nvPr>
        </p:nvSpPr>
        <p:spPr/>
        <p:txBody>
          <a:bodyPr/>
          <a:lstStyle/>
          <a:p>
            <a:fld id="{842DE94E-D817-4482-B9F3-1C3B3E16CD56}" type="slidenum">
              <a:rPr lang="en-US" smtClean="0"/>
              <a:t>‹#›</a:t>
            </a:fld>
            <a:endParaRPr lang="en-US"/>
          </a:p>
        </p:txBody>
      </p:sp>
    </p:spTree>
    <p:extLst>
      <p:ext uri="{BB962C8B-B14F-4D97-AF65-F5344CB8AC3E}">
        <p14:creationId xmlns:p14="http://schemas.microsoft.com/office/powerpoint/2010/main" val="133475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11E4-134D-4398-A1D6-86164D9098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E9F7E4-45A6-46D5-A72E-75A6B804782A}"/>
              </a:ext>
            </a:extLst>
          </p:cNvPr>
          <p:cNvSpPr>
            <a:spLocks noGrp="1"/>
          </p:cNvSpPr>
          <p:nvPr>
            <p:ph type="dt" sz="half" idx="10"/>
          </p:nvPr>
        </p:nvSpPr>
        <p:spPr/>
        <p:txBody>
          <a:bodyPr/>
          <a:lstStyle/>
          <a:p>
            <a:fld id="{EB5BFB6C-F9DE-494A-A3BE-6537A6EC0851}" type="datetimeFigureOut">
              <a:rPr lang="en-US" smtClean="0"/>
              <a:t>6/23/2018</a:t>
            </a:fld>
            <a:endParaRPr lang="en-US"/>
          </a:p>
        </p:txBody>
      </p:sp>
      <p:sp>
        <p:nvSpPr>
          <p:cNvPr id="4" name="Footer Placeholder 3">
            <a:extLst>
              <a:ext uri="{FF2B5EF4-FFF2-40B4-BE49-F238E27FC236}">
                <a16:creationId xmlns:a16="http://schemas.microsoft.com/office/drawing/2014/main" id="{243CB415-B5DB-4DD2-B4DA-9FA4DBBF0B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228E7D-F872-4F5A-A3F8-733326CD5EC0}"/>
              </a:ext>
            </a:extLst>
          </p:cNvPr>
          <p:cNvSpPr>
            <a:spLocks noGrp="1"/>
          </p:cNvSpPr>
          <p:nvPr>
            <p:ph type="sldNum" sz="quarter" idx="12"/>
          </p:nvPr>
        </p:nvSpPr>
        <p:spPr/>
        <p:txBody>
          <a:bodyPr/>
          <a:lstStyle/>
          <a:p>
            <a:fld id="{842DE94E-D817-4482-B9F3-1C3B3E16CD56}" type="slidenum">
              <a:rPr lang="en-US" smtClean="0"/>
              <a:t>‹#›</a:t>
            </a:fld>
            <a:endParaRPr lang="en-US"/>
          </a:p>
        </p:txBody>
      </p:sp>
    </p:spTree>
    <p:extLst>
      <p:ext uri="{BB962C8B-B14F-4D97-AF65-F5344CB8AC3E}">
        <p14:creationId xmlns:p14="http://schemas.microsoft.com/office/powerpoint/2010/main" val="835581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85FC94-60DC-4B9F-A545-A5582BD54D24}"/>
              </a:ext>
            </a:extLst>
          </p:cNvPr>
          <p:cNvSpPr>
            <a:spLocks noGrp="1"/>
          </p:cNvSpPr>
          <p:nvPr>
            <p:ph type="dt" sz="half" idx="10"/>
          </p:nvPr>
        </p:nvSpPr>
        <p:spPr/>
        <p:txBody>
          <a:bodyPr/>
          <a:lstStyle/>
          <a:p>
            <a:fld id="{EB5BFB6C-F9DE-494A-A3BE-6537A6EC0851}" type="datetimeFigureOut">
              <a:rPr lang="en-US" smtClean="0"/>
              <a:t>6/23/2018</a:t>
            </a:fld>
            <a:endParaRPr lang="en-US"/>
          </a:p>
        </p:txBody>
      </p:sp>
      <p:sp>
        <p:nvSpPr>
          <p:cNvPr id="3" name="Footer Placeholder 2">
            <a:extLst>
              <a:ext uri="{FF2B5EF4-FFF2-40B4-BE49-F238E27FC236}">
                <a16:creationId xmlns:a16="http://schemas.microsoft.com/office/drawing/2014/main" id="{F017B87F-E793-458F-93FD-AD7A6D3366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A21EAA-165D-4179-AA03-C84CFB6AF7BC}"/>
              </a:ext>
            </a:extLst>
          </p:cNvPr>
          <p:cNvSpPr>
            <a:spLocks noGrp="1"/>
          </p:cNvSpPr>
          <p:nvPr>
            <p:ph type="sldNum" sz="quarter" idx="12"/>
          </p:nvPr>
        </p:nvSpPr>
        <p:spPr/>
        <p:txBody>
          <a:bodyPr/>
          <a:lstStyle/>
          <a:p>
            <a:fld id="{842DE94E-D817-4482-B9F3-1C3B3E16CD56}" type="slidenum">
              <a:rPr lang="en-US" smtClean="0"/>
              <a:t>‹#›</a:t>
            </a:fld>
            <a:endParaRPr lang="en-US"/>
          </a:p>
        </p:txBody>
      </p:sp>
    </p:spTree>
    <p:extLst>
      <p:ext uri="{BB962C8B-B14F-4D97-AF65-F5344CB8AC3E}">
        <p14:creationId xmlns:p14="http://schemas.microsoft.com/office/powerpoint/2010/main" val="99139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E5040-753E-4646-BE64-E5127FA1CC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C2EE02-FD80-4B6B-AA17-B1E8344C43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C2CA1E-78F5-4227-A3F1-89F5D5C6B3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8C700D-9324-44C8-94F8-4BE5F39F827D}"/>
              </a:ext>
            </a:extLst>
          </p:cNvPr>
          <p:cNvSpPr>
            <a:spLocks noGrp="1"/>
          </p:cNvSpPr>
          <p:nvPr>
            <p:ph type="dt" sz="half" idx="10"/>
          </p:nvPr>
        </p:nvSpPr>
        <p:spPr/>
        <p:txBody>
          <a:bodyPr/>
          <a:lstStyle/>
          <a:p>
            <a:fld id="{EB5BFB6C-F9DE-494A-A3BE-6537A6EC0851}" type="datetimeFigureOut">
              <a:rPr lang="en-US" smtClean="0"/>
              <a:t>6/23/2018</a:t>
            </a:fld>
            <a:endParaRPr lang="en-US"/>
          </a:p>
        </p:txBody>
      </p:sp>
      <p:sp>
        <p:nvSpPr>
          <p:cNvPr id="6" name="Footer Placeholder 5">
            <a:extLst>
              <a:ext uri="{FF2B5EF4-FFF2-40B4-BE49-F238E27FC236}">
                <a16:creationId xmlns:a16="http://schemas.microsoft.com/office/drawing/2014/main" id="{1FC70085-1131-4137-9216-3D4FEAED55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E9C93F-C6A4-4E5C-8E9A-A7FA93E87A79}"/>
              </a:ext>
            </a:extLst>
          </p:cNvPr>
          <p:cNvSpPr>
            <a:spLocks noGrp="1"/>
          </p:cNvSpPr>
          <p:nvPr>
            <p:ph type="sldNum" sz="quarter" idx="12"/>
          </p:nvPr>
        </p:nvSpPr>
        <p:spPr/>
        <p:txBody>
          <a:bodyPr/>
          <a:lstStyle/>
          <a:p>
            <a:fld id="{842DE94E-D817-4482-B9F3-1C3B3E16CD56}" type="slidenum">
              <a:rPr lang="en-US" smtClean="0"/>
              <a:t>‹#›</a:t>
            </a:fld>
            <a:endParaRPr lang="en-US"/>
          </a:p>
        </p:txBody>
      </p:sp>
    </p:spTree>
    <p:extLst>
      <p:ext uri="{BB962C8B-B14F-4D97-AF65-F5344CB8AC3E}">
        <p14:creationId xmlns:p14="http://schemas.microsoft.com/office/powerpoint/2010/main" val="933866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4355B-AE87-44F6-8699-6827371AC1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D824E0-61AB-4CBF-88F6-E032B318BE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870B04-D0A8-48F3-8F92-C03AFE16F4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256C92-D78F-40E0-A2CE-B0CF34A5159C}"/>
              </a:ext>
            </a:extLst>
          </p:cNvPr>
          <p:cNvSpPr>
            <a:spLocks noGrp="1"/>
          </p:cNvSpPr>
          <p:nvPr>
            <p:ph type="dt" sz="half" idx="10"/>
          </p:nvPr>
        </p:nvSpPr>
        <p:spPr/>
        <p:txBody>
          <a:bodyPr/>
          <a:lstStyle/>
          <a:p>
            <a:fld id="{EB5BFB6C-F9DE-494A-A3BE-6537A6EC0851}" type="datetimeFigureOut">
              <a:rPr lang="en-US" smtClean="0"/>
              <a:t>6/23/2018</a:t>
            </a:fld>
            <a:endParaRPr lang="en-US"/>
          </a:p>
        </p:txBody>
      </p:sp>
      <p:sp>
        <p:nvSpPr>
          <p:cNvPr id="6" name="Footer Placeholder 5">
            <a:extLst>
              <a:ext uri="{FF2B5EF4-FFF2-40B4-BE49-F238E27FC236}">
                <a16:creationId xmlns:a16="http://schemas.microsoft.com/office/drawing/2014/main" id="{69F44BA9-0156-4B17-9219-003A0F0B45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A125C0-75CD-45FD-9158-AE889F907AB2}"/>
              </a:ext>
            </a:extLst>
          </p:cNvPr>
          <p:cNvSpPr>
            <a:spLocks noGrp="1"/>
          </p:cNvSpPr>
          <p:nvPr>
            <p:ph type="sldNum" sz="quarter" idx="12"/>
          </p:nvPr>
        </p:nvSpPr>
        <p:spPr/>
        <p:txBody>
          <a:bodyPr/>
          <a:lstStyle/>
          <a:p>
            <a:fld id="{842DE94E-D817-4482-B9F3-1C3B3E16CD56}" type="slidenum">
              <a:rPr lang="en-US" smtClean="0"/>
              <a:t>‹#›</a:t>
            </a:fld>
            <a:endParaRPr lang="en-US"/>
          </a:p>
        </p:txBody>
      </p:sp>
    </p:spTree>
    <p:extLst>
      <p:ext uri="{BB962C8B-B14F-4D97-AF65-F5344CB8AC3E}">
        <p14:creationId xmlns:p14="http://schemas.microsoft.com/office/powerpoint/2010/main" val="3294721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453DB1-6679-4EF7-8BBA-568E7146BB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11C3B4-42D7-4A4F-9891-B9F5AA2ED8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0BA4CF-17A5-443D-8CBB-67063FE711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5BFB6C-F9DE-494A-A3BE-6537A6EC0851}" type="datetimeFigureOut">
              <a:rPr lang="en-US" smtClean="0"/>
              <a:t>6/23/2018</a:t>
            </a:fld>
            <a:endParaRPr lang="en-US"/>
          </a:p>
        </p:txBody>
      </p:sp>
      <p:sp>
        <p:nvSpPr>
          <p:cNvPr id="5" name="Footer Placeholder 4">
            <a:extLst>
              <a:ext uri="{FF2B5EF4-FFF2-40B4-BE49-F238E27FC236}">
                <a16:creationId xmlns:a16="http://schemas.microsoft.com/office/drawing/2014/main" id="{69750E68-6FFB-4D68-87C8-E383D2C6A4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ED7076-89C3-4822-A56D-AF00B08F9A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2DE94E-D817-4482-B9F3-1C3B3E16CD56}" type="slidenum">
              <a:rPr lang="en-US" smtClean="0"/>
              <a:t>‹#›</a:t>
            </a:fld>
            <a:endParaRPr lang="en-US"/>
          </a:p>
        </p:txBody>
      </p:sp>
    </p:spTree>
    <p:extLst>
      <p:ext uri="{BB962C8B-B14F-4D97-AF65-F5344CB8AC3E}">
        <p14:creationId xmlns:p14="http://schemas.microsoft.com/office/powerpoint/2010/main" val="3512605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dh0344@Colorado.edu"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209800" y="1035050"/>
            <a:ext cx="7772400" cy="2133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en-US" sz="3600" dirty="0"/>
              <a:t>Code Optimization[Performance Lab portions]</a:t>
            </a:r>
          </a:p>
          <a:p>
            <a:pPr fontAlgn="base">
              <a:spcBef>
                <a:spcPct val="0"/>
              </a:spcBef>
              <a:spcAft>
                <a:spcPct val="0"/>
              </a:spcAft>
              <a:defRPr/>
            </a:pPr>
            <a:r>
              <a:rPr lang="en-US" sz="2000" kern="0" dirty="0">
                <a:latin typeface="Calibri" pitchFamily="34" charset="0"/>
                <a:ea typeface="+mj-ea"/>
                <a:cs typeface="+mj-cs"/>
              </a:rPr>
              <a:t>CSCI 2400: Introduction to Computer Systems</a:t>
            </a:r>
            <a:br>
              <a:rPr lang="en-US" sz="3600" kern="0" dirty="0">
                <a:latin typeface="Calibri" pitchFamily="34" charset="0"/>
                <a:ea typeface="+mj-ea"/>
                <a:cs typeface="+mj-cs"/>
              </a:rPr>
            </a:br>
            <a:r>
              <a:rPr lang="en-US" sz="2000" kern="0" dirty="0">
                <a:latin typeface="Calibri" pitchFamily="34" charset="0"/>
                <a:ea typeface="+mj-ea"/>
                <a:cs typeface="+mj-cs"/>
              </a:rPr>
              <a:t>10</a:t>
            </a:r>
            <a:r>
              <a:rPr lang="en-US" sz="2000" kern="0" baseline="30000" dirty="0">
                <a:latin typeface="Calibri" pitchFamily="34" charset="0"/>
                <a:ea typeface="+mj-ea"/>
                <a:cs typeface="+mj-cs"/>
              </a:rPr>
              <a:t>th</a:t>
            </a:r>
            <a:r>
              <a:rPr lang="en-US" sz="2000" kern="0" dirty="0">
                <a:latin typeface="Calibri" pitchFamily="34" charset="0"/>
                <a:ea typeface="+mj-ea"/>
                <a:cs typeface="+mj-cs"/>
              </a:rPr>
              <a:t> Lecture, June 20</a:t>
            </a:r>
            <a:r>
              <a:rPr lang="en-US" sz="2000" kern="0" baseline="30000" dirty="0">
                <a:latin typeface="Calibri" pitchFamily="34" charset="0"/>
                <a:ea typeface="+mj-ea"/>
                <a:cs typeface="+mj-cs"/>
              </a:rPr>
              <a:t>th</a:t>
            </a:r>
            <a:r>
              <a:rPr lang="en-US" sz="2000" kern="0" dirty="0">
                <a:latin typeface="Calibri" pitchFamily="34" charset="0"/>
                <a:ea typeface="+mj-ea"/>
                <a:cs typeface="+mj-cs"/>
              </a:rPr>
              <a:t> , 2018</a:t>
            </a:r>
          </a:p>
          <a:p>
            <a:pPr fontAlgn="base">
              <a:spcBef>
                <a:spcPct val="0"/>
              </a:spcBef>
              <a:spcAft>
                <a:spcPct val="0"/>
              </a:spcAft>
              <a:defRPr/>
            </a:pPr>
            <a:r>
              <a:rPr lang="en-US" sz="2000" kern="0" dirty="0">
                <a:latin typeface="Calibri" pitchFamily="34" charset="0"/>
                <a:ea typeface="+mj-ea"/>
                <a:cs typeface="+mj-cs"/>
              </a:rPr>
              <a:t>Summer 2018</a:t>
            </a:r>
          </a:p>
        </p:txBody>
      </p:sp>
      <p:sp>
        <p:nvSpPr>
          <p:cNvPr id="10" name="Subtitle 2"/>
          <p:cNvSpPr txBox="1">
            <a:spLocks/>
          </p:cNvSpPr>
          <p:nvPr/>
        </p:nvSpPr>
        <p:spPr bwMode="auto">
          <a:xfrm>
            <a:off x="2209800" y="3334302"/>
            <a:ext cx="7678738" cy="213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20000"/>
              </a:spcBef>
              <a:spcAft>
                <a:spcPct val="0"/>
              </a:spcAft>
              <a:buClr>
                <a:srgbClr val="990000"/>
              </a:buClr>
              <a:buSzPct val="60000"/>
              <a:defRPr/>
            </a:pPr>
            <a:r>
              <a:rPr lang="en-US" sz="2000" b="1" kern="0" dirty="0">
                <a:latin typeface="Calibri" pitchFamily="34" charset="0"/>
              </a:rPr>
              <a:t>Instructor: SANDESH DHAWASKAR SATHYANARAYANA</a:t>
            </a:r>
            <a:r>
              <a:rPr lang="en-US" sz="2000" kern="0" dirty="0">
                <a:latin typeface="Calibri" pitchFamily="34" charset="0"/>
              </a:rPr>
              <a:t> </a:t>
            </a:r>
          </a:p>
          <a:p>
            <a:pPr fontAlgn="base">
              <a:spcBef>
                <a:spcPct val="20000"/>
              </a:spcBef>
              <a:spcAft>
                <a:spcPct val="0"/>
              </a:spcAft>
              <a:buClr>
                <a:srgbClr val="990000"/>
              </a:buClr>
              <a:buSzPct val="60000"/>
              <a:defRPr/>
            </a:pPr>
            <a:endParaRPr lang="en-US" sz="2000" kern="0" dirty="0">
              <a:latin typeface="Calibri" pitchFamily="34" charset="0"/>
            </a:endParaRPr>
          </a:p>
          <a:p>
            <a:pPr fontAlgn="base">
              <a:spcBef>
                <a:spcPct val="20000"/>
              </a:spcBef>
              <a:spcAft>
                <a:spcPct val="0"/>
              </a:spcAft>
              <a:buClr>
                <a:srgbClr val="990000"/>
              </a:buClr>
              <a:buSzPct val="60000"/>
              <a:defRPr/>
            </a:pPr>
            <a:r>
              <a:rPr lang="en-US" sz="2000" kern="0" dirty="0">
                <a:latin typeface="Calibri" pitchFamily="34" charset="0"/>
              </a:rPr>
              <a:t>Email ID: </a:t>
            </a:r>
            <a:r>
              <a:rPr lang="en-US" sz="2000" kern="0" dirty="0">
                <a:latin typeface="Calibri" pitchFamily="34" charset="0"/>
                <a:hlinkClick r:id="rId2"/>
              </a:rPr>
              <a:t>sadh0344@Colorado.edu</a:t>
            </a:r>
            <a:endParaRPr lang="en-US" sz="2000" kern="0" dirty="0">
              <a:latin typeface="Calibri" pitchFamily="34" charset="0"/>
            </a:endParaRPr>
          </a:p>
          <a:p>
            <a:pPr fontAlgn="base">
              <a:spcBef>
                <a:spcPct val="20000"/>
              </a:spcBef>
              <a:spcAft>
                <a:spcPct val="0"/>
              </a:spcAft>
              <a:buClr>
                <a:srgbClr val="990000"/>
              </a:buClr>
              <a:buSzPct val="60000"/>
              <a:defRPr/>
            </a:pPr>
            <a:endParaRPr lang="en-US" sz="2000" kern="0" dirty="0">
              <a:latin typeface="Calibri" pitchFamily="34" charset="0"/>
            </a:endParaRPr>
          </a:p>
          <a:p>
            <a:pPr fontAlgn="base">
              <a:spcBef>
                <a:spcPct val="20000"/>
              </a:spcBef>
              <a:spcAft>
                <a:spcPct val="0"/>
              </a:spcAft>
              <a:buClr>
                <a:srgbClr val="990000"/>
              </a:buClr>
              <a:buSzPct val="60000"/>
              <a:defRPr/>
            </a:pPr>
            <a:r>
              <a:rPr lang="en-US" sz="2000" kern="0" dirty="0">
                <a:latin typeface="Calibri" pitchFamily="34" charset="0"/>
              </a:rPr>
              <a:t>Slides are adopted from CMU text book slides</a:t>
            </a:r>
          </a:p>
        </p:txBody>
      </p:sp>
    </p:spTree>
    <p:extLst>
      <p:ext uri="{BB962C8B-B14F-4D97-AF65-F5344CB8AC3E}">
        <p14:creationId xmlns:p14="http://schemas.microsoft.com/office/powerpoint/2010/main" val="1152223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1981200" y="152400"/>
            <a:ext cx="8382000" cy="1060450"/>
          </a:xfrm>
        </p:spPr>
        <p:txBody>
          <a:bodyPr/>
          <a:lstStyle/>
          <a:p>
            <a:pPr eaLnBrk="1" hangingPunct="1">
              <a:defRPr/>
            </a:pPr>
            <a:r>
              <a:rPr lang="en-US"/>
              <a:t>Share Common Subexpressions</a:t>
            </a:r>
          </a:p>
        </p:txBody>
      </p:sp>
      <p:sp>
        <p:nvSpPr>
          <p:cNvPr id="12291" name="Rectangle 3"/>
          <p:cNvSpPr>
            <a:spLocks noGrp="1" noChangeArrowheads="1"/>
          </p:cNvSpPr>
          <p:nvPr>
            <p:ph type="body" idx="1"/>
          </p:nvPr>
        </p:nvSpPr>
        <p:spPr>
          <a:xfrm>
            <a:off x="1814514" y="1066800"/>
            <a:ext cx="8307387" cy="5378450"/>
          </a:xfrm>
          <a:noFill/>
        </p:spPr>
        <p:txBody>
          <a:bodyPr vert="horz" lIns="90487" tIns="44450" rIns="90487" bIns="44450" rtlCol="0">
            <a:normAutofit/>
          </a:bodyPr>
          <a:lstStyle/>
          <a:p>
            <a:pPr lvl="1" eaLnBrk="1" hangingPunct="1"/>
            <a:r>
              <a:rPr lang="en-US" dirty="0"/>
              <a:t>Reuse portions of expressions</a:t>
            </a:r>
          </a:p>
          <a:p>
            <a:pPr lvl="1" eaLnBrk="1" hangingPunct="1"/>
            <a:r>
              <a:rPr lang="en-US" dirty="0"/>
              <a:t>GCC will do this with –O1</a:t>
            </a:r>
          </a:p>
        </p:txBody>
      </p:sp>
      <p:sp>
        <p:nvSpPr>
          <p:cNvPr id="12292" name="Rectangle 4"/>
          <p:cNvSpPr>
            <a:spLocks noChangeArrowheads="1"/>
          </p:cNvSpPr>
          <p:nvPr/>
        </p:nvSpPr>
        <p:spPr bwMode="auto">
          <a:xfrm>
            <a:off x="2057401" y="2209800"/>
            <a:ext cx="3516313" cy="1403350"/>
          </a:xfrm>
          <a:prstGeom prst="rect">
            <a:avLst/>
          </a:prstGeom>
          <a:solidFill>
            <a:srgbClr val="F6F5BD"/>
          </a:solidFill>
          <a:ln w="38100" cmpd="dbl">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 Sum neighbors of </a:t>
            </a:r>
            <a:r>
              <a:rPr lang="en-US" sz="1400" dirty="0" err="1">
                <a:latin typeface="Courier New" pitchFamily="49" charset="0"/>
              </a:rPr>
              <a:t>i,j</a:t>
            </a:r>
            <a:r>
              <a:rPr lang="en-US" sz="1400" dirty="0">
                <a:latin typeface="Courier New" pitchFamily="49" charset="0"/>
              </a:rPr>
              <a:t> */</a:t>
            </a:r>
          </a:p>
          <a:p>
            <a:pPr algn="l">
              <a:lnSpc>
                <a:spcPct val="100000"/>
              </a:lnSpc>
            </a:pPr>
            <a:r>
              <a:rPr lang="en-US" sz="1400" dirty="0">
                <a:latin typeface="Courier New" pitchFamily="49" charset="0"/>
              </a:rPr>
              <a:t>up =    </a:t>
            </a:r>
            <a:r>
              <a:rPr lang="en-US" sz="1400" dirty="0" err="1">
                <a:latin typeface="Courier New" pitchFamily="49" charset="0"/>
              </a:rPr>
              <a:t>val</a:t>
            </a:r>
            <a:r>
              <a:rPr lang="en-US" sz="1400" dirty="0">
                <a:latin typeface="Courier New" pitchFamily="49" charset="0"/>
              </a:rPr>
              <a:t>[</a:t>
            </a:r>
            <a:r>
              <a:rPr lang="en-US" sz="1400" dirty="0">
                <a:solidFill>
                  <a:srgbClr val="C00000"/>
                </a:solidFill>
                <a:latin typeface="Courier New" pitchFamily="49" charset="0"/>
              </a:rPr>
              <a:t>(i-1)*n</a:t>
            </a:r>
            <a:r>
              <a:rPr lang="en-US" sz="1400" dirty="0">
                <a:latin typeface="Courier New" pitchFamily="49" charset="0"/>
              </a:rPr>
              <a:t> + j  ];</a:t>
            </a:r>
          </a:p>
          <a:p>
            <a:pPr algn="l">
              <a:lnSpc>
                <a:spcPct val="100000"/>
              </a:lnSpc>
            </a:pPr>
            <a:r>
              <a:rPr lang="en-US" sz="1400" dirty="0">
                <a:latin typeface="Courier New" pitchFamily="49" charset="0"/>
              </a:rPr>
              <a:t>down =  </a:t>
            </a:r>
            <a:r>
              <a:rPr lang="en-US" sz="1400" dirty="0" err="1">
                <a:latin typeface="Courier New" pitchFamily="49" charset="0"/>
              </a:rPr>
              <a:t>val</a:t>
            </a:r>
            <a:r>
              <a:rPr lang="en-US" sz="1400" dirty="0">
                <a:latin typeface="Courier New" pitchFamily="49" charset="0"/>
              </a:rPr>
              <a:t>[</a:t>
            </a:r>
            <a:r>
              <a:rPr lang="en-US" sz="1400" dirty="0">
                <a:solidFill>
                  <a:srgbClr val="C00000"/>
                </a:solidFill>
                <a:latin typeface="Courier New" pitchFamily="49" charset="0"/>
              </a:rPr>
              <a:t>(i+1)*n</a:t>
            </a:r>
            <a:r>
              <a:rPr lang="en-US" sz="1400" dirty="0">
                <a:latin typeface="Courier New" pitchFamily="49" charset="0"/>
              </a:rPr>
              <a:t> + j  ];</a:t>
            </a:r>
          </a:p>
          <a:p>
            <a:pPr algn="l">
              <a:lnSpc>
                <a:spcPct val="100000"/>
              </a:lnSpc>
            </a:pPr>
            <a:r>
              <a:rPr lang="en-US" sz="1400" dirty="0">
                <a:latin typeface="Courier New" pitchFamily="49" charset="0"/>
              </a:rPr>
              <a:t>left =  </a:t>
            </a:r>
            <a:r>
              <a:rPr lang="en-US" sz="1400" dirty="0" err="1">
                <a:latin typeface="Courier New" pitchFamily="49" charset="0"/>
              </a:rPr>
              <a:t>val</a:t>
            </a:r>
            <a:r>
              <a:rPr lang="en-US" sz="1400" dirty="0">
                <a:latin typeface="Courier New" pitchFamily="49" charset="0"/>
              </a:rPr>
              <a:t>[</a:t>
            </a:r>
            <a:r>
              <a:rPr lang="en-US" sz="1400" dirty="0" err="1">
                <a:solidFill>
                  <a:srgbClr val="C00000"/>
                </a:solidFill>
                <a:latin typeface="Courier New" pitchFamily="49" charset="0"/>
              </a:rPr>
              <a:t>i</a:t>
            </a:r>
            <a:r>
              <a:rPr lang="en-US" sz="1400" dirty="0">
                <a:solidFill>
                  <a:srgbClr val="C00000"/>
                </a:solidFill>
                <a:latin typeface="Courier New" pitchFamily="49" charset="0"/>
              </a:rPr>
              <a:t>*n</a:t>
            </a:r>
            <a:r>
              <a:rPr lang="en-US" sz="1400" dirty="0">
                <a:latin typeface="Courier New" pitchFamily="49" charset="0"/>
              </a:rPr>
              <a:t>     + j-1];</a:t>
            </a:r>
          </a:p>
          <a:p>
            <a:pPr algn="l">
              <a:lnSpc>
                <a:spcPct val="100000"/>
              </a:lnSpc>
            </a:pPr>
            <a:r>
              <a:rPr lang="en-US" sz="1400" dirty="0">
                <a:latin typeface="Courier New" pitchFamily="49" charset="0"/>
              </a:rPr>
              <a:t>right = </a:t>
            </a:r>
            <a:r>
              <a:rPr lang="en-US" sz="1400" dirty="0" err="1">
                <a:latin typeface="Courier New" pitchFamily="49" charset="0"/>
              </a:rPr>
              <a:t>val</a:t>
            </a:r>
            <a:r>
              <a:rPr lang="en-US" sz="1400" dirty="0">
                <a:latin typeface="Courier New" pitchFamily="49" charset="0"/>
              </a:rPr>
              <a:t>[</a:t>
            </a:r>
            <a:r>
              <a:rPr lang="en-US" sz="1400" dirty="0" err="1">
                <a:solidFill>
                  <a:srgbClr val="C00000"/>
                </a:solidFill>
                <a:latin typeface="Courier New" pitchFamily="49" charset="0"/>
              </a:rPr>
              <a:t>i</a:t>
            </a:r>
            <a:r>
              <a:rPr lang="en-US" sz="1400" dirty="0">
                <a:solidFill>
                  <a:srgbClr val="C00000"/>
                </a:solidFill>
                <a:latin typeface="Courier New" pitchFamily="49" charset="0"/>
              </a:rPr>
              <a:t>*n</a:t>
            </a:r>
            <a:r>
              <a:rPr lang="en-US" sz="1400" dirty="0">
                <a:latin typeface="Courier New" pitchFamily="49" charset="0"/>
              </a:rPr>
              <a:t>     + j+1];</a:t>
            </a:r>
          </a:p>
          <a:p>
            <a:pPr algn="l">
              <a:lnSpc>
                <a:spcPct val="100000"/>
              </a:lnSpc>
            </a:pPr>
            <a:r>
              <a:rPr lang="en-US" sz="1400" dirty="0">
                <a:latin typeface="Courier New" pitchFamily="49" charset="0"/>
              </a:rPr>
              <a:t>sum = up + down + left + right;</a:t>
            </a:r>
          </a:p>
        </p:txBody>
      </p:sp>
      <p:sp>
        <p:nvSpPr>
          <p:cNvPr id="12293" name="Rectangle 5"/>
          <p:cNvSpPr>
            <a:spLocks noChangeArrowheads="1"/>
          </p:cNvSpPr>
          <p:nvPr/>
        </p:nvSpPr>
        <p:spPr bwMode="auto">
          <a:xfrm>
            <a:off x="5943601" y="2209800"/>
            <a:ext cx="3516313" cy="1403350"/>
          </a:xfrm>
          <a:prstGeom prst="rect">
            <a:avLst/>
          </a:prstGeom>
          <a:solidFill>
            <a:srgbClr val="F6F5BD"/>
          </a:solidFill>
          <a:ln w="38100" cmpd="dbl">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long </a:t>
            </a:r>
            <a:r>
              <a:rPr lang="en-US" sz="1400" dirty="0" err="1">
                <a:latin typeface="Courier New" pitchFamily="49" charset="0"/>
              </a:rPr>
              <a:t>inj</a:t>
            </a:r>
            <a:r>
              <a:rPr lang="en-US" sz="1400" dirty="0">
                <a:latin typeface="Courier New" pitchFamily="49" charset="0"/>
              </a:rPr>
              <a:t> = </a:t>
            </a:r>
            <a:r>
              <a:rPr lang="en-US" sz="1400" dirty="0" err="1">
                <a:solidFill>
                  <a:srgbClr val="C00000"/>
                </a:solidFill>
                <a:latin typeface="Courier New" pitchFamily="49" charset="0"/>
              </a:rPr>
              <a:t>i</a:t>
            </a:r>
            <a:r>
              <a:rPr lang="en-US" sz="1400" dirty="0">
                <a:solidFill>
                  <a:srgbClr val="C00000"/>
                </a:solidFill>
                <a:latin typeface="Courier New" pitchFamily="49" charset="0"/>
              </a:rPr>
              <a:t>*n</a:t>
            </a:r>
            <a:r>
              <a:rPr lang="en-US" sz="1400" dirty="0">
                <a:latin typeface="Courier New" pitchFamily="49" charset="0"/>
              </a:rPr>
              <a:t> + j;</a:t>
            </a:r>
          </a:p>
          <a:p>
            <a:pPr algn="l">
              <a:lnSpc>
                <a:spcPct val="100000"/>
              </a:lnSpc>
            </a:pPr>
            <a:r>
              <a:rPr lang="en-US" sz="1400" dirty="0">
                <a:latin typeface="Courier New" pitchFamily="49" charset="0"/>
              </a:rPr>
              <a:t>up =    </a:t>
            </a:r>
            <a:r>
              <a:rPr lang="en-US" sz="1400" dirty="0" err="1">
                <a:latin typeface="Courier New" pitchFamily="49" charset="0"/>
              </a:rPr>
              <a:t>val</a:t>
            </a:r>
            <a:r>
              <a:rPr lang="en-US" sz="1400" dirty="0">
                <a:latin typeface="Courier New" pitchFamily="49" charset="0"/>
              </a:rPr>
              <a:t>[</a:t>
            </a:r>
            <a:r>
              <a:rPr lang="en-US" sz="1400" dirty="0" err="1">
                <a:latin typeface="Courier New" pitchFamily="49" charset="0"/>
              </a:rPr>
              <a:t>inj</a:t>
            </a:r>
            <a:r>
              <a:rPr lang="en-US" sz="1400" dirty="0">
                <a:latin typeface="Courier New" pitchFamily="49" charset="0"/>
              </a:rPr>
              <a:t> - n];</a:t>
            </a:r>
          </a:p>
          <a:p>
            <a:pPr algn="l">
              <a:lnSpc>
                <a:spcPct val="100000"/>
              </a:lnSpc>
            </a:pPr>
            <a:r>
              <a:rPr lang="en-US" sz="1400" dirty="0">
                <a:latin typeface="Courier New" pitchFamily="49" charset="0"/>
              </a:rPr>
              <a:t>down =  </a:t>
            </a:r>
            <a:r>
              <a:rPr lang="en-US" sz="1400" dirty="0" err="1">
                <a:latin typeface="Courier New" pitchFamily="49" charset="0"/>
              </a:rPr>
              <a:t>val</a:t>
            </a:r>
            <a:r>
              <a:rPr lang="en-US" sz="1400" dirty="0">
                <a:latin typeface="Courier New" pitchFamily="49" charset="0"/>
              </a:rPr>
              <a:t>[</a:t>
            </a:r>
            <a:r>
              <a:rPr lang="en-US" sz="1400" dirty="0" err="1">
                <a:latin typeface="Courier New" pitchFamily="49" charset="0"/>
              </a:rPr>
              <a:t>inj</a:t>
            </a:r>
            <a:r>
              <a:rPr lang="en-US" sz="1400" dirty="0">
                <a:latin typeface="Courier New" pitchFamily="49" charset="0"/>
              </a:rPr>
              <a:t> + n];</a:t>
            </a:r>
          </a:p>
          <a:p>
            <a:pPr algn="l">
              <a:lnSpc>
                <a:spcPct val="100000"/>
              </a:lnSpc>
            </a:pPr>
            <a:r>
              <a:rPr lang="en-US" sz="1400" dirty="0">
                <a:latin typeface="Courier New" pitchFamily="49" charset="0"/>
              </a:rPr>
              <a:t>left =  </a:t>
            </a:r>
            <a:r>
              <a:rPr lang="en-US" sz="1400" dirty="0" err="1">
                <a:latin typeface="Courier New" pitchFamily="49" charset="0"/>
              </a:rPr>
              <a:t>val</a:t>
            </a:r>
            <a:r>
              <a:rPr lang="en-US" sz="1400" dirty="0">
                <a:latin typeface="Courier New" pitchFamily="49" charset="0"/>
              </a:rPr>
              <a:t>[</a:t>
            </a:r>
            <a:r>
              <a:rPr lang="en-US" sz="1400" dirty="0" err="1">
                <a:latin typeface="Courier New" pitchFamily="49" charset="0"/>
              </a:rPr>
              <a:t>inj</a:t>
            </a:r>
            <a:r>
              <a:rPr lang="en-US" sz="1400" dirty="0">
                <a:latin typeface="Courier New" pitchFamily="49" charset="0"/>
              </a:rPr>
              <a:t> - 1];</a:t>
            </a:r>
          </a:p>
          <a:p>
            <a:pPr algn="l">
              <a:lnSpc>
                <a:spcPct val="100000"/>
              </a:lnSpc>
            </a:pPr>
            <a:r>
              <a:rPr lang="en-US" sz="1400" dirty="0">
                <a:latin typeface="Courier New" pitchFamily="49" charset="0"/>
              </a:rPr>
              <a:t>right = </a:t>
            </a:r>
            <a:r>
              <a:rPr lang="en-US" sz="1400" dirty="0" err="1">
                <a:latin typeface="Courier New" pitchFamily="49" charset="0"/>
              </a:rPr>
              <a:t>val</a:t>
            </a:r>
            <a:r>
              <a:rPr lang="en-US" sz="1400" dirty="0">
                <a:latin typeface="Courier New" pitchFamily="49" charset="0"/>
              </a:rPr>
              <a:t>[</a:t>
            </a:r>
            <a:r>
              <a:rPr lang="en-US" sz="1400" dirty="0" err="1">
                <a:latin typeface="Courier New" pitchFamily="49" charset="0"/>
              </a:rPr>
              <a:t>inj</a:t>
            </a:r>
            <a:r>
              <a:rPr lang="en-US" sz="1400" dirty="0">
                <a:latin typeface="Courier New" pitchFamily="49" charset="0"/>
              </a:rPr>
              <a:t> + 1];</a:t>
            </a:r>
          </a:p>
          <a:p>
            <a:pPr algn="l">
              <a:lnSpc>
                <a:spcPct val="100000"/>
              </a:lnSpc>
            </a:pPr>
            <a:r>
              <a:rPr lang="en-US" sz="1400" dirty="0">
                <a:latin typeface="Courier New" pitchFamily="49" charset="0"/>
              </a:rPr>
              <a:t>sum = up + down + left + right;</a:t>
            </a:r>
          </a:p>
        </p:txBody>
      </p:sp>
      <p:sp>
        <p:nvSpPr>
          <p:cNvPr id="12294" name="Rectangle 6"/>
          <p:cNvSpPr>
            <a:spLocks noChangeArrowheads="1"/>
          </p:cNvSpPr>
          <p:nvPr/>
        </p:nvSpPr>
        <p:spPr bwMode="auto">
          <a:xfrm>
            <a:off x="1987551" y="3716339"/>
            <a:ext cx="3997953" cy="335989"/>
          </a:xfrm>
          <a:prstGeom prst="rect">
            <a:avLst/>
          </a:prstGeom>
          <a:noFill/>
          <a:ln w="25400">
            <a:noFill/>
            <a:miter lim="800000"/>
            <a:headEnd/>
            <a:tailEnd/>
          </a:ln>
        </p:spPr>
        <p:txBody>
          <a:bodyPr wrap="none" lIns="90487" tIns="44450" rIns="90487" bIns="44450">
            <a:spAutoFit/>
          </a:bodyPr>
          <a:lstStyle/>
          <a:p>
            <a:pPr algn="l">
              <a:lnSpc>
                <a:spcPct val="100000"/>
              </a:lnSpc>
            </a:pPr>
            <a:r>
              <a:rPr lang="en-US" sz="1600" dirty="0">
                <a:latin typeface="Calibri"/>
                <a:cs typeface="Calibri"/>
              </a:rPr>
              <a:t>3 multiplications: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*n</a:t>
            </a:r>
            <a:r>
              <a:rPr lang="en-US" sz="1600" dirty="0">
                <a:latin typeface="Calibri"/>
                <a:cs typeface="Calibri"/>
              </a:rPr>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–1)*n</a:t>
            </a:r>
            <a:r>
              <a:rPr lang="en-US" sz="1600" dirty="0">
                <a:latin typeface="Calibri"/>
                <a:cs typeface="Calibri"/>
              </a:rPr>
              <a:t>, </a:t>
            </a:r>
            <a:r>
              <a:rPr lang="en-US" sz="1600" dirty="0">
                <a:latin typeface="Courier New" panose="02070309020205020404" pitchFamily="49" charset="0"/>
                <a:cs typeface="Courier New" panose="02070309020205020404" pitchFamily="49" charset="0"/>
              </a:rPr>
              <a:t>(i+1)*n</a:t>
            </a:r>
          </a:p>
        </p:txBody>
      </p:sp>
      <p:sp>
        <p:nvSpPr>
          <p:cNvPr id="12295" name="Rectangle 7"/>
          <p:cNvSpPr>
            <a:spLocks noChangeArrowheads="1"/>
          </p:cNvSpPr>
          <p:nvPr/>
        </p:nvSpPr>
        <p:spPr bwMode="auto">
          <a:xfrm>
            <a:off x="6178550" y="3716339"/>
            <a:ext cx="1989390" cy="335989"/>
          </a:xfrm>
          <a:prstGeom prst="rect">
            <a:avLst/>
          </a:prstGeom>
          <a:noFill/>
          <a:ln w="25400">
            <a:noFill/>
            <a:miter lim="800000"/>
            <a:headEnd/>
            <a:tailEnd/>
          </a:ln>
        </p:spPr>
        <p:txBody>
          <a:bodyPr wrap="none" lIns="90487" tIns="44450" rIns="90487" bIns="44450">
            <a:spAutoFit/>
          </a:bodyPr>
          <a:lstStyle/>
          <a:p>
            <a:pPr algn="l">
              <a:lnSpc>
                <a:spcPct val="100000"/>
              </a:lnSpc>
            </a:pPr>
            <a:r>
              <a:rPr lang="en-US" sz="1600" dirty="0">
                <a:latin typeface="Calibri"/>
                <a:cs typeface="Calibri"/>
              </a:rPr>
              <a:t>1 multiplication: </a:t>
            </a:r>
            <a:r>
              <a:rPr lang="en-US" sz="1600" dirty="0">
                <a:latin typeface="Courier New" panose="02070309020205020404" pitchFamily="49" charset="0"/>
                <a:cs typeface="Courier New" panose="02070309020205020404" pitchFamily="49" charset="0"/>
              </a:rPr>
              <a:t>i*n</a:t>
            </a:r>
          </a:p>
        </p:txBody>
      </p:sp>
      <p:sp>
        <p:nvSpPr>
          <p:cNvPr id="12296" name="Rectangle 8"/>
          <p:cNvSpPr>
            <a:spLocks noChangeArrowheads="1"/>
          </p:cNvSpPr>
          <p:nvPr/>
        </p:nvSpPr>
        <p:spPr bwMode="auto">
          <a:xfrm>
            <a:off x="2057400" y="4191001"/>
            <a:ext cx="3733800" cy="2041525"/>
          </a:xfrm>
          <a:prstGeom prst="rect">
            <a:avLst/>
          </a:prstGeom>
          <a:solidFill>
            <a:srgbClr val="F1C7C7"/>
          </a:solidFill>
          <a:ln w="38100" cmpd="dbl">
            <a:solidFill>
              <a:schemeClr val="tx1"/>
            </a:solidFill>
            <a:miter lim="800000"/>
            <a:headEnd/>
            <a:tailEnd/>
          </a:ln>
        </p:spPr>
        <p:txBody>
          <a:bodyPr lIns="90487" tIns="44450" rIns="90487" bIns="44450">
            <a:spAutoFit/>
          </a:bodyPr>
          <a:lstStyle/>
          <a:p>
            <a:pPr algn="l">
              <a:lnSpc>
                <a:spcPct val="100000"/>
              </a:lnSpc>
            </a:pPr>
            <a:r>
              <a:rPr lang="en-US" sz="1400" dirty="0" err="1">
                <a:latin typeface="Courier New" pitchFamily="49" charset="0"/>
              </a:rPr>
              <a:t>leaq</a:t>
            </a:r>
            <a:r>
              <a:rPr lang="en-US" sz="1400" dirty="0">
                <a:latin typeface="Courier New" pitchFamily="49" charset="0"/>
              </a:rPr>
              <a:t>   1(%</a:t>
            </a:r>
            <a:r>
              <a:rPr lang="en-US" sz="1400" dirty="0" err="1">
                <a:latin typeface="Courier New" pitchFamily="49" charset="0"/>
              </a:rPr>
              <a:t>rsi</a:t>
            </a:r>
            <a:r>
              <a:rPr lang="en-US" sz="1400" dirty="0">
                <a:latin typeface="Courier New" pitchFamily="49" charset="0"/>
              </a:rPr>
              <a:t>), %</a:t>
            </a:r>
            <a:r>
              <a:rPr lang="en-US" sz="1400" dirty="0" err="1">
                <a:latin typeface="Courier New" pitchFamily="49" charset="0"/>
              </a:rPr>
              <a:t>rax</a:t>
            </a:r>
            <a:r>
              <a:rPr lang="en-US" sz="1400" dirty="0">
                <a:latin typeface="Courier New" pitchFamily="49" charset="0"/>
              </a:rPr>
              <a:t>  # i+1</a:t>
            </a:r>
          </a:p>
          <a:p>
            <a:pPr algn="l">
              <a:lnSpc>
                <a:spcPct val="100000"/>
              </a:lnSpc>
            </a:pPr>
            <a:r>
              <a:rPr lang="en-US" sz="1400" dirty="0" err="1">
                <a:latin typeface="Courier New" pitchFamily="49" charset="0"/>
              </a:rPr>
              <a:t>leaq</a:t>
            </a:r>
            <a:r>
              <a:rPr lang="en-US" sz="1400" dirty="0">
                <a:latin typeface="Courier New" pitchFamily="49" charset="0"/>
              </a:rPr>
              <a:t>   -1(%</a:t>
            </a:r>
            <a:r>
              <a:rPr lang="en-US" sz="1400" dirty="0" err="1">
                <a:latin typeface="Courier New" pitchFamily="49" charset="0"/>
              </a:rPr>
              <a:t>rsi</a:t>
            </a:r>
            <a:r>
              <a:rPr lang="en-US" sz="1400" dirty="0">
                <a:latin typeface="Courier New" pitchFamily="49" charset="0"/>
              </a:rPr>
              <a:t>), %r8  # i-1</a:t>
            </a:r>
          </a:p>
          <a:p>
            <a:pPr algn="l">
              <a:lnSpc>
                <a:spcPct val="100000"/>
              </a:lnSpc>
            </a:pPr>
            <a:r>
              <a:rPr lang="en-US" sz="1400" dirty="0" err="1">
                <a:solidFill>
                  <a:srgbClr val="C00000"/>
                </a:solidFill>
                <a:latin typeface="Courier New" pitchFamily="49" charset="0"/>
              </a:rPr>
              <a:t>imulq</a:t>
            </a:r>
            <a:r>
              <a:rPr lang="en-US" sz="1400" dirty="0">
                <a:solidFill>
                  <a:srgbClr val="C00000"/>
                </a:solidFill>
                <a:latin typeface="Courier New" pitchFamily="49" charset="0"/>
              </a:rPr>
              <a:t>  %</a:t>
            </a:r>
            <a:r>
              <a:rPr lang="en-US" sz="1400" dirty="0" err="1">
                <a:solidFill>
                  <a:srgbClr val="C00000"/>
                </a:solidFill>
                <a:latin typeface="Courier New" pitchFamily="49" charset="0"/>
              </a:rPr>
              <a:t>rcx</a:t>
            </a:r>
            <a:r>
              <a:rPr lang="en-US" sz="1400" dirty="0">
                <a:solidFill>
                  <a:srgbClr val="C00000"/>
                </a:solidFill>
                <a:latin typeface="Courier New" pitchFamily="49" charset="0"/>
              </a:rPr>
              <a:t>, %</a:t>
            </a:r>
            <a:r>
              <a:rPr lang="en-US" sz="1400" dirty="0" err="1">
                <a:solidFill>
                  <a:srgbClr val="C00000"/>
                </a:solidFill>
                <a:latin typeface="Courier New" pitchFamily="49" charset="0"/>
              </a:rPr>
              <a:t>rsi</a:t>
            </a:r>
            <a:r>
              <a:rPr lang="en-US" sz="1400" dirty="0">
                <a:solidFill>
                  <a:srgbClr val="C00000"/>
                </a:solidFill>
                <a:latin typeface="Courier New" pitchFamily="49" charset="0"/>
              </a:rPr>
              <a:t>     # i*n</a:t>
            </a:r>
          </a:p>
          <a:p>
            <a:pPr algn="l">
              <a:lnSpc>
                <a:spcPct val="100000"/>
              </a:lnSpc>
            </a:pPr>
            <a:r>
              <a:rPr lang="en-US" sz="1400" dirty="0" err="1">
                <a:solidFill>
                  <a:srgbClr val="C00000"/>
                </a:solidFill>
                <a:latin typeface="Courier New" pitchFamily="49" charset="0"/>
              </a:rPr>
              <a:t>imulq</a:t>
            </a:r>
            <a:r>
              <a:rPr lang="en-US" sz="1400" dirty="0">
                <a:solidFill>
                  <a:srgbClr val="C00000"/>
                </a:solidFill>
                <a:latin typeface="Courier New" pitchFamily="49" charset="0"/>
              </a:rPr>
              <a:t>  %</a:t>
            </a:r>
            <a:r>
              <a:rPr lang="en-US" sz="1400" dirty="0" err="1">
                <a:solidFill>
                  <a:srgbClr val="C00000"/>
                </a:solidFill>
                <a:latin typeface="Courier New" pitchFamily="49" charset="0"/>
              </a:rPr>
              <a:t>rcx</a:t>
            </a:r>
            <a:r>
              <a:rPr lang="en-US" sz="1400" dirty="0">
                <a:solidFill>
                  <a:srgbClr val="C00000"/>
                </a:solidFill>
                <a:latin typeface="Courier New" pitchFamily="49" charset="0"/>
              </a:rPr>
              <a:t>, %</a:t>
            </a:r>
            <a:r>
              <a:rPr lang="en-US" sz="1400" dirty="0" err="1">
                <a:solidFill>
                  <a:srgbClr val="C00000"/>
                </a:solidFill>
                <a:latin typeface="Courier New" pitchFamily="49" charset="0"/>
              </a:rPr>
              <a:t>rax</a:t>
            </a:r>
            <a:r>
              <a:rPr lang="en-US" sz="1400" dirty="0">
                <a:solidFill>
                  <a:srgbClr val="C00000"/>
                </a:solidFill>
                <a:latin typeface="Courier New" pitchFamily="49" charset="0"/>
              </a:rPr>
              <a:t>     # (i+1)*n</a:t>
            </a:r>
          </a:p>
          <a:p>
            <a:pPr algn="l">
              <a:lnSpc>
                <a:spcPct val="100000"/>
              </a:lnSpc>
            </a:pPr>
            <a:r>
              <a:rPr lang="en-US" sz="1400" dirty="0" err="1">
                <a:solidFill>
                  <a:srgbClr val="C00000"/>
                </a:solidFill>
                <a:latin typeface="Courier New" pitchFamily="49" charset="0"/>
              </a:rPr>
              <a:t>imulq</a:t>
            </a:r>
            <a:r>
              <a:rPr lang="en-US" sz="1400" dirty="0">
                <a:solidFill>
                  <a:srgbClr val="C00000"/>
                </a:solidFill>
                <a:latin typeface="Courier New" pitchFamily="49" charset="0"/>
              </a:rPr>
              <a:t>  %</a:t>
            </a:r>
            <a:r>
              <a:rPr lang="en-US" sz="1400" dirty="0" err="1">
                <a:solidFill>
                  <a:srgbClr val="C00000"/>
                </a:solidFill>
                <a:latin typeface="Courier New" pitchFamily="49" charset="0"/>
              </a:rPr>
              <a:t>rcx</a:t>
            </a:r>
            <a:r>
              <a:rPr lang="en-US" sz="1400" dirty="0">
                <a:solidFill>
                  <a:srgbClr val="C00000"/>
                </a:solidFill>
                <a:latin typeface="Courier New" pitchFamily="49" charset="0"/>
              </a:rPr>
              <a:t>, %r8      # (i-1)*n</a:t>
            </a:r>
          </a:p>
          <a:p>
            <a:pPr algn="l">
              <a:lnSpc>
                <a:spcPct val="100000"/>
              </a:lnSpc>
            </a:pPr>
            <a:r>
              <a:rPr lang="en-US" sz="1400" dirty="0" err="1">
                <a:latin typeface="Courier New" pitchFamily="49" charset="0"/>
              </a:rPr>
              <a:t>addq</a:t>
            </a:r>
            <a:r>
              <a:rPr lang="en-US" sz="1400" dirty="0">
                <a:latin typeface="Courier New" pitchFamily="49" charset="0"/>
              </a:rPr>
              <a:t>   %</a:t>
            </a:r>
            <a:r>
              <a:rPr lang="en-US" sz="1400" dirty="0" err="1">
                <a:latin typeface="Courier New" pitchFamily="49" charset="0"/>
              </a:rPr>
              <a:t>rdx</a:t>
            </a:r>
            <a:r>
              <a:rPr lang="en-US" sz="1400" dirty="0">
                <a:latin typeface="Courier New" pitchFamily="49" charset="0"/>
              </a:rPr>
              <a:t>, %</a:t>
            </a:r>
            <a:r>
              <a:rPr lang="en-US" sz="1400" dirty="0" err="1">
                <a:latin typeface="Courier New" pitchFamily="49" charset="0"/>
              </a:rPr>
              <a:t>rsi</a:t>
            </a:r>
            <a:r>
              <a:rPr lang="en-US" sz="1400" dirty="0">
                <a:latin typeface="Courier New" pitchFamily="49" charset="0"/>
              </a:rPr>
              <a:t>     # i*</a:t>
            </a:r>
            <a:r>
              <a:rPr lang="en-US" sz="1400" dirty="0" err="1">
                <a:latin typeface="Courier New" pitchFamily="49" charset="0"/>
              </a:rPr>
              <a:t>n+j</a:t>
            </a:r>
            <a:endParaRPr lang="en-US" sz="1400" dirty="0">
              <a:latin typeface="Courier New" pitchFamily="49" charset="0"/>
            </a:endParaRPr>
          </a:p>
          <a:p>
            <a:pPr algn="l">
              <a:lnSpc>
                <a:spcPct val="100000"/>
              </a:lnSpc>
            </a:pPr>
            <a:r>
              <a:rPr lang="en-US" sz="1400" dirty="0" err="1">
                <a:latin typeface="Courier New" pitchFamily="49" charset="0"/>
              </a:rPr>
              <a:t>addq</a:t>
            </a:r>
            <a:r>
              <a:rPr lang="en-US" sz="1400" dirty="0">
                <a:latin typeface="Courier New" pitchFamily="49" charset="0"/>
              </a:rPr>
              <a:t>   %</a:t>
            </a:r>
            <a:r>
              <a:rPr lang="en-US" sz="1400" dirty="0" err="1">
                <a:latin typeface="Courier New" pitchFamily="49" charset="0"/>
              </a:rPr>
              <a:t>rdx</a:t>
            </a:r>
            <a:r>
              <a:rPr lang="en-US" sz="1400" dirty="0">
                <a:latin typeface="Courier New" pitchFamily="49" charset="0"/>
              </a:rPr>
              <a:t>, %</a:t>
            </a:r>
            <a:r>
              <a:rPr lang="en-US" sz="1400" dirty="0" err="1">
                <a:latin typeface="Courier New" pitchFamily="49" charset="0"/>
              </a:rPr>
              <a:t>rax</a:t>
            </a:r>
            <a:r>
              <a:rPr lang="en-US" sz="1400" dirty="0">
                <a:latin typeface="Courier New" pitchFamily="49" charset="0"/>
              </a:rPr>
              <a:t>     # (i+1)*</a:t>
            </a:r>
            <a:r>
              <a:rPr lang="en-US" sz="1400" dirty="0" err="1">
                <a:latin typeface="Courier New" pitchFamily="49" charset="0"/>
              </a:rPr>
              <a:t>n+j</a:t>
            </a:r>
            <a:endParaRPr lang="en-US" sz="1400" dirty="0">
              <a:latin typeface="Courier New" pitchFamily="49" charset="0"/>
            </a:endParaRPr>
          </a:p>
          <a:p>
            <a:pPr algn="l">
              <a:lnSpc>
                <a:spcPct val="100000"/>
              </a:lnSpc>
            </a:pPr>
            <a:r>
              <a:rPr lang="en-US" sz="1400" dirty="0" err="1">
                <a:latin typeface="Courier New" pitchFamily="49" charset="0"/>
              </a:rPr>
              <a:t>addq</a:t>
            </a:r>
            <a:r>
              <a:rPr lang="en-US" sz="1400" dirty="0">
                <a:latin typeface="Courier New" pitchFamily="49" charset="0"/>
              </a:rPr>
              <a:t>   %</a:t>
            </a:r>
            <a:r>
              <a:rPr lang="en-US" sz="1400" dirty="0" err="1">
                <a:latin typeface="Courier New" pitchFamily="49" charset="0"/>
              </a:rPr>
              <a:t>rdx</a:t>
            </a:r>
            <a:r>
              <a:rPr lang="en-US" sz="1400" dirty="0">
                <a:latin typeface="Courier New" pitchFamily="49" charset="0"/>
              </a:rPr>
              <a:t>, %r8      # (i-1)*</a:t>
            </a:r>
            <a:r>
              <a:rPr lang="en-US" sz="1400" dirty="0" err="1">
                <a:latin typeface="Courier New" pitchFamily="49" charset="0"/>
              </a:rPr>
              <a:t>n+j</a:t>
            </a:r>
            <a:endParaRPr lang="en-US" sz="1400" dirty="0">
              <a:latin typeface="Courier New" pitchFamily="49" charset="0"/>
            </a:endParaRPr>
          </a:p>
          <a:p>
            <a:pPr algn="l">
              <a:lnSpc>
                <a:spcPct val="100000"/>
              </a:lnSpc>
            </a:pPr>
            <a:endParaRPr lang="en-US" sz="1400" dirty="0">
              <a:latin typeface="Courier New" pitchFamily="49" charset="0"/>
            </a:endParaRPr>
          </a:p>
        </p:txBody>
      </p:sp>
      <p:sp>
        <p:nvSpPr>
          <p:cNvPr id="12297" name="Rectangle 9"/>
          <p:cNvSpPr>
            <a:spLocks noChangeArrowheads="1"/>
          </p:cNvSpPr>
          <p:nvPr/>
        </p:nvSpPr>
        <p:spPr bwMode="auto">
          <a:xfrm>
            <a:off x="5943600" y="4191001"/>
            <a:ext cx="4419600" cy="1190625"/>
          </a:xfrm>
          <a:prstGeom prst="rect">
            <a:avLst/>
          </a:prstGeom>
          <a:solidFill>
            <a:srgbClr val="F1C7C7"/>
          </a:solidFill>
          <a:ln w="38100" cmpd="dbl">
            <a:solidFill>
              <a:schemeClr val="tx1"/>
            </a:solidFill>
            <a:miter lim="800000"/>
            <a:headEnd/>
            <a:tailEnd/>
          </a:ln>
        </p:spPr>
        <p:txBody>
          <a:bodyPr lIns="90487" tIns="44450" rIns="90487" bIns="44450">
            <a:spAutoFit/>
          </a:bodyPr>
          <a:lstStyle/>
          <a:p>
            <a:pPr algn="l">
              <a:lnSpc>
                <a:spcPct val="100000"/>
              </a:lnSpc>
            </a:pPr>
            <a:r>
              <a:rPr lang="en-US" sz="1400" dirty="0" err="1">
                <a:solidFill>
                  <a:srgbClr val="C00000"/>
                </a:solidFill>
                <a:latin typeface="Courier New" pitchFamily="49" charset="0"/>
              </a:rPr>
              <a:t>imulq</a:t>
            </a:r>
            <a:r>
              <a:rPr lang="en-US" sz="1400" dirty="0">
                <a:solidFill>
                  <a:srgbClr val="C00000"/>
                </a:solidFill>
                <a:latin typeface="Courier New" pitchFamily="49" charset="0"/>
              </a:rPr>
              <a:t>	%</a:t>
            </a:r>
            <a:r>
              <a:rPr lang="en-US" sz="1400" dirty="0" err="1">
                <a:solidFill>
                  <a:srgbClr val="C00000"/>
                </a:solidFill>
                <a:latin typeface="Courier New" pitchFamily="49" charset="0"/>
              </a:rPr>
              <a:t>rcx</a:t>
            </a:r>
            <a:r>
              <a:rPr lang="en-US" sz="1400" dirty="0">
                <a:solidFill>
                  <a:srgbClr val="C00000"/>
                </a:solidFill>
                <a:latin typeface="Courier New" pitchFamily="49" charset="0"/>
              </a:rPr>
              <a:t>, %</a:t>
            </a:r>
            <a:r>
              <a:rPr lang="en-US" sz="1400" dirty="0" err="1">
                <a:solidFill>
                  <a:srgbClr val="C00000"/>
                </a:solidFill>
                <a:latin typeface="Courier New" pitchFamily="49" charset="0"/>
              </a:rPr>
              <a:t>rsi</a:t>
            </a:r>
            <a:r>
              <a:rPr lang="en-US" sz="1400" dirty="0">
                <a:solidFill>
                  <a:srgbClr val="C00000"/>
                </a:solidFill>
                <a:latin typeface="Courier New" pitchFamily="49" charset="0"/>
              </a:rPr>
              <a:t>  # i*n</a:t>
            </a:r>
          </a:p>
          <a:p>
            <a:pPr algn="l">
              <a:lnSpc>
                <a:spcPct val="100000"/>
              </a:lnSpc>
            </a:pPr>
            <a:r>
              <a:rPr lang="en-US" sz="1400" dirty="0" err="1">
                <a:latin typeface="Courier New" pitchFamily="49" charset="0"/>
              </a:rPr>
              <a:t>addq</a:t>
            </a:r>
            <a:r>
              <a:rPr lang="en-US" sz="1400" dirty="0">
                <a:latin typeface="Courier New" pitchFamily="49" charset="0"/>
              </a:rPr>
              <a:t>	%</a:t>
            </a:r>
            <a:r>
              <a:rPr lang="en-US" sz="1400" dirty="0" err="1">
                <a:latin typeface="Courier New" pitchFamily="49" charset="0"/>
              </a:rPr>
              <a:t>rdx</a:t>
            </a:r>
            <a:r>
              <a:rPr lang="en-US" sz="1400" dirty="0">
                <a:latin typeface="Courier New" pitchFamily="49" charset="0"/>
              </a:rPr>
              <a:t>, %</a:t>
            </a:r>
            <a:r>
              <a:rPr lang="en-US" sz="1400" dirty="0" err="1">
                <a:latin typeface="Courier New" pitchFamily="49" charset="0"/>
              </a:rPr>
              <a:t>rsi</a:t>
            </a:r>
            <a:r>
              <a:rPr lang="en-US" sz="1400" dirty="0">
                <a:latin typeface="Courier New" pitchFamily="49" charset="0"/>
              </a:rPr>
              <a:t>  # i*</a:t>
            </a:r>
            <a:r>
              <a:rPr lang="en-US" sz="1400" dirty="0" err="1">
                <a:latin typeface="Courier New" pitchFamily="49" charset="0"/>
              </a:rPr>
              <a:t>n+j</a:t>
            </a:r>
            <a:endParaRPr lang="en-US" sz="1400" dirty="0">
              <a:latin typeface="Courier New" pitchFamily="49" charset="0"/>
            </a:endParaRPr>
          </a:p>
          <a:p>
            <a:pPr algn="l">
              <a:lnSpc>
                <a:spcPct val="100000"/>
              </a:lnSpc>
            </a:pPr>
            <a:r>
              <a:rPr lang="en-US" sz="1400" dirty="0" err="1">
                <a:latin typeface="Courier New" pitchFamily="49" charset="0"/>
              </a:rPr>
              <a:t>movq</a:t>
            </a:r>
            <a:r>
              <a:rPr lang="en-US" sz="1400" dirty="0">
                <a:latin typeface="Courier New" pitchFamily="49" charset="0"/>
              </a:rPr>
              <a:t>	%</a:t>
            </a:r>
            <a:r>
              <a:rPr lang="en-US" sz="1400" dirty="0" err="1">
                <a:latin typeface="Courier New" pitchFamily="49" charset="0"/>
              </a:rPr>
              <a:t>rsi</a:t>
            </a:r>
            <a:r>
              <a:rPr lang="en-US" sz="1400" dirty="0">
                <a:latin typeface="Courier New" pitchFamily="49" charset="0"/>
              </a:rPr>
              <a:t>, %</a:t>
            </a:r>
            <a:r>
              <a:rPr lang="en-US" sz="1400" dirty="0" err="1">
                <a:latin typeface="Courier New" pitchFamily="49" charset="0"/>
              </a:rPr>
              <a:t>rax</a:t>
            </a:r>
            <a:r>
              <a:rPr lang="en-US" sz="1400" dirty="0">
                <a:latin typeface="Courier New" pitchFamily="49" charset="0"/>
              </a:rPr>
              <a:t>  # i*</a:t>
            </a:r>
            <a:r>
              <a:rPr lang="en-US" sz="1400" dirty="0" err="1">
                <a:latin typeface="Courier New" pitchFamily="49" charset="0"/>
              </a:rPr>
              <a:t>n+j</a:t>
            </a:r>
            <a:endParaRPr lang="en-US" sz="1400" dirty="0">
              <a:latin typeface="Courier New" pitchFamily="49" charset="0"/>
            </a:endParaRPr>
          </a:p>
          <a:p>
            <a:pPr algn="l">
              <a:lnSpc>
                <a:spcPct val="100000"/>
              </a:lnSpc>
            </a:pPr>
            <a:r>
              <a:rPr lang="en-US" sz="1400" dirty="0" err="1">
                <a:latin typeface="Courier New" pitchFamily="49" charset="0"/>
              </a:rPr>
              <a:t>subq</a:t>
            </a:r>
            <a:r>
              <a:rPr lang="en-US" sz="1400" dirty="0">
                <a:latin typeface="Courier New" pitchFamily="49" charset="0"/>
              </a:rPr>
              <a:t>	%</a:t>
            </a:r>
            <a:r>
              <a:rPr lang="en-US" sz="1400" dirty="0" err="1">
                <a:latin typeface="Courier New" pitchFamily="49" charset="0"/>
              </a:rPr>
              <a:t>rcx</a:t>
            </a:r>
            <a:r>
              <a:rPr lang="en-US" sz="1400" dirty="0">
                <a:latin typeface="Courier New" pitchFamily="49" charset="0"/>
              </a:rPr>
              <a:t>, %</a:t>
            </a:r>
            <a:r>
              <a:rPr lang="en-US" sz="1400" dirty="0" err="1">
                <a:latin typeface="Courier New" pitchFamily="49" charset="0"/>
              </a:rPr>
              <a:t>rax</a:t>
            </a:r>
            <a:r>
              <a:rPr lang="en-US" sz="1400" dirty="0">
                <a:latin typeface="Courier New" pitchFamily="49" charset="0"/>
              </a:rPr>
              <a:t>  # i*</a:t>
            </a:r>
            <a:r>
              <a:rPr lang="en-US" sz="1400" dirty="0" err="1">
                <a:latin typeface="Courier New" pitchFamily="49" charset="0"/>
              </a:rPr>
              <a:t>n+j-n</a:t>
            </a:r>
            <a:endParaRPr lang="en-US" sz="1400" dirty="0">
              <a:latin typeface="Courier New" pitchFamily="49" charset="0"/>
            </a:endParaRPr>
          </a:p>
          <a:p>
            <a:pPr algn="l">
              <a:lnSpc>
                <a:spcPct val="100000"/>
              </a:lnSpc>
            </a:pPr>
            <a:r>
              <a:rPr lang="en-US" sz="1400" dirty="0" err="1">
                <a:latin typeface="Courier New" pitchFamily="49" charset="0"/>
              </a:rPr>
              <a:t>leaq</a:t>
            </a:r>
            <a:r>
              <a:rPr lang="en-US" sz="1400" dirty="0">
                <a:latin typeface="Courier New" pitchFamily="49" charset="0"/>
              </a:rPr>
              <a:t>	(%</a:t>
            </a:r>
            <a:r>
              <a:rPr lang="en-US" sz="1400" dirty="0" err="1">
                <a:latin typeface="Courier New" pitchFamily="49" charset="0"/>
              </a:rPr>
              <a:t>rsi</a:t>
            </a:r>
            <a:r>
              <a:rPr lang="en-US" sz="1400" dirty="0">
                <a:latin typeface="Courier New" pitchFamily="49" charset="0"/>
              </a:rPr>
              <a:t>,%</a:t>
            </a:r>
            <a:r>
              <a:rPr lang="en-US" sz="1400" dirty="0" err="1">
                <a:latin typeface="Courier New" pitchFamily="49" charset="0"/>
              </a:rPr>
              <a:t>rcx</a:t>
            </a:r>
            <a:r>
              <a:rPr lang="en-US" sz="1400" dirty="0">
                <a:latin typeface="Courier New" pitchFamily="49" charset="0"/>
              </a:rPr>
              <a:t>), %</a:t>
            </a:r>
            <a:r>
              <a:rPr lang="en-US" sz="1400" dirty="0" err="1">
                <a:latin typeface="Courier New" pitchFamily="49" charset="0"/>
              </a:rPr>
              <a:t>rcx</a:t>
            </a:r>
            <a:r>
              <a:rPr lang="en-US" sz="1400" dirty="0">
                <a:latin typeface="Courier New" pitchFamily="49" charset="0"/>
              </a:rPr>
              <a:t> # i*</a:t>
            </a:r>
            <a:r>
              <a:rPr lang="en-US" sz="1400" dirty="0" err="1">
                <a:latin typeface="Courier New" pitchFamily="49" charset="0"/>
              </a:rPr>
              <a:t>n+j+n</a:t>
            </a:r>
            <a:endParaRPr lang="en-US" sz="1400" dirty="0">
              <a:latin typeface="Courier New" pitchFamily="49" charset="0"/>
            </a:endParaRPr>
          </a:p>
        </p:txBody>
      </p:sp>
    </p:spTree>
    <p:extLst>
      <p:ext uri="{BB962C8B-B14F-4D97-AF65-F5344CB8AC3E}">
        <p14:creationId xmlns:p14="http://schemas.microsoft.com/office/powerpoint/2010/main" val="254706955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normAutofit lnSpcReduction="10000"/>
          </a:bodyPr>
          <a:lstStyle/>
          <a:p>
            <a:r>
              <a:rPr lang="en-US" b="1" dirty="0">
                <a:solidFill>
                  <a:schemeClr val="bg2"/>
                </a:solidFill>
              </a:rPr>
              <a:t>Overview</a:t>
            </a:r>
          </a:p>
          <a:p>
            <a:r>
              <a:rPr lang="en-US" dirty="0">
                <a:solidFill>
                  <a:srgbClr val="7F7F7F"/>
                </a:solidFill>
              </a:rPr>
              <a:t>Gen</a:t>
            </a:r>
            <a:r>
              <a:rPr lang="en-US" dirty="0">
                <a:solidFill>
                  <a:schemeClr val="bg2"/>
                </a:solidFill>
              </a:rPr>
              <a:t>eral</a:t>
            </a:r>
            <a:r>
              <a:rPr lang="en-US" dirty="0">
                <a:solidFill>
                  <a:srgbClr val="7F7F7F"/>
                </a:solidFill>
              </a:rPr>
              <a:t>ly Useful Optimizations</a:t>
            </a:r>
          </a:p>
          <a:p>
            <a:pPr lvl="1"/>
            <a:r>
              <a:rPr lang="en-US" dirty="0">
                <a:solidFill>
                  <a:srgbClr val="7F7F7F"/>
                </a:solidFill>
              </a:rPr>
              <a:t>Code motion/</a:t>
            </a:r>
            <a:r>
              <a:rPr lang="en-US" dirty="0" err="1">
                <a:solidFill>
                  <a:srgbClr val="7F7F7F"/>
                </a:solidFill>
              </a:rPr>
              <a:t>precomputation</a:t>
            </a:r>
            <a:endParaRPr lang="en-US" dirty="0">
              <a:solidFill>
                <a:srgbClr val="7F7F7F"/>
              </a:solidFill>
            </a:endParaRPr>
          </a:p>
          <a:p>
            <a:pPr lvl="1"/>
            <a:r>
              <a:rPr lang="en-US" dirty="0">
                <a:solidFill>
                  <a:srgbClr val="7F7F7F"/>
                </a:solidFill>
              </a:rPr>
              <a:t>Strength reduction</a:t>
            </a:r>
          </a:p>
          <a:p>
            <a:pPr lvl="1"/>
            <a:r>
              <a:rPr lang="en-US" dirty="0">
                <a:solidFill>
                  <a:srgbClr val="7F7F7F"/>
                </a:solidFill>
              </a:rPr>
              <a:t>Sharing of common subexpressions</a:t>
            </a:r>
          </a:p>
          <a:p>
            <a:r>
              <a:rPr lang="en-US" dirty="0"/>
              <a:t>Optimization Blockers</a:t>
            </a:r>
          </a:p>
          <a:p>
            <a:pPr lvl="1"/>
            <a:r>
              <a:rPr lang="en-US" dirty="0">
                <a:solidFill>
                  <a:srgbClr val="7F7F7F"/>
                </a:solidFill>
              </a:rPr>
              <a:t>Procedure calls</a:t>
            </a:r>
          </a:p>
          <a:p>
            <a:pPr lvl="1"/>
            <a:r>
              <a:rPr lang="en-US" dirty="0">
                <a:solidFill>
                  <a:srgbClr val="7F7F7F"/>
                </a:solidFill>
              </a:rPr>
              <a:t>Memory aliasing</a:t>
            </a:r>
          </a:p>
          <a:p>
            <a:r>
              <a:rPr lang="en-US" b="1" dirty="0">
                <a:solidFill>
                  <a:schemeClr val="bg2"/>
                </a:solidFill>
              </a:rPr>
              <a:t>Exploiting Instruction-Level Parallelism</a:t>
            </a:r>
          </a:p>
          <a:p>
            <a:r>
              <a:rPr lang="en-US" dirty="0">
                <a:solidFill>
                  <a:srgbClr val="7F7F7F"/>
                </a:solidFill>
              </a:rPr>
              <a:t>Dealing with Conditionals</a:t>
            </a:r>
            <a:endParaRPr lang="en-US" b="1" dirty="0">
              <a:solidFill>
                <a:srgbClr val="7F7F7F"/>
              </a:solidFill>
            </a:endParaRPr>
          </a:p>
        </p:txBody>
      </p:sp>
    </p:spTree>
    <p:extLst>
      <p:ext uri="{BB962C8B-B14F-4D97-AF65-F5344CB8AC3E}">
        <p14:creationId xmlns:p14="http://schemas.microsoft.com/office/powerpoint/2010/main" val="25278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1905000" y="304800"/>
            <a:ext cx="8534400" cy="573088"/>
          </a:xfrm>
        </p:spPr>
        <p:txBody>
          <a:bodyPr>
            <a:normAutofit fontScale="90000"/>
          </a:bodyPr>
          <a:lstStyle/>
          <a:p>
            <a:pPr eaLnBrk="1" hangingPunct="1">
              <a:defRPr/>
            </a:pPr>
            <a:r>
              <a:rPr lang="en-US"/>
              <a:t>Limitations of Optimizing Compilers</a:t>
            </a:r>
          </a:p>
        </p:txBody>
      </p:sp>
      <p:sp>
        <p:nvSpPr>
          <p:cNvPr id="384003" name="Rectangle 3"/>
          <p:cNvSpPr>
            <a:spLocks noGrp="1" noChangeArrowheads="1"/>
          </p:cNvSpPr>
          <p:nvPr>
            <p:ph type="body" idx="1"/>
          </p:nvPr>
        </p:nvSpPr>
        <p:spPr>
          <a:xfrm>
            <a:off x="1814514" y="914400"/>
            <a:ext cx="8307387" cy="5219700"/>
          </a:xfrm>
        </p:spPr>
        <p:txBody>
          <a:bodyPr vert="horz" lIns="90487" tIns="44450" rIns="90487" bIns="44450" rtlCol="0">
            <a:normAutofit lnSpcReduction="10000"/>
          </a:bodyPr>
          <a:lstStyle/>
          <a:p>
            <a:pPr eaLnBrk="1" hangingPunct="1">
              <a:defRPr/>
            </a:pPr>
            <a:r>
              <a:rPr lang="en-US" sz="2000" dirty="0"/>
              <a:t>Operate under fundamental constraint</a:t>
            </a:r>
          </a:p>
          <a:p>
            <a:pPr lvl="1" eaLnBrk="1" hangingPunct="1">
              <a:defRPr/>
            </a:pPr>
            <a:r>
              <a:rPr lang="en-US" sz="1800" dirty="0"/>
              <a:t>Must not cause any change in program behavior</a:t>
            </a:r>
          </a:p>
          <a:p>
            <a:pPr lvl="2">
              <a:defRPr/>
            </a:pPr>
            <a:r>
              <a:rPr lang="en-US" sz="1800" dirty="0"/>
              <a:t>Except, possibly when program making use of nonstandard language features</a:t>
            </a:r>
          </a:p>
          <a:p>
            <a:pPr lvl="1" eaLnBrk="1" hangingPunct="1">
              <a:defRPr/>
            </a:pPr>
            <a:r>
              <a:rPr lang="en-US" sz="1800" dirty="0"/>
              <a:t>Often prevents it from making optimizations that would only affect behavior under pathological conditions.</a:t>
            </a:r>
          </a:p>
          <a:p>
            <a:pPr lvl="1" eaLnBrk="1" hangingPunct="1">
              <a:defRPr/>
            </a:pPr>
            <a:endParaRPr lang="en-US" sz="1000" dirty="0"/>
          </a:p>
          <a:p>
            <a:pPr eaLnBrk="1" hangingPunct="1">
              <a:defRPr/>
            </a:pPr>
            <a:r>
              <a:rPr lang="en-US" sz="2000" dirty="0"/>
              <a:t>Behavior that may be obvious to the programmer can  be obfuscated by languages and coding styles</a:t>
            </a:r>
          </a:p>
          <a:p>
            <a:pPr lvl="1" eaLnBrk="1" hangingPunct="1">
              <a:defRPr/>
            </a:pPr>
            <a:r>
              <a:rPr lang="en-US" sz="1800" dirty="0"/>
              <a:t>e.g., Data ranges may be more limited than variable types suggest</a:t>
            </a:r>
          </a:p>
          <a:p>
            <a:pPr lvl="1" eaLnBrk="1" hangingPunct="1">
              <a:defRPr/>
            </a:pPr>
            <a:endParaRPr lang="en-US" sz="1000" dirty="0"/>
          </a:p>
          <a:p>
            <a:pPr eaLnBrk="1" hangingPunct="1">
              <a:defRPr/>
            </a:pPr>
            <a:r>
              <a:rPr lang="en-US" sz="2000" dirty="0"/>
              <a:t>Most analysis is performed only within procedures</a:t>
            </a:r>
          </a:p>
          <a:p>
            <a:pPr lvl="1" eaLnBrk="1" hangingPunct="1">
              <a:defRPr/>
            </a:pPr>
            <a:r>
              <a:rPr lang="en-US" sz="1800" dirty="0"/>
              <a:t>Whole-program analysis is too expensive in most cases</a:t>
            </a:r>
          </a:p>
          <a:p>
            <a:pPr lvl="1" eaLnBrk="1" hangingPunct="1">
              <a:defRPr/>
            </a:pPr>
            <a:r>
              <a:rPr lang="en-US" sz="1800" dirty="0"/>
              <a:t>Newer versions of GCC do </a:t>
            </a:r>
            <a:r>
              <a:rPr lang="en-US" sz="1800" dirty="0" err="1"/>
              <a:t>interprocedural</a:t>
            </a:r>
            <a:r>
              <a:rPr lang="en-US" sz="1800" dirty="0"/>
              <a:t> analysis within individual files</a:t>
            </a:r>
          </a:p>
          <a:p>
            <a:pPr lvl="2">
              <a:defRPr/>
            </a:pPr>
            <a:r>
              <a:rPr lang="en-US" sz="1800" dirty="0"/>
              <a:t>But, not between code in different files</a:t>
            </a:r>
          </a:p>
          <a:p>
            <a:pPr eaLnBrk="1" hangingPunct="1">
              <a:defRPr/>
            </a:pPr>
            <a:r>
              <a:rPr lang="en-US" sz="2000" dirty="0"/>
              <a:t>Most analysis is based only on </a:t>
            </a:r>
            <a:r>
              <a:rPr lang="en-US" sz="2000" i="1" dirty="0"/>
              <a:t>static</a:t>
            </a:r>
            <a:r>
              <a:rPr lang="en-US" sz="2000" dirty="0"/>
              <a:t> information</a:t>
            </a:r>
          </a:p>
          <a:p>
            <a:pPr lvl="1" eaLnBrk="1" hangingPunct="1">
              <a:defRPr/>
            </a:pPr>
            <a:r>
              <a:rPr lang="en-US" sz="1800" dirty="0"/>
              <a:t>Compiler has difficulty anticipating run-time inputs</a:t>
            </a:r>
            <a:endParaRPr lang="en-US" sz="2000" dirty="0"/>
          </a:p>
          <a:p>
            <a:pPr eaLnBrk="1" hangingPunct="1">
              <a:defRPr/>
            </a:pPr>
            <a:r>
              <a:rPr lang="en-US" sz="2000" dirty="0">
                <a:solidFill>
                  <a:srgbClr val="FF0000"/>
                </a:solidFill>
              </a:rPr>
              <a:t>When in doubt, the compiler must be conservative</a:t>
            </a:r>
          </a:p>
        </p:txBody>
      </p:sp>
    </p:spTree>
    <p:extLst>
      <p:ext uri="{BB962C8B-B14F-4D97-AF65-F5344CB8AC3E}">
        <p14:creationId xmlns:p14="http://schemas.microsoft.com/office/powerpoint/2010/main" val="15541044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400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400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400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400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400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400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400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4003">
                                            <p:txEl>
                                              <p:pRg st="13" end="1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400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6" name="Rectangle 4"/>
          <p:cNvSpPr>
            <a:spLocks noGrp="1" noChangeArrowheads="1"/>
          </p:cNvSpPr>
          <p:nvPr>
            <p:ph type="body" idx="1"/>
          </p:nvPr>
        </p:nvSpPr>
        <p:spPr/>
        <p:txBody>
          <a:bodyPr/>
          <a:lstStyle/>
          <a:p>
            <a:pPr eaLnBrk="1" hangingPunct="1">
              <a:defRPr/>
            </a:pPr>
            <a:r>
              <a:rPr lang="en-US" dirty="0"/>
              <a:t>Procedure to Convert String to Lower Case</a:t>
            </a:r>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lvl="1" eaLnBrk="1" hangingPunct="1">
              <a:defRPr/>
            </a:pPr>
            <a:r>
              <a:rPr lang="en-US" dirty="0"/>
              <a:t>Extracted from 213 lab submissions, Fall, 1998</a:t>
            </a:r>
          </a:p>
        </p:txBody>
      </p:sp>
      <p:sp>
        <p:nvSpPr>
          <p:cNvPr id="13314" name="Rectangle 2"/>
          <p:cNvSpPr>
            <a:spLocks noChangeArrowheads="1"/>
          </p:cNvSpPr>
          <p:nvPr/>
        </p:nvSpPr>
        <p:spPr bwMode="auto">
          <a:xfrm>
            <a:off x="2709379" y="2806149"/>
            <a:ext cx="5007780" cy="2028761"/>
          </a:xfrm>
          <a:prstGeom prst="rect">
            <a:avLst/>
          </a:prstGeom>
          <a:solidFill>
            <a:srgbClr val="F6F5BD"/>
          </a:solidFill>
          <a:ln w="38100" cmpd="dbl">
            <a:solidFill>
              <a:schemeClr val="tx1"/>
            </a:solidFill>
            <a:miter lim="800000"/>
            <a:headEnd/>
            <a:tailEnd/>
          </a:ln>
        </p:spPr>
        <p:txBody>
          <a:bodyPr wrap="none" lIns="90487" tIns="44450" rIns="90487" bIns="44450">
            <a:spAutoFit/>
          </a:bodyPr>
          <a:lstStyle/>
          <a:p>
            <a:pPr>
              <a:tabLst>
                <a:tab pos="914400" algn="l"/>
                <a:tab pos="2286000" algn="l"/>
              </a:tabLst>
            </a:pPr>
            <a:r>
              <a:rPr lang="en-US" dirty="0">
                <a:latin typeface="Courier New" pitchFamily="49" charset="0"/>
              </a:rPr>
              <a:t>void lower(char *s)</a:t>
            </a:r>
          </a:p>
          <a:p>
            <a:pPr>
              <a:tabLst>
                <a:tab pos="914400" algn="l"/>
                <a:tab pos="2286000" algn="l"/>
              </a:tabLst>
            </a:pPr>
            <a:r>
              <a:rPr lang="en-US" dirty="0">
                <a:latin typeface="Courier New" pitchFamily="49" charset="0"/>
              </a:rPr>
              <a:t>{</a:t>
            </a:r>
          </a:p>
          <a:p>
            <a:pPr>
              <a:tabLst>
                <a:tab pos="914400" algn="l"/>
                <a:tab pos="2286000" algn="l"/>
              </a:tabLst>
            </a:pPr>
            <a:r>
              <a:rPr lang="en-US" dirty="0">
                <a:latin typeface="Courier New" pitchFamily="49" charset="0"/>
              </a:rPr>
              <a:t>  </a:t>
            </a:r>
            <a:r>
              <a:rPr lang="en-US" dirty="0" err="1">
                <a:latin typeface="Courier New" pitchFamily="49" charset="0"/>
              </a:rPr>
              <a:t>size_t</a:t>
            </a:r>
            <a:r>
              <a:rPr lang="en-US" dirty="0">
                <a:latin typeface="Courier New" pitchFamily="49" charset="0"/>
              </a:rPr>
              <a:t> </a:t>
            </a:r>
            <a:r>
              <a:rPr lang="en-US" dirty="0" err="1">
                <a:latin typeface="Courier New" pitchFamily="49" charset="0"/>
              </a:rPr>
              <a:t>i</a:t>
            </a:r>
            <a:r>
              <a:rPr lang="en-US" dirty="0">
                <a:latin typeface="Courier New" pitchFamily="49" charset="0"/>
              </a:rPr>
              <a:t>;</a:t>
            </a:r>
          </a:p>
          <a:p>
            <a:pPr>
              <a:tabLst>
                <a:tab pos="914400" algn="l"/>
                <a:tab pos="2286000" algn="l"/>
              </a:tabLst>
            </a:pPr>
            <a:r>
              <a:rPr lang="en-US" dirty="0">
                <a:latin typeface="Courier New" pitchFamily="49" charset="0"/>
              </a:rPr>
              <a:t>  for (</a:t>
            </a:r>
            <a:r>
              <a:rPr lang="en-US" dirty="0" err="1">
                <a:latin typeface="Courier New" pitchFamily="49" charset="0"/>
              </a:rPr>
              <a:t>i</a:t>
            </a:r>
            <a:r>
              <a:rPr lang="en-US" dirty="0">
                <a:latin typeface="Courier New" pitchFamily="49" charset="0"/>
              </a:rPr>
              <a:t> = 0; </a:t>
            </a:r>
            <a:r>
              <a:rPr lang="en-US" dirty="0" err="1">
                <a:latin typeface="Courier New" pitchFamily="49" charset="0"/>
              </a:rPr>
              <a:t>i</a:t>
            </a:r>
            <a:r>
              <a:rPr lang="en-US" dirty="0">
                <a:latin typeface="Courier New" pitchFamily="49" charset="0"/>
              </a:rPr>
              <a:t> &lt; </a:t>
            </a:r>
            <a:r>
              <a:rPr lang="en-US" dirty="0" err="1">
                <a:latin typeface="Courier New" pitchFamily="49" charset="0"/>
              </a:rPr>
              <a:t>strlen</a:t>
            </a:r>
            <a:r>
              <a:rPr lang="en-US" dirty="0">
                <a:latin typeface="Courier New" pitchFamily="49" charset="0"/>
              </a:rPr>
              <a:t>(s); </a:t>
            </a:r>
            <a:r>
              <a:rPr lang="en-US" dirty="0" err="1">
                <a:latin typeface="Courier New" pitchFamily="49" charset="0"/>
              </a:rPr>
              <a:t>i</a:t>
            </a:r>
            <a:r>
              <a:rPr lang="en-US" dirty="0">
                <a:latin typeface="Courier New" pitchFamily="49" charset="0"/>
              </a:rPr>
              <a:t>++)</a:t>
            </a:r>
          </a:p>
          <a:p>
            <a:pPr>
              <a:tabLst>
                <a:tab pos="914400" algn="l"/>
                <a:tab pos="2286000" algn="l"/>
              </a:tabLst>
            </a:pPr>
            <a:r>
              <a:rPr lang="en-US" dirty="0">
                <a:latin typeface="Courier New" pitchFamily="49" charset="0"/>
              </a:rPr>
              <a:t>    if (s[</a:t>
            </a:r>
            <a:r>
              <a:rPr lang="en-US" dirty="0" err="1">
                <a:latin typeface="Courier New" pitchFamily="49" charset="0"/>
              </a:rPr>
              <a:t>i</a:t>
            </a:r>
            <a:r>
              <a:rPr lang="en-US" dirty="0">
                <a:latin typeface="Courier New" pitchFamily="49" charset="0"/>
              </a:rPr>
              <a:t>] &gt;= 'A' &amp;&amp; s[</a:t>
            </a:r>
            <a:r>
              <a:rPr lang="en-US" dirty="0" err="1">
                <a:latin typeface="Courier New" pitchFamily="49" charset="0"/>
              </a:rPr>
              <a:t>i</a:t>
            </a:r>
            <a:r>
              <a:rPr lang="en-US" dirty="0">
                <a:latin typeface="Courier New" pitchFamily="49" charset="0"/>
              </a:rPr>
              <a:t>] &lt;= 'Z')</a:t>
            </a:r>
          </a:p>
          <a:p>
            <a:pPr>
              <a:tabLst>
                <a:tab pos="914400" algn="l"/>
                <a:tab pos="2286000" algn="l"/>
              </a:tabLst>
            </a:pPr>
            <a:r>
              <a:rPr lang="en-US" dirty="0">
                <a:latin typeface="Courier New" pitchFamily="49" charset="0"/>
              </a:rPr>
              <a:t>      s[</a:t>
            </a:r>
            <a:r>
              <a:rPr lang="en-US" dirty="0" err="1">
                <a:latin typeface="Courier New" pitchFamily="49" charset="0"/>
              </a:rPr>
              <a:t>i</a:t>
            </a:r>
            <a:r>
              <a:rPr lang="en-US" dirty="0">
                <a:latin typeface="Courier New" pitchFamily="49" charset="0"/>
              </a:rPr>
              <a:t>] -= ('A' - 'a');</a:t>
            </a:r>
          </a:p>
          <a:p>
            <a:pPr>
              <a:tabLst>
                <a:tab pos="914400" algn="l"/>
                <a:tab pos="2286000" algn="l"/>
              </a:tabLst>
            </a:pPr>
            <a:r>
              <a:rPr lang="en-US" dirty="0">
                <a:latin typeface="Courier New" pitchFamily="49" charset="0"/>
              </a:rPr>
              <a:t>}</a:t>
            </a:r>
          </a:p>
        </p:txBody>
      </p:sp>
      <p:sp>
        <p:nvSpPr>
          <p:cNvPr id="653315" name="Rectangle 3"/>
          <p:cNvSpPr>
            <a:spLocks noGrp="1" noChangeArrowheads="1"/>
          </p:cNvSpPr>
          <p:nvPr>
            <p:ph type="title"/>
          </p:nvPr>
        </p:nvSpPr>
        <p:spPr>
          <a:xfrm>
            <a:off x="1752600" y="341314"/>
            <a:ext cx="8458200" cy="573087"/>
          </a:xfrm>
        </p:spPr>
        <p:txBody>
          <a:bodyPr>
            <a:normAutofit fontScale="90000"/>
          </a:bodyPr>
          <a:lstStyle/>
          <a:p>
            <a:pPr eaLnBrk="1" hangingPunct="1">
              <a:defRPr/>
            </a:pPr>
            <a:r>
              <a:rPr lang="en-US" dirty="0"/>
              <a:t>Optimization Blocker #1: Procedure Calls</a:t>
            </a:r>
          </a:p>
        </p:txBody>
      </p:sp>
    </p:spTree>
    <p:extLst>
      <p:ext uri="{BB962C8B-B14F-4D97-AF65-F5344CB8AC3E}">
        <p14:creationId xmlns:p14="http://schemas.microsoft.com/office/powerpoint/2010/main" val="390123533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1752601" y="334964"/>
            <a:ext cx="8678863" cy="573087"/>
          </a:xfrm>
        </p:spPr>
        <p:txBody>
          <a:bodyPr>
            <a:normAutofit fontScale="90000"/>
          </a:bodyPr>
          <a:lstStyle/>
          <a:p>
            <a:pPr eaLnBrk="1" hangingPunct="1">
              <a:defRPr/>
            </a:pPr>
            <a:r>
              <a:rPr lang="en-US"/>
              <a:t>Lower Case Conversion Performance</a:t>
            </a:r>
          </a:p>
        </p:txBody>
      </p:sp>
      <p:sp>
        <p:nvSpPr>
          <p:cNvPr id="1028" name="Rectangle 3"/>
          <p:cNvSpPr>
            <a:spLocks noGrp="1" noChangeArrowheads="1"/>
          </p:cNvSpPr>
          <p:nvPr>
            <p:ph type="body" idx="1"/>
          </p:nvPr>
        </p:nvSpPr>
        <p:spPr>
          <a:xfrm>
            <a:off x="1814514" y="1522413"/>
            <a:ext cx="8307387" cy="908050"/>
          </a:xfrm>
        </p:spPr>
        <p:txBody>
          <a:bodyPr/>
          <a:lstStyle/>
          <a:p>
            <a:pPr lvl="1" eaLnBrk="1" hangingPunct="1"/>
            <a:r>
              <a:rPr lang="en-US"/>
              <a:t>Time quadruples when double string length</a:t>
            </a:r>
          </a:p>
          <a:p>
            <a:pPr lvl="1" eaLnBrk="1" hangingPunct="1"/>
            <a:r>
              <a:rPr lang="en-US"/>
              <a:t>Quadratic performance</a:t>
            </a:r>
          </a:p>
        </p:txBody>
      </p:sp>
      <p:graphicFrame>
        <p:nvGraphicFramePr>
          <p:cNvPr id="6" name="Chart 5"/>
          <p:cNvGraphicFramePr>
            <a:graphicFrameLocks/>
          </p:cNvGraphicFramePr>
          <p:nvPr>
            <p:extLst/>
          </p:nvPr>
        </p:nvGraphicFramePr>
        <p:xfrm>
          <a:off x="1993900" y="2620246"/>
          <a:ext cx="8128000" cy="34417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 Box 10"/>
          <p:cNvSpPr txBox="1">
            <a:spLocks noChangeArrowheads="1"/>
          </p:cNvSpPr>
          <p:nvPr/>
        </p:nvSpPr>
        <p:spPr bwMode="auto">
          <a:xfrm>
            <a:off x="7125161" y="3887295"/>
            <a:ext cx="588833" cy="215668"/>
          </a:xfrm>
          <a:prstGeom prst="rect">
            <a:avLst/>
          </a:prstGeom>
          <a:noFill/>
          <a:ln w="9525">
            <a:noFill/>
            <a:miter lim="800000"/>
            <a:headEnd/>
            <a:tailEnd/>
          </a:ln>
        </p:spPr>
        <p:txBody>
          <a:bodyPr wrap="none" lIns="27432" tIns="27432" rIns="0" bIns="0" anchor="t" upright="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en-US" sz="1200" dirty="0">
                <a:solidFill>
                  <a:srgbClr val="000000"/>
                </a:solidFill>
                <a:latin typeface="Courier New"/>
                <a:cs typeface="Courier New"/>
              </a:rPr>
              <a:t>lower1</a:t>
            </a:r>
          </a:p>
        </p:txBody>
      </p:sp>
    </p:spTree>
    <p:extLst>
      <p:ext uri="{BB962C8B-B14F-4D97-AF65-F5344CB8AC3E}">
        <p14:creationId xmlns:p14="http://schemas.microsoft.com/office/powerpoint/2010/main" val="6274357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a:xfrm>
            <a:off x="1905000" y="334964"/>
            <a:ext cx="7031038" cy="573087"/>
          </a:xfrm>
        </p:spPr>
        <p:txBody>
          <a:bodyPr>
            <a:normAutofit fontScale="90000"/>
          </a:bodyPr>
          <a:lstStyle/>
          <a:p>
            <a:pPr eaLnBrk="1" hangingPunct="1">
              <a:defRPr/>
            </a:pPr>
            <a:r>
              <a:rPr lang="en-US" dirty="0"/>
              <a:t>Convert Loop To </a:t>
            </a:r>
            <a:r>
              <a:rPr lang="en-US" dirty="0" err="1"/>
              <a:t>Goto</a:t>
            </a:r>
            <a:r>
              <a:rPr lang="en-US" dirty="0"/>
              <a:t> Form</a:t>
            </a:r>
          </a:p>
        </p:txBody>
      </p:sp>
      <p:sp>
        <p:nvSpPr>
          <p:cNvPr id="14339" name="Rectangle 3"/>
          <p:cNvSpPr>
            <a:spLocks noGrp="1" noChangeArrowheads="1"/>
          </p:cNvSpPr>
          <p:nvPr>
            <p:ph type="body" idx="1"/>
          </p:nvPr>
        </p:nvSpPr>
        <p:spPr>
          <a:xfrm>
            <a:off x="1827214" y="5000625"/>
            <a:ext cx="8281987" cy="908050"/>
          </a:xfrm>
        </p:spPr>
        <p:txBody>
          <a:bodyPr/>
          <a:lstStyle/>
          <a:p>
            <a:pPr lvl="1" eaLnBrk="1" hangingPunct="1">
              <a:lnSpc>
                <a:spcPct val="90000"/>
              </a:lnSpc>
            </a:pPr>
            <a:r>
              <a:rPr lang="en-US" sz="1800"/>
              <a:t> </a:t>
            </a:r>
            <a:r>
              <a:rPr lang="en-US" sz="1800">
                <a:latin typeface="Courier New" pitchFamily="49" charset="0"/>
              </a:rPr>
              <a:t>strlen</a:t>
            </a:r>
            <a:r>
              <a:rPr lang="en-US" sz="1800"/>
              <a:t> executed every iteration</a:t>
            </a:r>
          </a:p>
        </p:txBody>
      </p:sp>
      <p:sp>
        <p:nvSpPr>
          <p:cNvPr id="14340" name="Rectangle 4"/>
          <p:cNvSpPr>
            <a:spLocks noChangeArrowheads="1"/>
          </p:cNvSpPr>
          <p:nvPr/>
        </p:nvSpPr>
        <p:spPr bwMode="auto">
          <a:xfrm>
            <a:off x="3733801" y="1143001"/>
            <a:ext cx="4962525" cy="3693319"/>
          </a:xfrm>
          <a:prstGeom prst="rect">
            <a:avLst/>
          </a:prstGeom>
          <a:solidFill>
            <a:srgbClr val="F6F5BD"/>
          </a:solidFill>
          <a:ln w="25400">
            <a:solidFill>
              <a:schemeClr val="tx1"/>
            </a:solidFill>
            <a:miter lim="800000"/>
            <a:headEnd/>
            <a:tailEnd/>
          </a:ln>
        </p:spPr>
        <p:txBody>
          <a:bodyPr>
            <a:spAutoFit/>
          </a:bodyPr>
          <a:lstStyle/>
          <a:p>
            <a:pPr algn="l">
              <a:lnSpc>
                <a:spcPct val="100000"/>
              </a:lnSpc>
            </a:pPr>
            <a:r>
              <a:rPr lang="en-US" dirty="0">
                <a:latin typeface="Courier New" pitchFamily="49" charset="0"/>
              </a:rPr>
              <a:t>void lower(char *s)</a:t>
            </a:r>
          </a:p>
          <a:p>
            <a:pPr algn="l">
              <a:lnSpc>
                <a:spcPct val="100000"/>
              </a:lnSpc>
            </a:pPr>
            <a:r>
              <a:rPr lang="en-US" dirty="0">
                <a:latin typeface="Courier New" pitchFamily="49" charset="0"/>
              </a:rPr>
              <a:t>{</a:t>
            </a:r>
          </a:p>
          <a:p>
            <a:pPr algn="l">
              <a:lnSpc>
                <a:spcPct val="100000"/>
              </a:lnSpc>
            </a:pPr>
            <a:r>
              <a:rPr lang="en-US" dirty="0">
                <a:latin typeface="Courier New" pitchFamily="49" charset="0"/>
              </a:rPr>
              <a:t>   </a:t>
            </a:r>
            <a:r>
              <a:rPr lang="en-US" dirty="0" err="1">
                <a:latin typeface="Courier New" pitchFamily="49" charset="0"/>
              </a:rPr>
              <a:t>size_t</a:t>
            </a:r>
            <a:r>
              <a:rPr lang="en-US" dirty="0">
                <a:latin typeface="Courier New" pitchFamily="49" charset="0"/>
              </a:rPr>
              <a:t> </a:t>
            </a:r>
            <a:r>
              <a:rPr lang="en-US" dirty="0" err="1">
                <a:latin typeface="Courier New" pitchFamily="49" charset="0"/>
              </a:rPr>
              <a:t>i</a:t>
            </a:r>
            <a:r>
              <a:rPr lang="en-US" dirty="0">
                <a:latin typeface="Courier New" pitchFamily="49" charset="0"/>
              </a:rPr>
              <a:t> = 0;</a:t>
            </a:r>
          </a:p>
          <a:p>
            <a:pPr algn="l">
              <a:lnSpc>
                <a:spcPct val="100000"/>
              </a:lnSpc>
            </a:pPr>
            <a:r>
              <a:rPr lang="en-US" dirty="0">
                <a:latin typeface="Courier New" pitchFamily="49" charset="0"/>
              </a:rPr>
              <a:t>   if (</a:t>
            </a:r>
            <a:r>
              <a:rPr lang="en-US" dirty="0" err="1">
                <a:latin typeface="Courier New" pitchFamily="49" charset="0"/>
              </a:rPr>
              <a:t>i</a:t>
            </a:r>
            <a:r>
              <a:rPr lang="en-US" dirty="0">
                <a:latin typeface="Courier New" pitchFamily="49" charset="0"/>
              </a:rPr>
              <a:t> &gt;= </a:t>
            </a:r>
            <a:r>
              <a:rPr lang="en-US" dirty="0" err="1">
                <a:latin typeface="Courier New" pitchFamily="49" charset="0"/>
              </a:rPr>
              <a:t>strlen</a:t>
            </a:r>
            <a:r>
              <a:rPr lang="en-US" dirty="0">
                <a:latin typeface="Courier New" pitchFamily="49" charset="0"/>
              </a:rPr>
              <a:t>(s))</a:t>
            </a:r>
          </a:p>
          <a:p>
            <a:pPr algn="l">
              <a:lnSpc>
                <a:spcPct val="100000"/>
              </a:lnSpc>
            </a:pPr>
            <a:r>
              <a:rPr lang="en-US" dirty="0">
                <a:latin typeface="Courier New" pitchFamily="49" charset="0"/>
              </a:rPr>
              <a:t>     </a:t>
            </a:r>
            <a:r>
              <a:rPr lang="en-US" dirty="0" err="1">
                <a:latin typeface="Courier New" pitchFamily="49" charset="0"/>
              </a:rPr>
              <a:t>goto</a:t>
            </a:r>
            <a:r>
              <a:rPr lang="en-US" dirty="0">
                <a:latin typeface="Courier New" pitchFamily="49" charset="0"/>
              </a:rPr>
              <a:t> done;</a:t>
            </a:r>
          </a:p>
          <a:p>
            <a:pPr algn="l">
              <a:lnSpc>
                <a:spcPct val="100000"/>
              </a:lnSpc>
            </a:pPr>
            <a:r>
              <a:rPr lang="en-US" dirty="0">
                <a:latin typeface="Courier New" pitchFamily="49" charset="0"/>
              </a:rPr>
              <a:t> loop:</a:t>
            </a:r>
          </a:p>
          <a:p>
            <a:pPr algn="l">
              <a:lnSpc>
                <a:spcPct val="100000"/>
              </a:lnSpc>
            </a:pPr>
            <a:r>
              <a:rPr lang="en-US" dirty="0">
                <a:latin typeface="Courier New" pitchFamily="49" charset="0"/>
              </a:rPr>
              <a:t>   if (s[</a:t>
            </a:r>
            <a:r>
              <a:rPr lang="en-US" dirty="0" err="1">
                <a:latin typeface="Courier New" pitchFamily="49" charset="0"/>
              </a:rPr>
              <a:t>i</a:t>
            </a:r>
            <a:r>
              <a:rPr lang="en-US" dirty="0">
                <a:latin typeface="Courier New" pitchFamily="49" charset="0"/>
              </a:rPr>
              <a:t>] &gt;= 'A' &amp;&amp; s[</a:t>
            </a:r>
            <a:r>
              <a:rPr lang="en-US" dirty="0" err="1">
                <a:latin typeface="Courier New" pitchFamily="49" charset="0"/>
              </a:rPr>
              <a:t>i</a:t>
            </a:r>
            <a:r>
              <a:rPr lang="en-US" dirty="0">
                <a:latin typeface="Courier New" pitchFamily="49" charset="0"/>
              </a:rPr>
              <a:t>] &lt;= 'Z')</a:t>
            </a:r>
          </a:p>
          <a:p>
            <a:pPr algn="l">
              <a:lnSpc>
                <a:spcPct val="100000"/>
              </a:lnSpc>
            </a:pPr>
            <a:r>
              <a:rPr lang="en-US" dirty="0">
                <a:latin typeface="Courier New" pitchFamily="49" charset="0"/>
              </a:rPr>
              <a:t>       s[</a:t>
            </a:r>
            <a:r>
              <a:rPr lang="en-US" dirty="0" err="1">
                <a:latin typeface="Courier New" pitchFamily="49" charset="0"/>
              </a:rPr>
              <a:t>i</a:t>
            </a:r>
            <a:r>
              <a:rPr lang="en-US" dirty="0">
                <a:latin typeface="Courier New" pitchFamily="49" charset="0"/>
              </a:rPr>
              <a:t>] -= ('A' - 'a');</a:t>
            </a:r>
          </a:p>
          <a:p>
            <a:pPr algn="l">
              <a:lnSpc>
                <a:spcPct val="100000"/>
              </a:lnSpc>
            </a:pPr>
            <a:r>
              <a:rPr lang="en-US" dirty="0">
                <a:latin typeface="Courier New" pitchFamily="49" charset="0"/>
              </a:rPr>
              <a:t>   </a:t>
            </a:r>
            <a:r>
              <a:rPr lang="en-US" dirty="0" err="1">
                <a:latin typeface="Courier New" pitchFamily="49" charset="0"/>
              </a:rPr>
              <a:t>i</a:t>
            </a:r>
            <a:r>
              <a:rPr lang="en-US" dirty="0">
                <a:latin typeface="Courier New" pitchFamily="49" charset="0"/>
              </a:rPr>
              <a:t>++;</a:t>
            </a:r>
          </a:p>
          <a:p>
            <a:pPr algn="l">
              <a:lnSpc>
                <a:spcPct val="100000"/>
              </a:lnSpc>
            </a:pPr>
            <a:r>
              <a:rPr lang="en-US" dirty="0">
                <a:latin typeface="Courier New" pitchFamily="49" charset="0"/>
              </a:rPr>
              <a:t>   if (</a:t>
            </a:r>
            <a:r>
              <a:rPr lang="en-US" dirty="0" err="1">
                <a:latin typeface="Courier New" pitchFamily="49" charset="0"/>
              </a:rPr>
              <a:t>i</a:t>
            </a:r>
            <a:r>
              <a:rPr lang="en-US" dirty="0">
                <a:latin typeface="Courier New" pitchFamily="49" charset="0"/>
              </a:rPr>
              <a:t> &lt; </a:t>
            </a:r>
            <a:r>
              <a:rPr lang="en-US" dirty="0" err="1">
                <a:solidFill>
                  <a:srgbClr val="A50021"/>
                </a:solidFill>
                <a:latin typeface="Courier New" pitchFamily="49" charset="0"/>
              </a:rPr>
              <a:t>strlen</a:t>
            </a:r>
            <a:r>
              <a:rPr lang="en-US" dirty="0">
                <a:latin typeface="Courier New" pitchFamily="49" charset="0"/>
              </a:rPr>
              <a:t>(s))</a:t>
            </a:r>
          </a:p>
          <a:p>
            <a:pPr algn="l">
              <a:lnSpc>
                <a:spcPct val="100000"/>
              </a:lnSpc>
            </a:pPr>
            <a:r>
              <a:rPr lang="en-US" dirty="0">
                <a:latin typeface="Courier New" pitchFamily="49" charset="0"/>
              </a:rPr>
              <a:t>     </a:t>
            </a:r>
            <a:r>
              <a:rPr lang="en-US" dirty="0" err="1">
                <a:latin typeface="Courier New" pitchFamily="49" charset="0"/>
              </a:rPr>
              <a:t>goto</a:t>
            </a:r>
            <a:r>
              <a:rPr lang="en-US" dirty="0">
                <a:latin typeface="Courier New" pitchFamily="49" charset="0"/>
              </a:rPr>
              <a:t> loop;</a:t>
            </a:r>
          </a:p>
          <a:p>
            <a:pPr algn="l">
              <a:lnSpc>
                <a:spcPct val="100000"/>
              </a:lnSpc>
            </a:pPr>
            <a:r>
              <a:rPr lang="en-US" dirty="0">
                <a:latin typeface="Courier New" pitchFamily="49" charset="0"/>
              </a:rPr>
              <a:t> done:</a:t>
            </a:r>
          </a:p>
          <a:p>
            <a:pPr algn="l">
              <a:lnSpc>
                <a:spcPct val="100000"/>
              </a:lnSpc>
            </a:pPr>
            <a:r>
              <a:rPr lang="en-US" dirty="0">
                <a:latin typeface="Courier New" pitchFamily="49" charset="0"/>
              </a:rPr>
              <a:t>}</a:t>
            </a:r>
          </a:p>
        </p:txBody>
      </p:sp>
    </p:spTree>
    <p:extLst>
      <p:ext uri="{BB962C8B-B14F-4D97-AF65-F5344CB8AC3E}">
        <p14:creationId xmlns:p14="http://schemas.microsoft.com/office/powerpoint/2010/main" val="155040014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a:xfrm>
            <a:off x="1752600" y="334964"/>
            <a:ext cx="7031038" cy="573087"/>
          </a:xfrm>
        </p:spPr>
        <p:txBody>
          <a:bodyPr>
            <a:normAutofit fontScale="90000"/>
          </a:bodyPr>
          <a:lstStyle/>
          <a:p>
            <a:pPr eaLnBrk="1" hangingPunct="1">
              <a:defRPr/>
            </a:pPr>
            <a:r>
              <a:rPr lang="en-US" dirty="0"/>
              <a:t>Calling </a:t>
            </a:r>
            <a:r>
              <a:rPr lang="en-US" dirty="0" err="1"/>
              <a:t>Strlen</a:t>
            </a:r>
            <a:endParaRPr lang="en-US" dirty="0"/>
          </a:p>
        </p:txBody>
      </p:sp>
      <p:sp>
        <p:nvSpPr>
          <p:cNvPr id="772099" name="Rectangle 3"/>
          <p:cNvSpPr>
            <a:spLocks noGrp="1" noChangeArrowheads="1"/>
          </p:cNvSpPr>
          <p:nvPr>
            <p:ph type="body" idx="1"/>
          </p:nvPr>
        </p:nvSpPr>
        <p:spPr>
          <a:xfrm>
            <a:off x="1827214" y="3962401"/>
            <a:ext cx="8281987" cy="1946275"/>
          </a:xfrm>
        </p:spPr>
        <p:txBody>
          <a:bodyPr>
            <a:normAutofit fontScale="92500" lnSpcReduction="20000"/>
          </a:bodyPr>
          <a:lstStyle/>
          <a:p>
            <a:pPr eaLnBrk="1" hangingPunct="1">
              <a:lnSpc>
                <a:spcPct val="90000"/>
              </a:lnSpc>
              <a:defRPr/>
            </a:pPr>
            <a:r>
              <a:rPr lang="en-US" sz="2000"/>
              <a:t>Strlen performance</a:t>
            </a:r>
          </a:p>
          <a:p>
            <a:pPr lvl="1" eaLnBrk="1" hangingPunct="1">
              <a:lnSpc>
                <a:spcPct val="90000"/>
              </a:lnSpc>
              <a:defRPr/>
            </a:pPr>
            <a:r>
              <a:rPr lang="en-US" sz="1800"/>
              <a:t>Only way to determine length of string is to scan its entire length, looking for null character.</a:t>
            </a:r>
          </a:p>
          <a:p>
            <a:pPr eaLnBrk="1" hangingPunct="1">
              <a:lnSpc>
                <a:spcPct val="90000"/>
              </a:lnSpc>
              <a:defRPr/>
            </a:pPr>
            <a:r>
              <a:rPr lang="en-US" sz="2000"/>
              <a:t>Overall performance, string of length N</a:t>
            </a:r>
          </a:p>
          <a:p>
            <a:pPr lvl="1" eaLnBrk="1" hangingPunct="1">
              <a:lnSpc>
                <a:spcPct val="90000"/>
              </a:lnSpc>
              <a:defRPr/>
            </a:pPr>
            <a:r>
              <a:rPr lang="en-US" sz="1800"/>
              <a:t>N calls to strlen</a:t>
            </a:r>
          </a:p>
          <a:p>
            <a:pPr lvl="1" eaLnBrk="1" hangingPunct="1">
              <a:lnSpc>
                <a:spcPct val="90000"/>
              </a:lnSpc>
              <a:defRPr/>
            </a:pPr>
            <a:r>
              <a:rPr lang="en-US" sz="1800"/>
              <a:t>Require times N, N-1, N-2, …, 1</a:t>
            </a:r>
          </a:p>
          <a:p>
            <a:pPr lvl="1" eaLnBrk="1" hangingPunct="1">
              <a:lnSpc>
                <a:spcPct val="90000"/>
              </a:lnSpc>
              <a:defRPr/>
            </a:pPr>
            <a:r>
              <a:rPr lang="en-US" sz="1800"/>
              <a:t>Overall O(N</a:t>
            </a:r>
            <a:r>
              <a:rPr lang="en-US" sz="1800" baseline="30000"/>
              <a:t>2</a:t>
            </a:r>
            <a:r>
              <a:rPr lang="en-US" sz="1800"/>
              <a:t>) performance</a:t>
            </a:r>
          </a:p>
        </p:txBody>
      </p:sp>
      <p:sp>
        <p:nvSpPr>
          <p:cNvPr id="15364" name="Rectangle 4"/>
          <p:cNvSpPr>
            <a:spLocks noChangeArrowheads="1"/>
          </p:cNvSpPr>
          <p:nvPr/>
        </p:nvSpPr>
        <p:spPr bwMode="auto">
          <a:xfrm>
            <a:off x="3733801" y="990600"/>
            <a:ext cx="4962525" cy="2862322"/>
          </a:xfrm>
          <a:prstGeom prst="rect">
            <a:avLst/>
          </a:prstGeom>
          <a:solidFill>
            <a:srgbClr val="F6F5BD"/>
          </a:solidFill>
          <a:ln w="25400">
            <a:solidFill>
              <a:schemeClr val="tx1"/>
            </a:solidFill>
            <a:miter lim="800000"/>
            <a:headEnd/>
            <a:tailEnd/>
          </a:ln>
        </p:spPr>
        <p:txBody>
          <a:bodyPr>
            <a:spAutoFit/>
          </a:bodyPr>
          <a:lstStyle/>
          <a:p>
            <a:pPr algn="l">
              <a:lnSpc>
                <a:spcPct val="100000"/>
              </a:lnSpc>
            </a:pPr>
            <a:r>
              <a:rPr lang="en-US">
                <a:latin typeface="Courier New" pitchFamily="49" charset="0"/>
              </a:rPr>
              <a:t>/* My version of strlen */</a:t>
            </a:r>
          </a:p>
          <a:p>
            <a:pPr algn="l">
              <a:lnSpc>
                <a:spcPct val="100000"/>
              </a:lnSpc>
            </a:pPr>
            <a:r>
              <a:rPr lang="en-US">
                <a:latin typeface="Courier New" pitchFamily="49" charset="0"/>
              </a:rPr>
              <a:t>size_t strlen(const char *s)</a:t>
            </a:r>
          </a:p>
          <a:p>
            <a:pPr algn="l">
              <a:lnSpc>
                <a:spcPct val="100000"/>
              </a:lnSpc>
            </a:pPr>
            <a:r>
              <a:rPr lang="en-US">
                <a:latin typeface="Courier New" pitchFamily="49" charset="0"/>
              </a:rPr>
              <a:t>{</a:t>
            </a:r>
          </a:p>
          <a:p>
            <a:pPr algn="l">
              <a:lnSpc>
                <a:spcPct val="100000"/>
              </a:lnSpc>
            </a:pPr>
            <a:r>
              <a:rPr lang="en-US">
                <a:latin typeface="Courier New" pitchFamily="49" charset="0"/>
              </a:rPr>
              <a:t>    size_t length = 0;</a:t>
            </a:r>
          </a:p>
          <a:p>
            <a:pPr algn="l">
              <a:lnSpc>
                <a:spcPct val="100000"/>
              </a:lnSpc>
            </a:pPr>
            <a:r>
              <a:rPr lang="en-US">
                <a:latin typeface="Courier New" pitchFamily="49" charset="0"/>
              </a:rPr>
              <a:t>    while (*s != '\0') {</a:t>
            </a:r>
          </a:p>
          <a:p>
            <a:pPr algn="l">
              <a:lnSpc>
                <a:spcPct val="100000"/>
              </a:lnSpc>
            </a:pPr>
            <a:r>
              <a:rPr lang="en-US">
                <a:latin typeface="Courier New" pitchFamily="49" charset="0"/>
              </a:rPr>
              <a:t>	s++; </a:t>
            </a:r>
          </a:p>
          <a:p>
            <a:pPr algn="l">
              <a:lnSpc>
                <a:spcPct val="100000"/>
              </a:lnSpc>
            </a:pPr>
            <a:r>
              <a:rPr lang="en-US">
                <a:latin typeface="Courier New" pitchFamily="49" charset="0"/>
              </a:rPr>
              <a:t>	length++;</a:t>
            </a:r>
          </a:p>
          <a:p>
            <a:pPr algn="l">
              <a:lnSpc>
                <a:spcPct val="100000"/>
              </a:lnSpc>
            </a:pPr>
            <a:r>
              <a:rPr lang="en-US">
                <a:latin typeface="Courier New" pitchFamily="49" charset="0"/>
              </a:rPr>
              <a:t>    }</a:t>
            </a:r>
          </a:p>
          <a:p>
            <a:pPr algn="l">
              <a:lnSpc>
                <a:spcPct val="100000"/>
              </a:lnSpc>
            </a:pPr>
            <a:r>
              <a:rPr lang="en-US">
                <a:latin typeface="Courier New" pitchFamily="49" charset="0"/>
              </a:rPr>
              <a:t>    return length;</a:t>
            </a:r>
          </a:p>
          <a:p>
            <a:pPr algn="l">
              <a:lnSpc>
                <a:spcPct val="100000"/>
              </a:lnSpc>
            </a:pPr>
            <a:r>
              <a:rPr lang="en-US">
                <a:latin typeface="Courier New" pitchFamily="49" charset="0"/>
              </a:rPr>
              <a:t>}</a:t>
            </a:r>
          </a:p>
        </p:txBody>
      </p:sp>
    </p:spTree>
    <p:extLst>
      <p:ext uri="{BB962C8B-B14F-4D97-AF65-F5344CB8AC3E}">
        <p14:creationId xmlns:p14="http://schemas.microsoft.com/office/powerpoint/2010/main" val="236429674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1752600" y="334964"/>
            <a:ext cx="6230938" cy="573087"/>
          </a:xfrm>
        </p:spPr>
        <p:txBody>
          <a:bodyPr>
            <a:normAutofit fontScale="90000"/>
          </a:bodyPr>
          <a:lstStyle/>
          <a:p>
            <a:pPr eaLnBrk="1" hangingPunct="1">
              <a:defRPr/>
            </a:pPr>
            <a:r>
              <a:rPr lang="en-US"/>
              <a:t>Improving Performance</a:t>
            </a:r>
          </a:p>
        </p:txBody>
      </p:sp>
      <p:sp>
        <p:nvSpPr>
          <p:cNvPr id="16387" name="Rectangle 3"/>
          <p:cNvSpPr>
            <a:spLocks noGrp="1" noChangeArrowheads="1"/>
          </p:cNvSpPr>
          <p:nvPr>
            <p:ph type="body" idx="1"/>
          </p:nvPr>
        </p:nvSpPr>
        <p:spPr>
          <a:xfrm>
            <a:off x="1814514" y="3867150"/>
            <a:ext cx="8307387" cy="2578100"/>
          </a:xfrm>
        </p:spPr>
        <p:txBody>
          <a:bodyPr/>
          <a:lstStyle/>
          <a:p>
            <a:pPr lvl="1" eaLnBrk="1" hangingPunct="1"/>
            <a:r>
              <a:rPr lang="en-US" dirty="0"/>
              <a:t>Move call to </a:t>
            </a:r>
            <a:r>
              <a:rPr lang="en-US" b="1" dirty="0" err="1">
                <a:latin typeface="Courier New" pitchFamily="49" charset="0"/>
              </a:rPr>
              <a:t>strlen</a:t>
            </a:r>
            <a:r>
              <a:rPr lang="en-US" dirty="0"/>
              <a:t> outside of loop</a:t>
            </a:r>
          </a:p>
          <a:p>
            <a:pPr lvl="1" eaLnBrk="1" hangingPunct="1"/>
            <a:r>
              <a:rPr lang="en-US" dirty="0"/>
              <a:t>Since result does not change from one iteration to another</a:t>
            </a:r>
          </a:p>
          <a:p>
            <a:pPr lvl="1" eaLnBrk="1" hangingPunct="1"/>
            <a:r>
              <a:rPr lang="en-US" dirty="0"/>
              <a:t>Form of code motion</a:t>
            </a:r>
          </a:p>
        </p:txBody>
      </p:sp>
      <p:sp>
        <p:nvSpPr>
          <p:cNvPr id="16388" name="Rectangle 4"/>
          <p:cNvSpPr>
            <a:spLocks noChangeArrowheads="1"/>
          </p:cNvSpPr>
          <p:nvPr/>
        </p:nvSpPr>
        <p:spPr bwMode="auto">
          <a:xfrm>
            <a:off x="3505200" y="1143001"/>
            <a:ext cx="5007780" cy="2305759"/>
          </a:xfrm>
          <a:prstGeom prst="rect">
            <a:avLst/>
          </a:prstGeom>
          <a:solidFill>
            <a:srgbClr val="F6F5BD"/>
          </a:solidFill>
          <a:ln w="38100" cmpd="dbl">
            <a:solidFill>
              <a:schemeClr val="tx1"/>
            </a:solidFill>
            <a:miter lim="800000"/>
            <a:headEnd/>
            <a:tailEnd/>
          </a:ln>
        </p:spPr>
        <p:txBody>
          <a:bodyPr wrap="none" lIns="90487" tIns="44450" rIns="90487" bIns="44450">
            <a:spAutoFit/>
          </a:bodyPr>
          <a:lstStyle/>
          <a:p>
            <a:pPr>
              <a:tabLst>
                <a:tab pos="914400" algn="l"/>
                <a:tab pos="2286000" algn="l"/>
              </a:tabLst>
            </a:pPr>
            <a:r>
              <a:rPr lang="en-US" dirty="0">
                <a:latin typeface="Courier New" pitchFamily="49" charset="0"/>
              </a:rPr>
              <a:t>void lower(char *s)</a:t>
            </a:r>
          </a:p>
          <a:p>
            <a:pPr>
              <a:tabLst>
                <a:tab pos="914400" algn="l"/>
                <a:tab pos="2286000" algn="l"/>
              </a:tabLst>
            </a:pPr>
            <a:r>
              <a:rPr lang="en-US" dirty="0">
                <a:latin typeface="Courier New" pitchFamily="49" charset="0"/>
              </a:rPr>
              <a:t>{</a:t>
            </a:r>
          </a:p>
          <a:p>
            <a:pPr>
              <a:tabLst>
                <a:tab pos="914400" algn="l"/>
                <a:tab pos="2286000" algn="l"/>
              </a:tabLst>
            </a:pPr>
            <a:r>
              <a:rPr lang="en-US" dirty="0">
                <a:latin typeface="Courier New" pitchFamily="49" charset="0"/>
              </a:rPr>
              <a:t>  </a:t>
            </a:r>
            <a:r>
              <a:rPr lang="en-US" dirty="0" err="1">
                <a:latin typeface="Courier New" pitchFamily="49" charset="0"/>
              </a:rPr>
              <a:t>size_t</a:t>
            </a:r>
            <a:r>
              <a:rPr lang="en-US" dirty="0">
                <a:latin typeface="Courier New" pitchFamily="49" charset="0"/>
              </a:rPr>
              <a:t> </a:t>
            </a:r>
            <a:r>
              <a:rPr lang="en-US" dirty="0" err="1">
                <a:latin typeface="Courier New" pitchFamily="49" charset="0"/>
              </a:rPr>
              <a:t>i</a:t>
            </a:r>
            <a:r>
              <a:rPr lang="en-US" dirty="0">
                <a:latin typeface="Courier New" pitchFamily="49" charset="0"/>
              </a:rPr>
              <a:t>;</a:t>
            </a:r>
          </a:p>
          <a:p>
            <a:pPr>
              <a:tabLst>
                <a:tab pos="914400" algn="l"/>
                <a:tab pos="2286000" algn="l"/>
              </a:tabLst>
            </a:pPr>
            <a:r>
              <a:rPr lang="en-US" dirty="0">
                <a:latin typeface="Courier New" pitchFamily="49" charset="0"/>
              </a:rPr>
              <a:t>  </a:t>
            </a:r>
            <a:r>
              <a:rPr lang="en-US" dirty="0" err="1">
                <a:latin typeface="Courier New" pitchFamily="49" charset="0"/>
              </a:rPr>
              <a:t>size_t</a:t>
            </a:r>
            <a:r>
              <a:rPr lang="en-US" dirty="0">
                <a:latin typeface="Courier New" pitchFamily="49" charset="0"/>
              </a:rPr>
              <a:t> </a:t>
            </a:r>
            <a:r>
              <a:rPr lang="en-US" dirty="0" err="1">
                <a:solidFill>
                  <a:srgbClr val="A50021"/>
                </a:solidFill>
                <a:latin typeface="Courier New" pitchFamily="49" charset="0"/>
              </a:rPr>
              <a:t>len</a:t>
            </a:r>
            <a:r>
              <a:rPr lang="en-US" dirty="0">
                <a:solidFill>
                  <a:srgbClr val="A50021"/>
                </a:solidFill>
                <a:latin typeface="Courier New" pitchFamily="49" charset="0"/>
              </a:rPr>
              <a:t> = </a:t>
            </a:r>
            <a:r>
              <a:rPr lang="en-US" dirty="0" err="1">
                <a:solidFill>
                  <a:srgbClr val="A50021"/>
                </a:solidFill>
                <a:latin typeface="Courier New" pitchFamily="49" charset="0"/>
              </a:rPr>
              <a:t>strlen</a:t>
            </a:r>
            <a:r>
              <a:rPr lang="en-US" dirty="0">
                <a:latin typeface="Courier New" pitchFamily="49" charset="0"/>
              </a:rPr>
              <a:t>(s);</a:t>
            </a:r>
          </a:p>
          <a:p>
            <a:pPr>
              <a:tabLst>
                <a:tab pos="914400" algn="l"/>
                <a:tab pos="2286000" algn="l"/>
              </a:tabLst>
            </a:pPr>
            <a:r>
              <a:rPr lang="en-US" dirty="0">
                <a:latin typeface="Courier New" pitchFamily="49" charset="0"/>
              </a:rPr>
              <a:t>  for (</a:t>
            </a:r>
            <a:r>
              <a:rPr lang="en-US" dirty="0" err="1">
                <a:latin typeface="Courier New" pitchFamily="49" charset="0"/>
              </a:rPr>
              <a:t>i</a:t>
            </a:r>
            <a:r>
              <a:rPr lang="en-US" dirty="0">
                <a:latin typeface="Courier New" pitchFamily="49" charset="0"/>
              </a:rPr>
              <a:t> = 0; </a:t>
            </a:r>
            <a:r>
              <a:rPr lang="en-US" dirty="0" err="1">
                <a:latin typeface="Courier New" pitchFamily="49" charset="0"/>
              </a:rPr>
              <a:t>i</a:t>
            </a:r>
            <a:r>
              <a:rPr lang="en-US" dirty="0">
                <a:latin typeface="Courier New" pitchFamily="49" charset="0"/>
              </a:rPr>
              <a:t> &lt;</a:t>
            </a:r>
            <a:r>
              <a:rPr lang="en-US" dirty="0">
                <a:solidFill>
                  <a:srgbClr val="A50021"/>
                </a:solidFill>
                <a:latin typeface="Courier New" pitchFamily="49" charset="0"/>
              </a:rPr>
              <a:t> </a:t>
            </a:r>
            <a:r>
              <a:rPr lang="en-US" dirty="0" err="1">
                <a:solidFill>
                  <a:srgbClr val="A50021"/>
                </a:solidFill>
                <a:latin typeface="Courier New" pitchFamily="49" charset="0"/>
              </a:rPr>
              <a:t>len</a:t>
            </a:r>
            <a:r>
              <a:rPr lang="en-US" dirty="0">
                <a:latin typeface="Courier New" pitchFamily="49" charset="0"/>
              </a:rPr>
              <a:t>; </a:t>
            </a:r>
            <a:r>
              <a:rPr lang="en-US" dirty="0" err="1">
                <a:latin typeface="Courier New" pitchFamily="49" charset="0"/>
              </a:rPr>
              <a:t>i</a:t>
            </a:r>
            <a:r>
              <a:rPr lang="en-US" dirty="0">
                <a:latin typeface="Courier New" pitchFamily="49" charset="0"/>
              </a:rPr>
              <a:t>++)</a:t>
            </a:r>
          </a:p>
          <a:p>
            <a:pPr>
              <a:tabLst>
                <a:tab pos="914400" algn="l"/>
                <a:tab pos="2286000" algn="l"/>
              </a:tabLst>
            </a:pPr>
            <a:r>
              <a:rPr lang="en-US" dirty="0">
                <a:latin typeface="Courier New" pitchFamily="49" charset="0"/>
              </a:rPr>
              <a:t>    if (s[</a:t>
            </a:r>
            <a:r>
              <a:rPr lang="en-US" dirty="0" err="1">
                <a:latin typeface="Courier New" pitchFamily="49" charset="0"/>
              </a:rPr>
              <a:t>i</a:t>
            </a:r>
            <a:r>
              <a:rPr lang="en-US" dirty="0">
                <a:latin typeface="Courier New" pitchFamily="49" charset="0"/>
              </a:rPr>
              <a:t>] &gt;= 'A' &amp;&amp; s[</a:t>
            </a:r>
            <a:r>
              <a:rPr lang="en-US" dirty="0" err="1">
                <a:latin typeface="Courier New" pitchFamily="49" charset="0"/>
              </a:rPr>
              <a:t>i</a:t>
            </a:r>
            <a:r>
              <a:rPr lang="en-US" dirty="0">
                <a:latin typeface="Courier New" pitchFamily="49" charset="0"/>
              </a:rPr>
              <a:t>] &lt;= 'Z')</a:t>
            </a:r>
          </a:p>
          <a:p>
            <a:pPr>
              <a:tabLst>
                <a:tab pos="914400" algn="l"/>
                <a:tab pos="2286000" algn="l"/>
              </a:tabLst>
            </a:pPr>
            <a:r>
              <a:rPr lang="en-US" dirty="0">
                <a:latin typeface="Courier New" pitchFamily="49" charset="0"/>
              </a:rPr>
              <a:t>      s[</a:t>
            </a:r>
            <a:r>
              <a:rPr lang="en-US" dirty="0" err="1">
                <a:latin typeface="Courier New" pitchFamily="49" charset="0"/>
              </a:rPr>
              <a:t>i</a:t>
            </a:r>
            <a:r>
              <a:rPr lang="en-US" dirty="0">
                <a:latin typeface="Courier New" pitchFamily="49" charset="0"/>
              </a:rPr>
              <a:t>] -= ('A' - 'a');</a:t>
            </a:r>
          </a:p>
          <a:p>
            <a:pPr>
              <a:tabLst>
                <a:tab pos="914400" algn="l"/>
                <a:tab pos="2286000" algn="l"/>
              </a:tabLst>
            </a:pPr>
            <a:r>
              <a:rPr lang="en-US" dirty="0">
                <a:latin typeface="Courier New" pitchFamily="49" charset="0"/>
              </a:rPr>
              <a:t>}</a:t>
            </a:r>
          </a:p>
        </p:txBody>
      </p:sp>
    </p:spTree>
    <p:extLst>
      <p:ext uri="{BB962C8B-B14F-4D97-AF65-F5344CB8AC3E}">
        <p14:creationId xmlns:p14="http://schemas.microsoft.com/office/powerpoint/2010/main" val="165308745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a:xfrm>
            <a:off x="1676400" y="334964"/>
            <a:ext cx="8763000" cy="573087"/>
          </a:xfrm>
        </p:spPr>
        <p:txBody>
          <a:bodyPr>
            <a:normAutofit fontScale="90000"/>
          </a:bodyPr>
          <a:lstStyle/>
          <a:p>
            <a:pPr eaLnBrk="1" hangingPunct="1">
              <a:defRPr/>
            </a:pPr>
            <a:r>
              <a:rPr lang="en-US"/>
              <a:t>Lower Case Conversion Performance</a:t>
            </a:r>
          </a:p>
        </p:txBody>
      </p:sp>
      <p:sp>
        <p:nvSpPr>
          <p:cNvPr id="2052" name="Rectangle 3"/>
          <p:cNvSpPr>
            <a:spLocks noGrp="1" noChangeArrowheads="1"/>
          </p:cNvSpPr>
          <p:nvPr>
            <p:ph type="body" idx="1"/>
          </p:nvPr>
        </p:nvSpPr>
        <p:spPr>
          <a:xfrm>
            <a:off x="1814514" y="1220788"/>
            <a:ext cx="8307387" cy="906462"/>
          </a:xfrm>
        </p:spPr>
        <p:txBody>
          <a:bodyPr/>
          <a:lstStyle/>
          <a:p>
            <a:pPr lvl="1" eaLnBrk="1" hangingPunct="1"/>
            <a:r>
              <a:rPr lang="en-US"/>
              <a:t>Time doubles when double string length</a:t>
            </a:r>
          </a:p>
          <a:p>
            <a:pPr lvl="1" eaLnBrk="1" hangingPunct="1"/>
            <a:r>
              <a:rPr lang="en-US"/>
              <a:t>Linear performance of lower2</a:t>
            </a:r>
          </a:p>
        </p:txBody>
      </p:sp>
      <p:grpSp>
        <p:nvGrpSpPr>
          <p:cNvPr id="14" name="Group 13"/>
          <p:cNvGrpSpPr>
            <a:grpSpLocks/>
          </p:cNvGrpSpPr>
          <p:nvPr/>
        </p:nvGrpSpPr>
        <p:grpSpPr bwMode="auto">
          <a:xfrm>
            <a:off x="1993900" y="2620246"/>
            <a:ext cx="8128000" cy="3441700"/>
            <a:chOff x="0" y="0"/>
            <a:chExt cx="773" cy="383"/>
          </a:xfrm>
        </p:grpSpPr>
        <p:graphicFrame>
          <p:nvGraphicFramePr>
            <p:cNvPr id="15" name="Chart 14"/>
            <p:cNvGraphicFramePr>
              <a:graphicFrameLocks/>
            </p:cNvGraphicFramePr>
            <p:nvPr/>
          </p:nvGraphicFramePr>
          <p:xfrm>
            <a:off x="0" y="0"/>
            <a:ext cx="773" cy="383"/>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 Box 10"/>
            <p:cNvSpPr txBox="1">
              <a:spLocks noChangeArrowheads="1"/>
            </p:cNvSpPr>
            <p:nvPr/>
          </p:nvSpPr>
          <p:spPr bwMode="auto">
            <a:xfrm>
              <a:off x="488" y="141"/>
              <a:ext cx="56" cy="24"/>
            </a:xfrm>
            <a:prstGeom prst="rect">
              <a:avLst/>
            </a:prstGeom>
            <a:noFill/>
            <a:ln w="9525">
              <a:noFill/>
              <a:miter lim="800000"/>
              <a:headEnd/>
              <a:tailEnd/>
            </a:ln>
          </p:spPr>
          <p:txBody>
            <a:bodyPr wrap="none" lIns="27432" tIns="27432" rIns="0" bIns="0" anchor="t" upright="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en-US" sz="1200" dirty="0">
                  <a:solidFill>
                    <a:srgbClr val="000000"/>
                  </a:solidFill>
                  <a:latin typeface="Courier New"/>
                  <a:cs typeface="Courier New"/>
                </a:rPr>
                <a:t>lower1</a:t>
              </a:r>
            </a:p>
          </p:txBody>
        </p:sp>
        <p:sp>
          <p:nvSpPr>
            <p:cNvPr id="17" name="Text Box 11"/>
            <p:cNvSpPr txBox="1">
              <a:spLocks noChangeArrowheads="1"/>
            </p:cNvSpPr>
            <p:nvPr/>
          </p:nvSpPr>
          <p:spPr bwMode="auto">
            <a:xfrm>
              <a:off x="467" y="269"/>
              <a:ext cx="56" cy="24"/>
            </a:xfrm>
            <a:prstGeom prst="rect">
              <a:avLst/>
            </a:prstGeom>
            <a:noFill/>
            <a:ln w="9525">
              <a:noFill/>
              <a:miter lim="800000"/>
              <a:headEnd/>
              <a:tailEnd/>
            </a:ln>
          </p:spPr>
          <p:txBody>
            <a:bodyPr wrap="none" lIns="27432" tIns="27432" rIns="0" bIns="0" anchor="t" upright="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en-US" sz="1200" dirty="0">
                  <a:solidFill>
                    <a:srgbClr val="000000"/>
                  </a:solidFill>
                  <a:latin typeface="Courier New"/>
                  <a:cs typeface="Courier New"/>
                </a:rPr>
                <a:t>lower2</a:t>
              </a:r>
            </a:p>
          </p:txBody>
        </p:sp>
      </p:grpSp>
    </p:spTree>
    <p:extLst>
      <p:ext uri="{BB962C8B-B14F-4D97-AF65-F5344CB8AC3E}">
        <p14:creationId xmlns:p14="http://schemas.microsoft.com/office/powerpoint/2010/main" val="89078649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1676400" y="304800"/>
            <a:ext cx="8839200" cy="573088"/>
          </a:xfrm>
        </p:spPr>
        <p:txBody>
          <a:bodyPr>
            <a:normAutofit fontScale="90000"/>
          </a:bodyPr>
          <a:lstStyle/>
          <a:p>
            <a:pPr eaLnBrk="1" hangingPunct="1">
              <a:defRPr/>
            </a:pPr>
            <a:r>
              <a:rPr lang="en-US"/>
              <a:t>Optimization Blocker: Procedure Calls</a:t>
            </a:r>
          </a:p>
        </p:txBody>
      </p:sp>
      <p:sp>
        <p:nvSpPr>
          <p:cNvPr id="402435" name="Rectangle 3"/>
          <p:cNvSpPr>
            <a:spLocks noGrp="1" noChangeArrowheads="1"/>
          </p:cNvSpPr>
          <p:nvPr>
            <p:ph type="body" idx="1"/>
          </p:nvPr>
        </p:nvSpPr>
        <p:spPr>
          <a:xfrm>
            <a:off x="1676400" y="1066800"/>
            <a:ext cx="8839200" cy="5410200"/>
          </a:xfrm>
        </p:spPr>
        <p:txBody>
          <a:bodyPr vert="horz" lIns="90487" tIns="44450" rIns="90487" bIns="44450" rtlCol="0">
            <a:normAutofit/>
          </a:bodyPr>
          <a:lstStyle/>
          <a:p>
            <a:pPr eaLnBrk="1" hangingPunct="1">
              <a:defRPr/>
            </a:pPr>
            <a:r>
              <a:rPr lang="en-US" sz="2000" i="1" dirty="0"/>
              <a:t>Why couldn’t compiler move </a:t>
            </a:r>
            <a:r>
              <a:rPr lang="en-US" sz="2000" dirty="0" err="1">
                <a:latin typeface="Courier New" pitchFamily="49" charset="0"/>
              </a:rPr>
              <a:t>strlen</a:t>
            </a:r>
            <a:r>
              <a:rPr lang="en-US" sz="2000" i="1" dirty="0"/>
              <a:t> out of  inner loop?</a:t>
            </a:r>
          </a:p>
          <a:p>
            <a:pPr lvl="1" eaLnBrk="1" hangingPunct="1">
              <a:defRPr/>
            </a:pPr>
            <a:r>
              <a:rPr lang="en-US" sz="1800" dirty="0"/>
              <a:t>Procedure may have side effects</a:t>
            </a:r>
          </a:p>
          <a:p>
            <a:pPr lvl="2" eaLnBrk="1" hangingPunct="1">
              <a:defRPr/>
            </a:pPr>
            <a:r>
              <a:rPr lang="en-US" sz="1600" dirty="0"/>
              <a:t>Alters global state each time called</a:t>
            </a:r>
          </a:p>
          <a:p>
            <a:pPr lvl="1" eaLnBrk="1" hangingPunct="1">
              <a:defRPr/>
            </a:pPr>
            <a:r>
              <a:rPr lang="en-US" sz="1800" dirty="0"/>
              <a:t>Function may not return same value for given arguments</a:t>
            </a:r>
          </a:p>
          <a:p>
            <a:pPr lvl="2" eaLnBrk="1" hangingPunct="1">
              <a:defRPr/>
            </a:pPr>
            <a:r>
              <a:rPr lang="en-US" sz="1600" dirty="0"/>
              <a:t>Depends on other parts of global state</a:t>
            </a:r>
          </a:p>
          <a:p>
            <a:pPr lvl="2" eaLnBrk="1" hangingPunct="1">
              <a:defRPr/>
            </a:pPr>
            <a:r>
              <a:rPr lang="en-US" sz="1600" dirty="0"/>
              <a:t>Procedure </a:t>
            </a:r>
            <a:r>
              <a:rPr lang="en-US" sz="1600" b="1" dirty="0">
                <a:latin typeface="Courier New" pitchFamily="49" charset="0"/>
              </a:rPr>
              <a:t>lower</a:t>
            </a:r>
            <a:r>
              <a:rPr lang="en-US" sz="1600" dirty="0"/>
              <a:t> could interact with </a:t>
            </a:r>
            <a:r>
              <a:rPr lang="en-US" sz="1600" b="1" dirty="0" err="1">
                <a:latin typeface="Courier New" pitchFamily="49" charset="0"/>
              </a:rPr>
              <a:t>strlen</a:t>
            </a:r>
            <a:endParaRPr lang="en-US" sz="1600" b="1" dirty="0"/>
          </a:p>
          <a:p>
            <a:pPr eaLnBrk="1" hangingPunct="1">
              <a:defRPr/>
            </a:pPr>
            <a:r>
              <a:rPr lang="en-US" sz="2000" dirty="0">
                <a:solidFill>
                  <a:srgbClr val="C00000"/>
                </a:solidFill>
              </a:rPr>
              <a:t>Warning:</a:t>
            </a:r>
          </a:p>
          <a:p>
            <a:pPr lvl="1" eaLnBrk="1" hangingPunct="1">
              <a:defRPr/>
            </a:pPr>
            <a:r>
              <a:rPr lang="en-US" sz="1800" dirty="0"/>
              <a:t>Compiler may treat procedure call as a black box</a:t>
            </a:r>
          </a:p>
          <a:p>
            <a:pPr lvl="1" eaLnBrk="1" hangingPunct="1">
              <a:defRPr/>
            </a:pPr>
            <a:r>
              <a:rPr lang="en-US" sz="1800" dirty="0"/>
              <a:t>Weak optimizations near them</a:t>
            </a:r>
          </a:p>
          <a:p>
            <a:pPr lvl="1" eaLnBrk="1" hangingPunct="1">
              <a:defRPr/>
            </a:pPr>
            <a:endParaRPr lang="en-US" sz="1800" dirty="0"/>
          </a:p>
          <a:p>
            <a:pPr eaLnBrk="1" hangingPunct="1">
              <a:defRPr/>
            </a:pPr>
            <a:r>
              <a:rPr lang="en-US" sz="2000" dirty="0"/>
              <a:t>Remedies:</a:t>
            </a:r>
          </a:p>
          <a:p>
            <a:pPr lvl="1" eaLnBrk="1" hangingPunct="1">
              <a:defRPr/>
            </a:pPr>
            <a:r>
              <a:rPr lang="en-US" sz="1800" dirty="0"/>
              <a:t>Use of inline functions</a:t>
            </a:r>
          </a:p>
          <a:p>
            <a:pPr lvl="2">
              <a:defRPr/>
            </a:pPr>
            <a:r>
              <a:rPr lang="en-US" sz="1800" dirty="0"/>
              <a:t>GCC does this with –O1</a:t>
            </a:r>
          </a:p>
          <a:p>
            <a:pPr lvl="3">
              <a:defRPr/>
            </a:pPr>
            <a:r>
              <a:rPr lang="en-US" dirty="0"/>
              <a:t>Within single file</a:t>
            </a:r>
          </a:p>
          <a:p>
            <a:pPr lvl="1" eaLnBrk="1" hangingPunct="1">
              <a:defRPr/>
            </a:pPr>
            <a:r>
              <a:rPr lang="en-US" sz="1800" dirty="0"/>
              <a:t>Do your own code motion</a:t>
            </a:r>
          </a:p>
        </p:txBody>
      </p:sp>
      <p:sp>
        <p:nvSpPr>
          <p:cNvPr id="17412" name="Rectangle 4"/>
          <p:cNvSpPr>
            <a:spLocks noChangeArrowheads="1"/>
          </p:cNvSpPr>
          <p:nvPr/>
        </p:nvSpPr>
        <p:spPr bwMode="auto">
          <a:xfrm>
            <a:off x="6096000" y="3733800"/>
            <a:ext cx="4038600" cy="2862322"/>
          </a:xfrm>
          <a:prstGeom prst="rect">
            <a:avLst/>
          </a:prstGeom>
          <a:solidFill>
            <a:srgbClr val="F6F5BD"/>
          </a:solidFill>
          <a:ln w="25400">
            <a:solidFill>
              <a:schemeClr val="tx1"/>
            </a:solidFill>
            <a:miter lim="800000"/>
            <a:headEnd/>
            <a:tailEnd/>
          </a:ln>
        </p:spPr>
        <p:txBody>
          <a:bodyPr>
            <a:spAutoFit/>
          </a:bodyPr>
          <a:lstStyle/>
          <a:p>
            <a:pPr algn="l">
              <a:lnSpc>
                <a:spcPct val="100000"/>
              </a:lnSpc>
            </a:pPr>
            <a:r>
              <a:rPr lang="en-US" dirty="0" err="1">
                <a:latin typeface="Courier New" pitchFamily="49" charset="0"/>
              </a:rPr>
              <a:t>size_t</a:t>
            </a:r>
            <a:r>
              <a:rPr lang="en-US" dirty="0">
                <a:latin typeface="Courier New" pitchFamily="49" charset="0"/>
              </a:rPr>
              <a:t> </a:t>
            </a:r>
            <a:r>
              <a:rPr lang="en-US" dirty="0" err="1">
                <a:latin typeface="Courier New" pitchFamily="49" charset="0"/>
              </a:rPr>
              <a:t>lencnt</a:t>
            </a:r>
            <a:r>
              <a:rPr lang="en-US" dirty="0">
                <a:latin typeface="Courier New" pitchFamily="49" charset="0"/>
              </a:rPr>
              <a:t> = 0;</a:t>
            </a:r>
          </a:p>
          <a:p>
            <a:pPr algn="l">
              <a:lnSpc>
                <a:spcPct val="100000"/>
              </a:lnSpc>
            </a:pPr>
            <a:r>
              <a:rPr lang="en-US" dirty="0" err="1">
                <a:latin typeface="Courier New" pitchFamily="49" charset="0"/>
              </a:rPr>
              <a:t>size_t</a:t>
            </a:r>
            <a:r>
              <a:rPr lang="en-US" dirty="0">
                <a:latin typeface="Courier New" pitchFamily="49" charset="0"/>
              </a:rPr>
              <a:t> </a:t>
            </a:r>
            <a:r>
              <a:rPr lang="en-US" dirty="0" err="1">
                <a:latin typeface="Courier New" pitchFamily="49" charset="0"/>
              </a:rPr>
              <a:t>strlen</a:t>
            </a:r>
            <a:r>
              <a:rPr lang="en-US" dirty="0">
                <a:latin typeface="Courier New" pitchFamily="49" charset="0"/>
              </a:rPr>
              <a:t>(</a:t>
            </a:r>
            <a:r>
              <a:rPr lang="en-US" dirty="0" err="1">
                <a:latin typeface="Courier New" pitchFamily="49" charset="0"/>
              </a:rPr>
              <a:t>const</a:t>
            </a:r>
            <a:r>
              <a:rPr lang="en-US" dirty="0">
                <a:latin typeface="Courier New" pitchFamily="49" charset="0"/>
              </a:rPr>
              <a:t> char *s)</a:t>
            </a:r>
          </a:p>
          <a:p>
            <a:pPr algn="l">
              <a:lnSpc>
                <a:spcPct val="100000"/>
              </a:lnSpc>
            </a:pPr>
            <a:r>
              <a:rPr lang="en-US" dirty="0">
                <a:latin typeface="Courier New" pitchFamily="49" charset="0"/>
              </a:rPr>
              <a:t>{</a:t>
            </a:r>
          </a:p>
          <a:p>
            <a:pPr algn="l">
              <a:lnSpc>
                <a:spcPct val="100000"/>
              </a:lnSpc>
            </a:pPr>
            <a:r>
              <a:rPr lang="en-US" dirty="0">
                <a:latin typeface="Courier New" pitchFamily="49" charset="0"/>
              </a:rPr>
              <a:t>    </a:t>
            </a:r>
            <a:r>
              <a:rPr lang="en-US" dirty="0" err="1">
                <a:latin typeface="Courier New" pitchFamily="49" charset="0"/>
              </a:rPr>
              <a:t>size_t</a:t>
            </a:r>
            <a:r>
              <a:rPr lang="en-US" dirty="0">
                <a:latin typeface="Courier New" pitchFamily="49" charset="0"/>
              </a:rPr>
              <a:t> length = 0;</a:t>
            </a:r>
          </a:p>
          <a:p>
            <a:pPr algn="l">
              <a:lnSpc>
                <a:spcPct val="100000"/>
              </a:lnSpc>
            </a:pPr>
            <a:r>
              <a:rPr lang="en-US" dirty="0">
                <a:latin typeface="Courier New" pitchFamily="49" charset="0"/>
              </a:rPr>
              <a:t>    while (*s != '\0') {</a:t>
            </a:r>
          </a:p>
          <a:p>
            <a:pPr algn="l">
              <a:lnSpc>
                <a:spcPct val="100000"/>
              </a:lnSpc>
            </a:pPr>
            <a:r>
              <a:rPr lang="en-US" dirty="0">
                <a:latin typeface="Courier New" pitchFamily="49" charset="0"/>
              </a:rPr>
              <a:t>	s++; length++;</a:t>
            </a:r>
          </a:p>
          <a:p>
            <a:pPr algn="l">
              <a:lnSpc>
                <a:spcPct val="100000"/>
              </a:lnSpc>
            </a:pPr>
            <a:r>
              <a:rPr lang="en-US" dirty="0">
                <a:latin typeface="Courier New" pitchFamily="49" charset="0"/>
              </a:rPr>
              <a:t>    }</a:t>
            </a:r>
          </a:p>
          <a:p>
            <a:pPr algn="l">
              <a:lnSpc>
                <a:spcPct val="100000"/>
              </a:lnSpc>
            </a:pPr>
            <a:r>
              <a:rPr lang="en-US" dirty="0">
                <a:latin typeface="Courier New" pitchFamily="49" charset="0"/>
              </a:rPr>
              <a:t>    </a:t>
            </a:r>
            <a:r>
              <a:rPr lang="en-US" dirty="0" err="1">
                <a:latin typeface="Courier New" pitchFamily="49" charset="0"/>
              </a:rPr>
              <a:t>lencnt</a:t>
            </a:r>
            <a:r>
              <a:rPr lang="en-US" dirty="0">
                <a:latin typeface="Courier New" pitchFamily="49" charset="0"/>
              </a:rPr>
              <a:t> += length;</a:t>
            </a:r>
          </a:p>
          <a:p>
            <a:pPr algn="l">
              <a:lnSpc>
                <a:spcPct val="100000"/>
              </a:lnSpc>
            </a:pPr>
            <a:r>
              <a:rPr lang="en-US" dirty="0">
                <a:latin typeface="Courier New" pitchFamily="49" charset="0"/>
              </a:rPr>
              <a:t>    return length;</a:t>
            </a:r>
          </a:p>
          <a:p>
            <a:pPr algn="l">
              <a:lnSpc>
                <a:spcPct val="100000"/>
              </a:lnSpc>
            </a:pPr>
            <a:r>
              <a:rPr lang="en-US" dirty="0">
                <a:latin typeface="Courier New" pitchFamily="49" charset="0"/>
              </a:rPr>
              <a:t>}</a:t>
            </a:r>
          </a:p>
        </p:txBody>
      </p:sp>
    </p:spTree>
    <p:extLst>
      <p:ext uri="{BB962C8B-B14F-4D97-AF65-F5344CB8AC3E}">
        <p14:creationId xmlns:p14="http://schemas.microsoft.com/office/powerpoint/2010/main" val="24510713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2435">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2435">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2435">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2435">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243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7434B-B0EF-428E-B1E8-0417403071D0}"/>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438C8A6C-B728-423D-959F-2CF00C1EF04D}"/>
              </a:ext>
            </a:extLst>
          </p:cNvPr>
          <p:cNvSpPr>
            <a:spLocks noGrp="1"/>
          </p:cNvSpPr>
          <p:nvPr>
            <p:ph idx="1"/>
          </p:nvPr>
        </p:nvSpPr>
        <p:spPr/>
        <p:txBody>
          <a:bodyPr>
            <a:normAutofit/>
          </a:bodyPr>
          <a:lstStyle/>
          <a:p>
            <a:r>
              <a:rPr lang="en-US" dirty="0"/>
              <a:t>Attack Lab: released and due on 2</a:t>
            </a:r>
            <a:r>
              <a:rPr lang="en-US" baseline="30000" dirty="0"/>
              <a:t>nd</a:t>
            </a:r>
            <a:r>
              <a:rPr lang="en-US" dirty="0"/>
              <a:t> July.</a:t>
            </a:r>
          </a:p>
          <a:p>
            <a:r>
              <a:rPr lang="en-US" dirty="0"/>
              <a:t>Collect Quiz 2 answer sheet.</a:t>
            </a:r>
          </a:p>
          <a:p>
            <a:r>
              <a:rPr lang="en-US" dirty="0"/>
              <a:t>Mid-Term –Friday</a:t>
            </a:r>
          </a:p>
          <a:p>
            <a:pPr lvl="1"/>
            <a:r>
              <a:rPr lang="en-US" dirty="0"/>
              <a:t>Solve all practice problems from Guidance announcement made.</a:t>
            </a:r>
          </a:p>
          <a:p>
            <a:pPr lvl="1"/>
            <a:r>
              <a:rPr lang="en-US" dirty="0"/>
              <a:t>Revisit Quiz 1 and Quiz 2</a:t>
            </a:r>
          </a:p>
          <a:p>
            <a:pPr lvl="1"/>
            <a:r>
              <a:rPr lang="en-US" dirty="0"/>
              <a:t>All slides examples from slide 1 to slide 9</a:t>
            </a:r>
          </a:p>
          <a:p>
            <a:pPr lvl="1"/>
            <a:r>
              <a:rPr lang="en-US" dirty="0"/>
              <a:t>At end take mock exam in </a:t>
            </a:r>
            <a:r>
              <a:rPr lang="en-US" dirty="0" err="1"/>
              <a:t>moodle</a:t>
            </a:r>
            <a:r>
              <a:rPr lang="en-US" dirty="0"/>
              <a:t>, need to mail me for password and you can only take after Wednesday [Extra credits will be given for doing Mock, hence need to mail me so name is recorded and credits is based on completion of mock and how much time you have taken].</a:t>
            </a:r>
          </a:p>
        </p:txBody>
      </p:sp>
    </p:spTree>
    <p:extLst>
      <p:ext uri="{BB962C8B-B14F-4D97-AF65-F5344CB8AC3E}">
        <p14:creationId xmlns:p14="http://schemas.microsoft.com/office/powerpoint/2010/main" val="541885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a:xfrm>
            <a:off x="1881019" y="297059"/>
            <a:ext cx="7592093" cy="762000"/>
          </a:xfrm>
        </p:spPr>
        <p:txBody>
          <a:bodyPr/>
          <a:lstStyle/>
          <a:p>
            <a:pPr eaLnBrk="1" hangingPunct="1">
              <a:defRPr/>
            </a:pPr>
            <a:r>
              <a:rPr lang="en-US" dirty="0"/>
              <a:t>Memory Matters</a:t>
            </a:r>
          </a:p>
        </p:txBody>
      </p:sp>
      <p:sp>
        <p:nvSpPr>
          <p:cNvPr id="18435" name="Rectangle 9"/>
          <p:cNvSpPr>
            <a:spLocks noGrp="1" noChangeArrowheads="1"/>
          </p:cNvSpPr>
          <p:nvPr>
            <p:ph type="body" idx="1"/>
          </p:nvPr>
        </p:nvSpPr>
        <p:spPr>
          <a:xfrm>
            <a:off x="1814514" y="5638800"/>
            <a:ext cx="8307387" cy="806450"/>
          </a:xfrm>
        </p:spPr>
        <p:txBody>
          <a:bodyPr>
            <a:normAutofit lnSpcReduction="10000"/>
          </a:bodyPr>
          <a:lstStyle/>
          <a:p>
            <a:pPr lvl="1" eaLnBrk="1" hangingPunct="1"/>
            <a:r>
              <a:rPr lang="en-US"/>
              <a:t>Code updates </a:t>
            </a:r>
            <a:r>
              <a:rPr lang="en-US">
                <a:latin typeface="Courier New" pitchFamily="49" charset="0"/>
              </a:rPr>
              <a:t>b[i]</a:t>
            </a:r>
            <a:r>
              <a:rPr lang="en-US"/>
              <a:t> on every iteration</a:t>
            </a:r>
          </a:p>
          <a:p>
            <a:pPr lvl="1" eaLnBrk="1" hangingPunct="1"/>
            <a:r>
              <a:rPr lang="en-US"/>
              <a:t>Why couldn’t compiler optimize this away?</a:t>
            </a:r>
          </a:p>
        </p:txBody>
      </p:sp>
      <p:sp>
        <p:nvSpPr>
          <p:cNvPr id="18436" name="Rectangle 3"/>
          <p:cNvSpPr>
            <a:spLocks noChangeArrowheads="1"/>
          </p:cNvSpPr>
          <p:nvPr/>
        </p:nvSpPr>
        <p:spPr bwMode="auto">
          <a:xfrm>
            <a:off x="3276601" y="3657601"/>
            <a:ext cx="5876783" cy="1813317"/>
          </a:xfrm>
          <a:prstGeom prst="rect">
            <a:avLst/>
          </a:prstGeom>
          <a:solidFill>
            <a:srgbClr val="F1C7C7"/>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 sum_rows1 inner loop</a:t>
            </a:r>
          </a:p>
          <a:p>
            <a:r>
              <a:rPr lang="en-US" sz="1400" dirty="0">
                <a:latin typeface="Courier New" pitchFamily="49" charset="0"/>
              </a:rPr>
              <a:t>.L4:</a:t>
            </a:r>
          </a:p>
          <a:p>
            <a:r>
              <a:rPr lang="en-US" sz="1400" dirty="0">
                <a:latin typeface="Courier New" pitchFamily="49" charset="0"/>
              </a:rPr>
              <a:t>        </a:t>
            </a:r>
            <a:r>
              <a:rPr lang="en-US" sz="1400" dirty="0" err="1">
                <a:solidFill>
                  <a:srgbClr val="C00000"/>
                </a:solidFill>
                <a:latin typeface="Courier New" pitchFamily="49" charset="0"/>
              </a:rPr>
              <a:t>movsd</a:t>
            </a:r>
            <a:r>
              <a:rPr lang="en-US" sz="1400" dirty="0">
                <a:solidFill>
                  <a:srgbClr val="C00000"/>
                </a:solidFill>
                <a:latin typeface="Courier New" pitchFamily="49" charset="0"/>
              </a:rPr>
              <a:t>   (%rsi,%rax,8), %xmm0	# FP load</a:t>
            </a:r>
          </a:p>
          <a:p>
            <a:r>
              <a:rPr lang="en-US" sz="1400" dirty="0">
                <a:latin typeface="Courier New" pitchFamily="49" charset="0"/>
              </a:rPr>
              <a:t>        </a:t>
            </a:r>
            <a:r>
              <a:rPr lang="en-US" sz="1400" dirty="0" err="1">
                <a:latin typeface="Courier New" pitchFamily="49" charset="0"/>
              </a:rPr>
              <a:t>addsd</a:t>
            </a:r>
            <a:r>
              <a:rPr lang="en-US" sz="1400" dirty="0">
                <a:latin typeface="Courier New" pitchFamily="49" charset="0"/>
              </a:rPr>
              <a:t>   (%</a:t>
            </a:r>
            <a:r>
              <a:rPr lang="en-US" sz="1400" dirty="0" err="1">
                <a:latin typeface="Courier New" pitchFamily="49" charset="0"/>
              </a:rPr>
              <a:t>rdi</a:t>
            </a:r>
            <a:r>
              <a:rPr lang="en-US" sz="1400" dirty="0">
                <a:latin typeface="Courier New" pitchFamily="49" charset="0"/>
              </a:rPr>
              <a:t>), %xmm0		# FP add</a:t>
            </a:r>
          </a:p>
          <a:p>
            <a:r>
              <a:rPr lang="en-US" sz="1400" dirty="0">
                <a:latin typeface="Courier New" pitchFamily="49" charset="0"/>
              </a:rPr>
              <a:t>        </a:t>
            </a:r>
            <a:r>
              <a:rPr lang="en-US" sz="1400" dirty="0" err="1">
                <a:solidFill>
                  <a:srgbClr val="C00000"/>
                </a:solidFill>
                <a:latin typeface="Courier New" pitchFamily="49" charset="0"/>
              </a:rPr>
              <a:t>movsd</a:t>
            </a:r>
            <a:r>
              <a:rPr lang="en-US" sz="1400" dirty="0">
                <a:solidFill>
                  <a:srgbClr val="C00000"/>
                </a:solidFill>
                <a:latin typeface="Courier New" pitchFamily="49" charset="0"/>
              </a:rPr>
              <a:t>   %xmm0, (%rsi,%rax,8)	# FP store</a:t>
            </a:r>
          </a:p>
          <a:p>
            <a:r>
              <a:rPr lang="en-US" sz="1400" dirty="0">
                <a:latin typeface="Courier New" pitchFamily="49" charset="0"/>
              </a:rPr>
              <a:t>        </a:t>
            </a:r>
            <a:r>
              <a:rPr lang="en-US" sz="1400" dirty="0" err="1">
                <a:latin typeface="Courier New" pitchFamily="49" charset="0"/>
              </a:rPr>
              <a:t>addq</a:t>
            </a:r>
            <a:r>
              <a:rPr lang="en-US" sz="1400" dirty="0">
                <a:latin typeface="Courier New" pitchFamily="49" charset="0"/>
              </a:rPr>
              <a:t>    $8, %</a:t>
            </a:r>
            <a:r>
              <a:rPr lang="en-US" sz="1400" dirty="0" err="1">
                <a:latin typeface="Courier New" pitchFamily="49" charset="0"/>
              </a:rPr>
              <a:t>rdi</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cmpq</a:t>
            </a:r>
            <a:r>
              <a:rPr lang="en-US" sz="1400" dirty="0">
                <a:latin typeface="Courier New" pitchFamily="49" charset="0"/>
              </a:rPr>
              <a:t>    %</a:t>
            </a:r>
            <a:r>
              <a:rPr lang="en-US" sz="1400" dirty="0" err="1">
                <a:latin typeface="Courier New" pitchFamily="49" charset="0"/>
              </a:rPr>
              <a:t>rcx</a:t>
            </a:r>
            <a:r>
              <a:rPr lang="en-US" sz="1400" dirty="0">
                <a:latin typeface="Courier New" pitchFamily="49" charset="0"/>
              </a:rPr>
              <a:t>, %</a:t>
            </a:r>
            <a:r>
              <a:rPr lang="en-US" sz="1400" dirty="0" err="1">
                <a:latin typeface="Courier New" pitchFamily="49" charset="0"/>
              </a:rPr>
              <a:t>rdi</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jne</a:t>
            </a:r>
            <a:r>
              <a:rPr lang="en-US" sz="1400" dirty="0">
                <a:latin typeface="Courier New" pitchFamily="49" charset="0"/>
              </a:rPr>
              <a:t>     .L4</a:t>
            </a:r>
          </a:p>
        </p:txBody>
      </p:sp>
      <p:sp>
        <p:nvSpPr>
          <p:cNvPr id="18437" name="Line 4"/>
          <p:cNvSpPr>
            <a:spLocks noChangeShapeType="1"/>
          </p:cNvSpPr>
          <p:nvPr/>
        </p:nvSpPr>
        <p:spPr bwMode="auto">
          <a:xfrm>
            <a:off x="3810000" y="2743200"/>
            <a:ext cx="609600" cy="457200"/>
          </a:xfrm>
          <a:prstGeom prst="line">
            <a:avLst/>
          </a:prstGeom>
          <a:noFill/>
          <a:ln w="25400">
            <a:solidFill>
              <a:schemeClr val="tx1"/>
            </a:solidFill>
            <a:round/>
            <a:headEnd/>
            <a:tailEnd type="triangle" w="med" len="med"/>
          </a:ln>
        </p:spPr>
        <p:txBody>
          <a:bodyPr wrap="none" anchor="ctr"/>
          <a:lstStyle/>
          <a:p>
            <a:endParaRPr lang="en-US"/>
          </a:p>
        </p:txBody>
      </p:sp>
      <p:sp>
        <p:nvSpPr>
          <p:cNvPr id="18438" name="Rectangle 7"/>
          <p:cNvSpPr>
            <a:spLocks noChangeArrowheads="1"/>
          </p:cNvSpPr>
          <p:nvPr/>
        </p:nvSpPr>
        <p:spPr bwMode="auto">
          <a:xfrm>
            <a:off x="2057400" y="1143000"/>
            <a:ext cx="5130800" cy="2273300"/>
          </a:xfrm>
          <a:prstGeom prst="rect">
            <a:avLst/>
          </a:prstGeom>
          <a:solidFill>
            <a:srgbClr val="F6F5BD"/>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 Sum rows of n X n matrix a</a:t>
            </a:r>
          </a:p>
          <a:p>
            <a:pPr algn="l">
              <a:lnSpc>
                <a:spcPct val="100000"/>
              </a:lnSpc>
            </a:pPr>
            <a:r>
              <a:rPr lang="en-US" sz="1400" dirty="0">
                <a:latin typeface="Courier New" pitchFamily="49" charset="0"/>
              </a:rPr>
              <a:t>   and store in vector b  */</a:t>
            </a:r>
          </a:p>
          <a:p>
            <a:pPr algn="l">
              <a:lnSpc>
                <a:spcPct val="100000"/>
              </a:lnSpc>
            </a:pPr>
            <a:r>
              <a:rPr lang="en-US" sz="1400" dirty="0">
                <a:latin typeface="Courier New" pitchFamily="49" charset="0"/>
              </a:rPr>
              <a:t>void sum_rows1(double *a, double *b, long n) {</a:t>
            </a:r>
          </a:p>
          <a:p>
            <a:pPr algn="l">
              <a:lnSpc>
                <a:spcPct val="100000"/>
              </a:lnSpc>
            </a:pPr>
            <a:r>
              <a:rPr lang="en-US" sz="1400" dirty="0">
                <a:latin typeface="Courier New" pitchFamily="49" charset="0"/>
              </a:rPr>
              <a:t>    long </a:t>
            </a:r>
            <a:r>
              <a:rPr lang="en-US" sz="1400" dirty="0" err="1">
                <a:latin typeface="Courier New" pitchFamily="49" charset="0"/>
              </a:rPr>
              <a:t>i</a:t>
            </a:r>
            <a:r>
              <a:rPr lang="en-US" sz="1400" dirty="0">
                <a:latin typeface="Courier New" pitchFamily="49" charset="0"/>
              </a:rPr>
              <a:t>, j;</a:t>
            </a:r>
          </a:p>
          <a:p>
            <a:pPr algn="l">
              <a:lnSpc>
                <a:spcPct val="100000"/>
              </a:lnSpc>
            </a:pPr>
            <a:r>
              <a:rPr lang="en-US" sz="1400" dirty="0">
                <a:latin typeface="Courier New" pitchFamily="49" charset="0"/>
              </a:rPr>
              <a:t>    for (</a:t>
            </a:r>
            <a:r>
              <a:rPr lang="en-US" sz="1400" dirty="0" err="1">
                <a:latin typeface="Courier New" pitchFamily="49" charset="0"/>
              </a:rPr>
              <a:t>i</a:t>
            </a:r>
            <a:r>
              <a:rPr lang="en-US" sz="1400" dirty="0">
                <a:latin typeface="Courier New" pitchFamily="49" charset="0"/>
              </a:rPr>
              <a:t> = 0; </a:t>
            </a:r>
            <a:r>
              <a:rPr lang="en-US" sz="1400" dirty="0" err="1">
                <a:latin typeface="Courier New" pitchFamily="49" charset="0"/>
              </a:rPr>
              <a:t>i</a:t>
            </a:r>
            <a:r>
              <a:rPr lang="en-US" sz="1400" dirty="0">
                <a:latin typeface="Courier New" pitchFamily="49" charset="0"/>
              </a:rPr>
              <a:t> &lt; n; </a:t>
            </a:r>
            <a:r>
              <a:rPr lang="en-US" sz="1400" dirty="0" err="1">
                <a:latin typeface="Courier New" pitchFamily="49" charset="0"/>
              </a:rPr>
              <a:t>i</a:t>
            </a:r>
            <a:r>
              <a:rPr lang="en-US" sz="1400" dirty="0">
                <a:latin typeface="Courier New" pitchFamily="49" charset="0"/>
              </a:rPr>
              <a:t>++) {</a:t>
            </a:r>
          </a:p>
          <a:p>
            <a:pPr algn="l">
              <a:lnSpc>
                <a:spcPct val="100000"/>
              </a:lnSpc>
            </a:pPr>
            <a:r>
              <a:rPr lang="en-US" sz="1400" dirty="0">
                <a:latin typeface="Courier New" pitchFamily="49" charset="0"/>
              </a:rPr>
              <a:t>	b[</a:t>
            </a:r>
            <a:r>
              <a:rPr lang="en-US" sz="1400" dirty="0" err="1">
                <a:latin typeface="Courier New" pitchFamily="49" charset="0"/>
              </a:rPr>
              <a:t>i</a:t>
            </a:r>
            <a:r>
              <a:rPr lang="en-US" sz="1400" dirty="0">
                <a:latin typeface="Courier New" pitchFamily="49" charset="0"/>
              </a:rPr>
              <a:t>] = 0;</a:t>
            </a: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b[</a:t>
            </a:r>
            <a:r>
              <a:rPr lang="en-US" sz="1400" dirty="0" err="1">
                <a:latin typeface="Courier New" pitchFamily="49" charset="0"/>
              </a:rPr>
              <a:t>i</a:t>
            </a:r>
            <a:r>
              <a:rPr lang="en-US" sz="1400" dirty="0">
                <a:latin typeface="Courier New" pitchFamily="49" charset="0"/>
              </a:rPr>
              <a:t>] += a[</a:t>
            </a:r>
            <a:r>
              <a:rPr lang="en-US" sz="1400" dirty="0" err="1">
                <a:latin typeface="Courier New" pitchFamily="49" charset="0"/>
              </a:rPr>
              <a:t>i</a:t>
            </a:r>
            <a:r>
              <a:rPr lang="en-US" sz="1400" dirty="0">
                <a:latin typeface="Courier New" pitchFamily="49" charset="0"/>
              </a:rPr>
              <a:t>*n + j];</a:t>
            </a:r>
          </a:p>
          <a:p>
            <a:pPr algn="l">
              <a:lnSpc>
                <a:spcPct val="100000"/>
              </a:lnSpc>
            </a:pPr>
            <a:r>
              <a:rPr lang="en-US" sz="1400" dirty="0">
                <a:latin typeface="Courier New" pitchFamily="49" charset="0"/>
              </a:rPr>
              <a:t>    }</a:t>
            </a:r>
          </a:p>
          <a:p>
            <a:pPr algn="l">
              <a:lnSpc>
                <a:spcPct val="100000"/>
              </a:lnSpc>
            </a:pPr>
            <a:r>
              <a:rPr lang="en-US" sz="1400" dirty="0">
                <a:latin typeface="Courier New" pitchFamily="49" charset="0"/>
              </a:rPr>
              <a:t>}</a:t>
            </a:r>
          </a:p>
        </p:txBody>
      </p:sp>
    </p:spTree>
    <p:extLst>
      <p:ext uri="{BB962C8B-B14F-4D97-AF65-F5344CB8AC3E}">
        <p14:creationId xmlns:p14="http://schemas.microsoft.com/office/powerpoint/2010/main" val="62823168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a:xfrm>
            <a:off x="1881019" y="309265"/>
            <a:ext cx="7592093" cy="762000"/>
          </a:xfrm>
        </p:spPr>
        <p:txBody>
          <a:bodyPr/>
          <a:lstStyle/>
          <a:p>
            <a:pPr eaLnBrk="1" hangingPunct="1">
              <a:defRPr/>
            </a:pPr>
            <a:r>
              <a:rPr lang="en-US" dirty="0"/>
              <a:t>Memory Aliasing</a:t>
            </a:r>
          </a:p>
        </p:txBody>
      </p:sp>
      <p:sp>
        <p:nvSpPr>
          <p:cNvPr id="19459" name="Rectangle 3"/>
          <p:cNvSpPr>
            <a:spLocks noGrp="1" noChangeArrowheads="1"/>
          </p:cNvSpPr>
          <p:nvPr>
            <p:ph type="body" idx="1"/>
          </p:nvPr>
        </p:nvSpPr>
        <p:spPr>
          <a:xfrm>
            <a:off x="1814514" y="5638800"/>
            <a:ext cx="8701087" cy="806450"/>
          </a:xfrm>
        </p:spPr>
        <p:txBody>
          <a:bodyPr>
            <a:normAutofit fontScale="85000" lnSpcReduction="10000"/>
          </a:bodyPr>
          <a:lstStyle/>
          <a:p>
            <a:pPr lvl="1" eaLnBrk="1" hangingPunct="1"/>
            <a:r>
              <a:rPr lang="en-US" dirty="0"/>
              <a:t>Code updates </a:t>
            </a:r>
            <a:r>
              <a:rPr lang="en-US" b="1" dirty="0">
                <a:latin typeface="Courier New" pitchFamily="49" charset="0"/>
              </a:rPr>
              <a:t>b[i]</a:t>
            </a:r>
            <a:r>
              <a:rPr lang="en-US" dirty="0"/>
              <a:t> on every iteration</a:t>
            </a:r>
          </a:p>
          <a:p>
            <a:pPr lvl="1" eaLnBrk="1" hangingPunct="1"/>
            <a:r>
              <a:rPr lang="en-US" dirty="0"/>
              <a:t>Must consider possibility that these updates will affect program behavior</a:t>
            </a:r>
          </a:p>
        </p:txBody>
      </p:sp>
      <p:sp>
        <p:nvSpPr>
          <p:cNvPr id="19460" name="Line 5"/>
          <p:cNvSpPr>
            <a:spLocks noChangeShapeType="1"/>
          </p:cNvSpPr>
          <p:nvPr/>
        </p:nvSpPr>
        <p:spPr bwMode="auto">
          <a:xfrm>
            <a:off x="6221771" y="2147256"/>
            <a:ext cx="609600" cy="457200"/>
          </a:xfrm>
          <a:prstGeom prst="line">
            <a:avLst/>
          </a:prstGeom>
          <a:noFill/>
          <a:ln w="25400">
            <a:solidFill>
              <a:schemeClr val="tx1"/>
            </a:solidFill>
            <a:round/>
            <a:headEnd/>
            <a:tailEnd type="triangle" w="med" len="med"/>
          </a:ln>
        </p:spPr>
        <p:txBody>
          <a:bodyPr wrap="none" anchor="ctr"/>
          <a:lstStyle/>
          <a:p>
            <a:endParaRPr lang="en-US"/>
          </a:p>
        </p:txBody>
      </p:sp>
      <p:sp>
        <p:nvSpPr>
          <p:cNvPr id="19461" name="Rectangle 6"/>
          <p:cNvSpPr>
            <a:spLocks noChangeArrowheads="1"/>
          </p:cNvSpPr>
          <p:nvPr/>
        </p:nvSpPr>
        <p:spPr bwMode="auto">
          <a:xfrm>
            <a:off x="2057400" y="1143000"/>
            <a:ext cx="5130800" cy="2273300"/>
          </a:xfrm>
          <a:prstGeom prst="rect">
            <a:avLst/>
          </a:prstGeom>
          <a:solidFill>
            <a:srgbClr val="F6F5BD"/>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 Sum rows is of n X n matrix a</a:t>
            </a:r>
          </a:p>
          <a:p>
            <a:pPr algn="l">
              <a:lnSpc>
                <a:spcPct val="100000"/>
              </a:lnSpc>
            </a:pPr>
            <a:r>
              <a:rPr lang="en-US" sz="1400" dirty="0">
                <a:latin typeface="Courier New" pitchFamily="49" charset="0"/>
              </a:rPr>
              <a:t>   and store in vector b  */</a:t>
            </a:r>
          </a:p>
          <a:p>
            <a:pPr algn="l">
              <a:lnSpc>
                <a:spcPct val="100000"/>
              </a:lnSpc>
            </a:pPr>
            <a:r>
              <a:rPr lang="en-US" sz="1400" dirty="0">
                <a:latin typeface="Courier New" pitchFamily="49" charset="0"/>
              </a:rPr>
              <a:t>void sum_rows1(double *a, double *b, long n) {</a:t>
            </a:r>
          </a:p>
          <a:p>
            <a:pPr algn="l">
              <a:lnSpc>
                <a:spcPct val="100000"/>
              </a:lnSpc>
            </a:pPr>
            <a:r>
              <a:rPr lang="en-US" sz="1400" dirty="0">
                <a:latin typeface="Courier New" pitchFamily="49" charset="0"/>
              </a:rPr>
              <a:t>    long i, j;</a:t>
            </a:r>
          </a:p>
          <a:p>
            <a:pPr algn="l">
              <a:lnSpc>
                <a:spcPct val="100000"/>
              </a:lnSpc>
            </a:pPr>
            <a:r>
              <a:rPr lang="en-US" sz="1400" dirty="0">
                <a:latin typeface="Courier New" pitchFamily="49" charset="0"/>
              </a:rPr>
              <a:t>    for (i = 0; i &lt; n; i++) {</a:t>
            </a:r>
          </a:p>
          <a:p>
            <a:pPr algn="l">
              <a:lnSpc>
                <a:spcPct val="100000"/>
              </a:lnSpc>
            </a:pPr>
            <a:r>
              <a:rPr lang="en-US" sz="1400" dirty="0">
                <a:latin typeface="Courier New" pitchFamily="49" charset="0"/>
              </a:rPr>
              <a:t>	b[i] = 0;</a:t>
            </a:r>
          </a:p>
          <a:p>
            <a:pPr algn="l">
              <a:lnSpc>
                <a:spcPct val="100000"/>
              </a:lnSpc>
            </a:pPr>
            <a:r>
              <a:rPr lang="en-US" sz="1400" dirty="0">
                <a:latin typeface="Courier New" pitchFamily="49" charset="0"/>
              </a:rPr>
              <a:t>	for (j = 0; j &lt; n; </a:t>
            </a:r>
            <a:r>
              <a:rPr lang="en-US" sz="1400" dirty="0" err="1">
                <a:latin typeface="Courier New" pitchFamily="49" charset="0"/>
              </a:rPr>
              <a:t>j++</a:t>
            </a:r>
            <a:r>
              <a:rPr lang="en-US" sz="1400" dirty="0">
                <a:latin typeface="Courier New" pitchFamily="49" charset="0"/>
              </a:rPr>
              <a:t>)</a:t>
            </a:r>
          </a:p>
          <a:p>
            <a:pPr algn="l">
              <a:lnSpc>
                <a:spcPct val="100000"/>
              </a:lnSpc>
            </a:pPr>
            <a:r>
              <a:rPr lang="en-US" sz="1400" dirty="0">
                <a:latin typeface="Courier New" pitchFamily="49" charset="0"/>
              </a:rPr>
              <a:t>	    b[i] += a[i*n + j];</a:t>
            </a:r>
          </a:p>
          <a:p>
            <a:pPr algn="l">
              <a:lnSpc>
                <a:spcPct val="100000"/>
              </a:lnSpc>
            </a:pPr>
            <a:r>
              <a:rPr lang="en-US" sz="1400" dirty="0">
                <a:latin typeface="Courier New" pitchFamily="49" charset="0"/>
              </a:rPr>
              <a:t>    }</a:t>
            </a:r>
          </a:p>
          <a:p>
            <a:pPr algn="l">
              <a:lnSpc>
                <a:spcPct val="100000"/>
              </a:lnSpc>
            </a:pPr>
            <a:r>
              <a:rPr lang="en-US" sz="1400" dirty="0">
                <a:latin typeface="Courier New" pitchFamily="49" charset="0"/>
              </a:rPr>
              <a:t>}</a:t>
            </a:r>
          </a:p>
        </p:txBody>
      </p:sp>
      <p:sp>
        <p:nvSpPr>
          <p:cNvPr id="19462" name="Rectangle 7"/>
          <p:cNvSpPr>
            <a:spLocks noChangeArrowheads="1"/>
          </p:cNvSpPr>
          <p:nvPr/>
        </p:nvSpPr>
        <p:spPr bwMode="auto">
          <a:xfrm>
            <a:off x="2057400" y="3733800"/>
            <a:ext cx="2311400" cy="1847850"/>
          </a:xfrm>
          <a:prstGeom prst="rect">
            <a:avLst/>
          </a:prstGeom>
          <a:solidFill>
            <a:srgbClr val="D5F1CF"/>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2,</a:t>
            </a:r>
          </a:p>
          <a:p>
            <a:pPr algn="l">
              <a:lnSpc>
                <a:spcPct val="100000"/>
              </a:lnSpc>
            </a:pPr>
            <a:r>
              <a:rPr lang="en-US" sz="1400" dirty="0">
                <a:latin typeface="Courier New" pitchFamily="49" charset="0"/>
              </a:rPr>
              <a:t>    </a:t>
            </a:r>
            <a:r>
              <a:rPr lang="en-US" sz="1400" dirty="0">
                <a:solidFill>
                  <a:srgbClr val="C00000"/>
                </a:solidFill>
                <a:latin typeface="Courier New" pitchFamily="49" charset="0"/>
              </a:rPr>
              <a:t>4,   8,  16</a:t>
            </a:r>
            <a:r>
              <a:rPr lang="en-US" sz="1400" dirty="0">
                <a:latin typeface="Courier New" pitchFamily="49" charset="0"/>
              </a:rPr>
              <a:t>},</a:t>
            </a:r>
          </a:p>
          <a:p>
            <a:pPr algn="l">
              <a:lnSpc>
                <a:spcPct val="100000"/>
              </a:lnSpc>
            </a:pPr>
            <a:r>
              <a:rPr lang="en-US" sz="1400" dirty="0">
                <a:latin typeface="Courier New" pitchFamily="49" charset="0"/>
              </a:rPr>
              <a:t>   32,  64, 128};</a:t>
            </a:r>
          </a:p>
          <a:p>
            <a:pPr algn="l">
              <a:lnSpc>
                <a:spcPct val="100000"/>
              </a:lnSpc>
            </a:pPr>
            <a:endParaRPr lang="en-US" sz="1400" dirty="0">
              <a:latin typeface="Courier New" pitchFamily="49" charset="0"/>
            </a:endParaRPr>
          </a:p>
          <a:p>
            <a:pPr algn="l">
              <a:lnSpc>
                <a:spcPct val="100000"/>
              </a:lnSpc>
            </a:pPr>
            <a:r>
              <a:rPr lang="en-US" sz="1400" dirty="0">
                <a:latin typeface="Courier New" pitchFamily="49" charset="0"/>
              </a:rPr>
              <a:t>double B[3] = A+3;</a:t>
            </a:r>
          </a:p>
          <a:p>
            <a:pPr algn="l">
              <a:lnSpc>
                <a:spcPct val="100000"/>
              </a:lnSpc>
            </a:pPr>
            <a:endParaRPr lang="en-US" sz="1400" dirty="0">
              <a:latin typeface="Courier New" pitchFamily="49" charset="0"/>
            </a:endParaRPr>
          </a:p>
          <a:p>
            <a:pPr algn="l">
              <a:lnSpc>
                <a:spcPct val="100000"/>
              </a:lnSpc>
            </a:pPr>
            <a:r>
              <a:rPr lang="en-US" sz="1400" dirty="0">
                <a:latin typeface="Courier New" pitchFamily="49" charset="0"/>
              </a:rPr>
              <a:t>sum_rows1(A, B, 3);</a:t>
            </a:r>
          </a:p>
        </p:txBody>
      </p:sp>
      <p:sp>
        <p:nvSpPr>
          <p:cNvPr id="777224" name="Rectangle 8"/>
          <p:cNvSpPr>
            <a:spLocks noChangeArrowheads="1"/>
          </p:cNvSpPr>
          <p:nvPr/>
        </p:nvSpPr>
        <p:spPr bwMode="auto">
          <a:xfrm>
            <a:off x="7442200" y="4267200"/>
            <a:ext cx="2311400" cy="305212"/>
          </a:xfrm>
          <a:prstGeom prst="rect">
            <a:avLst/>
          </a:prstGeom>
          <a:solidFill>
            <a:schemeClr val="accent6">
              <a:lumMod val="20000"/>
              <a:lumOff val="80000"/>
            </a:schemeClr>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dirty="0">
                <a:latin typeface="Courier New" pitchFamily="49" charset="0"/>
              </a:rPr>
              <a:t>i = 0: [3, 8, 16]</a:t>
            </a:r>
          </a:p>
        </p:txBody>
      </p:sp>
      <p:sp>
        <p:nvSpPr>
          <p:cNvPr id="19464" name="Rectangle 9"/>
          <p:cNvSpPr>
            <a:spLocks noChangeArrowheads="1"/>
          </p:cNvSpPr>
          <p:nvPr/>
        </p:nvSpPr>
        <p:spPr bwMode="auto">
          <a:xfrm>
            <a:off x="7442200" y="3810000"/>
            <a:ext cx="2311400" cy="305212"/>
          </a:xfrm>
          <a:prstGeom prst="rect">
            <a:avLst/>
          </a:prstGeom>
          <a:solidFill>
            <a:schemeClr val="accent6">
              <a:lumMod val="20000"/>
              <a:lumOff val="80000"/>
            </a:schemeClr>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a:latin typeface="Courier New" pitchFamily="49" charset="0"/>
              </a:rPr>
              <a:t>init:  [4, 8, 16]</a:t>
            </a:r>
          </a:p>
        </p:txBody>
      </p:sp>
      <p:sp>
        <p:nvSpPr>
          <p:cNvPr id="777226" name="Rectangle 10"/>
          <p:cNvSpPr>
            <a:spLocks noChangeArrowheads="1"/>
          </p:cNvSpPr>
          <p:nvPr/>
        </p:nvSpPr>
        <p:spPr bwMode="auto">
          <a:xfrm>
            <a:off x="7442200" y="4724400"/>
            <a:ext cx="2311400" cy="305212"/>
          </a:xfrm>
          <a:prstGeom prst="rect">
            <a:avLst/>
          </a:prstGeom>
          <a:solidFill>
            <a:schemeClr val="accent6">
              <a:lumMod val="20000"/>
              <a:lumOff val="80000"/>
            </a:schemeClr>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a:latin typeface="Courier New" pitchFamily="49" charset="0"/>
              </a:rPr>
              <a:t>i = 1: [3, 22, 16]</a:t>
            </a:r>
          </a:p>
        </p:txBody>
      </p:sp>
      <p:sp>
        <p:nvSpPr>
          <p:cNvPr id="777227" name="Rectangle 11"/>
          <p:cNvSpPr>
            <a:spLocks noChangeArrowheads="1"/>
          </p:cNvSpPr>
          <p:nvPr/>
        </p:nvSpPr>
        <p:spPr bwMode="auto">
          <a:xfrm>
            <a:off x="7442200" y="5203825"/>
            <a:ext cx="2311400" cy="305212"/>
          </a:xfrm>
          <a:prstGeom prst="rect">
            <a:avLst/>
          </a:prstGeom>
          <a:solidFill>
            <a:schemeClr val="accent6">
              <a:lumMod val="20000"/>
              <a:lumOff val="80000"/>
            </a:schemeClr>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a:latin typeface="Courier New" pitchFamily="49" charset="0"/>
              </a:rPr>
              <a:t>i = 2: [3, 22, 224]</a:t>
            </a:r>
          </a:p>
        </p:txBody>
      </p:sp>
      <p:sp>
        <p:nvSpPr>
          <p:cNvPr id="19467" name="Text Box 12"/>
          <p:cNvSpPr txBox="1">
            <a:spLocks noChangeArrowheads="1"/>
          </p:cNvSpPr>
          <p:nvPr/>
        </p:nvSpPr>
        <p:spPr bwMode="auto">
          <a:xfrm>
            <a:off x="7315200" y="3352800"/>
            <a:ext cx="1110240" cy="369332"/>
          </a:xfrm>
          <a:prstGeom prst="rect">
            <a:avLst/>
          </a:prstGeom>
          <a:noFill/>
          <a:ln w="19050">
            <a:noFill/>
            <a:miter lim="800000"/>
            <a:headEnd/>
            <a:tailEnd type="none" w="sm" len="sm"/>
          </a:ln>
        </p:spPr>
        <p:txBody>
          <a:bodyPr wrap="none" lIns="45720" rIns="45720">
            <a:spAutoFit/>
          </a:bodyPr>
          <a:lstStyle/>
          <a:p>
            <a:pPr algn="l"/>
            <a:r>
              <a:rPr lang="en-US" dirty="0">
                <a:latin typeface="Calibri" panose="020F0502020204030204" pitchFamily="34" charset="0"/>
              </a:rPr>
              <a:t>Value of </a:t>
            </a:r>
            <a:r>
              <a:rPr lang="en-US" dirty="0">
                <a:latin typeface="Courier New" pitchFamily="49" charset="0"/>
              </a:rPr>
              <a:t>B</a:t>
            </a:r>
            <a:r>
              <a:rPr lang="en-US" dirty="0"/>
              <a:t>:</a:t>
            </a:r>
          </a:p>
        </p:txBody>
      </p:sp>
      <p:sp>
        <p:nvSpPr>
          <p:cNvPr id="27" name="Rectangle 7"/>
          <p:cNvSpPr>
            <a:spLocks noChangeArrowheads="1"/>
          </p:cNvSpPr>
          <p:nvPr/>
        </p:nvSpPr>
        <p:spPr bwMode="auto">
          <a:xfrm>
            <a:off x="4572000" y="3772858"/>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2,</a:t>
            </a:r>
          </a:p>
          <a:p>
            <a:pPr algn="l">
              <a:lnSpc>
                <a:spcPct val="100000"/>
              </a:lnSpc>
            </a:pPr>
            <a:r>
              <a:rPr lang="en-US" sz="1400" dirty="0">
                <a:latin typeface="Courier New" pitchFamily="49" charset="0"/>
              </a:rPr>
              <a:t>    </a:t>
            </a:r>
            <a:r>
              <a:rPr lang="en-US" sz="1400" dirty="0">
                <a:solidFill>
                  <a:srgbClr val="C00000"/>
                </a:solidFill>
                <a:latin typeface="Courier New" pitchFamily="49" charset="0"/>
              </a:rPr>
              <a:t>0,   </a:t>
            </a:r>
            <a:r>
              <a:rPr lang="en-US" sz="1400" dirty="0">
                <a:latin typeface="Courier New" pitchFamily="49" charset="0"/>
              </a:rPr>
              <a:t>8,  16},</a:t>
            </a:r>
          </a:p>
          <a:p>
            <a:pPr algn="l">
              <a:lnSpc>
                <a:spcPct val="100000"/>
              </a:lnSpc>
            </a:pPr>
            <a:r>
              <a:rPr lang="en-US" sz="1400" dirty="0">
                <a:latin typeface="Courier New" pitchFamily="49" charset="0"/>
              </a:rPr>
              <a:t>   32,  64, 128};</a:t>
            </a:r>
          </a:p>
        </p:txBody>
      </p:sp>
      <p:sp>
        <p:nvSpPr>
          <p:cNvPr id="16" name="Rectangle 7"/>
          <p:cNvSpPr>
            <a:spLocks noChangeArrowheads="1"/>
          </p:cNvSpPr>
          <p:nvPr/>
        </p:nvSpPr>
        <p:spPr bwMode="auto">
          <a:xfrm>
            <a:off x="4572000" y="3772858"/>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a:t>
            </a:r>
            <a:r>
              <a:rPr lang="en-US" sz="1400" dirty="0">
                <a:solidFill>
                  <a:srgbClr val="0070C0"/>
                </a:solidFill>
                <a:latin typeface="Courier New" pitchFamily="49" charset="0"/>
              </a:rPr>
              <a:t>0,</a:t>
            </a:r>
            <a:r>
              <a:rPr lang="en-US" sz="1400" dirty="0">
                <a:latin typeface="Courier New" pitchFamily="49" charset="0"/>
              </a:rPr>
              <a:t>   1,   2,</a:t>
            </a:r>
          </a:p>
          <a:p>
            <a:pPr algn="l">
              <a:lnSpc>
                <a:spcPct val="100000"/>
              </a:lnSpc>
            </a:pPr>
            <a:r>
              <a:rPr lang="en-US" sz="1400" dirty="0">
                <a:latin typeface="Courier New" pitchFamily="49" charset="0"/>
              </a:rPr>
              <a:t>    </a:t>
            </a:r>
            <a:r>
              <a:rPr lang="en-US" sz="1400" dirty="0">
                <a:solidFill>
                  <a:srgbClr val="C00000"/>
                </a:solidFill>
                <a:latin typeface="Courier New" pitchFamily="49" charset="0"/>
              </a:rPr>
              <a:t>0,   </a:t>
            </a:r>
            <a:r>
              <a:rPr lang="en-US" sz="1400" dirty="0">
                <a:latin typeface="Courier New" pitchFamily="49" charset="0"/>
              </a:rPr>
              <a:t>8,  16},</a:t>
            </a:r>
          </a:p>
          <a:p>
            <a:pPr algn="l">
              <a:lnSpc>
                <a:spcPct val="100000"/>
              </a:lnSpc>
            </a:pPr>
            <a:r>
              <a:rPr lang="en-US" sz="1400" dirty="0">
                <a:latin typeface="Courier New" pitchFamily="49" charset="0"/>
              </a:rPr>
              <a:t>   32,  64, 128};</a:t>
            </a:r>
          </a:p>
        </p:txBody>
      </p:sp>
      <p:sp>
        <p:nvSpPr>
          <p:cNvPr id="17" name="Rectangle 7"/>
          <p:cNvSpPr>
            <a:spLocks noChangeArrowheads="1"/>
          </p:cNvSpPr>
          <p:nvPr/>
        </p:nvSpPr>
        <p:spPr bwMode="auto">
          <a:xfrm>
            <a:off x="4572000" y="3772858"/>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a:t>
            </a:r>
            <a:r>
              <a:rPr lang="en-US" sz="1400" dirty="0">
                <a:solidFill>
                  <a:srgbClr val="0070C0"/>
                </a:solidFill>
                <a:latin typeface="Courier New" pitchFamily="49" charset="0"/>
              </a:rPr>
              <a:t>1,</a:t>
            </a:r>
            <a:r>
              <a:rPr lang="en-US" sz="1400" dirty="0">
                <a:latin typeface="Courier New" pitchFamily="49" charset="0"/>
              </a:rPr>
              <a:t>   2,</a:t>
            </a:r>
          </a:p>
          <a:p>
            <a:pPr algn="l">
              <a:lnSpc>
                <a:spcPct val="100000"/>
              </a:lnSpc>
            </a:pPr>
            <a:r>
              <a:rPr lang="en-US" sz="1400" dirty="0">
                <a:latin typeface="Courier New" pitchFamily="49" charset="0"/>
              </a:rPr>
              <a:t>    </a:t>
            </a:r>
            <a:r>
              <a:rPr lang="en-US" sz="1400" dirty="0">
                <a:solidFill>
                  <a:srgbClr val="C00000"/>
                </a:solidFill>
                <a:latin typeface="Courier New" pitchFamily="49" charset="0"/>
              </a:rPr>
              <a:t>1,   </a:t>
            </a:r>
            <a:r>
              <a:rPr lang="en-US" sz="1400" dirty="0">
                <a:latin typeface="Courier New" pitchFamily="49" charset="0"/>
              </a:rPr>
              <a:t>8,  16},</a:t>
            </a:r>
          </a:p>
          <a:p>
            <a:pPr algn="l">
              <a:lnSpc>
                <a:spcPct val="100000"/>
              </a:lnSpc>
            </a:pPr>
            <a:r>
              <a:rPr lang="en-US" sz="1400" dirty="0">
                <a:latin typeface="Courier New" pitchFamily="49" charset="0"/>
              </a:rPr>
              <a:t>   32,  64, 128};</a:t>
            </a:r>
          </a:p>
        </p:txBody>
      </p:sp>
      <p:sp>
        <p:nvSpPr>
          <p:cNvPr id="18" name="Rectangle 7"/>
          <p:cNvSpPr>
            <a:spLocks noChangeArrowheads="1"/>
          </p:cNvSpPr>
          <p:nvPr/>
        </p:nvSpPr>
        <p:spPr bwMode="auto">
          <a:xfrm>
            <a:off x="4572000" y="3772858"/>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a:t>
            </a:r>
            <a:r>
              <a:rPr lang="en-US" sz="1400" dirty="0">
                <a:solidFill>
                  <a:srgbClr val="0070C0"/>
                </a:solidFill>
                <a:latin typeface="Courier New" pitchFamily="49" charset="0"/>
              </a:rPr>
              <a:t>2,</a:t>
            </a:r>
          </a:p>
          <a:p>
            <a:pPr algn="l">
              <a:lnSpc>
                <a:spcPct val="100000"/>
              </a:lnSpc>
            </a:pPr>
            <a:r>
              <a:rPr lang="en-US" sz="1400" dirty="0">
                <a:latin typeface="Courier New" pitchFamily="49" charset="0"/>
              </a:rPr>
              <a:t>    </a:t>
            </a:r>
            <a:r>
              <a:rPr lang="en-US" sz="1400" dirty="0">
                <a:solidFill>
                  <a:srgbClr val="C00000"/>
                </a:solidFill>
                <a:latin typeface="Courier New" pitchFamily="49" charset="0"/>
              </a:rPr>
              <a:t>3,   </a:t>
            </a:r>
            <a:r>
              <a:rPr lang="en-US" sz="1400" dirty="0">
                <a:latin typeface="Courier New" pitchFamily="49" charset="0"/>
              </a:rPr>
              <a:t>8,  16},</a:t>
            </a:r>
          </a:p>
          <a:p>
            <a:pPr algn="l">
              <a:lnSpc>
                <a:spcPct val="100000"/>
              </a:lnSpc>
            </a:pPr>
            <a:r>
              <a:rPr lang="en-US" sz="1400" dirty="0">
                <a:latin typeface="Courier New" pitchFamily="49" charset="0"/>
              </a:rPr>
              <a:t>   32,  64, 128};</a:t>
            </a:r>
          </a:p>
        </p:txBody>
      </p:sp>
      <p:sp>
        <p:nvSpPr>
          <p:cNvPr id="19" name="Rectangle 7"/>
          <p:cNvSpPr>
            <a:spLocks noChangeArrowheads="1"/>
          </p:cNvSpPr>
          <p:nvPr/>
        </p:nvSpPr>
        <p:spPr bwMode="auto">
          <a:xfrm>
            <a:off x="4572000" y="3772858"/>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2,</a:t>
            </a:r>
          </a:p>
          <a:p>
            <a:pPr algn="l">
              <a:lnSpc>
                <a:spcPct val="100000"/>
              </a:lnSpc>
            </a:pPr>
            <a:r>
              <a:rPr lang="en-US" sz="1400" dirty="0">
                <a:latin typeface="Courier New" pitchFamily="49" charset="0"/>
              </a:rPr>
              <a:t>    3,   </a:t>
            </a:r>
            <a:r>
              <a:rPr lang="en-US" sz="1400" dirty="0">
                <a:solidFill>
                  <a:srgbClr val="C00000"/>
                </a:solidFill>
                <a:latin typeface="Courier New" pitchFamily="49" charset="0"/>
              </a:rPr>
              <a:t>0,  </a:t>
            </a:r>
            <a:r>
              <a:rPr lang="en-US" sz="1400" dirty="0">
                <a:latin typeface="Courier New" pitchFamily="49" charset="0"/>
              </a:rPr>
              <a:t>16},</a:t>
            </a:r>
          </a:p>
          <a:p>
            <a:pPr algn="l">
              <a:lnSpc>
                <a:spcPct val="100000"/>
              </a:lnSpc>
            </a:pPr>
            <a:r>
              <a:rPr lang="en-US" sz="1400" dirty="0">
                <a:latin typeface="Courier New" pitchFamily="49" charset="0"/>
              </a:rPr>
              <a:t>   32,  64, 128};</a:t>
            </a:r>
          </a:p>
        </p:txBody>
      </p:sp>
      <p:sp>
        <p:nvSpPr>
          <p:cNvPr id="20" name="Rectangle 7"/>
          <p:cNvSpPr>
            <a:spLocks noChangeArrowheads="1"/>
          </p:cNvSpPr>
          <p:nvPr/>
        </p:nvSpPr>
        <p:spPr bwMode="auto">
          <a:xfrm>
            <a:off x="4572000" y="3772858"/>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2,</a:t>
            </a:r>
          </a:p>
          <a:p>
            <a:pPr algn="l">
              <a:lnSpc>
                <a:spcPct val="100000"/>
              </a:lnSpc>
            </a:pPr>
            <a:r>
              <a:rPr lang="en-US" sz="1400" dirty="0">
                <a:latin typeface="Courier New" pitchFamily="49" charset="0"/>
              </a:rPr>
              <a:t>    </a:t>
            </a:r>
            <a:r>
              <a:rPr lang="en-US" sz="1400" dirty="0">
                <a:solidFill>
                  <a:srgbClr val="0070C0"/>
                </a:solidFill>
                <a:latin typeface="Courier New" pitchFamily="49" charset="0"/>
              </a:rPr>
              <a:t>3,</a:t>
            </a:r>
            <a:r>
              <a:rPr lang="en-US" sz="1400" dirty="0">
                <a:solidFill>
                  <a:srgbClr val="C00000"/>
                </a:solidFill>
                <a:latin typeface="Courier New" pitchFamily="49" charset="0"/>
              </a:rPr>
              <a:t>   3,  </a:t>
            </a:r>
            <a:r>
              <a:rPr lang="en-US" sz="1400" dirty="0">
                <a:latin typeface="Courier New" pitchFamily="49" charset="0"/>
              </a:rPr>
              <a:t>16},</a:t>
            </a:r>
          </a:p>
          <a:p>
            <a:pPr algn="l">
              <a:lnSpc>
                <a:spcPct val="100000"/>
              </a:lnSpc>
            </a:pPr>
            <a:r>
              <a:rPr lang="en-US" sz="1400" dirty="0">
                <a:latin typeface="Courier New" pitchFamily="49" charset="0"/>
              </a:rPr>
              <a:t>   32,  64, 128};</a:t>
            </a:r>
          </a:p>
        </p:txBody>
      </p:sp>
      <p:sp>
        <p:nvSpPr>
          <p:cNvPr id="21" name="Rectangle 7"/>
          <p:cNvSpPr>
            <a:spLocks noChangeArrowheads="1"/>
          </p:cNvSpPr>
          <p:nvPr/>
        </p:nvSpPr>
        <p:spPr bwMode="auto">
          <a:xfrm>
            <a:off x="4572000" y="3772858"/>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2,</a:t>
            </a:r>
          </a:p>
          <a:p>
            <a:pPr algn="l">
              <a:lnSpc>
                <a:spcPct val="100000"/>
              </a:lnSpc>
            </a:pPr>
            <a:r>
              <a:rPr lang="en-US" sz="1400" dirty="0">
                <a:latin typeface="Courier New" pitchFamily="49" charset="0"/>
              </a:rPr>
              <a:t>    3,</a:t>
            </a:r>
            <a:r>
              <a:rPr lang="en-US" sz="1400" dirty="0">
                <a:solidFill>
                  <a:srgbClr val="C00000"/>
                </a:solidFill>
                <a:latin typeface="Courier New" pitchFamily="49" charset="0"/>
              </a:rPr>
              <a:t>   </a:t>
            </a:r>
            <a:r>
              <a:rPr lang="en-US" sz="1400" dirty="0">
                <a:solidFill>
                  <a:srgbClr val="0070C0"/>
                </a:solidFill>
                <a:latin typeface="Courier New" pitchFamily="49" charset="0"/>
              </a:rPr>
              <a:t>6,</a:t>
            </a:r>
            <a:r>
              <a:rPr lang="en-US" sz="1400" dirty="0">
                <a:solidFill>
                  <a:srgbClr val="C00000"/>
                </a:solidFill>
                <a:latin typeface="Courier New" pitchFamily="49" charset="0"/>
              </a:rPr>
              <a:t>  </a:t>
            </a:r>
            <a:r>
              <a:rPr lang="en-US" sz="1400" dirty="0">
                <a:latin typeface="Courier New" pitchFamily="49" charset="0"/>
              </a:rPr>
              <a:t>16},</a:t>
            </a:r>
          </a:p>
          <a:p>
            <a:pPr algn="l">
              <a:lnSpc>
                <a:spcPct val="100000"/>
              </a:lnSpc>
            </a:pPr>
            <a:r>
              <a:rPr lang="en-US" sz="1400" dirty="0">
                <a:latin typeface="Courier New" pitchFamily="49" charset="0"/>
              </a:rPr>
              <a:t>   32,  64, 128};</a:t>
            </a:r>
          </a:p>
        </p:txBody>
      </p:sp>
      <p:sp>
        <p:nvSpPr>
          <p:cNvPr id="22" name="Rectangle 7"/>
          <p:cNvSpPr>
            <a:spLocks noChangeArrowheads="1"/>
          </p:cNvSpPr>
          <p:nvPr/>
        </p:nvSpPr>
        <p:spPr bwMode="auto">
          <a:xfrm>
            <a:off x="4572000" y="3772858"/>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2,</a:t>
            </a:r>
          </a:p>
          <a:p>
            <a:pPr algn="l">
              <a:lnSpc>
                <a:spcPct val="100000"/>
              </a:lnSpc>
            </a:pPr>
            <a:r>
              <a:rPr lang="en-US" sz="1400" dirty="0">
                <a:latin typeface="Courier New" pitchFamily="49" charset="0"/>
              </a:rPr>
              <a:t>    3,  </a:t>
            </a:r>
            <a:r>
              <a:rPr lang="en-US" sz="1400" dirty="0">
                <a:solidFill>
                  <a:srgbClr val="C00000"/>
                </a:solidFill>
                <a:latin typeface="Courier New" pitchFamily="49" charset="0"/>
              </a:rPr>
              <a:t>22,</a:t>
            </a:r>
            <a:r>
              <a:rPr lang="en-US" sz="1400" dirty="0">
                <a:latin typeface="Courier New" pitchFamily="49" charset="0"/>
              </a:rPr>
              <a:t>  </a:t>
            </a:r>
            <a:r>
              <a:rPr lang="en-US" sz="1400" dirty="0">
                <a:solidFill>
                  <a:srgbClr val="0070C0"/>
                </a:solidFill>
                <a:latin typeface="Courier New" pitchFamily="49" charset="0"/>
              </a:rPr>
              <a:t>16</a:t>
            </a:r>
            <a:r>
              <a:rPr lang="en-US" sz="1400" dirty="0">
                <a:latin typeface="Courier New" pitchFamily="49" charset="0"/>
              </a:rPr>
              <a:t>},</a:t>
            </a:r>
          </a:p>
          <a:p>
            <a:pPr algn="l">
              <a:lnSpc>
                <a:spcPct val="100000"/>
              </a:lnSpc>
            </a:pPr>
            <a:r>
              <a:rPr lang="en-US" sz="1400" dirty="0">
                <a:latin typeface="Courier New" pitchFamily="49" charset="0"/>
              </a:rPr>
              <a:t>   32,  64, 128};</a:t>
            </a:r>
          </a:p>
        </p:txBody>
      </p:sp>
      <p:sp>
        <p:nvSpPr>
          <p:cNvPr id="23" name="Rectangle 7"/>
          <p:cNvSpPr>
            <a:spLocks noChangeArrowheads="1"/>
          </p:cNvSpPr>
          <p:nvPr/>
        </p:nvSpPr>
        <p:spPr bwMode="auto">
          <a:xfrm>
            <a:off x="4572000" y="3772858"/>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2,</a:t>
            </a:r>
          </a:p>
          <a:p>
            <a:pPr algn="l">
              <a:lnSpc>
                <a:spcPct val="100000"/>
              </a:lnSpc>
            </a:pPr>
            <a:r>
              <a:rPr lang="en-US" sz="1400" dirty="0">
                <a:latin typeface="Courier New" pitchFamily="49" charset="0"/>
              </a:rPr>
              <a:t>    3,  22,</a:t>
            </a:r>
            <a:r>
              <a:rPr lang="en-US" sz="1400" dirty="0">
                <a:solidFill>
                  <a:srgbClr val="C00000"/>
                </a:solidFill>
                <a:latin typeface="Courier New" pitchFamily="49" charset="0"/>
              </a:rPr>
              <a:t>   0</a:t>
            </a:r>
            <a:r>
              <a:rPr lang="en-US" sz="1400" dirty="0">
                <a:latin typeface="Courier New" pitchFamily="49" charset="0"/>
              </a:rPr>
              <a:t>},</a:t>
            </a:r>
          </a:p>
          <a:p>
            <a:pPr algn="l">
              <a:lnSpc>
                <a:spcPct val="100000"/>
              </a:lnSpc>
            </a:pPr>
            <a:r>
              <a:rPr lang="en-US" sz="1400" dirty="0">
                <a:latin typeface="Courier New" pitchFamily="49" charset="0"/>
              </a:rPr>
              <a:t>   32,  64, 128};</a:t>
            </a:r>
          </a:p>
        </p:txBody>
      </p:sp>
      <p:sp>
        <p:nvSpPr>
          <p:cNvPr id="24" name="Rectangle 7"/>
          <p:cNvSpPr>
            <a:spLocks noChangeArrowheads="1"/>
          </p:cNvSpPr>
          <p:nvPr/>
        </p:nvSpPr>
        <p:spPr bwMode="auto">
          <a:xfrm>
            <a:off x="4572000" y="3772858"/>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2,</a:t>
            </a:r>
          </a:p>
          <a:p>
            <a:pPr algn="l">
              <a:lnSpc>
                <a:spcPct val="100000"/>
              </a:lnSpc>
            </a:pPr>
            <a:r>
              <a:rPr lang="en-US" sz="1400" dirty="0">
                <a:latin typeface="Courier New" pitchFamily="49" charset="0"/>
              </a:rPr>
              <a:t>    3,  22,  </a:t>
            </a:r>
            <a:r>
              <a:rPr lang="en-US" sz="1400" dirty="0">
                <a:solidFill>
                  <a:srgbClr val="C00000"/>
                </a:solidFill>
                <a:latin typeface="Courier New" pitchFamily="49" charset="0"/>
              </a:rPr>
              <a:t>32</a:t>
            </a:r>
            <a:r>
              <a:rPr lang="en-US" sz="1400" dirty="0">
                <a:latin typeface="Courier New" pitchFamily="49" charset="0"/>
              </a:rPr>
              <a:t>},</a:t>
            </a:r>
          </a:p>
          <a:p>
            <a:pPr algn="l">
              <a:lnSpc>
                <a:spcPct val="100000"/>
              </a:lnSpc>
            </a:pPr>
            <a:r>
              <a:rPr lang="en-US" sz="1400" dirty="0">
                <a:latin typeface="Courier New" pitchFamily="49" charset="0"/>
              </a:rPr>
              <a:t>   </a:t>
            </a:r>
            <a:r>
              <a:rPr lang="en-US" sz="1400" dirty="0">
                <a:solidFill>
                  <a:srgbClr val="0070C0"/>
                </a:solidFill>
                <a:latin typeface="Courier New" pitchFamily="49" charset="0"/>
              </a:rPr>
              <a:t>32,</a:t>
            </a:r>
            <a:r>
              <a:rPr lang="en-US" sz="1400" dirty="0">
                <a:latin typeface="Courier New" pitchFamily="49" charset="0"/>
              </a:rPr>
              <a:t>  64, 128};</a:t>
            </a:r>
          </a:p>
        </p:txBody>
      </p:sp>
      <p:sp>
        <p:nvSpPr>
          <p:cNvPr id="25" name="Rectangle 7"/>
          <p:cNvSpPr>
            <a:spLocks noChangeArrowheads="1"/>
          </p:cNvSpPr>
          <p:nvPr/>
        </p:nvSpPr>
        <p:spPr bwMode="auto">
          <a:xfrm>
            <a:off x="4572000" y="3772858"/>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2,</a:t>
            </a:r>
          </a:p>
          <a:p>
            <a:pPr algn="l">
              <a:lnSpc>
                <a:spcPct val="100000"/>
              </a:lnSpc>
            </a:pPr>
            <a:r>
              <a:rPr lang="en-US" sz="1400" dirty="0">
                <a:latin typeface="Courier New" pitchFamily="49" charset="0"/>
              </a:rPr>
              <a:t>    3,  22, </a:t>
            </a:r>
            <a:r>
              <a:rPr lang="en-US" sz="1400" dirty="0">
                <a:solidFill>
                  <a:srgbClr val="C00000"/>
                </a:solidFill>
                <a:latin typeface="Courier New" pitchFamily="49" charset="0"/>
              </a:rPr>
              <a:t> 96</a:t>
            </a:r>
            <a:r>
              <a:rPr lang="en-US" sz="1400" dirty="0">
                <a:latin typeface="Courier New" pitchFamily="49" charset="0"/>
              </a:rPr>
              <a:t>},</a:t>
            </a:r>
          </a:p>
          <a:p>
            <a:pPr algn="l">
              <a:lnSpc>
                <a:spcPct val="100000"/>
              </a:lnSpc>
            </a:pPr>
            <a:r>
              <a:rPr lang="en-US" sz="1400" dirty="0">
                <a:latin typeface="Courier New" pitchFamily="49" charset="0"/>
              </a:rPr>
              <a:t>   32,  </a:t>
            </a:r>
            <a:r>
              <a:rPr lang="en-US" sz="1400" dirty="0">
                <a:solidFill>
                  <a:srgbClr val="0070C0"/>
                </a:solidFill>
                <a:latin typeface="Courier New" pitchFamily="49" charset="0"/>
              </a:rPr>
              <a:t>64,</a:t>
            </a:r>
            <a:r>
              <a:rPr lang="en-US" sz="1400" dirty="0">
                <a:latin typeface="Courier New" pitchFamily="49" charset="0"/>
              </a:rPr>
              <a:t> 128};</a:t>
            </a:r>
          </a:p>
        </p:txBody>
      </p:sp>
      <p:sp>
        <p:nvSpPr>
          <p:cNvPr id="26" name="Rectangle 7"/>
          <p:cNvSpPr>
            <a:spLocks noChangeArrowheads="1"/>
          </p:cNvSpPr>
          <p:nvPr/>
        </p:nvSpPr>
        <p:spPr bwMode="auto">
          <a:xfrm>
            <a:off x="4572000" y="3772858"/>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2,</a:t>
            </a:r>
          </a:p>
          <a:p>
            <a:pPr algn="l">
              <a:lnSpc>
                <a:spcPct val="100000"/>
              </a:lnSpc>
            </a:pPr>
            <a:r>
              <a:rPr lang="en-US" sz="1400" dirty="0">
                <a:latin typeface="Courier New" pitchFamily="49" charset="0"/>
              </a:rPr>
              <a:t>    3,  22, </a:t>
            </a:r>
            <a:r>
              <a:rPr lang="en-US" sz="1400" dirty="0">
                <a:solidFill>
                  <a:srgbClr val="C00000"/>
                </a:solidFill>
                <a:latin typeface="Courier New" pitchFamily="49" charset="0"/>
              </a:rPr>
              <a:t>224</a:t>
            </a:r>
            <a:r>
              <a:rPr lang="en-US" sz="1400" dirty="0">
                <a:latin typeface="Courier New" pitchFamily="49" charset="0"/>
              </a:rPr>
              <a:t>},</a:t>
            </a:r>
          </a:p>
          <a:p>
            <a:pPr algn="l">
              <a:lnSpc>
                <a:spcPct val="100000"/>
              </a:lnSpc>
            </a:pPr>
            <a:r>
              <a:rPr lang="en-US" sz="1400" dirty="0">
                <a:latin typeface="Courier New" pitchFamily="49" charset="0"/>
              </a:rPr>
              <a:t>   32,  64, </a:t>
            </a:r>
            <a:r>
              <a:rPr lang="en-US" sz="1400" dirty="0">
                <a:solidFill>
                  <a:srgbClr val="0070C0"/>
                </a:solidFill>
                <a:latin typeface="Courier New" pitchFamily="49" charset="0"/>
              </a:rPr>
              <a:t>128</a:t>
            </a:r>
            <a:r>
              <a:rPr lang="en-US" sz="1400" dirty="0">
                <a:latin typeface="Courier New" pitchFamily="49" charset="0"/>
              </a:rPr>
              <a:t>};</a:t>
            </a:r>
          </a:p>
        </p:txBody>
      </p:sp>
    </p:spTree>
    <p:extLst>
      <p:ext uri="{BB962C8B-B14F-4D97-AF65-F5344CB8AC3E}">
        <p14:creationId xmlns:p14="http://schemas.microsoft.com/office/powerpoint/2010/main" val="10432910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72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772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77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24" grpId="0" animBg="1"/>
      <p:bldP spid="777226" grpId="0" animBg="1"/>
      <p:bldP spid="777227" grpId="0" animBg="1"/>
      <p:bldP spid="27"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a:xfrm>
            <a:off x="1896785" y="315630"/>
            <a:ext cx="7592093" cy="762000"/>
          </a:xfrm>
        </p:spPr>
        <p:txBody>
          <a:bodyPr/>
          <a:lstStyle/>
          <a:p>
            <a:pPr eaLnBrk="1" hangingPunct="1">
              <a:defRPr/>
            </a:pPr>
            <a:r>
              <a:rPr lang="en-US" dirty="0"/>
              <a:t>Removing Aliasing</a:t>
            </a:r>
          </a:p>
        </p:txBody>
      </p:sp>
      <p:sp>
        <p:nvSpPr>
          <p:cNvPr id="20483" name="Rectangle 3"/>
          <p:cNvSpPr>
            <a:spLocks noGrp="1" noChangeArrowheads="1"/>
          </p:cNvSpPr>
          <p:nvPr>
            <p:ph type="body" idx="1"/>
          </p:nvPr>
        </p:nvSpPr>
        <p:spPr>
          <a:xfrm>
            <a:off x="1814514" y="5638800"/>
            <a:ext cx="8307387" cy="806450"/>
          </a:xfrm>
        </p:spPr>
        <p:txBody>
          <a:bodyPr/>
          <a:lstStyle/>
          <a:p>
            <a:pPr lvl="1" eaLnBrk="1" hangingPunct="1"/>
            <a:r>
              <a:rPr lang="en-US"/>
              <a:t>No need to store intermediate results</a:t>
            </a:r>
          </a:p>
        </p:txBody>
      </p:sp>
      <p:sp>
        <p:nvSpPr>
          <p:cNvPr id="20484" name="Rectangle 4"/>
          <p:cNvSpPr>
            <a:spLocks noChangeArrowheads="1"/>
          </p:cNvSpPr>
          <p:nvPr/>
        </p:nvSpPr>
        <p:spPr bwMode="auto">
          <a:xfrm>
            <a:off x="2133600" y="3810000"/>
            <a:ext cx="5638800" cy="1382430"/>
          </a:xfrm>
          <a:prstGeom prst="rect">
            <a:avLst/>
          </a:prstGeom>
          <a:solidFill>
            <a:srgbClr val="F1C7C7"/>
          </a:solidFill>
          <a:ln w="57150" cmpd="thickThin">
            <a:solidFill>
              <a:schemeClr val="tx1"/>
            </a:solidFill>
            <a:miter lim="800000"/>
            <a:headEnd/>
            <a:tailEnd/>
          </a:ln>
        </p:spPr>
        <p:txBody>
          <a:bodyPr wrap="square" lIns="90487" tIns="44450" rIns="90487" bIns="44450">
            <a:spAutoFit/>
          </a:bodyPr>
          <a:lstStyle/>
          <a:p>
            <a:pPr algn="l">
              <a:lnSpc>
                <a:spcPct val="100000"/>
              </a:lnSpc>
            </a:pPr>
            <a:r>
              <a:rPr lang="en-US" sz="1400" dirty="0">
                <a:latin typeface="Courier New" pitchFamily="49" charset="0"/>
              </a:rPr>
              <a:t># sum_rows2 inner loop</a:t>
            </a:r>
          </a:p>
          <a:p>
            <a:r>
              <a:rPr lang="en-US" sz="1400" dirty="0">
                <a:latin typeface="Courier New" pitchFamily="49" charset="0"/>
              </a:rPr>
              <a:t>.L10:</a:t>
            </a:r>
          </a:p>
          <a:p>
            <a:r>
              <a:rPr lang="en-US" sz="1400" dirty="0">
                <a:latin typeface="Courier New" pitchFamily="49" charset="0"/>
              </a:rPr>
              <a:t>        </a:t>
            </a:r>
            <a:r>
              <a:rPr lang="en-US" sz="1400" dirty="0" err="1">
                <a:latin typeface="Courier New" pitchFamily="49" charset="0"/>
              </a:rPr>
              <a:t>addsd</a:t>
            </a:r>
            <a:r>
              <a:rPr lang="en-US" sz="1400" dirty="0">
                <a:latin typeface="Courier New" pitchFamily="49" charset="0"/>
              </a:rPr>
              <a:t>   (%</a:t>
            </a:r>
            <a:r>
              <a:rPr lang="en-US" sz="1400" dirty="0" err="1">
                <a:latin typeface="Courier New" pitchFamily="49" charset="0"/>
              </a:rPr>
              <a:t>rdi</a:t>
            </a:r>
            <a:r>
              <a:rPr lang="en-US" sz="1400" dirty="0">
                <a:latin typeface="Courier New" pitchFamily="49" charset="0"/>
              </a:rPr>
              <a:t>), %xmm0	# FP load + add</a:t>
            </a:r>
          </a:p>
          <a:p>
            <a:r>
              <a:rPr lang="en-US" sz="1400" dirty="0">
                <a:latin typeface="Courier New" pitchFamily="49" charset="0"/>
              </a:rPr>
              <a:t>        </a:t>
            </a:r>
            <a:r>
              <a:rPr lang="en-US" sz="1400" dirty="0" err="1">
                <a:latin typeface="Courier New" pitchFamily="49" charset="0"/>
              </a:rPr>
              <a:t>addq</a:t>
            </a:r>
            <a:r>
              <a:rPr lang="en-US" sz="1400" dirty="0">
                <a:latin typeface="Courier New" pitchFamily="49" charset="0"/>
              </a:rPr>
              <a:t>    $8, %</a:t>
            </a:r>
            <a:r>
              <a:rPr lang="en-US" sz="1400" dirty="0" err="1">
                <a:latin typeface="Courier New" pitchFamily="49" charset="0"/>
              </a:rPr>
              <a:t>rdi</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cmpq</a:t>
            </a:r>
            <a:r>
              <a:rPr lang="en-US" sz="1400" dirty="0">
                <a:latin typeface="Courier New" pitchFamily="49" charset="0"/>
              </a:rPr>
              <a:t>    %</a:t>
            </a:r>
            <a:r>
              <a:rPr lang="en-US" sz="1400" dirty="0" err="1">
                <a:latin typeface="Courier New" pitchFamily="49" charset="0"/>
              </a:rPr>
              <a:t>rax</a:t>
            </a:r>
            <a:r>
              <a:rPr lang="en-US" sz="1400" dirty="0">
                <a:latin typeface="Courier New" pitchFamily="49" charset="0"/>
              </a:rPr>
              <a:t>, %</a:t>
            </a:r>
            <a:r>
              <a:rPr lang="en-US" sz="1400" dirty="0" err="1">
                <a:latin typeface="Courier New" pitchFamily="49" charset="0"/>
              </a:rPr>
              <a:t>rdi</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jne</a:t>
            </a:r>
            <a:r>
              <a:rPr lang="en-US" sz="1400" dirty="0">
                <a:latin typeface="Courier New" pitchFamily="49" charset="0"/>
              </a:rPr>
              <a:t>     .L10</a:t>
            </a:r>
          </a:p>
        </p:txBody>
      </p:sp>
      <p:sp>
        <p:nvSpPr>
          <p:cNvPr id="20485" name="Line 5"/>
          <p:cNvSpPr>
            <a:spLocks noChangeShapeType="1"/>
          </p:cNvSpPr>
          <p:nvPr/>
        </p:nvSpPr>
        <p:spPr bwMode="auto">
          <a:xfrm>
            <a:off x="3810000" y="2743200"/>
            <a:ext cx="609600" cy="457200"/>
          </a:xfrm>
          <a:prstGeom prst="line">
            <a:avLst/>
          </a:prstGeom>
          <a:noFill/>
          <a:ln w="25400">
            <a:solidFill>
              <a:schemeClr val="tx1"/>
            </a:solidFill>
            <a:round/>
            <a:headEnd/>
            <a:tailEnd type="triangle" w="med" len="med"/>
          </a:ln>
        </p:spPr>
        <p:txBody>
          <a:bodyPr wrap="none" anchor="ctr"/>
          <a:lstStyle/>
          <a:p>
            <a:endParaRPr lang="en-US"/>
          </a:p>
        </p:txBody>
      </p:sp>
      <p:sp>
        <p:nvSpPr>
          <p:cNvPr id="20486" name="Rectangle 6"/>
          <p:cNvSpPr>
            <a:spLocks noChangeArrowheads="1"/>
          </p:cNvSpPr>
          <p:nvPr/>
        </p:nvSpPr>
        <p:spPr bwMode="auto">
          <a:xfrm>
            <a:off x="2057400" y="1143001"/>
            <a:ext cx="5130800" cy="2486025"/>
          </a:xfrm>
          <a:prstGeom prst="rect">
            <a:avLst/>
          </a:prstGeom>
          <a:solidFill>
            <a:srgbClr val="F6F5BD"/>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 Sum rows is of n X n matrix a</a:t>
            </a:r>
          </a:p>
          <a:p>
            <a:pPr algn="l">
              <a:lnSpc>
                <a:spcPct val="100000"/>
              </a:lnSpc>
            </a:pPr>
            <a:r>
              <a:rPr lang="en-US" sz="1400" dirty="0">
                <a:latin typeface="Courier New" pitchFamily="49" charset="0"/>
              </a:rPr>
              <a:t>   and store in vector b  */</a:t>
            </a:r>
          </a:p>
          <a:p>
            <a:pPr algn="l">
              <a:lnSpc>
                <a:spcPct val="100000"/>
              </a:lnSpc>
            </a:pPr>
            <a:r>
              <a:rPr lang="en-US" sz="1400" dirty="0">
                <a:latin typeface="Courier New" pitchFamily="49" charset="0"/>
              </a:rPr>
              <a:t>void sum_rows2(double *a, double *b, long n) {</a:t>
            </a:r>
          </a:p>
          <a:p>
            <a:pPr algn="l">
              <a:lnSpc>
                <a:spcPct val="100000"/>
              </a:lnSpc>
            </a:pPr>
            <a:r>
              <a:rPr lang="en-US" sz="1400" dirty="0">
                <a:latin typeface="Courier New" pitchFamily="49" charset="0"/>
              </a:rPr>
              <a:t>    long </a:t>
            </a:r>
            <a:r>
              <a:rPr lang="en-US" sz="1400" dirty="0" err="1">
                <a:latin typeface="Courier New" pitchFamily="49" charset="0"/>
              </a:rPr>
              <a:t>i</a:t>
            </a:r>
            <a:r>
              <a:rPr lang="en-US" sz="1400" dirty="0">
                <a:latin typeface="Courier New" pitchFamily="49" charset="0"/>
              </a:rPr>
              <a:t>, j;</a:t>
            </a:r>
          </a:p>
          <a:p>
            <a:pPr algn="l">
              <a:lnSpc>
                <a:spcPct val="100000"/>
              </a:lnSpc>
            </a:pPr>
            <a:r>
              <a:rPr lang="en-US" sz="1400" dirty="0">
                <a:latin typeface="Courier New" pitchFamily="49" charset="0"/>
              </a:rPr>
              <a:t>    for (</a:t>
            </a:r>
            <a:r>
              <a:rPr lang="en-US" sz="1400" dirty="0" err="1">
                <a:latin typeface="Courier New" pitchFamily="49" charset="0"/>
              </a:rPr>
              <a:t>i</a:t>
            </a:r>
            <a:r>
              <a:rPr lang="en-US" sz="1400" dirty="0">
                <a:latin typeface="Courier New" pitchFamily="49" charset="0"/>
              </a:rPr>
              <a:t> = 0; </a:t>
            </a:r>
            <a:r>
              <a:rPr lang="en-US" sz="1400" dirty="0" err="1">
                <a:latin typeface="Courier New" pitchFamily="49" charset="0"/>
              </a:rPr>
              <a:t>i</a:t>
            </a:r>
            <a:r>
              <a:rPr lang="en-US" sz="1400" dirty="0">
                <a:latin typeface="Courier New" pitchFamily="49" charset="0"/>
              </a:rPr>
              <a:t> &lt; n; </a:t>
            </a:r>
            <a:r>
              <a:rPr lang="en-US" sz="1400" dirty="0" err="1">
                <a:latin typeface="Courier New" pitchFamily="49" charset="0"/>
              </a:rPr>
              <a:t>i</a:t>
            </a:r>
            <a:r>
              <a:rPr lang="en-US" sz="1400" dirty="0">
                <a:latin typeface="Courier New" pitchFamily="49" charset="0"/>
              </a:rPr>
              <a:t>++) {</a:t>
            </a:r>
          </a:p>
          <a:p>
            <a:pPr algn="l">
              <a:lnSpc>
                <a:spcPct val="100000"/>
              </a:lnSpc>
            </a:pPr>
            <a:r>
              <a:rPr lang="en-US" sz="1400" dirty="0">
                <a:latin typeface="Courier New" pitchFamily="49" charset="0"/>
              </a:rPr>
              <a:t>	double </a:t>
            </a:r>
            <a:r>
              <a:rPr lang="en-US" sz="1400" dirty="0" err="1">
                <a:latin typeface="Courier New" pitchFamily="49" charset="0"/>
              </a:rPr>
              <a:t>val</a:t>
            </a:r>
            <a:r>
              <a:rPr lang="en-US" sz="1400" dirty="0">
                <a:latin typeface="Courier New" pitchFamily="49" charset="0"/>
              </a:rPr>
              <a:t> = 0;</a:t>
            </a: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a:t>
            </a:r>
            <a:r>
              <a:rPr lang="en-US" sz="1400" dirty="0" err="1">
                <a:solidFill>
                  <a:srgbClr val="C00000"/>
                </a:solidFill>
                <a:latin typeface="Courier New" pitchFamily="49" charset="0"/>
              </a:rPr>
              <a:t>val</a:t>
            </a:r>
            <a:r>
              <a:rPr lang="en-US" sz="1400" dirty="0">
                <a:solidFill>
                  <a:srgbClr val="C00000"/>
                </a:solidFill>
                <a:latin typeface="Courier New" pitchFamily="49" charset="0"/>
              </a:rPr>
              <a:t> += a[</a:t>
            </a:r>
            <a:r>
              <a:rPr lang="en-US" sz="1400" dirty="0" err="1">
                <a:solidFill>
                  <a:srgbClr val="C00000"/>
                </a:solidFill>
                <a:latin typeface="Courier New" pitchFamily="49" charset="0"/>
              </a:rPr>
              <a:t>i</a:t>
            </a:r>
            <a:r>
              <a:rPr lang="en-US" sz="1400" dirty="0">
                <a:solidFill>
                  <a:srgbClr val="C00000"/>
                </a:solidFill>
                <a:latin typeface="Courier New" pitchFamily="49" charset="0"/>
              </a:rPr>
              <a:t>*n + j];</a:t>
            </a:r>
          </a:p>
          <a:p>
            <a:pPr algn="l">
              <a:lnSpc>
                <a:spcPct val="100000"/>
              </a:lnSpc>
            </a:pPr>
            <a:r>
              <a:rPr lang="en-US" sz="1400" dirty="0">
                <a:latin typeface="Courier New" pitchFamily="49" charset="0"/>
              </a:rPr>
              <a:t>         b[</a:t>
            </a:r>
            <a:r>
              <a:rPr lang="en-US" sz="1400" dirty="0" err="1">
                <a:latin typeface="Courier New" pitchFamily="49" charset="0"/>
              </a:rPr>
              <a:t>i</a:t>
            </a:r>
            <a:r>
              <a:rPr lang="en-US" sz="1400" dirty="0">
                <a:latin typeface="Courier New" pitchFamily="49" charset="0"/>
              </a:rPr>
              <a:t>] = </a:t>
            </a:r>
            <a:r>
              <a:rPr lang="en-US" sz="1400" dirty="0" err="1">
                <a:latin typeface="Courier New" pitchFamily="49" charset="0"/>
              </a:rPr>
              <a:t>val</a:t>
            </a:r>
            <a:r>
              <a:rPr lang="en-US" sz="1400" dirty="0">
                <a:latin typeface="Courier New" pitchFamily="49" charset="0"/>
              </a:rPr>
              <a:t>;</a:t>
            </a:r>
          </a:p>
          <a:p>
            <a:pPr algn="l">
              <a:lnSpc>
                <a:spcPct val="100000"/>
              </a:lnSpc>
            </a:pPr>
            <a:r>
              <a:rPr lang="en-US" sz="1400" dirty="0">
                <a:latin typeface="Courier New" pitchFamily="49" charset="0"/>
              </a:rPr>
              <a:t>    }</a:t>
            </a:r>
          </a:p>
          <a:p>
            <a:pPr algn="l">
              <a:lnSpc>
                <a:spcPct val="100000"/>
              </a:lnSpc>
            </a:pPr>
            <a:r>
              <a:rPr lang="en-US" sz="1400" dirty="0">
                <a:latin typeface="Courier New" pitchFamily="49" charset="0"/>
              </a:rPr>
              <a:t>}</a:t>
            </a:r>
          </a:p>
        </p:txBody>
      </p:sp>
    </p:spTree>
    <p:extLst>
      <p:ext uri="{BB962C8B-B14F-4D97-AF65-F5344CB8AC3E}">
        <p14:creationId xmlns:p14="http://schemas.microsoft.com/office/powerpoint/2010/main" val="149842759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1600200" y="304800"/>
            <a:ext cx="9144000" cy="573088"/>
          </a:xfrm>
        </p:spPr>
        <p:txBody>
          <a:bodyPr>
            <a:normAutofit fontScale="90000"/>
          </a:bodyPr>
          <a:lstStyle/>
          <a:p>
            <a:pPr eaLnBrk="1" hangingPunct="1">
              <a:defRPr/>
            </a:pPr>
            <a:r>
              <a:rPr lang="en-US"/>
              <a:t>Optimization Blocker: Memory Aliasing</a:t>
            </a:r>
          </a:p>
        </p:txBody>
      </p:sp>
      <p:sp>
        <p:nvSpPr>
          <p:cNvPr id="406531" name="Rectangle 3"/>
          <p:cNvSpPr>
            <a:spLocks noGrp="1" noChangeArrowheads="1"/>
          </p:cNvSpPr>
          <p:nvPr>
            <p:ph type="body" idx="1"/>
          </p:nvPr>
        </p:nvSpPr>
        <p:spPr/>
        <p:txBody>
          <a:bodyPr vert="horz" lIns="90487" tIns="44450" rIns="90487" bIns="44450" rtlCol="0">
            <a:normAutofit/>
          </a:bodyPr>
          <a:lstStyle/>
          <a:p>
            <a:pPr marL="223838" indent="-223838" defTabSz="895350">
              <a:tabLst>
                <a:tab pos="5029200" algn="l"/>
                <a:tab pos="5715000" algn="l"/>
              </a:tabLst>
              <a:defRPr/>
            </a:pPr>
            <a:r>
              <a:rPr lang="en-US" dirty="0"/>
              <a:t>Aliasing</a:t>
            </a:r>
          </a:p>
          <a:p>
            <a:pPr marL="560388" lvl="1" indent="-222250" defTabSz="895350">
              <a:tabLst>
                <a:tab pos="5029200" algn="l"/>
                <a:tab pos="5715000" algn="l"/>
              </a:tabLst>
              <a:defRPr/>
            </a:pPr>
            <a:r>
              <a:rPr lang="en-US" dirty="0"/>
              <a:t>Two different memory references specify single location</a:t>
            </a:r>
          </a:p>
          <a:p>
            <a:pPr marL="560388" lvl="1" indent="-222250" defTabSz="895350">
              <a:tabLst>
                <a:tab pos="5029200" algn="l"/>
                <a:tab pos="5715000" algn="l"/>
              </a:tabLst>
              <a:defRPr/>
            </a:pPr>
            <a:r>
              <a:rPr lang="en-US" dirty="0"/>
              <a:t>Easy to have happen in C</a:t>
            </a:r>
          </a:p>
          <a:p>
            <a:pPr marL="839788" lvl="2" indent="-165100" defTabSz="895350">
              <a:tabLst>
                <a:tab pos="5029200" algn="l"/>
                <a:tab pos="5715000" algn="l"/>
              </a:tabLst>
              <a:defRPr/>
            </a:pPr>
            <a:r>
              <a:rPr lang="en-US" dirty="0"/>
              <a:t> Since allowed to do address arithmetic</a:t>
            </a:r>
          </a:p>
          <a:p>
            <a:pPr marL="839788" lvl="2" indent="-165100" defTabSz="895350">
              <a:tabLst>
                <a:tab pos="5029200" algn="l"/>
                <a:tab pos="5715000" algn="l"/>
              </a:tabLst>
              <a:defRPr/>
            </a:pPr>
            <a:r>
              <a:rPr lang="en-US" dirty="0"/>
              <a:t> Direct access to storage structures</a:t>
            </a:r>
          </a:p>
          <a:p>
            <a:pPr marL="560388" lvl="1" indent="-222250" defTabSz="895350">
              <a:tabLst>
                <a:tab pos="5029200" algn="l"/>
                <a:tab pos="5715000" algn="l"/>
              </a:tabLst>
              <a:defRPr/>
            </a:pPr>
            <a:r>
              <a:rPr lang="en-US" dirty="0"/>
              <a:t>Get in habit of introducing local variables</a:t>
            </a:r>
          </a:p>
          <a:p>
            <a:pPr marL="839788" lvl="2" indent="-165100" defTabSz="895350">
              <a:tabLst>
                <a:tab pos="5029200" algn="l"/>
                <a:tab pos="5715000" algn="l"/>
              </a:tabLst>
              <a:defRPr/>
            </a:pPr>
            <a:r>
              <a:rPr lang="en-US" dirty="0"/>
              <a:t> Accumulating within loops</a:t>
            </a:r>
          </a:p>
          <a:p>
            <a:pPr marL="839788" lvl="2" indent="-165100" defTabSz="895350">
              <a:tabLst>
                <a:tab pos="5029200" algn="l"/>
                <a:tab pos="5715000" algn="l"/>
              </a:tabLst>
              <a:defRPr/>
            </a:pPr>
            <a:r>
              <a:rPr lang="en-US" dirty="0"/>
              <a:t> </a:t>
            </a:r>
            <a:r>
              <a:rPr lang="en-US" dirty="0">
                <a:solidFill>
                  <a:srgbClr val="C00000"/>
                </a:solidFill>
              </a:rPr>
              <a:t>Your way of telling compiler not to check for aliasing</a:t>
            </a:r>
          </a:p>
        </p:txBody>
      </p:sp>
    </p:spTree>
    <p:extLst>
      <p:ext uri="{BB962C8B-B14F-4D97-AF65-F5344CB8AC3E}">
        <p14:creationId xmlns:p14="http://schemas.microsoft.com/office/powerpoint/2010/main" val="429477817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normAutofit lnSpcReduction="10000"/>
          </a:bodyPr>
          <a:lstStyle/>
          <a:p>
            <a:r>
              <a:rPr lang="en-US" b="1" dirty="0">
                <a:solidFill>
                  <a:schemeClr val="bg2"/>
                </a:solidFill>
              </a:rPr>
              <a:t>Overview</a:t>
            </a:r>
          </a:p>
          <a:p>
            <a:r>
              <a:rPr lang="en-US" dirty="0">
                <a:solidFill>
                  <a:srgbClr val="7F7F7F"/>
                </a:solidFill>
              </a:rPr>
              <a:t>Gen</a:t>
            </a:r>
            <a:r>
              <a:rPr lang="en-US" dirty="0">
                <a:solidFill>
                  <a:schemeClr val="bg2"/>
                </a:solidFill>
              </a:rPr>
              <a:t>eral</a:t>
            </a:r>
            <a:r>
              <a:rPr lang="en-US" dirty="0">
                <a:solidFill>
                  <a:srgbClr val="7F7F7F"/>
                </a:solidFill>
              </a:rPr>
              <a:t>ly Useful Optimizations</a:t>
            </a:r>
          </a:p>
          <a:p>
            <a:pPr lvl="1"/>
            <a:r>
              <a:rPr lang="en-US" dirty="0">
                <a:solidFill>
                  <a:srgbClr val="7F7F7F"/>
                </a:solidFill>
              </a:rPr>
              <a:t>Code motion/</a:t>
            </a:r>
            <a:r>
              <a:rPr lang="en-US" dirty="0" err="1">
                <a:solidFill>
                  <a:srgbClr val="7F7F7F"/>
                </a:solidFill>
              </a:rPr>
              <a:t>precomputation</a:t>
            </a:r>
            <a:endParaRPr lang="en-US" dirty="0">
              <a:solidFill>
                <a:srgbClr val="7F7F7F"/>
              </a:solidFill>
            </a:endParaRPr>
          </a:p>
          <a:p>
            <a:pPr lvl="1"/>
            <a:r>
              <a:rPr lang="en-US" dirty="0">
                <a:solidFill>
                  <a:srgbClr val="7F7F7F"/>
                </a:solidFill>
              </a:rPr>
              <a:t>Strength reduction</a:t>
            </a:r>
          </a:p>
          <a:p>
            <a:pPr lvl="1"/>
            <a:r>
              <a:rPr lang="en-US" dirty="0">
                <a:solidFill>
                  <a:srgbClr val="7F7F7F"/>
                </a:solidFill>
              </a:rPr>
              <a:t>Sharing of common subexpressions</a:t>
            </a:r>
          </a:p>
          <a:p>
            <a:r>
              <a:rPr lang="en-US" dirty="0">
                <a:solidFill>
                  <a:srgbClr val="7F7F7F"/>
                </a:solidFill>
              </a:rPr>
              <a:t>Optimization Blockers</a:t>
            </a:r>
          </a:p>
          <a:p>
            <a:pPr lvl="1"/>
            <a:r>
              <a:rPr lang="en-US" dirty="0">
                <a:solidFill>
                  <a:srgbClr val="7F7F7F"/>
                </a:solidFill>
              </a:rPr>
              <a:t>Procedure calls</a:t>
            </a:r>
          </a:p>
          <a:p>
            <a:pPr lvl="1"/>
            <a:r>
              <a:rPr lang="en-US" dirty="0">
                <a:solidFill>
                  <a:srgbClr val="7F7F7F"/>
                </a:solidFill>
              </a:rPr>
              <a:t>Memory aliasing</a:t>
            </a:r>
          </a:p>
          <a:p>
            <a:r>
              <a:rPr lang="en-US" b="1" dirty="0"/>
              <a:t>Exploiting Instruction-Level Parallelism</a:t>
            </a:r>
          </a:p>
          <a:p>
            <a:r>
              <a:rPr lang="en-US" dirty="0">
                <a:solidFill>
                  <a:srgbClr val="7F7F7F"/>
                </a:solidFill>
              </a:rPr>
              <a:t>Dealing with Conditionals</a:t>
            </a:r>
            <a:endParaRPr lang="en-US" b="1" dirty="0">
              <a:solidFill>
                <a:srgbClr val="7F7F7F"/>
              </a:solidFill>
            </a:endParaRPr>
          </a:p>
        </p:txBody>
      </p:sp>
    </p:spTree>
    <p:extLst>
      <p:ext uri="{BB962C8B-B14F-4D97-AF65-F5344CB8AC3E}">
        <p14:creationId xmlns:p14="http://schemas.microsoft.com/office/powerpoint/2010/main" val="4041522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Exploiting Instruction-Level Parallelism</a:t>
            </a:r>
          </a:p>
        </p:txBody>
      </p:sp>
      <p:sp>
        <p:nvSpPr>
          <p:cNvPr id="3" name="Content Placeholder 2"/>
          <p:cNvSpPr>
            <a:spLocks noGrp="1"/>
          </p:cNvSpPr>
          <p:nvPr>
            <p:ph idx="1"/>
          </p:nvPr>
        </p:nvSpPr>
        <p:spPr/>
        <p:txBody>
          <a:bodyPr/>
          <a:lstStyle/>
          <a:p>
            <a:r>
              <a:rPr lang="en-US" dirty="0"/>
              <a:t>Need general understanding of modern processor design</a:t>
            </a:r>
          </a:p>
          <a:p>
            <a:pPr lvl="1"/>
            <a:r>
              <a:rPr lang="en-US" dirty="0"/>
              <a:t>Hardware can execute multiple instructions in parallel</a:t>
            </a:r>
          </a:p>
          <a:p>
            <a:r>
              <a:rPr lang="en-US" dirty="0"/>
              <a:t>Performance limited by data dependencies</a:t>
            </a:r>
          </a:p>
          <a:p>
            <a:r>
              <a:rPr lang="en-US" dirty="0"/>
              <a:t>Simple transformations can yield dramatic performance improvement</a:t>
            </a:r>
          </a:p>
          <a:p>
            <a:pPr lvl="1"/>
            <a:r>
              <a:rPr lang="en-US" dirty="0"/>
              <a:t>Compilers often cannot make these transformations</a:t>
            </a:r>
          </a:p>
          <a:p>
            <a:pPr lvl="1"/>
            <a:r>
              <a:rPr lang="en-US" dirty="0"/>
              <a:t>Lack of </a:t>
            </a:r>
            <a:r>
              <a:rPr lang="en-US" dirty="0" err="1"/>
              <a:t>associativity</a:t>
            </a:r>
            <a:r>
              <a:rPr lang="en-US" dirty="0"/>
              <a:t> and </a:t>
            </a:r>
            <a:r>
              <a:rPr lang="en-US" dirty="0" err="1"/>
              <a:t>distributivity</a:t>
            </a:r>
            <a:r>
              <a:rPr lang="en-US" dirty="0"/>
              <a:t> in floating-point arithmetic</a:t>
            </a:r>
          </a:p>
          <a:p>
            <a:endParaRPr lang="en-US" dirty="0"/>
          </a:p>
        </p:txBody>
      </p:sp>
    </p:spTree>
    <p:extLst>
      <p:ext uri="{BB962C8B-B14F-4D97-AF65-F5344CB8AC3E}">
        <p14:creationId xmlns:p14="http://schemas.microsoft.com/office/powerpoint/2010/main" val="7331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1018" y="435678"/>
            <a:ext cx="8634582" cy="762000"/>
          </a:xfrm>
        </p:spPr>
        <p:txBody>
          <a:bodyPr>
            <a:normAutofit fontScale="90000"/>
          </a:bodyPr>
          <a:lstStyle/>
          <a:p>
            <a:r>
              <a:rPr lang="en-US" dirty="0"/>
              <a:t>Benchmark Example: Data Type for Vectors</a:t>
            </a:r>
          </a:p>
        </p:txBody>
      </p:sp>
      <p:sp>
        <p:nvSpPr>
          <p:cNvPr id="4" name="Rectangle 7"/>
          <p:cNvSpPr>
            <a:spLocks noChangeArrowheads="1"/>
          </p:cNvSpPr>
          <p:nvPr/>
        </p:nvSpPr>
        <p:spPr bwMode="auto">
          <a:xfrm>
            <a:off x="2038822" y="1498526"/>
            <a:ext cx="4132541" cy="1320874"/>
          </a:xfrm>
          <a:prstGeom prst="rect">
            <a:avLst/>
          </a:prstGeom>
          <a:solidFill>
            <a:srgbClr val="F6F5BD"/>
          </a:solidFill>
          <a:ln w="12700" cmpd="thickThin">
            <a:solidFill>
              <a:schemeClr val="tx1"/>
            </a:solidFill>
            <a:miter lim="800000"/>
            <a:headEnd/>
            <a:tailEnd/>
          </a:ln>
          <a:effectLst/>
        </p:spPr>
        <p:txBody>
          <a:bodyPr wrap="none" lIns="90487" tIns="44450" rIns="90487" bIns="44450">
            <a:spAutoFit/>
          </a:bodyPr>
          <a:lstStyle/>
          <a:p>
            <a:pPr algn="l">
              <a:lnSpc>
                <a:spcPct val="100000"/>
              </a:lnSpc>
            </a:pPr>
            <a:r>
              <a:rPr lang="en-US" sz="1600" dirty="0">
                <a:latin typeface="Courier New" pitchFamily="49" charset="0"/>
              </a:rPr>
              <a:t>/* data structure for vectors */</a:t>
            </a:r>
          </a:p>
          <a:p>
            <a:pPr algn="l">
              <a:lnSpc>
                <a:spcPct val="100000"/>
              </a:lnSpc>
            </a:pPr>
            <a:r>
              <a:rPr lang="en-US" sz="1600" dirty="0" err="1">
                <a:latin typeface="Courier New" pitchFamily="49" charset="0"/>
              </a:rPr>
              <a:t>typedef</a:t>
            </a:r>
            <a:r>
              <a:rPr lang="en-US" sz="1600" dirty="0">
                <a:latin typeface="Courier New" pitchFamily="49" charset="0"/>
              </a:rPr>
              <a:t> </a:t>
            </a:r>
            <a:r>
              <a:rPr lang="en-US" sz="1600" dirty="0" err="1">
                <a:latin typeface="Courier New" pitchFamily="49" charset="0"/>
              </a:rPr>
              <a:t>struct</a:t>
            </a:r>
            <a:r>
              <a:rPr lang="en-US" sz="1600" dirty="0">
                <a:latin typeface="Courier New" pitchFamily="49" charset="0"/>
              </a:rPr>
              <a:t>{</a:t>
            </a:r>
          </a:p>
          <a:p>
            <a:pPr defTabSz="457200"/>
            <a:r>
              <a:rPr lang="en-US" sz="1600" dirty="0">
                <a:latin typeface="Courier New" pitchFamily="49" charset="0"/>
              </a:rPr>
              <a:t>	</a:t>
            </a:r>
            <a:r>
              <a:rPr lang="en-US" sz="1600" dirty="0" err="1">
                <a:latin typeface="Courier New" pitchFamily="49" charset="0"/>
              </a:rPr>
              <a:t>size_t</a:t>
            </a:r>
            <a:r>
              <a:rPr lang="en-US" sz="1600" dirty="0">
                <a:latin typeface="Courier New" pitchFamily="49" charset="0"/>
              </a:rPr>
              <a:t> </a:t>
            </a:r>
            <a:r>
              <a:rPr lang="en-US" sz="1600" dirty="0" err="1">
                <a:latin typeface="Courier New" pitchFamily="49" charset="0"/>
              </a:rPr>
              <a:t>len</a:t>
            </a:r>
            <a:r>
              <a:rPr lang="en-US" sz="1600" dirty="0">
                <a:latin typeface="Courier New" pitchFamily="49" charset="0"/>
              </a:rPr>
              <a:t>;</a:t>
            </a:r>
          </a:p>
          <a:p>
            <a:pPr defTabSz="457200"/>
            <a:r>
              <a:rPr lang="en-US" sz="1600" dirty="0">
                <a:latin typeface="Courier New" pitchFamily="49" charset="0"/>
              </a:rPr>
              <a:t>	</a:t>
            </a:r>
            <a:r>
              <a:rPr lang="en-US" sz="1600" dirty="0" err="1">
                <a:latin typeface="Courier New" pitchFamily="49" charset="0"/>
              </a:rPr>
              <a:t>data_t</a:t>
            </a:r>
            <a:r>
              <a:rPr lang="en-US" sz="1600" dirty="0">
                <a:latin typeface="Courier New" pitchFamily="49" charset="0"/>
              </a:rPr>
              <a:t> *data;</a:t>
            </a:r>
          </a:p>
          <a:p>
            <a:pPr algn="l">
              <a:lnSpc>
                <a:spcPct val="100000"/>
              </a:lnSpc>
            </a:pPr>
            <a:r>
              <a:rPr lang="en-US" sz="1600" dirty="0">
                <a:latin typeface="Courier New" pitchFamily="49" charset="0"/>
              </a:rPr>
              <a:t>} </a:t>
            </a:r>
            <a:r>
              <a:rPr lang="en-US" sz="1600" dirty="0" err="1">
                <a:latin typeface="Courier New" pitchFamily="49" charset="0"/>
              </a:rPr>
              <a:t>vec</a:t>
            </a:r>
            <a:r>
              <a:rPr lang="en-US" sz="1600" dirty="0">
                <a:latin typeface="Courier New" pitchFamily="49" charset="0"/>
              </a:rPr>
              <a:t>;</a:t>
            </a:r>
          </a:p>
        </p:txBody>
      </p:sp>
      <p:sp>
        <p:nvSpPr>
          <p:cNvPr id="5" name="Rectangle 7"/>
          <p:cNvSpPr>
            <a:spLocks noChangeArrowheads="1"/>
          </p:cNvSpPr>
          <p:nvPr/>
        </p:nvSpPr>
        <p:spPr bwMode="auto">
          <a:xfrm>
            <a:off x="6171362" y="3733800"/>
            <a:ext cx="4492314" cy="2551980"/>
          </a:xfrm>
          <a:prstGeom prst="rect">
            <a:avLst/>
          </a:prstGeom>
          <a:solidFill>
            <a:srgbClr val="F6F5BD"/>
          </a:solidFill>
          <a:ln w="12700" cmpd="thickThin">
            <a:solidFill>
              <a:schemeClr val="tx1"/>
            </a:solidFill>
            <a:miter lim="800000"/>
            <a:headEnd/>
            <a:tailEnd/>
          </a:ln>
          <a:effectLst/>
        </p:spPr>
        <p:txBody>
          <a:bodyPr wrap="none" lIns="90487" tIns="44450" rIns="90487" bIns="44450">
            <a:spAutoFit/>
          </a:bodyPr>
          <a:lstStyle/>
          <a:p>
            <a:pPr algn="l">
              <a:lnSpc>
                <a:spcPct val="100000"/>
              </a:lnSpc>
            </a:pPr>
            <a:r>
              <a:rPr lang="en-US" sz="1600" dirty="0">
                <a:latin typeface="Courier New" pitchFamily="49" charset="0"/>
              </a:rPr>
              <a:t>/* retrieve vector element</a:t>
            </a:r>
          </a:p>
          <a:p>
            <a:pPr algn="l">
              <a:lnSpc>
                <a:spcPct val="100000"/>
              </a:lnSpc>
            </a:pPr>
            <a:r>
              <a:rPr lang="en-US" sz="1600" dirty="0">
                <a:latin typeface="Courier New" pitchFamily="49" charset="0"/>
              </a:rPr>
              <a:t>   and store at </a:t>
            </a:r>
            <a:r>
              <a:rPr lang="en-US" sz="1600" dirty="0" err="1">
                <a:latin typeface="Courier New" pitchFamily="49" charset="0"/>
              </a:rPr>
              <a:t>val</a:t>
            </a:r>
            <a:r>
              <a:rPr lang="en-US" sz="1600" dirty="0">
                <a:latin typeface="Courier New" pitchFamily="49" charset="0"/>
              </a:rPr>
              <a:t> */</a:t>
            </a:r>
          </a:p>
          <a:p>
            <a:pPr algn="l">
              <a:lnSpc>
                <a:spcPct val="100000"/>
              </a:lnSpc>
            </a:pPr>
            <a:r>
              <a:rPr lang="en-US" sz="1600" dirty="0" err="1">
                <a:latin typeface="Courier New" pitchFamily="49" charset="0"/>
              </a:rPr>
              <a:t>int</a:t>
            </a:r>
            <a:r>
              <a:rPr lang="en-US" sz="1600" dirty="0">
                <a:latin typeface="Courier New" pitchFamily="49" charset="0"/>
              </a:rPr>
              <a:t> </a:t>
            </a:r>
            <a:r>
              <a:rPr lang="en-US" sz="1600" dirty="0" err="1">
                <a:latin typeface="Courier New" pitchFamily="49" charset="0"/>
              </a:rPr>
              <a:t>get_vec_element</a:t>
            </a:r>
            <a:endParaRPr lang="en-US" sz="1600" dirty="0">
              <a:latin typeface="Courier New" pitchFamily="49" charset="0"/>
            </a:endParaRPr>
          </a:p>
          <a:p>
            <a:pPr algn="l">
              <a:lnSpc>
                <a:spcPct val="100000"/>
              </a:lnSpc>
            </a:pPr>
            <a:r>
              <a:rPr lang="en-US" sz="1600" dirty="0">
                <a:latin typeface="Courier New" pitchFamily="49" charset="0"/>
              </a:rPr>
              <a:t>  (*</a:t>
            </a:r>
            <a:r>
              <a:rPr lang="en-US" sz="1600" dirty="0" err="1">
                <a:latin typeface="Courier New" pitchFamily="49" charset="0"/>
              </a:rPr>
              <a:t>vec</a:t>
            </a:r>
            <a:r>
              <a:rPr lang="en-US" sz="1600" dirty="0">
                <a:latin typeface="Courier New" pitchFamily="49" charset="0"/>
              </a:rPr>
              <a:t> v, </a:t>
            </a:r>
            <a:r>
              <a:rPr lang="en-US" sz="1600" dirty="0" err="1">
                <a:latin typeface="Courier New" pitchFamily="49" charset="0"/>
              </a:rPr>
              <a:t>size_t</a:t>
            </a:r>
            <a:r>
              <a:rPr lang="en-US" sz="1600" dirty="0">
                <a:latin typeface="Courier New" pitchFamily="49" charset="0"/>
              </a:rPr>
              <a:t> </a:t>
            </a:r>
            <a:r>
              <a:rPr lang="en-US" sz="1600" dirty="0" err="1">
                <a:latin typeface="Courier New" pitchFamily="49" charset="0"/>
              </a:rPr>
              <a:t>idx</a:t>
            </a:r>
            <a:r>
              <a:rPr lang="en-US" sz="1600" dirty="0">
                <a:latin typeface="Courier New" pitchFamily="49" charset="0"/>
              </a:rPr>
              <a:t>, </a:t>
            </a:r>
            <a:r>
              <a:rPr lang="en-US" sz="1600" dirty="0" err="1">
                <a:latin typeface="Courier New" pitchFamily="49" charset="0"/>
              </a:rPr>
              <a:t>data_t</a:t>
            </a:r>
            <a:r>
              <a:rPr lang="en-US" sz="1600" dirty="0">
                <a:latin typeface="Courier New" pitchFamily="49" charset="0"/>
              </a:rPr>
              <a:t> *</a:t>
            </a:r>
            <a:r>
              <a:rPr lang="en-US" sz="1600" dirty="0" err="1">
                <a:latin typeface="Courier New" pitchFamily="49" charset="0"/>
              </a:rPr>
              <a:t>val</a:t>
            </a:r>
            <a:r>
              <a:rPr lang="en-US" sz="1600" dirty="0">
                <a:latin typeface="Courier New" pitchFamily="49" charset="0"/>
              </a:rPr>
              <a:t>)</a:t>
            </a:r>
          </a:p>
          <a:p>
            <a:pPr algn="l">
              <a:lnSpc>
                <a:spcPct val="100000"/>
              </a:lnSpc>
            </a:pPr>
            <a:r>
              <a:rPr lang="en-US" sz="1600" dirty="0">
                <a:latin typeface="Courier New" pitchFamily="49" charset="0"/>
              </a:rPr>
              <a:t>{</a:t>
            </a:r>
          </a:p>
          <a:p>
            <a:pPr defTabSz="515938"/>
            <a:r>
              <a:rPr lang="en-US" sz="1600" dirty="0">
                <a:latin typeface="Courier New" pitchFamily="49" charset="0"/>
              </a:rPr>
              <a:t>	if (</a:t>
            </a:r>
            <a:r>
              <a:rPr lang="en-US" sz="1600" dirty="0" err="1">
                <a:latin typeface="Courier New" pitchFamily="49" charset="0"/>
              </a:rPr>
              <a:t>idx</a:t>
            </a:r>
            <a:r>
              <a:rPr lang="en-US" sz="1600" dirty="0">
                <a:latin typeface="Courier New" pitchFamily="49" charset="0"/>
              </a:rPr>
              <a:t> &gt;= v-&gt;</a:t>
            </a:r>
            <a:r>
              <a:rPr lang="en-US" sz="1600" dirty="0" err="1">
                <a:latin typeface="Courier New" pitchFamily="49" charset="0"/>
              </a:rPr>
              <a:t>len</a:t>
            </a:r>
            <a:r>
              <a:rPr lang="en-US" sz="1600" dirty="0">
                <a:latin typeface="Courier New" pitchFamily="49" charset="0"/>
              </a:rPr>
              <a:t>)</a:t>
            </a:r>
          </a:p>
          <a:p>
            <a:pPr defTabSz="515938"/>
            <a:r>
              <a:rPr lang="en-US" sz="1600" dirty="0">
                <a:latin typeface="Courier New" pitchFamily="49" charset="0"/>
              </a:rPr>
              <a:t>		return 0;</a:t>
            </a:r>
          </a:p>
          <a:p>
            <a:pPr defTabSz="515938"/>
            <a:r>
              <a:rPr lang="en-US" sz="1600" dirty="0">
                <a:latin typeface="Courier New" pitchFamily="49" charset="0"/>
              </a:rPr>
              <a:t>	*</a:t>
            </a:r>
            <a:r>
              <a:rPr lang="en-US" sz="1600" dirty="0" err="1">
                <a:latin typeface="Courier New" pitchFamily="49" charset="0"/>
              </a:rPr>
              <a:t>val</a:t>
            </a:r>
            <a:r>
              <a:rPr lang="en-US" sz="1600" dirty="0">
                <a:latin typeface="Courier New" pitchFamily="49" charset="0"/>
              </a:rPr>
              <a:t> = v-&gt;data[</a:t>
            </a:r>
            <a:r>
              <a:rPr lang="en-US" sz="1600" dirty="0" err="1">
                <a:latin typeface="Courier New" pitchFamily="49" charset="0"/>
              </a:rPr>
              <a:t>idx</a:t>
            </a:r>
            <a:r>
              <a:rPr lang="en-US" sz="1600" dirty="0">
                <a:latin typeface="Courier New" pitchFamily="49" charset="0"/>
              </a:rPr>
              <a:t>];</a:t>
            </a:r>
          </a:p>
          <a:p>
            <a:pPr defTabSz="515938"/>
            <a:r>
              <a:rPr lang="en-US" sz="1600" dirty="0">
                <a:latin typeface="Courier New" pitchFamily="49" charset="0"/>
              </a:rPr>
              <a:t>	return 1;</a:t>
            </a:r>
          </a:p>
          <a:p>
            <a:pPr algn="l">
              <a:lnSpc>
                <a:spcPct val="100000"/>
              </a:lnSpc>
            </a:pPr>
            <a:r>
              <a:rPr lang="en-US" sz="1600" dirty="0">
                <a:latin typeface="Courier New" pitchFamily="49" charset="0"/>
              </a:rPr>
              <a:t>}</a:t>
            </a:r>
          </a:p>
        </p:txBody>
      </p:sp>
      <p:sp>
        <p:nvSpPr>
          <p:cNvPr id="7" name="Rectangle 10"/>
          <p:cNvSpPr>
            <a:spLocks noChangeArrowheads="1"/>
          </p:cNvSpPr>
          <p:nvPr/>
        </p:nvSpPr>
        <p:spPr bwMode="auto">
          <a:xfrm>
            <a:off x="8027350" y="2133600"/>
            <a:ext cx="353699" cy="292100"/>
          </a:xfrm>
          <a:prstGeom prst="rect">
            <a:avLst/>
          </a:prstGeom>
          <a:solidFill>
            <a:schemeClr val="bg1">
              <a:lumMod val="95000"/>
            </a:schemeClr>
          </a:solidFill>
          <a:ln w="25400">
            <a:solidFill>
              <a:schemeClr val="tx1"/>
            </a:solidFill>
            <a:miter lim="800000"/>
            <a:headEnd/>
            <a:tailEnd/>
          </a:ln>
          <a:effectLst/>
        </p:spPr>
        <p:txBody>
          <a:bodyPr wrap="none" lIns="90487" tIns="44450" rIns="90487" bIns="44450" anchor="ctr"/>
          <a:lstStyle/>
          <a:p>
            <a:pPr algn="ctr">
              <a:lnSpc>
                <a:spcPct val="100000"/>
              </a:lnSpc>
            </a:pPr>
            <a:endParaRPr lang="en-US" sz="2000" dirty="0">
              <a:latin typeface="Courier New" pitchFamily="49" charset="0"/>
            </a:endParaRPr>
          </a:p>
        </p:txBody>
      </p:sp>
      <p:sp>
        <p:nvSpPr>
          <p:cNvPr id="8" name="Rectangle 11"/>
          <p:cNvSpPr>
            <a:spLocks noChangeArrowheads="1"/>
          </p:cNvSpPr>
          <p:nvPr/>
        </p:nvSpPr>
        <p:spPr bwMode="auto">
          <a:xfrm>
            <a:off x="6324600" y="1841500"/>
            <a:ext cx="776536" cy="292100"/>
          </a:xfrm>
          <a:prstGeom prst="rect">
            <a:avLst/>
          </a:prstGeom>
          <a:solidFill>
            <a:schemeClr val="accent2">
              <a:lumMod val="20000"/>
              <a:lumOff val="80000"/>
            </a:schemeClr>
          </a:solidFill>
          <a:ln w="25400">
            <a:solidFill>
              <a:schemeClr val="tx1"/>
            </a:solidFill>
            <a:miter lim="800000"/>
            <a:headEnd/>
            <a:tailEnd/>
          </a:ln>
          <a:effectLst/>
        </p:spPr>
        <p:txBody>
          <a:bodyPr wrap="none" lIns="90487" tIns="44450" rIns="90487" bIns="44450" anchor="ctr"/>
          <a:lstStyle/>
          <a:p>
            <a:pPr algn="ctr">
              <a:lnSpc>
                <a:spcPct val="100000"/>
              </a:lnSpc>
            </a:pPr>
            <a:r>
              <a:rPr lang="en-US" dirty="0" err="1">
                <a:latin typeface="Courier New" pitchFamily="49" charset="0"/>
              </a:rPr>
              <a:t>len</a:t>
            </a:r>
            <a:endParaRPr lang="en-US" dirty="0">
              <a:latin typeface="Courier New" pitchFamily="49" charset="0"/>
            </a:endParaRPr>
          </a:p>
        </p:txBody>
      </p:sp>
      <p:sp>
        <p:nvSpPr>
          <p:cNvPr id="11" name="Rectangle 11"/>
          <p:cNvSpPr>
            <a:spLocks noChangeArrowheads="1"/>
          </p:cNvSpPr>
          <p:nvPr/>
        </p:nvSpPr>
        <p:spPr bwMode="auto">
          <a:xfrm>
            <a:off x="6324600" y="2133600"/>
            <a:ext cx="776536" cy="292100"/>
          </a:xfrm>
          <a:prstGeom prst="rect">
            <a:avLst/>
          </a:prstGeom>
          <a:solidFill>
            <a:schemeClr val="accent2">
              <a:lumMod val="20000"/>
              <a:lumOff val="80000"/>
            </a:schemeClr>
          </a:solidFill>
          <a:ln w="25400">
            <a:solidFill>
              <a:schemeClr val="tx1"/>
            </a:solidFill>
            <a:miter lim="800000"/>
            <a:headEnd/>
            <a:tailEnd/>
          </a:ln>
          <a:effectLst/>
        </p:spPr>
        <p:txBody>
          <a:bodyPr wrap="none" lIns="90487" tIns="44450" rIns="90487" bIns="44450" anchor="ctr"/>
          <a:lstStyle/>
          <a:p>
            <a:pPr algn="ctr">
              <a:lnSpc>
                <a:spcPct val="100000"/>
              </a:lnSpc>
            </a:pPr>
            <a:r>
              <a:rPr lang="en-US" dirty="0">
                <a:latin typeface="Courier New" pitchFamily="49" charset="0"/>
              </a:rPr>
              <a:t>data</a:t>
            </a:r>
          </a:p>
        </p:txBody>
      </p:sp>
      <p:sp>
        <p:nvSpPr>
          <p:cNvPr id="12" name="Rectangle 10"/>
          <p:cNvSpPr>
            <a:spLocks noChangeArrowheads="1"/>
          </p:cNvSpPr>
          <p:nvPr/>
        </p:nvSpPr>
        <p:spPr bwMode="auto">
          <a:xfrm>
            <a:off x="8382001" y="2133600"/>
            <a:ext cx="353699" cy="292100"/>
          </a:xfrm>
          <a:prstGeom prst="rect">
            <a:avLst/>
          </a:prstGeom>
          <a:solidFill>
            <a:schemeClr val="bg1">
              <a:lumMod val="95000"/>
            </a:schemeClr>
          </a:solidFill>
          <a:ln w="25400">
            <a:solidFill>
              <a:schemeClr val="tx1"/>
            </a:solidFill>
            <a:miter lim="800000"/>
            <a:headEnd/>
            <a:tailEnd/>
          </a:ln>
          <a:effectLst/>
        </p:spPr>
        <p:txBody>
          <a:bodyPr wrap="none" lIns="90487" tIns="44450" rIns="90487" bIns="44450" anchor="ctr"/>
          <a:lstStyle/>
          <a:p>
            <a:pPr algn="ctr">
              <a:lnSpc>
                <a:spcPct val="100000"/>
              </a:lnSpc>
            </a:pPr>
            <a:endParaRPr lang="en-US" sz="2000" dirty="0">
              <a:latin typeface="Courier New" pitchFamily="49" charset="0"/>
            </a:endParaRPr>
          </a:p>
        </p:txBody>
      </p:sp>
      <p:sp>
        <p:nvSpPr>
          <p:cNvPr id="13" name="Rectangle 10"/>
          <p:cNvSpPr>
            <a:spLocks noChangeArrowheads="1"/>
          </p:cNvSpPr>
          <p:nvPr/>
        </p:nvSpPr>
        <p:spPr bwMode="auto">
          <a:xfrm>
            <a:off x="9780902" y="2133600"/>
            <a:ext cx="353699" cy="292100"/>
          </a:xfrm>
          <a:prstGeom prst="rect">
            <a:avLst/>
          </a:prstGeom>
          <a:solidFill>
            <a:schemeClr val="bg1">
              <a:lumMod val="95000"/>
            </a:schemeClr>
          </a:solidFill>
          <a:ln w="25400">
            <a:solidFill>
              <a:schemeClr val="tx1"/>
            </a:solidFill>
            <a:miter lim="800000"/>
            <a:headEnd/>
            <a:tailEnd/>
          </a:ln>
          <a:effectLst/>
        </p:spPr>
        <p:txBody>
          <a:bodyPr wrap="none" lIns="90487" tIns="44450" rIns="90487" bIns="44450" anchor="ctr"/>
          <a:lstStyle/>
          <a:p>
            <a:pPr algn="ctr">
              <a:lnSpc>
                <a:spcPct val="100000"/>
              </a:lnSpc>
            </a:pPr>
            <a:endParaRPr lang="en-US" sz="2000" dirty="0">
              <a:latin typeface="Courier New" pitchFamily="49" charset="0"/>
            </a:endParaRPr>
          </a:p>
        </p:txBody>
      </p:sp>
      <p:cxnSp>
        <p:nvCxnSpPr>
          <p:cNvPr id="15" name="Straight Arrow Connector 14"/>
          <p:cNvCxnSpPr>
            <a:stCxn id="11" idx="3"/>
            <a:endCxn id="7" idx="1"/>
          </p:cNvCxnSpPr>
          <p:nvPr/>
        </p:nvCxnSpPr>
        <p:spPr bwMode="auto">
          <a:xfrm>
            <a:off x="7101137" y="2279650"/>
            <a:ext cx="926213" cy="1588"/>
          </a:xfrm>
          <a:prstGeom prst="straightConnector1">
            <a:avLst/>
          </a:prstGeom>
          <a:noFill/>
          <a:ln w="25400" cap="flat" cmpd="sng" algn="ctr">
            <a:solidFill>
              <a:schemeClr val="tx1"/>
            </a:solidFill>
            <a:prstDash val="solid"/>
            <a:round/>
            <a:headEnd type="none" w="med" len="med"/>
            <a:tailEnd type="arrow"/>
          </a:ln>
          <a:effectLst/>
        </p:spPr>
      </p:cxnSp>
      <p:sp>
        <p:nvSpPr>
          <p:cNvPr id="16" name="Rectangle 10"/>
          <p:cNvSpPr>
            <a:spLocks noChangeArrowheads="1"/>
          </p:cNvSpPr>
          <p:nvPr/>
        </p:nvSpPr>
        <p:spPr bwMode="auto">
          <a:xfrm>
            <a:off x="8739499" y="2133600"/>
            <a:ext cx="1041402" cy="292100"/>
          </a:xfrm>
          <a:prstGeom prst="rect">
            <a:avLst/>
          </a:prstGeom>
          <a:solidFill>
            <a:schemeClr val="bg1">
              <a:lumMod val="95000"/>
            </a:schemeClr>
          </a:solidFill>
          <a:ln w="25400">
            <a:solidFill>
              <a:schemeClr val="tx1"/>
            </a:solidFill>
            <a:miter lim="800000"/>
            <a:headEnd/>
            <a:tailEnd/>
          </a:ln>
          <a:effectLst/>
        </p:spPr>
        <p:txBody>
          <a:bodyPr wrap="none" lIns="90487" tIns="44450" rIns="90487" bIns="44450" anchor="ctr"/>
          <a:lstStyle/>
          <a:p>
            <a:pPr algn="ctr">
              <a:lnSpc>
                <a:spcPct val="100000"/>
              </a:lnSpc>
            </a:pPr>
            <a:endParaRPr lang="en-US" sz="2000" dirty="0">
              <a:latin typeface="Courier New" pitchFamily="49" charset="0"/>
            </a:endParaRPr>
          </a:p>
        </p:txBody>
      </p:sp>
      <p:sp>
        <p:nvSpPr>
          <p:cNvPr id="17" name="Rectangle 16"/>
          <p:cNvSpPr/>
          <p:nvPr/>
        </p:nvSpPr>
        <p:spPr>
          <a:xfrm>
            <a:off x="8040034" y="1837381"/>
            <a:ext cx="308098" cy="338554"/>
          </a:xfrm>
          <a:prstGeom prst="rect">
            <a:avLst/>
          </a:prstGeom>
        </p:spPr>
        <p:txBody>
          <a:bodyPr wrap="none">
            <a:spAutoFit/>
          </a:bodyPr>
          <a:lstStyle/>
          <a:p>
            <a:pPr algn="ctr">
              <a:lnSpc>
                <a:spcPct val="100000"/>
              </a:lnSpc>
            </a:pPr>
            <a:r>
              <a:rPr lang="en-US" sz="1600" dirty="0">
                <a:latin typeface="Courier New" pitchFamily="49" charset="0"/>
              </a:rPr>
              <a:t>0</a:t>
            </a:r>
          </a:p>
        </p:txBody>
      </p:sp>
      <p:sp>
        <p:nvSpPr>
          <p:cNvPr id="18" name="Rectangle 17"/>
          <p:cNvSpPr/>
          <p:nvPr/>
        </p:nvSpPr>
        <p:spPr>
          <a:xfrm>
            <a:off x="8415868" y="1837267"/>
            <a:ext cx="308098" cy="338554"/>
          </a:xfrm>
          <a:prstGeom prst="rect">
            <a:avLst/>
          </a:prstGeom>
        </p:spPr>
        <p:txBody>
          <a:bodyPr wrap="none">
            <a:spAutoFit/>
          </a:bodyPr>
          <a:lstStyle/>
          <a:p>
            <a:pPr algn="ctr">
              <a:lnSpc>
                <a:spcPct val="100000"/>
              </a:lnSpc>
            </a:pPr>
            <a:r>
              <a:rPr lang="en-US" sz="1600" dirty="0">
                <a:latin typeface="Courier New" pitchFamily="49" charset="0"/>
              </a:rPr>
              <a:t>1</a:t>
            </a:r>
          </a:p>
        </p:txBody>
      </p:sp>
      <p:sp>
        <p:nvSpPr>
          <p:cNvPr id="19" name="Rectangle 18"/>
          <p:cNvSpPr/>
          <p:nvPr/>
        </p:nvSpPr>
        <p:spPr>
          <a:xfrm>
            <a:off x="9561378" y="1837267"/>
            <a:ext cx="801823" cy="338554"/>
          </a:xfrm>
          <a:prstGeom prst="rect">
            <a:avLst/>
          </a:prstGeom>
        </p:spPr>
        <p:txBody>
          <a:bodyPr wrap="none">
            <a:spAutoFit/>
          </a:bodyPr>
          <a:lstStyle/>
          <a:p>
            <a:pPr algn="ctr">
              <a:lnSpc>
                <a:spcPct val="100000"/>
              </a:lnSpc>
            </a:pPr>
            <a:r>
              <a:rPr lang="en-US" sz="1600" dirty="0">
                <a:latin typeface="Courier New" pitchFamily="49" charset="0"/>
              </a:rPr>
              <a:t>len-1</a:t>
            </a:r>
          </a:p>
        </p:txBody>
      </p:sp>
      <p:cxnSp>
        <p:nvCxnSpPr>
          <p:cNvPr id="21" name="Straight Connector 20"/>
          <p:cNvCxnSpPr/>
          <p:nvPr/>
        </p:nvCxnSpPr>
        <p:spPr bwMode="auto">
          <a:xfrm>
            <a:off x="8892989" y="2286000"/>
            <a:ext cx="733612" cy="1390"/>
          </a:xfrm>
          <a:prstGeom prst="line">
            <a:avLst/>
          </a:prstGeom>
          <a:noFill/>
          <a:ln w="63500" cap="rnd" cmpd="sng" algn="ctr">
            <a:solidFill>
              <a:schemeClr val="tx1"/>
            </a:solidFill>
            <a:prstDash val="sysDot"/>
            <a:round/>
            <a:headEnd type="none" w="med" len="med"/>
            <a:tailEnd type="none" w="med" len="med"/>
          </a:ln>
          <a:effectLst/>
        </p:spPr>
      </p:cxnSp>
      <p:sp>
        <p:nvSpPr>
          <p:cNvPr id="20" name="Rectangle 3"/>
          <p:cNvSpPr>
            <a:spLocks noGrp="1" noChangeArrowheads="1"/>
          </p:cNvSpPr>
          <p:nvPr>
            <p:ph sz="half" idx="1"/>
          </p:nvPr>
        </p:nvSpPr>
        <p:spPr>
          <a:xfrm>
            <a:off x="2162176" y="3810001"/>
            <a:ext cx="3871913" cy="2219325"/>
          </a:xfrm>
        </p:spPr>
        <p:txBody>
          <a:bodyPr>
            <a:normAutofit lnSpcReduction="10000"/>
          </a:bodyPr>
          <a:lstStyle/>
          <a:p>
            <a:r>
              <a:rPr lang="en-US" sz="2400" dirty="0"/>
              <a:t>Data Types</a:t>
            </a:r>
          </a:p>
          <a:p>
            <a:pPr lvl="1"/>
            <a:r>
              <a:rPr lang="en-US" sz="2000" dirty="0"/>
              <a:t>Use different declarations for </a:t>
            </a:r>
            <a:r>
              <a:rPr lang="en-US" sz="1800" b="1" dirty="0" err="1">
                <a:latin typeface="Courier New" pitchFamily="49" charset="0"/>
              </a:rPr>
              <a:t>data_t</a:t>
            </a:r>
            <a:endParaRPr lang="en-US" sz="1800" b="1" dirty="0">
              <a:latin typeface="Courier New" pitchFamily="49" charset="0"/>
            </a:endParaRPr>
          </a:p>
          <a:p>
            <a:pPr lvl="1"/>
            <a:r>
              <a:rPr lang="en-US" sz="1800" b="1" dirty="0" err="1">
                <a:latin typeface="Courier New" pitchFamily="49" charset="0"/>
              </a:rPr>
              <a:t>int</a:t>
            </a:r>
            <a:endParaRPr lang="en-US" sz="1800" b="1" dirty="0">
              <a:latin typeface="Courier New" pitchFamily="49" charset="0"/>
            </a:endParaRPr>
          </a:p>
          <a:p>
            <a:pPr lvl="1"/>
            <a:r>
              <a:rPr lang="en-US" sz="1800" b="1" dirty="0">
                <a:latin typeface="Courier New" pitchFamily="49" charset="0"/>
              </a:rPr>
              <a:t>long</a:t>
            </a:r>
          </a:p>
          <a:p>
            <a:pPr lvl="1"/>
            <a:r>
              <a:rPr lang="en-US" sz="1800" b="1" dirty="0">
                <a:latin typeface="Courier New" pitchFamily="49" charset="0"/>
              </a:rPr>
              <a:t>float</a:t>
            </a:r>
          </a:p>
          <a:p>
            <a:pPr lvl="1"/>
            <a:r>
              <a:rPr lang="en-US" sz="1800" b="1" dirty="0">
                <a:latin typeface="Courier New" pitchFamily="49" charset="0"/>
              </a:rPr>
              <a:t>double</a:t>
            </a:r>
          </a:p>
        </p:txBody>
      </p:sp>
    </p:spTree>
    <p:extLst>
      <p:ext uri="{BB962C8B-B14F-4D97-AF65-F5344CB8AC3E}">
        <p14:creationId xmlns:p14="http://schemas.microsoft.com/office/powerpoint/2010/main" val="2715120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dirty="0"/>
              <a:t>Benchmark Computation</a:t>
            </a:r>
          </a:p>
        </p:txBody>
      </p:sp>
      <p:sp>
        <p:nvSpPr>
          <p:cNvPr id="775171" name="Rectangle 3"/>
          <p:cNvSpPr>
            <a:spLocks noGrp="1" noChangeArrowheads="1"/>
          </p:cNvSpPr>
          <p:nvPr>
            <p:ph sz="half" idx="1"/>
          </p:nvPr>
        </p:nvSpPr>
        <p:spPr>
          <a:xfrm>
            <a:off x="2162176" y="4191001"/>
            <a:ext cx="3871913" cy="2219325"/>
          </a:xfrm>
        </p:spPr>
        <p:txBody>
          <a:bodyPr>
            <a:normAutofit lnSpcReduction="10000"/>
          </a:bodyPr>
          <a:lstStyle/>
          <a:p>
            <a:pPr marL="287338" indent="-287338"/>
            <a:r>
              <a:rPr lang="en-US" sz="2400" dirty="0"/>
              <a:t>Data Types</a:t>
            </a:r>
          </a:p>
          <a:p>
            <a:pPr lvl="1"/>
            <a:r>
              <a:rPr lang="en-US" sz="2000" dirty="0"/>
              <a:t>Use different declarations for </a:t>
            </a:r>
            <a:r>
              <a:rPr lang="en-US" sz="1800" b="1" dirty="0" err="1">
                <a:latin typeface="Courier New" pitchFamily="49" charset="0"/>
              </a:rPr>
              <a:t>data_t</a:t>
            </a:r>
            <a:endParaRPr lang="en-US" sz="1800" b="1" dirty="0">
              <a:latin typeface="Courier New" pitchFamily="49" charset="0"/>
            </a:endParaRPr>
          </a:p>
          <a:p>
            <a:pPr lvl="1"/>
            <a:r>
              <a:rPr lang="en-US" sz="1800" b="1" dirty="0" err="1">
                <a:latin typeface="Courier New" pitchFamily="49" charset="0"/>
              </a:rPr>
              <a:t>int</a:t>
            </a:r>
            <a:endParaRPr lang="en-US" sz="1800" b="1" dirty="0">
              <a:latin typeface="Courier New" pitchFamily="49" charset="0"/>
            </a:endParaRPr>
          </a:p>
          <a:p>
            <a:pPr lvl="1"/>
            <a:r>
              <a:rPr lang="en-US" sz="1800" b="1" dirty="0">
                <a:latin typeface="Courier New" pitchFamily="49" charset="0"/>
              </a:rPr>
              <a:t>long</a:t>
            </a:r>
          </a:p>
          <a:p>
            <a:pPr lvl="1"/>
            <a:r>
              <a:rPr lang="en-US" sz="1800" b="1" dirty="0">
                <a:latin typeface="Courier New" pitchFamily="49" charset="0"/>
              </a:rPr>
              <a:t>float</a:t>
            </a:r>
          </a:p>
          <a:p>
            <a:pPr lvl="1"/>
            <a:r>
              <a:rPr lang="en-US" sz="1800" b="1" dirty="0">
                <a:latin typeface="Courier New" pitchFamily="49" charset="0"/>
              </a:rPr>
              <a:t>double</a:t>
            </a:r>
          </a:p>
        </p:txBody>
      </p:sp>
      <p:sp>
        <p:nvSpPr>
          <p:cNvPr id="775173" name="Rectangle 5"/>
          <p:cNvSpPr>
            <a:spLocks noGrp="1" noChangeArrowheads="1"/>
          </p:cNvSpPr>
          <p:nvPr>
            <p:ph sz="half" idx="2"/>
          </p:nvPr>
        </p:nvSpPr>
        <p:spPr>
          <a:xfrm>
            <a:off x="6186488" y="4191001"/>
            <a:ext cx="3871912" cy="2219325"/>
          </a:xfrm>
        </p:spPr>
        <p:txBody>
          <a:bodyPr>
            <a:normAutofit lnSpcReduction="10000"/>
          </a:bodyPr>
          <a:lstStyle/>
          <a:p>
            <a:pPr marL="287338" indent="-287338"/>
            <a:r>
              <a:rPr lang="en-US" sz="2400" dirty="0"/>
              <a:t>Operations</a:t>
            </a:r>
          </a:p>
          <a:p>
            <a:pPr lvl="1"/>
            <a:r>
              <a:rPr lang="en-US" sz="2000" dirty="0"/>
              <a:t>Use different definitions of </a:t>
            </a:r>
            <a:r>
              <a:rPr lang="en-US" sz="1800" b="1" dirty="0">
                <a:latin typeface="Courier New" pitchFamily="49" charset="0"/>
              </a:rPr>
              <a:t>OP</a:t>
            </a:r>
            <a:r>
              <a:rPr lang="en-US" sz="2000" dirty="0"/>
              <a:t> and </a:t>
            </a:r>
            <a:r>
              <a:rPr lang="en-US" sz="1800" b="1" dirty="0">
                <a:latin typeface="Courier New" pitchFamily="49" charset="0"/>
              </a:rPr>
              <a:t>IDENT</a:t>
            </a:r>
          </a:p>
          <a:p>
            <a:pPr lvl="1"/>
            <a:r>
              <a:rPr lang="en-US" sz="2000" dirty="0"/>
              <a:t> </a:t>
            </a:r>
            <a:r>
              <a:rPr lang="en-US" sz="2000" b="1" dirty="0">
                <a:latin typeface="Courier New" pitchFamily="49" charset="0"/>
              </a:rPr>
              <a:t>+</a:t>
            </a:r>
            <a:r>
              <a:rPr lang="en-US" sz="2000" dirty="0">
                <a:latin typeface="Courier New" pitchFamily="49" charset="0"/>
              </a:rPr>
              <a:t> </a:t>
            </a:r>
            <a:r>
              <a:rPr lang="en-US" sz="2000" dirty="0"/>
              <a:t>/</a:t>
            </a:r>
            <a:r>
              <a:rPr lang="en-US" sz="2000" dirty="0">
                <a:latin typeface="Courier New" pitchFamily="49" charset="0"/>
              </a:rPr>
              <a:t> </a:t>
            </a:r>
            <a:r>
              <a:rPr lang="en-US" sz="2000" b="1" dirty="0">
                <a:latin typeface="Courier New" pitchFamily="49" charset="0"/>
              </a:rPr>
              <a:t>0</a:t>
            </a:r>
          </a:p>
          <a:p>
            <a:pPr lvl="1"/>
            <a:r>
              <a:rPr lang="en-US" sz="2000" dirty="0"/>
              <a:t> </a:t>
            </a:r>
            <a:r>
              <a:rPr lang="en-US" sz="2000" b="1" dirty="0">
                <a:latin typeface="Courier New" pitchFamily="49" charset="0"/>
              </a:rPr>
              <a:t>*</a:t>
            </a:r>
            <a:r>
              <a:rPr lang="en-US" sz="2000" dirty="0">
                <a:latin typeface="Courier New" pitchFamily="49" charset="0"/>
              </a:rPr>
              <a:t> </a:t>
            </a:r>
            <a:r>
              <a:rPr lang="en-US" sz="2000" dirty="0"/>
              <a:t>/</a:t>
            </a:r>
            <a:r>
              <a:rPr lang="en-US" sz="2000" dirty="0">
                <a:latin typeface="Courier New" pitchFamily="49" charset="0"/>
              </a:rPr>
              <a:t> </a:t>
            </a:r>
            <a:r>
              <a:rPr lang="en-US" sz="2000" b="1" dirty="0">
                <a:latin typeface="Courier New" pitchFamily="49" charset="0"/>
              </a:rPr>
              <a:t>1</a:t>
            </a:r>
          </a:p>
        </p:txBody>
      </p:sp>
      <p:sp>
        <p:nvSpPr>
          <p:cNvPr id="775172" name="Rectangle 4"/>
          <p:cNvSpPr>
            <a:spLocks noChangeArrowheads="1"/>
          </p:cNvSpPr>
          <p:nvPr/>
        </p:nvSpPr>
        <p:spPr bwMode="auto">
          <a:xfrm>
            <a:off x="2133600" y="1331244"/>
            <a:ext cx="5834930" cy="2859757"/>
          </a:xfrm>
          <a:prstGeom prst="rect">
            <a:avLst/>
          </a:prstGeom>
          <a:solidFill>
            <a:srgbClr val="F6F5BD"/>
          </a:solidFill>
          <a:ln w="3810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dirty="0">
                <a:latin typeface="Courier New" pitchFamily="49" charset="0"/>
              </a:rPr>
              <a:t>void combine1(</a:t>
            </a:r>
            <a:r>
              <a:rPr lang="en-US" dirty="0" err="1">
                <a:latin typeface="Courier New" pitchFamily="49" charset="0"/>
              </a:rPr>
              <a:t>vec_ptr</a:t>
            </a:r>
            <a:r>
              <a:rPr lang="en-US" dirty="0">
                <a:latin typeface="Courier New" pitchFamily="49" charset="0"/>
              </a:rPr>
              <a:t> v, </a:t>
            </a:r>
            <a:r>
              <a:rPr lang="en-US" dirty="0" err="1">
                <a:latin typeface="Courier New" pitchFamily="49" charset="0"/>
              </a:rPr>
              <a:t>data_t</a:t>
            </a:r>
            <a:r>
              <a:rPr lang="en-US" dirty="0">
                <a:latin typeface="Courier New" pitchFamily="49" charset="0"/>
              </a:rPr>
              <a:t> *</a:t>
            </a:r>
            <a:r>
              <a:rPr lang="en-US" dirty="0" err="1">
                <a:latin typeface="Courier New" pitchFamily="49" charset="0"/>
              </a:rPr>
              <a:t>dest</a:t>
            </a:r>
            <a:r>
              <a:rPr lang="en-US" dirty="0">
                <a:latin typeface="Courier New" pitchFamily="49" charset="0"/>
              </a:rPr>
              <a:t>)</a:t>
            </a:r>
          </a:p>
          <a:p>
            <a:pPr>
              <a:tabLst>
                <a:tab pos="914400" algn="l"/>
                <a:tab pos="2286000" algn="l"/>
              </a:tabLst>
            </a:pPr>
            <a:r>
              <a:rPr lang="en-US" dirty="0">
                <a:latin typeface="Courier New" pitchFamily="49" charset="0"/>
              </a:rPr>
              <a:t>{</a:t>
            </a:r>
          </a:p>
          <a:p>
            <a:pPr>
              <a:tabLst>
                <a:tab pos="914400" algn="l"/>
                <a:tab pos="2286000" algn="l"/>
              </a:tabLst>
            </a:pPr>
            <a:r>
              <a:rPr lang="en-US" dirty="0">
                <a:latin typeface="Courier New" pitchFamily="49" charset="0"/>
              </a:rPr>
              <a:t>    long </a:t>
            </a:r>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a:t>
            </a:r>
          </a:p>
          <a:p>
            <a:pPr>
              <a:tabLst>
                <a:tab pos="914400" algn="l"/>
                <a:tab pos="2286000" algn="l"/>
              </a:tabLst>
            </a:pPr>
            <a:r>
              <a:rPr lang="en-US" dirty="0">
                <a:latin typeface="Courier New" pitchFamily="49" charset="0"/>
              </a:rPr>
              <a:t>    *</a:t>
            </a:r>
            <a:r>
              <a:rPr lang="en-US" dirty="0" err="1">
                <a:latin typeface="Courier New" pitchFamily="49" charset="0"/>
              </a:rPr>
              <a:t>dest</a:t>
            </a:r>
            <a:r>
              <a:rPr lang="en-US" dirty="0">
                <a:latin typeface="Courier New" pitchFamily="49" charset="0"/>
              </a:rPr>
              <a:t> = IDENT;</a:t>
            </a:r>
          </a:p>
          <a:p>
            <a:pPr>
              <a:tabLst>
                <a:tab pos="914400" algn="l"/>
                <a:tab pos="2286000" algn="l"/>
              </a:tabLst>
            </a:pPr>
            <a:r>
              <a:rPr lang="en-US" dirty="0">
                <a:latin typeface="Courier New" pitchFamily="49" charset="0"/>
              </a:rPr>
              <a:t>    for (</a:t>
            </a:r>
            <a:r>
              <a:rPr lang="en-US" dirty="0" err="1">
                <a:latin typeface="Courier New" pitchFamily="49" charset="0"/>
              </a:rPr>
              <a:t>i</a:t>
            </a:r>
            <a:r>
              <a:rPr lang="en-US" dirty="0">
                <a:latin typeface="Courier New" pitchFamily="49" charset="0"/>
              </a:rPr>
              <a:t> = 0; </a:t>
            </a:r>
            <a:r>
              <a:rPr lang="en-US" dirty="0" err="1">
                <a:latin typeface="Courier New" pitchFamily="49" charset="0"/>
              </a:rPr>
              <a:t>i</a:t>
            </a:r>
            <a:r>
              <a:rPr lang="en-US" dirty="0">
                <a:latin typeface="Courier New" pitchFamily="49" charset="0"/>
              </a:rPr>
              <a:t> &lt; </a:t>
            </a:r>
            <a:r>
              <a:rPr lang="en-US" dirty="0" err="1">
                <a:latin typeface="Courier New" pitchFamily="49" charset="0"/>
              </a:rPr>
              <a:t>vec_length</a:t>
            </a:r>
            <a:r>
              <a:rPr lang="en-US" dirty="0">
                <a:latin typeface="Courier New" pitchFamily="49" charset="0"/>
              </a:rPr>
              <a:t>(v); </a:t>
            </a:r>
            <a:r>
              <a:rPr lang="en-US" dirty="0" err="1">
                <a:latin typeface="Courier New" pitchFamily="49" charset="0"/>
              </a:rPr>
              <a:t>i</a:t>
            </a:r>
            <a:r>
              <a:rPr lang="en-US" dirty="0">
                <a:latin typeface="Courier New" pitchFamily="49" charset="0"/>
              </a:rPr>
              <a:t>++) {</a:t>
            </a:r>
          </a:p>
          <a:p>
            <a:pPr>
              <a:tabLst>
                <a:tab pos="914400" algn="l"/>
                <a:tab pos="2286000" algn="l"/>
              </a:tabLst>
            </a:pPr>
            <a:r>
              <a:rPr lang="en-US" dirty="0">
                <a:latin typeface="Courier New" pitchFamily="49" charset="0"/>
              </a:rPr>
              <a:t>	</a:t>
            </a:r>
            <a:r>
              <a:rPr lang="en-US" dirty="0" err="1">
                <a:latin typeface="Courier New" pitchFamily="49" charset="0"/>
              </a:rPr>
              <a:t>data_t</a:t>
            </a:r>
            <a:r>
              <a:rPr lang="en-US" dirty="0">
                <a:latin typeface="Courier New" pitchFamily="49" charset="0"/>
              </a:rPr>
              <a:t> </a:t>
            </a:r>
            <a:r>
              <a:rPr lang="en-US" dirty="0" err="1">
                <a:latin typeface="Courier New" pitchFamily="49" charset="0"/>
              </a:rPr>
              <a:t>val</a:t>
            </a:r>
            <a:r>
              <a:rPr lang="en-US" dirty="0">
                <a:latin typeface="Courier New" pitchFamily="49" charset="0"/>
              </a:rPr>
              <a:t>;</a:t>
            </a:r>
          </a:p>
          <a:p>
            <a:pPr>
              <a:tabLst>
                <a:tab pos="914400" algn="l"/>
                <a:tab pos="2286000" algn="l"/>
              </a:tabLst>
            </a:pPr>
            <a:r>
              <a:rPr lang="en-US" dirty="0">
                <a:latin typeface="Courier New" pitchFamily="49" charset="0"/>
              </a:rPr>
              <a:t>	</a:t>
            </a:r>
            <a:r>
              <a:rPr lang="en-US" dirty="0" err="1">
                <a:latin typeface="Courier New" pitchFamily="49" charset="0"/>
              </a:rPr>
              <a:t>get_vec_element</a:t>
            </a:r>
            <a:r>
              <a:rPr lang="en-US" dirty="0">
                <a:latin typeface="Courier New" pitchFamily="49" charset="0"/>
              </a:rPr>
              <a:t>(v, </a:t>
            </a:r>
            <a:r>
              <a:rPr lang="en-US" dirty="0" err="1">
                <a:latin typeface="Courier New" pitchFamily="49" charset="0"/>
              </a:rPr>
              <a:t>i</a:t>
            </a:r>
            <a:r>
              <a:rPr lang="en-US" dirty="0">
                <a:latin typeface="Courier New" pitchFamily="49" charset="0"/>
              </a:rPr>
              <a:t>, &amp;</a:t>
            </a:r>
            <a:r>
              <a:rPr lang="en-US" dirty="0" err="1">
                <a:latin typeface="Courier New" pitchFamily="49" charset="0"/>
              </a:rPr>
              <a:t>val</a:t>
            </a:r>
            <a:r>
              <a:rPr lang="en-US" dirty="0">
                <a:latin typeface="Courier New" pitchFamily="49" charset="0"/>
              </a:rPr>
              <a:t>);</a:t>
            </a:r>
          </a:p>
          <a:p>
            <a:pPr>
              <a:tabLst>
                <a:tab pos="914400" algn="l"/>
                <a:tab pos="2286000" algn="l"/>
              </a:tabLst>
            </a:pPr>
            <a:r>
              <a:rPr lang="en-US" dirty="0">
                <a:latin typeface="Courier New" pitchFamily="49" charset="0"/>
              </a:rPr>
              <a:t>	*</a:t>
            </a:r>
            <a:r>
              <a:rPr lang="en-US" dirty="0" err="1">
                <a:latin typeface="Courier New" pitchFamily="49" charset="0"/>
              </a:rPr>
              <a:t>dest</a:t>
            </a:r>
            <a:r>
              <a:rPr lang="en-US" dirty="0">
                <a:latin typeface="Courier New" pitchFamily="49" charset="0"/>
              </a:rPr>
              <a:t> = *</a:t>
            </a:r>
            <a:r>
              <a:rPr lang="en-US" dirty="0" err="1">
                <a:latin typeface="Courier New" pitchFamily="49" charset="0"/>
              </a:rPr>
              <a:t>dest</a:t>
            </a:r>
            <a:r>
              <a:rPr lang="en-US" dirty="0">
                <a:latin typeface="Courier New" pitchFamily="49" charset="0"/>
              </a:rPr>
              <a:t> OP </a:t>
            </a:r>
            <a:r>
              <a:rPr lang="en-US" dirty="0" err="1">
                <a:latin typeface="Courier New" pitchFamily="49" charset="0"/>
              </a:rPr>
              <a:t>val</a:t>
            </a:r>
            <a:r>
              <a:rPr lang="en-US" dirty="0">
                <a:latin typeface="Courier New" pitchFamily="49" charset="0"/>
              </a:rPr>
              <a:t>;</a:t>
            </a:r>
          </a:p>
          <a:p>
            <a:pPr>
              <a:tabLst>
                <a:tab pos="914400" algn="l"/>
                <a:tab pos="2286000" algn="l"/>
              </a:tabLst>
            </a:pPr>
            <a:r>
              <a:rPr lang="en-US" dirty="0">
                <a:latin typeface="Courier New" pitchFamily="49" charset="0"/>
              </a:rPr>
              <a:t>    }</a:t>
            </a:r>
          </a:p>
          <a:p>
            <a:pPr>
              <a:tabLst>
                <a:tab pos="914400" algn="l"/>
                <a:tab pos="2286000" algn="l"/>
              </a:tabLst>
            </a:pPr>
            <a:r>
              <a:rPr lang="en-US" dirty="0">
                <a:latin typeface="Courier New" pitchFamily="49" charset="0"/>
              </a:rPr>
              <a:t>}</a:t>
            </a:r>
          </a:p>
        </p:txBody>
      </p:sp>
      <p:sp>
        <p:nvSpPr>
          <p:cNvPr id="6" name="TextBox 5"/>
          <p:cNvSpPr txBox="1"/>
          <p:nvPr/>
        </p:nvSpPr>
        <p:spPr>
          <a:xfrm>
            <a:off x="8229600" y="1600200"/>
            <a:ext cx="2438400" cy="923330"/>
          </a:xfrm>
          <a:prstGeom prst="rect">
            <a:avLst/>
          </a:prstGeom>
          <a:noFill/>
        </p:spPr>
        <p:txBody>
          <a:bodyPr wrap="square" rtlCol="0">
            <a:spAutoFit/>
          </a:bodyPr>
          <a:lstStyle/>
          <a:p>
            <a:r>
              <a:rPr lang="en-US" dirty="0">
                <a:latin typeface="Calibri" pitchFamily="34" charset="0"/>
              </a:rPr>
              <a:t>Compute sum or product of vector elements</a:t>
            </a:r>
          </a:p>
        </p:txBody>
      </p:sp>
    </p:spTree>
    <p:extLst>
      <p:ext uri="{BB962C8B-B14F-4D97-AF65-F5344CB8AC3E}">
        <p14:creationId xmlns:p14="http://schemas.microsoft.com/office/powerpoint/2010/main" val="41353461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Grp="1" noChangeArrowheads="1"/>
          </p:cNvSpPr>
          <p:nvPr>
            <p:ph type="title"/>
          </p:nvPr>
        </p:nvSpPr>
        <p:spPr>
          <a:xfrm>
            <a:off x="1981200" y="381001"/>
            <a:ext cx="8140700" cy="573087"/>
          </a:xfrm>
        </p:spPr>
        <p:txBody>
          <a:bodyPr>
            <a:normAutofit fontScale="90000"/>
          </a:bodyPr>
          <a:lstStyle/>
          <a:p>
            <a:pPr eaLnBrk="1" hangingPunct="1">
              <a:defRPr/>
            </a:pPr>
            <a:r>
              <a:rPr lang="en-US" dirty="0"/>
              <a:t>Cycles Per Element (CPE)</a:t>
            </a:r>
          </a:p>
        </p:txBody>
      </p:sp>
      <p:sp>
        <p:nvSpPr>
          <p:cNvPr id="1028" name="Rectangle 3"/>
          <p:cNvSpPr>
            <a:spLocks noGrp="1" noChangeArrowheads="1"/>
          </p:cNvSpPr>
          <p:nvPr>
            <p:ph type="body" idx="1"/>
          </p:nvPr>
        </p:nvSpPr>
        <p:spPr>
          <a:xfrm>
            <a:off x="1814514" y="990601"/>
            <a:ext cx="8307387" cy="1516063"/>
          </a:xfrm>
        </p:spPr>
        <p:txBody>
          <a:bodyPr>
            <a:normAutofit fontScale="85000" lnSpcReduction="20000"/>
          </a:bodyPr>
          <a:lstStyle/>
          <a:p>
            <a:r>
              <a:rPr lang="en-US" sz="2000" dirty="0"/>
              <a:t>Convenient way to express performance of program that operates on vectors or lists</a:t>
            </a:r>
          </a:p>
          <a:p>
            <a:r>
              <a:rPr lang="en-US" sz="2000" dirty="0"/>
              <a:t>Length = n</a:t>
            </a:r>
          </a:p>
          <a:p>
            <a:r>
              <a:rPr lang="en-US" sz="2000" dirty="0"/>
              <a:t>In our case: </a:t>
            </a:r>
            <a:r>
              <a:rPr lang="en-US" sz="2000" dirty="0">
                <a:solidFill>
                  <a:srgbClr val="C00000"/>
                </a:solidFill>
              </a:rPr>
              <a:t>CPE = cycles per OP</a:t>
            </a:r>
            <a:endParaRPr lang="en-US" sz="2000" dirty="0"/>
          </a:p>
          <a:p>
            <a:r>
              <a:rPr lang="en-US" sz="2000" dirty="0"/>
              <a:t>T = CPE*n + Overhead</a:t>
            </a:r>
          </a:p>
          <a:p>
            <a:pPr lvl="1"/>
            <a:r>
              <a:rPr lang="en-US" sz="1600" dirty="0"/>
              <a:t>CPE is slope of line</a:t>
            </a:r>
          </a:p>
        </p:txBody>
      </p:sp>
      <p:graphicFrame>
        <p:nvGraphicFramePr>
          <p:cNvPr id="7" name="Chart 6"/>
          <p:cNvGraphicFramePr>
            <a:graphicFrameLocks/>
          </p:cNvGraphicFramePr>
          <p:nvPr>
            <p:extLst/>
          </p:nvPr>
        </p:nvGraphicFramePr>
        <p:xfrm>
          <a:off x="3276601" y="3276600"/>
          <a:ext cx="5754977" cy="32766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 Box 2"/>
          <p:cNvSpPr txBox="1">
            <a:spLocks noChangeArrowheads="1"/>
          </p:cNvSpPr>
          <p:nvPr/>
        </p:nvSpPr>
        <p:spPr bwMode="auto">
          <a:xfrm>
            <a:off x="5672769" y="4169220"/>
            <a:ext cx="836063" cy="397032"/>
          </a:xfrm>
          <a:prstGeom prst="rect">
            <a:avLst/>
          </a:prstGeom>
          <a:solidFill>
            <a:srgbClr val="FFFFFF"/>
          </a:solidFill>
          <a:ln w="9525">
            <a:noFill/>
            <a:miter lim="800000"/>
            <a:headEnd/>
            <a:tailEnd/>
          </a:ln>
        </p:spPr>
        <p:txBody>
          <a:bodyPr wrap="none" lIns="27432" tIns="27432" rIns="27432" bIns="0" anchor="t" upright="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en-US" sz="1200">
                <a:solidFill>
                  <a:srgbClr val="000000"/>
                </a:solidFill>
                <a:latin typeface="Courier New"/>
                <a:cs typeface="Courier New"/>
              </a:rPr>
              <a:t>psum1</a:t>
            </a:r>
            <a:endParaRPr lang="en-US" sz="1200">
              <a:solidFill>
                <a:srgbClr val="000000"/>
              </a:solidFill>
              <a:latin typeface="Arial"/>
              <a:cs typeface="Arial"/>
            </a:endParaRPr>
          </a:p>
          <a:p>
            <a:pPr algn="ctr" rtl="0">
              <a:defRPr sz="1000"/>
            </a:pPr>
            <a:r>
              <a:rPr lang="en-US" sz="1200">
                <a:solidFill>
                  <a:srgbClr val="000000"/>
                </a:solidFill>
                <a:latin typeface="Arial"/>
                <a:cs typeface="Arial"/>
              </a:rPr>
              <a:t>Slope = 9.0</a:t>
            </a:r>
          </a:p>
        </p:txBody>
      </p:sp>
      <p:sp>
        <p:nvSpPr>
          <p:cNvPr id="9" name="Text Box 3"/>
          <p:cNvSpPr txBox="1">
            <a:spLocks noChangeArrowheads="1"/>
          </p:cNvSpPr>
          <p:nvPr/>
        </p:nvSpPr>
        <p:spPr bwMode="auto">
          <a:xfrm>
            <a:off x="6051123" y="5225124"/>
            <a:ext cx="836063" cy="392415"/>
          </a:xfrm>
          <a:prstGeom prst="rect">
            <a:avLst/>
          </a:prstGeom>
          <a:solidFill>
            <a:srgbClr val="FFFFFF"/>
          </a:solidFill>
          <a:ln w="9525">
            <a:noFill/>
            <a:miter lim="800000"/>
            <a:headEnd/>
            <a:tailEnd/>
          </a:ln>
        </p:spPr>
        <p:txBody>
          <a:bodyPr wrap="none" lIns="27432" tIns="22860" rIns="27432" bIns="0" anchor="t" upright="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en-US" sz="1200" dirty="0">
                <a:solidFill>
                  <a:srgbClr val="000000"/>
                </a:solidFill>
                <a:latin typeface="Arial"/>
                <a:cs typeface="Arial"/>
              </a:rPr>
              <a:t> </a:t>
            </a:r>
            <a:r>
              <a:rPr lang="en-US" sz="1200" dirty="0">
                <a:solidFill>
                  <a:srgbClr val="000000"/>
                </a:solidFill>
                <a:latin typeface="Courier New"/>
                <a:cs typeface="Courier New"/>
              </a:rPr>
              <a:t>psum2</a:t>
            </a:r>
            <a:endParaRPr lang="en-US" sz="1200" dirty="0">
              <a:solidFill>
                <a:srgbClr val="000000"/>
              </a:solidFill>
              <a:latin typeface="Arial"/>
              <a:cs typeface="Arial"/>
            </a:endParaRPr>
          </a:p>
          <a:p>
            <a:pPr algn="ctr" rtl="0">
              <a:defRPr sz="1000"/>
            </a:pPr>
            <a:r>
              <a:rPr lang="en-US" sz="1200" dirty="0">
                <a:solidFill>
                  <a:srgbClr val="000000"/>
                </a:solidFill>
                <a:latin typeface="Arial"/>
                <a:cs typeface="Arial"/>
              </a:rPr>
              <a:t>Slope = 6.0</a:t>
            </a:r>
          </a:p>
        </p:txBody>
      </p:sp>
    </p:spTree>
    <p:extLst>
      <p:ext uri="{BB962C8B-B14F-4D97-AF65-F5344CB8AC3E}">
        <p14:creationId xmlns:p14="http://schemas.microsoft.com/office/powerpoint/2010/main" val="3660104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dirty="0"/>
              <a:t>Benchmark Performance</a:t>
            </a:r>
          </a:p>
        </p:txBody>
      </p:sp>
      <p:sp>
        <p:nvSpPr>
          <p:cNvPr id="775172" name="Rectangle 4"/>
          <p:cNvSpPr>
            <a:spLocks noChangeArrowheads="1"/>
          </p:cNvSpPr>
          <p:nvPr/>
        </p:nvSpPr>
        <p:spPr bwMode="auto">
          <a:xfrm>
            <a:off x="2162175" y="1133183"/>
            <a:ext cx="5834930" cy="2859757"/>
          </a:xfrm>
          <a:prstGeom prst="rect">
            <a:avLst/>
          </a:prstGeom>
          <a:solidFill>
            <a:srgbClr val="F6F5BD"/>
          </a:solidFill>
          <a:ln w="3810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dirty="0">
                <a:latin typeface="Courier New" pitchFamily="49" charset="0"/>
              </a:rPr>
              <a:t>void combine1(</a:t>
            </a:r>
            <a:r>
              <a:rPr lang="en-US" dirty="0" err="1">
                <a:latin typeface="Courier New" pitchFamily="49" charset="0"/>
              </a:rPr>
              <a:t>vec_ptr</a:t>
            </a:r>
            <a:r>
              <a:rPr lang="en-US" dirty="0">
                <a:latin typeface="Courier New" pitchFamily="49" charset="0"/>
              </a:rPr>
              <a:t> v, </a:t>
            </a:r>
            <a:r>
              <a:rPr lang="en-US" dirty="0" err="1">
                <a:latin typeface="Courier New" pitchFamily="49" charset="0"/>
              </a:rPr>
              <a:t>data_t</a:t>
            </a:r>
            <a:r>
              <a:rPr lang="en-US" dirty="0">
                <a:latin typeface="Courier New" pitchFamily="49" charset="0"/>
              </a:rPr>
              <a:t> *</a:t>
            </a:r>
            <a:r>
              <a:rPr lang="en-US" dirty="0" err="1">
                <a:latin typeface="Courier New" pitchFamily="49" charset="0"/>
              </a:rPr>
              <a:t>dest</a:t>
            </a:r>
            <a:r>
              <a:rPr lang="en-US" dirty="0">
                <a:latin typeface="Courier New" pitchFamily="49" charset="0"/>
              </a:rPr>
              <a:t>)</a:t>
            </a:r>
          </a:p>
          <a:p>
            <a:pPr>
              <a:tabLst>
                <a:tab pos="914400" algn="l"/>
                <a:tab pos="2286000" algn="l"/>
              </a:tabLst>
            </a:pPr>
            <a:r>
              <a:rPr lang="en-US" dirty="0">
                <a:latin typeface="Courier New" pitchFamily="49" charset="0"/>
              </a:rPr>
              <a:t>{</a:t>
            </a:r>
          </a:p>
          <a:p>
            <a:pPr>
              <a:tabLst>
                <a:tab pos="914400" algn="l"/>
                <a:tab pos="2286000" algn="l"/>
              </a:tabLst>
            </a:pPr>
            <a:r>
              <a:rPr lang="en-US" dirty="0">
                <a:latin typeface="Courier New" pitchFamily="49" charset="0"/>
              </a:rPr>
              <a:t>    long </a:t>
            </a:r>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a:t>
            </a:r>
          </a:p>
          <a:p>
            <a:pPr>
              <a:tabLst>
                <a:tab pos="914400" algn="l"/>
                <a:tab pos="2286000" algn="l"/>
              </a:tabLst>
            </a:pPr>
            <a:r>
              <a:rPr lang="en-US" dirty="0">
                <a:latin typeface="Courier New" pitchFamily="49" charset="0"/>
              </a:rPr>
              <a:t>    *</a:t>
            </a:r>
            <a:r>
              <a:rPr lang="en-US" dirty="0" err="1">
                <a:latin typeface="Courier New" pitchFamily="49" charset="0"/>
              </a:rPr>
              <a:t>dest</a:t>
            </a:r>
            <a:r>
              <a:rPr lang="en-US" dirty="0">
                <a:latin typeface="Courier New" pitchFamily="49" charset="0"/>
              </a:rPr>
              <a:t> = IDENT;</a:t>
            </a:r>
          </a:p>
          <a:p>
            <a:pPr>
              <a:tabLst>
                <a:tab pos="914400" algn="l"/>
                <a:tab pos="2286000" algn="l"/>
              </a:tabLst>
            </a:pPr>
            <a:r>
              <a:rPr lang="en-US" dirty="0">
                <a:latin typeface="Courier New" pitchFamily="49" charset="0"/>
              </a:rPr>
              <a:t>    for (</a:t>
            </a:r>
            <a:r>
              <a:rPr lang="en-US" dirty="0" err="1">
                <a:latin typeface="Courier New" pitchFamily="49" charset="0"/>
              </a:rPr>
              <a:t>i</a:t>
            </a:r>
            <a:r>
              <a:rPr lang="en-US" dirty="0">
                <a:latin typeface="Courier New" pitchFamily="49" charset="0"/>
              </a:rPr>
              <a:t> = 0; </a:t>
            </a:r>
            <a:r>
              <a:rPr lang="en-US" dirty="0" err="1">
                <a:latin typeface="Courier New" pitchFamily="49" charset="0"/>
              </a:rPr>
              <a:t>i</a:t>
            </a:r>
            <a:r>
              <a:rPr lang="en-US" dirty="0">
                <a:latin typeface="Courier New" pitchFamily="49" charset="0"/>
              </a:rPr>
              <a:t> &lt; </a:t>
            </a:r>
            <a:r>
              <a:rPr lang="en-US" dirty="0" err="1">
                <a:latin typeface="Courier New" pitchFamily="49" charset="0"/>
              </a:rPr>
              <a:t>vec_length</a:t>
            </a:r>
            <a:r>
              <a:rPr lang="en-US" dirty="0">
                <a:latin typeface="Courier New" pitchFamily="49" charset="0"/>
              </a:rPr>
              <a:t>(v); </a:t>
            </a:r>
            <a:r>
              <a:rPr lang="en-US" dirty="0" err="1">
                <a:latin typeface="Courier New" pitchFamily="49" charset="0"/>
              </a:rPr>
              <a:t>i</a:t>
            </a:r>
            <a:r>
              <a:rPr lang="en-US" dirty="0">
                <a:latin typeface="Courier New" pitchFamily="49" charset="0"/>
              </a:rPr>
              <a:t>++) {</a:t>
            </a:r>
          </a:p>
          <a:p>
            <a:pPr>
              <a:tabLst>
                <a:tab pos="914400" algn="l"/>
                <a:tab pos="2286000" algn="l"/>
              </a:tabLst>
            </a:pPr>
            <a:r>
              <a:rPr lang="en-US" dirty="0">
                <a:latin typeface="Courier New" pitchFamily="49" charset="0"/>
              </a:rPr>
              <a:t>	</a:t>
            </a:r>
            <a:r>
              <a:rPr lang="en-US" dirty="0" err="1">
                <a:latin typeface="Courier New" pitchFamily="49" charset="0"/>
              </a:rPr>
              <a:t>data_t</a:t>
            </a:r>
            <a:r>
              <a:rPr lang="en-US" dirty="0">
                <a:latin typeface="Courier New" pitchFamily="49" charset="0"/>
              </a:rPr>
              <a:t> </a:t>
            </a:r>
            <a:r>
              <a:rPr lang="en-US" dirty="0" err="1">
                <a:latin typeface="Courier New" pitchFamily="49" charset="0"/>
              </a:rPr>
              <a:t>val</a:t>
            </a:r>
            <a:r>
              <a:rPr lang="en-US" dirty="0">
                <a:latin typeface="Courier New" pitchFamily="49" charset="0"/>
              </a:rPr>
              <a:t>;</a:t>
            </a:r>
          </a:p>
          <a:p>
            <a:pPr>
              <a:tabLst>
                <a:tab pos="914400" algn="l"/>
                <a:tab pos="2286000" algn="l"/>
              </a:tabLst>
            </a:pPr>
            <a:r>
              <a:rPr lang="en-US" dirty="0">
                <a:latin typeface="Courier New" pitchFamily="49" charset="0"/>
              </a:rPr>
              <a:t>	</a:t>
            </a:r>
            <a:r>
              <a:rPr lang="en-US" dirty="0" err="1">
                <a:latin typeface="Courier New" pitchFamily="49" charset="0"/>
              </a:rPr>
              <a:t>get_vec_element</a:t>
            </a:r>
            <a:r>
              <a:rPr lang="en-US" dirty="0">
                <a:latin typeface="Courier New" pitchFamily="49" charset="0"/>
              </a:rPr>
              <a:t>(v, </a:t>
            </a:r>
            <a:r>
              <a:rPr lang="en-US" dirty="0" err="1">
                <a:latin typeface="Courier New" pitchFamily="49" charset="0"/>
              </a:rPr>
              <a:t>i</a:t>
            </a:r>
            <a:r>
              <a:rPr lang="en-US" dirty="0">
                <a:latin typeface="Courier New" pitchFamily="49" charset="0"/>
              </a:rPr>
              <a:t>, &amp;</a:t>
            </a:r>
            <a:r>
              <a:rPr lang="en-US" dirty="0" err="1">
                <a:latin typeface="Courier New" pitchFamily="49" charset="0"/>
              </a:rPr>
              <a:t>val</a:t>
            </a:r>
            <a:r>
              <a:rPr lang="en-US" dirty="0">
                <a:latin typeface="Courier New" pitchFamily="49" charset="0"/>
              </a:rPr>
              <a:t>);</a:t>
            </a:r>
          </a:p>
          <a:p>
            <a:pPr>
              <a:tabLst>
                <a:tab pos="914400" algn="l"/>
                <a:tab pos="2286000" algn="l"/>
              </a:tabLst>
            </a:pPr>
            <a:r>
              <a:rPr lang="en-US" dirty="0">
                <a:latin typeface="Courier New" pitchFamily="49" charset="0"/>
              </a:rPr>
              <a:t>	*</a:t>
            </a:r>
            <a:r>
              <a:rPr lang="en-US" dirty="0" err="1">
                <a:latin typeface="Courier New" pitchFamily="49" charset="0"/>
              </a:rPr>
              <a:t>dest</a:t>
            </a:r>
            <a:r>
              <a:rPr lang="en-US" dirty="0">
                <a:latin typeface="Courier New" pitchFamily="49" charset="0"/>
              </a:rPr>
              <a:t> = *</a:t>
            </a:r>
            <a:r>
              <a:rPr lang="en-US" dirty="0" err="1">
                <a:latin typeface="Courier New" pitchFamily="49" charset="0"/>
              </a:rPr>
              <a:t>dest</a:t>
            </a:r>
            <a:r>
              <a:rPr lang="en-US" dirty="0">
                <a:latin typeface="Courier New" pitchFamily="49" charset="0"/>
              </a:rPr>
              <a:t> OP </a:t>
            </a:r>
            <a:r>
              <a:rPr lang="en-US" dirty="0" err="1">
                <a:latin typeface="Courier New" pitchFamily="49" charset="0"/>
              </a:rPr>
              <a:t>val</a:t>
            </a:r>
            <a:r>
              <a:rPr lang="en-US" dirty="0">
                <a:latin typeface="Courier New" pitchFamily="49" charset="0"/>
              </a:rPr>
              <a:t>;</a:t>
            </a:r>
          </a:p>
          <a:p>
            <a:pPr>
              <a:tabLst>
                <a:tab pos="914400" algn="l"/>
                <a:tab pos="2286000" algn="l"/>
              </a:tabLst>
            </a:pPr>
            <a:r>
              <a:rPr lang="en-US" dirty="0">
                <a:latin typeface="Courier New" pitchFamily="49" charset="0"/>
              </a:rPr>
              <a:t>    }</a:t>
            </a:r>
          </a:p>
          <a:p>
            <a:pPr>
              <a:tabLst>
                <a:tab pos="914400" algn="l"/>
                <a:tab pos="2286000" algn="l"/>
              </a:tabLst>
            </a:pPr>
            <a:r>
              <a:rPr lang="en-US" dirty="0">
                <a:latin typeface="Courier New" pitchFamily="49" charset="0"/>
              </a:rPr>
              <a:t>}</a:t>
            </a:r>
          </a:p>
        </p:txBody>
      </p:sp>
      <p:sp>
        <p:nvSpPr>
          <p:cNvPr id="6" name="TextBox 5"/>
          <p:cNvSpPr txBox="1"/>
          <p:nvPr/>
        </p:nvSpPr>
        <p:spPr>
          <a:xfrm>
            <a:off x="8229600" y="1600200"/>
            <a:ext cx="2438400" cy="923330"/>
          </a:xfrm>
          <a:prstGeom prst="rect">
            <a:avLst/>
          </a:prstGeom>
          <a:noFill/>
        </p:spPr>
        <p:txBody>
          <a:bodyPr wrap="square" rtlCol="0">
            <a:spAutoFit/>
          </a:bodyPr>
          <a:lstStyle/>
          <a:p>
            <a:r>
              <a:rPr lang="en-US" dirty="0">
                <a:latin typeface="Calibri" pitchFamily="34" charset="0"/>
              </a:rPr>
              <a:t>Compute sum or product of vector elements</a:t>
            </a:r>
          </a:p>
        </p:txBody>
      </p:sp>
      <p:graphicFrame>
        <p:nvGraphicFramePr>
          <p:cNvPr id="10" name="Group 49"/>
          <p:cNvGraphicFramePr>
            <a:graphicFrameLocks noGrp="1"/>
          </p:cNvGraphicFramePr>
          <p:nvPr>
            <p:extLst/>
          </p:nvPr>
        </p:nvGraphicFramePr>
        <p:xfrm>
          <a:off x="1920875" y="4267201"/>
          <a:ext cx="8229600" cy="1939925"/>
        </p:xfrm>
        <a:graphic>
          <a:graphicData uri="http://schemas.openxmlformats.org/drawingml/2006/table">
            <a:tbl>
              <a:tblPr/>
              <a:tblGrid>
                <a:gridCol w="2362200">
                  <a:extLst>
                    <a:ext uri="{9D8B030D-6E8A-4147-A177-3AD203B41FA5}">
                      <a16:colId xmlns:a16="http://schemas.microsoft.com/office/drawing/2014/main" val="20000"/>
                    </a:ext>
                  </a:extLst>
                </a:gridCol>
                <a:gridCol w="1466850">
                  <a:extLst>
                    <a:ext uri="{9D8B030D-6E8A-4147-A177-3AD203B41FA5}">
                      <a16:colId xmlns:a16="http://schemas.microsoft.com/office/drawing/2014/main" val="20001"/>
                    </a:ext>
                  </a:extLst>
                </a:gridCol>
                <a:gridCol w="1466850">
                  <a:extLst>
                    <a:ext uri="{9D8B030D-6E8A-4147-A177-3AD203B41FA5}">
                      <a16:colId xmlns:a16="http://schemas.microsoft.com/office/drawing/2014/main" val="20002"/>
                    </a:ext>
                  </a:extLst>
                </a:gridCol>
                <a:gridCol w="1466850">
                  <a:extLst>
                    <a:ext uri="{9D8B030D-6E8A-4147-A177-3AD203B41FA5}">
                      <a16:colId xmlns:a16="http://schemas.microsoft.com/office/drawing/2014/main" val="20003"/>
                    </a:ext>
                  </a:extLst>
                </a:gridCol>
                <a:gridCol w="1466850">
                  <a:extLst>
                    <a:ext uri="{9D8B030D-6E8A-4147-A177-3AD203B41FA5}">
                      <a16:colId xmlns:a16="http://schemas.microsoft.com/office/drawing/2014/main" val="20004"/>
                    </a:ext>
                  </a:extLst>
                </a:gridCol>
              </a:tblGrid>
              <a:tr h="390525">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Method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Integer</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Double FP</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extLst>
                  <a:ext uri="{0D108BD9-81ED-4DB2-BD59-A6C34878D82A}">
                    <a16:rowId xmlns:a16="http://schemas.microsoft.com/office/drawing/2014/main" val="10000"/>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Operation</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a:ln>
                            <a:noFill/>
                          </a:ln>
                          <a:solidFill>
                            <a:srgbClr val="C00000"/>
                          </a:solidFill>
                          <a:effectLst/>
                          <a:latin typeface="Calibri" panose="020F0502020204030204" pitchFamily="34" charset="0"/>
                        </a:rPr>
                        <a:t>Mult</a:t>
                      </a:r>
                      <a:endParaRPr kumimoji="0" lang="en-US" sz="1800" b="1" i="0" u="none" strike="noStrike" cap="none" normalizeH="0" baseline="0" dirty="0">
                        <a:ln>
                          <a:noFill/>
                        </a:ln>
                        <a:solidFill>
                          <a:srgbClr val="C00000"/>
                        </a:solidFill>
                        <a:effectLst/>
                        <a:latin typeface="Calibri" panose="020F0502020204030204"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a:ln>
                            <a:noFill/>
                          </a:ln>
                          <a:solidFill>
                            <a:srgbClr val="C00000"/>
                          </a:solidFill>
                          <a:effectLst/>
                          <a:latin typeface="Calibri" panose="020F0502020204030204" pitchFamily="34" charset="0"/>
                        </a:rPr>
                        <a:t>Mult</a:t>
                      </a:r>
                      <a:endParaRPr kumimoji="0" lang="en-US" sz="1800" b="1" i="0" u="none" strike="noStrike" cap="none" normalizeH="0" baseline="0" dirty="0">
                        <a:ln>
                          <a:noFill/>
                        </a:ln>
                        <a:solidFill>
                          <a:srgbClr val="C00000"/>
                        </a:solidFill>
                        <a:effectLst/>
                        <a:latin typeface="Calibri" panose="020F0502020204030204"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1"/>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Combine1 </a:t>
                      </a:r>
                      <a:r>
                        <a:rPr kumimoji="0" lang="en-US" sz="1800" b="1" i="0" u="none" strike="noStrike" cap="none" normalizeH="0" baseline="0" dirty="0" err="1">
                          <a:ln>
                            <a:noFill/>
                          </a:ln>
                          <a:solidFill>
                            <a:schemeClr val="tx1"/>
                          </a:solidFill>
                          <a:effectLst/>
                          <a:latin typeface="Calibri" panose="020F0502020204030204" pitchFamily="34" charset="0"/>
                        </a:rPr>
                        <a:t>unoptimized</a:t>
                      </a:r>
                      <a:endParaRPr kumimoji="0" lang="en-US" sz="1800" b="1" i="0" u="none" strike="noStrike" cap="none" normalizeH="0" baseline="0" dirty="0">
                        <a:ln>
                          <a:noFill/>
                        </a:ln>
                        <a:solidFill>
                          <a:schemeClr val="tx1"/>
                        </a:solidFill>
                        <a:effectLst/>
                        <a:latin typeface="Calibri" panose="020F0502020204030204" pitchFamily="34" charset="0"/>
                      </a:endParaRP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22.68</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20.02</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19.98</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20.18</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2"/>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Combine1 –O1</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10.12</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10.12</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10.17</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11.14</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3"/>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Combine1 –O3</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4.5</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4.5</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6</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7.8</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2395414996"/>
                  </a:ext>
                </a:extLst>
              </a:tr>
            </a:tbl>
          </a:graphicData>
        </a:graphic>
      </p:graphicFrame>
      <p:sp>
        <p:nvSpPr>
          <p:cNvPr id="7" name="TextBox 6"/>
          <p:cNvSpPr txBox="1"/>
          <p:nvPr/>
        </p:nvSpPr>
        <p:spPr>
          <a:xfrm>
            <a:off x="1752600" y="6248400"/>
            <a:ext cx="5410200" cy="338554"/>
          </a:xfrm>
          <a:prstGeom prst="rect">
            <a:avLst/>
          </a:prstGeom>
          <a:noFill/>
        </p:spPr>
        <p:txBody>
          <a:bodyPr wrap="square" rtlCol="0">
            <a:spAutoFit/>
          </a:bodyPr>
          <a:lstStyle/>
          <a:p>
            <a:r>
              <a:rPr lang="en-US" sz="1600" dirty="0">
                <a:solidFill>
                  <a:schemeClr val="bg2">
                    <a:lumMod val="75000"/>
                  </a:schemeClr>
                </a:solidFill>
                <a:latin typeface="Calibri" pitchFamily="34" charset="0"/>
              </a:rPr>
              <a:t>Results in CPE (cycles per element)</a:t>
            </a:r>
          </a:p>
        </p:txBody>
      </p:sp>
    </p:spTree>
    <p:extLst>
      <p:ext uri="{BB962C8B-B14F-4D97-AF65-F5344CB8AC3E}">
        <p14:creationId xmlns:p14="http://schemas.microsoft.com/office/powerpoint/2010/main" val="156343684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D527A-F42D-41E7-AEFD-0BDAB4E3F91F}"/>
              </a:ext>
            </a:extLst>
          </p:cNvPr>
          <p:cNvSpPr>
            <a:spLocks noGrp="1"/>
          </p:cNvSpPr>
          <p:nvPr>
            <p:ph type="title"/>
          </p:nvPr>
        </p:nvSpPr>
        <p:spPr/>
        <p:txBody>
          <a:bodyPr/>
          <a:lstStyle/>
          <a:p>
            <a:r>
              <a:rPr lang="en-US" dirty="0"/>
              <a:t>Feed Back</a:t>
            </a:r>
          </a:p>
        </p:txBody>
      </p:sp>
      <p:sp>
        <p:nvSpPr>
          <p:cNvPr id="3" name="Content Placeholder 2">
            <a:extLst>
              <a:ext uri="{FF2B5EF4-FFF2-40B4-BE49-F238E27FC236}">
                <a16:creationId xmlns:a16="http://schemas.microsoft.com/office/drawing/2014/main" id="{F7FA9B6A-B59A-407F-8A25-9FEE38849FF7}"/>
              </a:ext>
            </a:extLst>
          </p:cNvPr>
          <p:cNvSpPr>
            <a:spLocks noGrp="1"/>
          </p:cNvSpPr>
          <p:nvPr>
            <p:ph idx="1"/>
          </p:nvPr>
        </p:nvSpPr>
        <p:spPr/>
        <p:txBody>
          <a:bodyPr>
            <a:normAutofit lnSpcReduction="10000"/>
          </a:bodyPr>
          <a:lstStyle/>
          <a:p>
            <a:r>
              <a:rPr lang="en-US" dirty="0"/>
              <a:t>Thanks for feed back</a:t>
            </a:r>
          </a:p>
          <a:p>
            <a:r>
              <a:rPr lang="en-US" dirty="0"/>
              <a:t>Concerns:</a:t>
            </a:r>
          </a:p>
          <a:p>
            <a:pPr lvl="1"/>
            <a:r>
              <a:rPr lang="en-US" dirty="0"/>
              <a:t>Class going too fast – lot to cover and stop me if its not clear and ask me to explain again. Come and talk to me during office hours.</a:t>
            </a:r>
          </a:p>
          <a:p>
            <a:pPr lvl="1"/>
            <a:r>
              <a:rPr lang="en-US" dirty="0"/>
              <a:t>More Examples: Have added more examples compared to last semester, won’t be able to cover more than that as we will fail to complete the portion. Practice problems!</a:t>
            </a:r>
          </a:p>
          <a:p>
            <a:pPr lvl="1"/>
            <a:r>
              <a:rPr lang="en-US" dirty="0"/>
              <a:t>Grades important: HW problems and class attendance.</a:t>
            </a:r>
          </a:p>
          <a:p>
            <a:pPr lvl="1"/>
            <a:r>
              <a:rPr lang="en-US" dirty="0"/>
              <a:t>Will add practice exam for mid-term and final .[Mid term is already added]</a:t>
            </a:r>
          </a:p>
          <a:p>
            <a:pPr lvl="1"/>
            <a:r>
              <a:rPr lang="en-US" dirty="0"/>
              <a:t>Attend class, follow slides and solve lab. Only practice problems from book, no need to read each line from book.</a:t>
            </a:r>
          </a:p>
          <a:p>
            <a:pPr lvl="1"/>
            <a:r>
              <a:rPr lang="en-US" dirty="0"/>
              <a:t>Any problems or difficulties come and talk , we will fix it.</a:t>
            </a:r>
          </a:p>
          <a:p>
            <a:pPr lvl="1"/>
            <a:endParaRPr lang="en-US" dirty="0"/>
          </a:p>
          <a:p>
            <a:pPr lvl="1"/>
            <a:endParaRPr lang="en-US" dirty="0"/>
          </a:p>
        </p:txBody>
      </p:sp>
    </p:spTree>
    <p:extLst>
      <p:ext uri="{BB962C8B-B14F-4D97-AF65-F5344CB8AC3E}">
        <p14:creationId xmlns:p14="http://schemas.microsoft.com/office/powerpoint/2010/main" val="3201033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dirty="0"/>
              <a:t>Basic Optimizations</a:t>
            </a:r>
          </a:p>
        </p:txBody>
      </p:sp>
      <p:sp>
        <p:nvSpPr>
          <p:cNvPr id="6" name="Content Placeholder 5"/>
          <p:cNvSpPr>
            <a:spLocks noGrp="1"/>
          </p:cNvSpPr>
          <p:nvPr>
            <p:ph idx="1"/>
          </p:nvPr>
        </p:nvSpPr>
        <p:spPr>
          <a:xfrm>
            <a:off x="1920876" y="4495800"/>
            <a:ext cx="7896225" cy="1838324"/>
          </a:xfrm>
        </p:spPr>
        <p:txBody>
          <a:bodyPr/>
          <a:lstStyle/>
          <a:p>
            <a:r>
              <a:rPr lang="en-US" dirty="0"/>
              <a:t>Move </a:t>
            </a:r>
            <a:r>
              <a:rPr lang="en-US" dirty="0" err="1"/>
              <a:t>vec_length</a:t>
            </a:r>
            <a:r>
              <a:rPr lang="en-US" dirty="0"/>
              <a:t> out of loop</a:t>
            </a:r>
          </a:p>
          <a:p>
            <a:r>
              <a:rPr lang="en-US" dirty="0"/>
              <a:t>Avoid bounds check on each cycle</a:t>
            </a:r>
          </a:p>
          <a:p>
            <a:r>
              <a:rPr lang="en-US" dirty="0"/>
              <a:t>Accumulate in temporary</a:t>
            </a:r>
          </a:p>
        </p:txBody>
      </p:sp>
      <p:sp>
        <p:nvSpPr>
          <p:cNvPr id="775172" name="Rectangle 4"/>
          <p:cNvSpPr>
            <a:spLocks noChangeArrowheads="1"/>
          </p:cNvSpPr>
          <p:nvPr/>
        </p:nvSpPr>
        <p:spPr bwMode="auto">
          <a:xfrm>
            <a:off x="2819401" y="1331244"/>
            <a:ext cx="5421355" cy="2859757"/>
          </a:xfrm>
          <a:prstGeom prst="rect">
            <a:avLst/>
          </a:prstGeom>
          <a:solidFill>
            <a:srgbClr val="F6F5BD"/>
          </a:solidFill>
          <a:ln w="3810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dirty="0">
                <a:latin typeface="Courier New" pitchFamily="49" charset="0"/>
              </a:rPr>
              <a:t>void combine4(</a:t>
            </a:r>
            <a:r>
              <a:rPr lang="en-US" dirty="0" err="1">
                <a:latin typeface="Courier New" pitchFamily="49" charset="0"/>
              </a:rPr>
              <a:t>vec_ptr</a:t>
            </a:r>
            <a:r>
              <a:rPr lang="en-US" dirty="0">
                <a:latin typeface="Courier New" pitchFamily="49" charset="0"/>
              </a:rPr>
              <a:t> v, </a:t>
            </a:r>
            <a:r>
              <a:rPr lang="en-US" dirty="0" err="1">
                <a:latin typeface="Courier New" pitchFamily="49" charset="0"/>
              </a:rPr>
              <a:t>data_t</a:t>
            </a:r>
            <a:r>
              <a:rPr lang="en-US" dirty="0">
                <a:latin typeface="Courier New" pitchFamily="49" charset="0"/>
              </a:rPr>
              <a:t> *</a:t>
            </a:r>
            <a:r>
              <a:rPr lang="en-US" dirty="0" err="1">
                <a:latin typeface="Courier New" pitchFamily="49" charset="0"/>
              </a:rPr>
              <a:t>dest</a:t>
            </a:r>
            <a:r>
              <a:rPr lang="en-US" dirty="0">
                <a:latin typeface="Courier New" pitchFamily="49" charset="0"/>
              </a:rPr>
              <a:t>)</a:t>
            </a:r>
          </a:p>
          <a:p>
            <a:pPr>
              <a:tabLst>
                <a:tab pos="914400" algn="l"/>
                <a:tab pos="2286000" algn="l"/>
              </a:tabLst>
            </a:pPr>
            <a:r>
              <a:rPr lang="en-US" dirty="0">
                <a:latin typeface="Courier New" pitchFamily="49" charset="0"/>
              </a:rPr>
              <a:t>{</a:t>
            </a:r>
          </a:p>
          <a:p>
            <a:pPr>
              <a:tabLst>
                <a:tab pos="914400" algn="l"/>
                <a:tab pos="2286000" algn="l"/>
              </a:tabLst>
            </a:pPr>
            <a:r>
              <a:rPr lang="en-US" dirty="0">
                <a:latin typeface="Courier New" pitchFamily="49" charset="0"/>
              </a:rPr>
              <a:t>  long </a:t>
            </a:r>
            <a:r>
              <a:rPr lang="en-US" dirty="0" err="1">
                <a:latin typeface="Courier New" pitchFamily="49" charset="0"/>
              </a:rPr>
              <a:t>i</a:t>
            </a:r>
            <a:r>
              <a:rPr lang="en-US" dirty="0">
                <a:latin typeface="Courier New" pitchFamily="49" charset="0"/>
              </a:rPr>
              <a:t>;</a:t>
            </a:r>
          </a:p>
          <a:p>
            <a:pPr>
              <a:tabLst>
                <a:tab pos="914400" algn="l"/>
                <a:tab pos="2286000" algn="l"/>
              </a:tabLst>
            </a:pPr>
            <a:r>
              <a:rPr lang="en-US" dirty="0">
                <a:latin typeface="Courier New" pitchFamily="49" charset="0"/>
              </a:rPr>
              <a:t>  long length = </a:t>
            </a:r>
            <a:r>
              <a:rPr lang="en-US" dirty="0" err="1">
                <a:latin typeface="Courier New" pitchFamily="49" charset="0"/>
              </a:rPr>
              <a:t>vec_length</a:t>
            </a:r>
            <a:r>
              <a:rPr lang="en-US" dirty="0">
                <a:latin typeface="Courier New" pitchFamily="49" charset="0"/>
              </a:rPr>
              <a:t>(v);</a:t>
            </a:r>
          </a:p>
          <a:p>
            <a:pPr>
              <a:tabLst>
                <a:tab pos="914400" algn="l"/>
                <a:tab pos="2286000" algn="l"/>
              </a:tabLst>
            </a:pPr>
            <a:r>
              <a:rPr lang="en-US" dirty="0">
                <a:latin typeface="Courier New" pitchFamily="49" charset="0"/>
              </a:rPr>
              <a:t>  </a:t>
            </a:r>
            <a:r>
              <a:rPr lang="en-US" dirty="0" err="1">
                <a:latin typeface="Courier New" pitchFamily="49" charset="0"/>
              </a:rPr>
              <a:t>data_t</a:t>
            </a:r>
            <a:r>
              <a:rPr lang="en-US" dirty="0">
                <a:latin typeface="Courier New" pitchFamily="49" charset="0"/>
              </a:rPr>
              <a:t> *d = </a:t>
            </a:r>
            <a:r>
              <a:rPr lang="en-US" dirty="0" err="1">
                <a:latin typeface="Courier New" pitchFamily="49" charset="0"/>
              </a:rPr>
              <a:t>get_vec_start</a:t>
            </a:r>
            <a:r>
              <a:rPr lang="en-US" dirty="0">
                <a:latin typeface="Courier New" pitchFamily="49" charset="0"/>
              </a:rPr>
              <a:t>(v);</a:t>
            </a:r>
          </a:p>
          <a:p>
            <a:pPr>
              <a:tabLst>
                <a:tab pos="914400" algn="l"/>
                <a:tab pos="2286000" algn="l"/>
              </a:tabLst>
            </a:pPr>
            <a:r>
              <a:rPr lang="en-US" dirty="0">
                <a:latin typeface="Courier New" pitchFamily="49" charset="0"/>
              </a:rPr>
              <a:t>  </a:t>
            </a:r>
            <a:r>
              <a:rPr lang="en-US" dirty="0" err="1">
                <a:latin typeface="Courier New" pitchFamily="49" charset="0"/>
              </a:rPr>
              <a:t>data_t</a:t>
            </a:r>
            <a:r>
              <a:rPr lang="en-US" dirty="0">
                <a:latin typeface="Courier New" pitchFamily="49" charset="0"/>
              </a:rPr>
              <a:t> t = IDENT;</a:t>
            </a:r>
          </a:p>
          <a:p>
            <a:pPr>
              <a:tabLst>
                <a:tab pos="914400" algn="l"/>
                <a:tab pos="2286000" algn="l"/>
              </a:tabLst>
            </a:pPr>
            <a:r>
              <a:rPr lang="en-US" dirty="0">
                <a:latin typeface="Courier New" pitchFamily="49" charset="0"/>
              </a:rPr>
              <a:t>  for (</a:t>
            </a:r>
            <a:r>
              <a:rPr lang="en-US" dirty="0" err="1">
                <a:latin typeface="Courier New" pitchFamily="49" charset="0"/>
              </a:rPr>
              <a:t>i</a:t>
            </a:r>
            <a:r>
              <a:rPr lang="en-US" dirty="0">
                <a:latin typeface="Courier New" pitchFamily="49" charset="0"/>
              </a:rPr>
              <a:t> = 0; </a:t>
            </a:r>
            <a:r>
              <a:rPr lang="en-US" dirty="0" err="1">
                <a:latin typeface="Courier New" pitchFamily="49" charset="0"/>
              </a:rPr>
              <a:t>i</a:t>
            </a:r>
            <a:r>
              <a:rPr lang="en-US" dirty="0">
                <a:latin typeface="Courier New" pitchFamily="49" charset="0"/>
              </a:rPr>
              <a:t> &lt; length; </a:t>
            </a:r>
            <a:r>
              <a:rPr lang="en-US" dirty="0" err="1">
                <a:latin typeface="Courier New" pitchFamily="49" charset="0"/>
              </a:rPr>
              <a:t>i</a:t>
            </a:r>
            <a:r>
              <a:rPr lang="en-US" dirty="0">
                <a:latin typeface="Courier New" pitchFamily="49" charset="0"/>
              </a:rPr>
              <a:t>++)</a:t>
            </a:r>
          </a:p>
          <a:p>
            <a:pPr>
              <a:tabLst>
                <a:tab pos="914400" algn="l"/>
                <a:tab pos="2286000" algn="l"/>
              </a:tabLst>
            </a:pPr>
            <a:r>
              <a:rPr lang="en-US" dirty="0">
                <a:latin typeface="Courier New" pitchFamily="49" charset="0"/>
              </a:rPr>
              <a:t>    t = t OP d[</a:t>
            </a:r>
            <a:r>
              <a:rPr lang="en-US" dirty="0" err="1">
                <a:latin typeface="Courier New" pitchFamily="49" charset="0"/>
              </a:rPr>
              <a:t>i</a:t>
            </a:r>
            <a:r>
              <a:rPr lang="en-US" dirty="0">
                <a:latin typeface="Courier New" pitchFamily="49" charset="0"/>
              </a:rPr>
              <a:t>];</a:t>
            </a:r>
          </a:p>
          <a:p>
            <a:pPr>
              <a:tabLst>
                <a:tab pos="914400" algn="l"/>
                <a:tab pos="2286000" algn="l"/>
              </a:tabLst>
            </a:pPr>
            <a:r>
              <a:rPr lang="en-US" dirty="0">
                <a:latin typeface="Courier New" pitchFamily="49" charset="0"/>
              </a:rPr>
              <a:t>  *</a:t>
            </a:r>
            <a:r>
              <a:rPr lang="en-US" dirty="0" err="1">
                <a:latin typeface="Courier New" pitchFamily="49" charset="0"/>
              </a:rPr>
              <a:t>dest</a:t>
            </a:r>
            <a:r>
              <a:rPr lang="en-US" dirty="0">
                <a:latin typeface="Courier New" pitchFamily="49" charset="0"/>
              </a:rPr>
              <a:t> = t;</a:t>
            </a:r>
          </a:p>
          <a:p>
            <a:pPr>
              <a:tabLst>
                <a:tab pos="914400" algn="l"/>
                <a:tab pos="2286000" algn="l"/>
              </a:tabLst>
            </a:pPr>
            <a:r>
              <a:rPr lang="en-US" dirty="0">
                <a:latin typeface="Courier New" pitchFamily="49" charset="0"/>
              </a:rPr>
              <a:t>}</a:t>
            </a:r>
          </a:p>
        </p:txBody>
      </p:sp>
    </p:spTree>
    <p:extLst>
      <p:ext uri="{BB962C8B-B14F-4D97-AF65-F5344CB8AC3E}">
        <p14:creationId xmlns:p14="http://schemas.microsoft.com/office/powerpoint/2010/main" val="46654182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dirty="0"/>
              <a:t>Effect of Basic Optimizations</a:t>
            </a:r>
          </a:p>
        </p:txBody>
      </p:sp>
      <p:sp>
        <p:nvSpPr>
          <p:cNvPr id="6" name="Content Placeholder 5"/>
          <p:cNvSpPr>
            <a:spLocks noGrp="1"/>
          </p:cNvSpPr>
          <p:nvPr>
            <p:ph idx="1"/>
          </p:nvPr>
        </p:nvSpPr>
        <p:spPr>
          <a:xfrm>
            <a:off x="1920876" y="5934076"/>
            <a:ext cx="7896225" cy="542924"/>
          </a:xfrm>
        </p:spPr>
        <p:txBody>
          <a:bodyPr/>
          <a:lstStyle/>
          <a:p>
            <a:r>
              <a:rPr lang="en-US" dirty="0"/>
              <a:t>Eliminates sources of overhead in loop</a:t>
            </a:r>
          </a:p>
        </p:txBody>
      </p:sp>
      <p:sp>
        <p:nvSpPr>
          <p:cNvPr id="775172" name="Rectangle 4"/>
          <p:cNvSpPr>
            <a:spLocks noChangeArrowheads="1"/>
          </p:cNvSpPr>
          <p:nvPr/>
        </p:nvSpPr>
        <p:spPr bwMode="auto">
          <a:xfrm>
            <a:off x="2819401" y="1331244"/>
            <a:ext cx="5421355" cy="2859757"/>
          </a:xfrm>
          <a:prstGeom prst="rect">
            <a:avLst/>
          </a:prstGeom>
          <a:solidFill>
            <a:srgbClr val="F6F5BD"/>
          </a:solidFill>
          <a:ln w="3810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dirty="0">
                <a:latin typeface="Courier New" pitchFamily="49" charset="0"/>
              </a:rPr>
              <a:t>void combine4(</a:t>
            </a:r>
            <a:r>
              <a:rPr lang="en-US" dirty="0" err="1">
                <a:latin typeface="Courier New" pitchFamily="49" charset="0"/>
              </a:rPr>
              <a:t>vec_ptr</a:t>
            </a:r>
            <a:r>
              <a:rPr lang="en-US" dirty="0">
                <a:latin typeface="Courier New" pitchFamily="49" charset="0"/>
              </a:rPr>
              <a:t> v, </a:t>
            </a:r>
            <a:r>
              <a:rPr lang="en-US" dirty="0" err="1">
                <a:latin typeface="Courier New" pitchFamily="49" charset="0"/>
              </a:rPr>
              <a:t>data_t</a:t>
            </a:r>
            <a:r>
              <a:rPr lang="en-US" dirty="0">
                <a:latin typeface="Courier New" pitchFamily="49" charset="0"/>
              </a:rPr>
              <a:t> *</a:t>
            </a:r>
            <a:r>
              <a:rPr lang="en-US" dirty="0" err="1">
                <a:latin typeface="Courier New" pitchFamily="49" charset="0"/>
              </a:rPr>
              <a:t>dest</a:t>
            </a:r>
            <a:r>
              <a:rPr lang="en-US" dirty="0">
                <a:latin typeface="Courier New" pitchFamily="49" charset="0"/>
              </a:rPr>
              <a:t>)</a:t>
            </a:r>
          </a:p>
          <a:p>
            <a:pPr>
              <a:tabLst>
                <a:tab pos="914400" algn="l"/>
                <a:tab pos="2286000" algn="l"/>
              </a:tabLst>
            </a:pPr>
            <a:r>
              <a:rPr lang="en-US" dirty="0">
                <a:latin typeface="Courier New" pitchFamily="49" charset="0"/>
              </a:rPr>
              <a:t>{</a:t>
            </a:r>
          </a:p>
          <a:p>
            <a:pPr>
              <a:tabLst>
                <a:tab pos="914400" algn="l"/>
                <a:tab pos="2286000" algn="l"/>
              </a:tabLst>
            </a:pPr>
            <a:r>
              <a:rPr lang="en-US" dirty="0">
                <a:latin typeface="Courier New" pitchFamily="49" charset="0"/>
              </a:rPr>
              <a:t>  long </a:t>
            </a:r>
            <a:r>
              <a:rPr lang="en-US" dirty="0" err="1">
                <a:latin typeface="Courier New" pitchFamily="49" charset="0"/>
              </a:rPr>
              <a:t>i</a:t>
            </a:r>
            <a:r>
              <a:rPr lang="en-US" dirty="0">
                <a:latin typeface="Courier New" pitchFamily="49" charset="0"/>
              </a:rPr>
              <a:t>;</a:t>
            </a:r>
          </a:p>
          <a:p>
            <a:pPr>
              <a:tabLst>
                <a:tab pos="914400" algn="l"/>
                <a:tab pos="2286000" algn="l"/>
              </a:tabLst>
            </a:pPr>
            <a:r>
              <a:rPr lang="en-US" dirty="0">
                <a:latin typeface="Courier New" pitchFamily="49" charset="0"/>
              </a:rPr>
              <a:t>  long length = </a:t>
            </a:r>
            <a:r>
              <a:rPr lang="en-US" dirty="0" err="1">
                <a:latin typeface="Courier New" pitchFamily="49" charset="0"/>
              </a:rPr>
              <a:t>vec_length</a:t>
            </a:r>
            <a:r>
              <a:rPr lang="en-US" dirty="0">
                <a:latin typeface="Courier New" pitchFamily="49" charset="0"/>
              </a:rPr>
              <a:t>(v);</a:t>
            </a:r>
          </a:p>
          <a:p>
            <a:pPr>
              <a:tabLst>
                <a:tab pos="914400" algn="l"/>
                <a:tab pos="2286000" algn="l"/>
              </a:tabLst>
            </a:pPr>
            <a:r>
              <a:rPr lang="en-US" dirty="0">
                <a:latin typeface="Courier New" pitchFamily="49" charset="0"/>
              </a:rPr>
              <a:t>  </a:t>
            </a:r>
            <a:r>
              <a:rPr lang="en-US" dirty="0" err="1">
                <a:latin typeface="Courier New" pitchFamily="49" charset="0"/>
              </a:rPr>
              <a:t>data_t</a:t>
            </a:r>
            <a:r>
              <a:rPr lang="en-US" dirty="0">
                <a:latin typeface="Courier New" pitchFamily="49" charset="0"/>
              </a:rPr>
              <a:t> *d = </a:t>
            </a:r>
            <a:r>
              <a:rPr lang="en-US" dirty="0" err="1">
                <a:latin typeface="Courier New" pitchFamily="49" charset="0"/>
              </a:rPr>
              <a:t>get_vec_start</a:t>
            </a:r>
            <a:r>
              <a:rPr lang="en-US" dirty="0">
                <a:latin typeface="Courier New" pitchFamily="49" charset="0"/>
              </a:rPr>
              <a:t>(v);</a:t>
            </a:r>
          </a:p>
          <a:p>
            <a:pPr>
              <a:tabLst>
                <a:tab pos="914400" algn="l"/>
                <a:tab pos="2286000" algn="l"/>
              </a:tabLst>
            </a:pPr>
            <a:r>
              <a:rPr lang="en-US" dirty="0">
                <a:latin typeface="Courier New" pitchFamily="49" charset="0"/>
              </a:rPr>
              <a:t>  </a:t>
            </a:r>
            <a:r>
              <a:rPr lang="en-US" dirty="0" err="1">
                <a:latin typeface="Courier New" pitchFamily="49" charset="0"/>
              </a:rPr>
              <a:t>data_t</a:t>
            </a:r>
            <a:r>
              <a:rPr lang="en-US" dirty="0">
                <a:latin typeface="Courier New" pitchFamily="49" charset="0"/>
              </a:rPr>
              <a:t> t = IDENT;</a:t>
            </a:r>
          </a:p>
          <a:p>
            <a:pPr>
              <a:tabLst>
                <a:tab pos="914400" algn="l"/>
                <a:tab pos="2286000" algn="l"/>
              </a:tabLst>
            </a:pPr>
            <a:r>
              <a:rPr lang="en-US" dirty="0">
                <a:latin typeface="Courier New" pitchFamily="49" charset="0"/>
              </a:rPr>
              <a:t>  for (</a:t>
            </a:r>
            <a:r>
              <a:rPr lang="en-US" dirty="0" err="1">
                <a:latin typeface="Courier New" pitchFamily="49" charset="0"/>
              </a:rPr>
              <a:t>i</a:t>
            </a:r>
            <a:r>
              <a:rPr lang="en-US" dirty="0">
                <a:latin typeface="Courier New" pitchFamily="49" charset="0"/>
              </a:rPr>
              <a:t> = 0; </a:t>
            </a:r>
            <a:r>
              <a:rPr lang="en-US" dirty="0" err="1">
                <a:latin typeface="Courier New" pitchFamily="49" charset="0"/>
              </a:rPr>
              <a:t>i</a:t>
            </a:r>
            <a:r>
              <a:rPr lang="en-US" dirty="0">
                <a:latin typeface="Courier New" pitchFamily="49" charset="0"/>
              </a:rPr>
              <a:t> &lt; length; </a:t>
            </a:r>
            <a:r>
              <a:rPr lang="en-US" dirty="0" err="1">
                <a:latin typeface="Courier New" pitchFamily="49" charset="0"/>
              </a:rPr>
              <a:t>i</a:t>
            </a:r>
            <a:r>
              <a:rPr lang="en-US" dirty="0">
                <a:latin typeface="Courier New" pitchFamily="49" charset="0"/>
              </a:rPr>
              <a:t>++)</a:t>
            </a:r>
          </a:p>
          <a:p>
            <a:pPr>
              <a:tabLst>
                <a:tab pos="914400" algn="l"/>
                <a:tab pos="2286000" algn="l"/>
              </a:tabLst>
            </a:pPr>
            <a:r>
              <a:rPr lang="en-US" dirty="0">
                <a:latin typeface="Courier New" pitchFamily="49" charset="0"/>
              </a:rPr>
              <a:t>    t = t OP d[</a:t>
            </a:r>
            <a:r>
              <a:rPr lang="en-US" dirty="0" err="1">
                <a:latin typeface="Courier New" pitchFamily="49" charset="0"/>
              </a:rPr>
              <a:t>i</a:t>
            </a:r>
            <a:r>
              <a:rPr lang="en-US" dirty="0">
                <a:latin typeface="Courier New" pitchFamily="49" charset="0"/>
              </a:rPr>
              <a:t>];</a:t>
            </a:r>
          </a:p>
          <a:p>
            <a:pPr>
              <a:tabLst>
                <a:tab pos="914400" algn="l"/>
                <a:tab pos="2286000" algn="l"/>
              </a:tabLst>
            </a:pPr>
            <a:r>
              <a:rPr lang="en-US" dirty="0">
                <a:latin typeface="Courier New" pitchFamily="49" charset="0"/>
              </a:rPr>
              <a:t>  *</a:t>
            </a:r>
            <a:r>
              <a:rPr lang="en-US" dirty="0" err="1">
                <a:latin typeface="Courier New" pitchFamily="49" charset="0"/>
              </a:rPr>
              <a:t>dest</a:t>
            </a:r>
            <a:r>
              <a:rPr lang="en-US" dirty="0">
                <a:latin typeface="Courier New" pitchFamily="49" charset="0"/>
              </a:rPr>
              <a:t> = t;</a:t>
            </a:r>
          </a:p>
          <a:p>
            <a:pPr>
              <a:tabLst>
                <a:tab pos="914400" algn="l"/>
                <a:tab pos="2286000" algn="l"/>
              </a:tabLst>
            </a:pPr>
            <a:r>
              <a:rPr lang="en-US" dirty="0">
                <a:latin typeface="Courier New" pitchFamily="49" charset="0"/>
              </a:rPr>
              <a:t>}</a:t>
            </a:r>
          </a:p>
        </p:txBody>
      </p:sp>
      <p:graphicFrame>
        <p:nvGraphicFramePr>
          <p:cNvPr id="5" name="Group 49"/>
          <p:cNvGraphicFramePr>
            <a:graphicFrameLocks noGrp="1"/>
          </p:cNvGraphicFramePr>
          <p:nvPr>
            <p:extLst/>
          </p:nvPr>
        </p:nvGraphicFramePr>
        <p:xfrm>
          <a:off x="1920875" y="4267201"/>
          <a:ext cx="6003925" cy="1552575"/>
        </p:xfrm>
        <a:graphic>
          <a:graphicData uri="http://schemas.openxmlformats.org/drawingml/2006/table">
            <a:tbl>
              <a:tblPr/>
              <a:tblGrid>
                <a:gridCol w="1723349">
                  <a:extLst>
                    <a:ext uri="{9D8B030D-6E8A-4147-A177-3AD203B41FA5}">
                      <a16:colId xmlns:a16="http://schemas.microsoft.com/office/drawing/2014/main" val="20000"/>
                    </a:ext>
                  </a:extLst>
                </a:gridCol>
                <a:gridCol w="1070144">
                  <a:extLst>
                    <a:ext uri="{9D8B030D-6E8A-4147-A177-3AD203B41FA5}">
                      <a16:colId xmlns:a16="http://schemas.microsoft.com/office/drawing/2014/main" val="20001"/>
                    </a:ext>
                  </a:extLst>
                </a:gridCol>
                <a:gridCol w="1070144">
                  <a:extLst>
                    <a:ext uri="{9D8B030D-6E8A-4147-A177-3AD203B41FA5}">
                      <a16:colId xmlns:a16="http://schemas.microsoft.com/office/drawing/2014/main" val="20002"/>
                    </a:ext>
                  </a:extLst>
                </a:gridCol>
                <a:gridCol w="1070144">
                  <a:extLst>
                    <a:ext uri="{9D8B030D-6E8A-4147-A177-3AD203B41FA5}">
                      <a16:colId xmlns:a16="http://schemas.microsoft.com/office/drawing/2014/main" val="20003"/>
                    </a:ext>
                  </a:extLst>
                </a:gridCol>
                <a:gridCol w="1070144">
                  <a:extLst>
                    <a:ext uri="{9D8B030D-6E8A-4147-A177-3AD203B41FA5}">
                      <a16:colId xmlns:a16="http://schemas.microsoft.com/office/drawing/2014/main" val="20004"/>
                    </a:ext>
                  </a:extLst>
                </a:gridCol>
              </a:tblGrid>
              <a:tr h="390525">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Helvetica" pitchFamily="34" charset="0"/>
                        </a:rPr>
                        <a:t>Method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Helvetica" pitchFamily="34" charset="0"/>
                        </a:rPr>
                        <a:t>Integer</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Helvetica" pitchFamily="34" charset="0"/>
                        </a:rPr>
                        <a:t>Double FP</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extLst>
                  <a:ext uri="{0D108BD9-81ED-4DB2-BD59-A6C34878D82A}">
                    <a16:rowId xmlns:a16="http://schemas.microsoft.com/office/drawing/2014/main" val="10000"/>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Helvetica" pitchFamily="34" charset="0"/>
                        </a:rPr>
                        <a:t>Operation</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a:ln>
                            <a:noFill/>
                          </a:ln>
                          <a:solidFill>
                            <a:srgbClr val="C00000"/>
                          </a:solidFill>
                          <a:effectLst/>
                          <a:latin typeface="Helvetica" pitchFamily="34" charset="0"/>
                        </a:rPr>
                        <a:t>Mult</a:t>
                      </a:r>
                      <a:endParaRPr kumimoji="0" lang="en-US" sz="1800" b="1" i="0" u="none" strike="noStrike" cap="none" normalizeH="0" baseline="0" dirty="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a:ln>
                            <a:noFill/>
                          </a:ln>
                          <a:solidFill>
                            <a:srgbClr val="C00000"/>
                          </a:solidFill>
                          <a:effectLst/>
                          <a:latin typeface="Helvetica" pitchFamily="34" charset="0"/>
                        </a:rPr>
                        <a:t>Mult</a:t>
                      </a:r>
                      <a:endParaRPr kumimoji="0" lang="en-US" sz="1800" b="1" i="0" u="none" strike="noStrike" cap="none" normalizeH="0" baseline="0" dirty="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1"/>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Helvetica" pitchFamily="34" charset="0"/>
                        </a:rPr>
                        <a:t>Combine1 –O1</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Helvetica" pitchFamily="34" charset="0"/>
                        </a:rPr>
                        <a:t>10.12</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Helvetica" pitchFamily="34" charset="0"/>
                        </a:rPr>
                        <a:t>10.12</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Helvetica" pitchFamily="34" charset="0"/>
                        </a:rPr>
                        <a:t>10.17</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Helvetica" pitchFamily="34" charset="0"/>
                        </a:rPr>
                        <a:t>11.14</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2"/>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Helvetica" pitchFamily="34" charset="0"/>
                        </a:rPr>
                        <a:t>Combine4</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Helvetica" pitchFamily="34" charset="0"/>
                        </a:rPr>
                        <a:t>1.27</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Helvetica" pitchFamily="34" charset="0"/>
                        </a:rPr>
                        <a:t>5.01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2262310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1932908" y="381000"/>
            <a:ext cx="7592093" cy="762000"/>
          </a:xfrm>
        </p:spPr>
        <p:txBody>
          <a:bodyPr/>
          <a:lstStyle/>
          <a:p>
            <a:pPr eaLnBrk="1" hangingPunct="1">
              <a:defRPr/>
            </a:pPr>
            <a:r>
              <a:rPr lang="en-US" dirty="0"/>
              <a:t>Loop Unrolling </a:t>
            </a:r>
            <a:r>
              <a:rPr lang="en-US" dirty="0">
                <a:solidFill>
                  <a:srgbClr val="0070C0"/>
                </a:solidFill>
              </a:rPr>
              <a:t>(2x1)</a:t>
            </a:r>
          </a:p>
        </p:txBody>
      </p:sp>
      <p:sp>
        <p:nvSpPr>
          <p:cNvPr id="21507" name="Rectangle 3"/>
          <p:cNvSpPr>
            <a:spLocks noGrp="1" noChangeArrowheads="1"/>
          </p:cNvSpPr>
          <p:nvPr>
            <p:ph type="body" idx="1"/>
          </p:nvPr>
        </p:nvSpPr>
        <p:spPr>
          <a:xfrm>
            <a:off x="1979614" y="5822950"/>
            <a:ext cx="8307387" cy="577850"/>
          </a:xfrm>
        </p:spPr>
        <p:txBody>
          <a:bodyPr/>
          <a:lstStyle/>
          <a:p>
            <a:r>
              <a:rPr lang="en-US" dirty="0"/>
              <a:t>Perform 2x more useful work per iteration</a:t>
            </a:r>
          </a:p>
        </p:txBody>
      </p:sp>
      <p:sp>
        <p:nvSpPr>
          <p:cNvPr id="21508" name="Rectangle 4"/>
          <p:cNvSpPr>
            <a:spLocks noChangeArrowheads="1"/>
          </p:cNvSpPr>
          <p:nvPr/>
        </p:nvSpPr>
        <p:spPr bwMode="auto">
          <a:xfrm>
            <a:off x="2445222" y="1295401"/>
            <a:ext cx="5860578" cy="4275529"/>
          </a:xfrm>
          <a:prstGeom prst="rect">
            <a:avLst/>
          </a:prstGeom>
          <a:solidFill>
            <a:srgbClr val="F6F5BD"/>
          </a:solidFill>
          <a:ln w="12700" cmpd="dbl">
            <a:solidFill>
              <a:schemeClr val="tx1"/>
            </a:solidFill>
            <a:miter lim="800000"/>
            <a:headEnd/>
            <a:tailEnd/>
          </a:ln>
        </p:spPr>
        <p:txBody>
          <a:bodyPr wrap="none" lIns="90487" tIns="44450" rIns="90487" bIns="44450">
            <a:spAutoFit/>
          </a:bodyPr>
          <a:lstStyle/>
          <a:p>
            <a:pPr>
              <a:tabLst>
                <a:tab pos="914400" algn="l"/>
                <a:tab pos="2286000" algn="l"/>
              </a:tabLst>
            </a:pPr>
            <a:r>
              <a:rPr lang="en-US" sz="1600" dirty="0">
                <a:latin typeface="Courier New" pitchFamily="49" charset="0"/>
              </a:rPr>
              <a:t>void unroll2a_combine(</a:t>
            </a:r>
            <a:r>
              <a:rPr lang="en-US" sz="1600" dirty="0" err="1">
                <a:latin typeface="Courier New" pitchFamily="49" charset="0"/>
              </a:rPr>
              <a:t>vec_ptr</a:t>
            </a:r>
            <a:r>
              <a:rPr lang="en-US" sz="1600" dirty="0">
                <a:latin typeface="Courier New" pitchFamily="49" charset="0"/>
              </a:rPr>
              <a:t> v, </a:t>
            </a:r>
            <a:r>
              <a:rPr lang="en-US" sz="1600" dirty="0" err="1">
                <a:latin typeface="Courier New" pitchFamily="49" charset="0"/>
              </a:rPr>
              <a:t>data_t</a:t>
            </a:r>
            <a:r>
              <a:rPr lang="en-US" sz="1600" dirty="0">
                <a:latin typeface="Courier New" pitchFamily="49" charset="0"/>
              </a:rPr>
              <a:t> *</a:t>
            </a:r>
            <a:r>
              <a:rPr lang="en-US" sz="1600" dirty="0" err="1">
                <a:latin typeface="Courier New" pitchFamily="49" charset="0"/>
              </a:rPr>
              <a:t>dest</a:t>
            </a:r>
            <a:r>
              <a:rPr lang="en-US" sz="1600" dirty="0">
                <a:latin typeface="Courier New" pitchFamily="49" charset="0"/>
              </a:rPr>
              <a:t>)</a:t>
            </a:r>
          </a:p>
          <a:p>
            <a:pPr>
              <a:tabLst>
                <a:tab pos="914400" algn="l"/>
                <a:tab pos="2286000" algn="l"/>
              </a:tabLst>
            </a:pPr>
            <a:r>
              <a:rPr lang="en-US" sz="1600" dirty="0">
                <a:latin typeface="Courier New" pitchFamily="49" charset="0"/>
              </a:rPr>
              <a:t>{</a:t>
            </a:r>
          </a:p>
          <a:p>
            <a:pPr>
              <a:tabLst>
                <a:tab pos="914400" algn="l"/>
                <a:tab pos="2286000" algn="l"/>
              </a:tabLst>
            </a:pPr>
            <a:r>
              <a:rPr lang="en-US" sz="1600" dirty="0">
                <a:latin typeface="Courier New" pitchFamily="49" charset="0"/>
              </a:rPr>
              <a:t>    long length = </a:t>
            </a:r>
            <a:r>
              <a:rPr lang="en-US" sz="1600" dirty="0" err="1">
                <a:latin typeface="Courier New" pitchFamily="49" charset="0"/>
              </a:rPr>
              <a:t>vec_length</a:t>
            </a:r>
            <a:r>
              <a:rPr lang="en-US" sz="1600" dirty="0">
                <a:latin typeface="Courier New" pitchFamily="49" charset="0"/>
              </a:rPr>
              <a:t>(v);</a:t>
            </a:r>
          </a:p>
          <a:p>
            <a:pPr>
              <a:tabLst>
                <a:tab pos="914400" algn="l"/>
                <a:tab pos="2286000" algn="l"/>
              </a:tabLst>
            </a:pPr>
            <a:r>
              <a:rPr lang="en-US" sz="1600" dirty="0">
                <a:latin typeface="Courier New" pitchFamily="49" charset="0"/>
              </a:rPr>
              <a:t>    long limit = length-1;</a:t>
            </a:r>
          </a:p>
          <a:p>
            <a:pPr>
              <a:tabLst>
                <a:tab pos="914400" algn="l"/>
                <a:tab pos="2286000" algn="l"/>
              </a:tabLst>
            </a:pPr>
            <a:r>
              <a:rPr lang="en-US" sz="1600" dirty="0">
                <a:latin typeface="Courier New" pitchFamily="49" charset="0"/>
              </a:rPr>
              <a:t>    </a:t>
            </a:r>
            <a:r>
              <a:rPr lang="en-US" sz="1600" dirty="0" err="1">
                <a:latin typeface="Courier New" pitchFamily="49" charset="0"/>
              </a:rPr>
              <a:t>data_t</a:t>
            </a:r>
            <a:r>
              <a:rPr lang="en-US" sz="1600" dirty="0">
                <a:latin typeface="Courier New" pitchFamily="49" charset="0"/>
              </a:rPr>
              <a:t> *d = </a:t>
            </a:r>
            <a:r>
              <a:rPr lang="en-US" sz="1600" dirty="0" err="1">
                <a:latin typeface="Courier New" pitchFamily="49" charset="0"/>
              </a:rPr>
              <a:t>get_vec_start</a:t>
            </a:r>
            <a:r>
              <a:rPr lang="en-US" sz="1600" dirty="0">
                <a:latin typeface="Courier New" pitchFamily="49" charset="0"/>
              </a:rPr>
              <a:t>(v);</a:t>
            </a:r>
          </a:p>
          <a:p>
            <a:pPr>
              <a:tabLst>
                <a:tab pos="914400" algn="l"/>
                <a:tab pos="2286000" algn="l"/>
              </a:tabLst>
            </a:pPr>
            <a:r>
              <a:rPr lang="en-US" sz="1600" dirty="0">
                <a:latin typeface="Courier New" pitchFamily="49" charset="0"/>
              </a:rPr>
              <a:t>    </a:t>
            </a:r>
            <a:r>
              <a:rPr lang="en-US" sz="1600" dirty="0" err="1">
                <a:latin typeface="Courier New" pitchFamily="49" charset="0"/>
              </a:rPr>
              <a:t>data_t</a:t>
            </a:r>
            <a:r>
              <a:rPr lang="en-US" sz="1600" dirty="0">
                <a:latin typeface="Courier New" pitchFamily="49" charset="0"/>
              </a:rPr>
              <a:t> x = IDENT;</a:t>
            </a:r>
          </a:p>
          <a:p>
            <a:pPr>
              <a:tabLst>
                <a:tab pos="914400" algn="l"/>
                <a:tab pos="2286000" algn="l"/>
              </a:tabLst>
            </a:pPr>
            <a:r>
              <a:rPr lang="en-US" sz="1600" dirty="0">
                <a:latin typeface="Courier New" pitchFamily="49" charset="0"/>
              </a:rPr>
              <a:t>    long </a:t>
            </a:r>
            <a:r>
              <a:rPr lang="en-US" sz="1600" dirty="0" err="1">
                <a:latin typeface="Courier New" pitchFamily="49" charset="0"/>
              </a:rPr>
              <a:t>i</a:t>
            </a:r>
            <a:r>
              <a:rPr lang="en-US" sz="1600" dirty="0">
                <a:latin typeface="Courier New" pitchFamily="49" charset="0"/>
              </a:rPr>
              <a:t>;</a:t>
            </a:r>
          </a:p>
          <a:p>
            <a:pPr>
              <a:tabLst>
                <a:tab pos="914400" algn="l"/>
                <a:tab pos="2286000" algn="l"/>
              </a:tabLst>
            </a:pPr>
            <a:r>
              <a:rPr lang="en-US" sz="1600" dirty="0">
                <a:latin typeface="Courier New" pitchFamily="49" charset="0"/>
              </a:rPr>
              <a:t>    /* Combine 2 elements at a time */</a:t>
            </a:r>
          </a:p>
          <a:p>
            <a:pPr>
              <a:tabLst>
                <a:tab pos="914400" algn="l"/>
                <a:tab pos="2286000" algn="l"/>
              </a:tabLst>
            </a:pPr>
            <a:r>
              <a:rPr lang="en-US" sz="1600" dirty="0">
                <a:latin typeface="Courier New" pitchFamily="49" charset="0"/>
              </a:rPr>
              <a:t>    </a:t>
            </a:r>
            <a:r>
              <a:rPr lang="en-US" sz="1600" dirty="0">
                <a:solidFill>
                  <a:srgbClr val="A50021"/>
                </a:solidFill>
                <a:latin typeface="Courier New" pitchFamily="49" charset="0"/>
              </a:rPr>
              <a:t>for (</a:t>
            </a:r>
            <a:r>
              <a:rPr lang="en-US" sz="1600" dirty="0" err="1">
                <a:solidFill>
                  <a:srgbClr val="A50021"/>
                </a:solidFill>
                <a:latin typeface="Courier New" pitchFamily="49" charset="0"/>
              </a:rPr>
              <a:t>i</a:t>
            </a:r>
            <a:r>
              <a:rPr lang="en-US" sz="1600" dirty="0">
                <a:solidFill>
                  <a:srgbClr val="A50021"/>
                </a:solidFill>
                <a:latin typeface="Courier New" pitchFamily="49" charset="0"/>
              </a:rPr>
              <a:t> = 0; </a:t>
            </a:r>
            <a:r>
              <a:rPr lang="en-US" sz="1600" dirty="0" err="1">
                <a:solidFill>
                  <a:srgbClr val="A50021"/>
                </a:solidFill>
                <a:latin typeface="Courier New" pitchFamily="49" charset="0"/>
              </a:rPr>
              <a:t>i</a:t>
            </a:r>
            <a:r>
              <a:rPr lang="en-US" sz="1600" dirty="0">
                <a:solidFill>
                  <a:srgbClr val="A50021"/>
                </a:solidFill>
                <a:latin typeface="Courier New" pitchFamily="49" charset="0"/>
              </a:rPr>
              <a:t> &lt; limit; </a:t>
            </a:r>
            <a:r>
              <a:rPr lang="en-US" sz="1600" dirty="0" err="1">
                <a:solidFill>
                  <a:srgbClr val="A50021"/>
                </a:solidFill>
                <a:latin typeface="Courier New" pitchFamily="49" charset="0"/>
              </a:rPr>
              <a:t>i</a:t>
            </a:r>
            <a:r>
              <a:rPr lang="en-US" sz="1600" dirty="0">
                <a:solidFill>
                  <a:srgbClr val="A50021"/>
                </a:solidFill>
                <a:latin typeface="Courier New" pitchFamily="49" charset="0"/>
              </a:rPr>
              <a:t>+=2) {</a:t>
            </a:r>
          </a:p>
          <a:p>
            <a:pPr>
              <a:tabLst>
                <a:tab pos="914400" algn="l"/>
                <a:tab pos="2286000" algn="l"/>
              </a:tabLst>
            </a:pPr>
            <a:r>
              <a:rPr lang="en-US" sz="1600" dirty="0">
                <a:solidFill>
                  <a:srgbClr val="A50021"/>
                </a:solidFill>
                <a:latin typeface="Courier New" pitchFamily="49" charset="0"/>
              </a:rPr>
              <a:t>	x = </a:t>
            </a:r>
            <a:r>
              <a:rPr lang="en-US" sz="1600" dirty="0">
                <a:solidFill>
                  <a:schemeClr val="folHlink"/>
                </a:solidFill>
                <a:latin typeface="Courier New" pitchFamily="49" charset="0"/>
              </a:rPr>
              <a:t>(</a:t>
            </a:r>
            <a:r>
              <a:rPr lang="en-US" sz="1600" dirty="0">
                <a:solidFill>
                  <a:srgbClr val="A50021"/>
                </a:solidFill>
                <a:latin typeface="Courier New" pitchFamily="49" charset="0"/>
              </a:rPr>
              <a:t>x OP d[</a:t>
            </a:r>
            <a:r>
              <a:rPr lang="en-US" sz="1600" dirty="0" err="1">
                <a:solidFill>
                  <a:srgbClr val="A50021"/>
                </a:solidFill>
                <a:latin typeface="Courier New" pitchFamily="49" charset="0"/>
              </a:rPr>
              <a:t>i</a:t>
            </a:r>
            <a:r>
              <a:rPr lang="en-US" sz="1600" dirty="0">
                <a:solidFill>
                  <a:srgbClr val="A50021"/>
                </a:solidFill>
                <a:latin typeface="Courier New" pitchFamily="49" charset="0"/>
              </a:rPr>
              <a:t>]</a:t>
            </a:r>
            <a:r>
              <a:rPr lang="en-US" sz="1600" dirty="0">
                <a:solidFill>
                  <a:schemeClr val="folHlink"/>
                </a:solidFill>
                <a:latin typeface="Courier New" pitchFamily="49" charset="0"/>
              </a:rPr>
              <a:t>)</a:t>
            </a:r>
            <a:r>
              <a:rPr lang="en-US" sz="1600" dirty="0">
                <a:solidFill>
                  <a:srgbClr val="A50021"/>
                </a:solidFill>
                <a:latin typeface="Courier New" pitchFamily="49" charset="0"/>
              </a:rPr>
              <a:t> OP d[i+1];</a:t>
            </a:r>
          </a:p>
          <a:p>
            <a:pPr>
              <a:tabLst>
                <a:tab pos="914400" algn="l"/>
                <a:tab pos="2286000" algn="l"/>
              </a:tabLst>
            </a:pPr>
            <a:r>
              <a:rPr lang="en-US" sz="1600" dirty="0">
                <a:solidFill>
                  <a:srgbClr val="A50021"/>
                </a:solidFill>
                <a:latin typeface="Courier New" pitchFamily="49" charset="0"/>
              </a:rPr>
              <a:t>    }</a:t>
            </a:r>
          </a:p>
          <a:p>
            <a:pPr>
              <a:tabLst>
                <a:tab pos="914400" algn="l"/>
                <a:tab pos="2286000" algn="l"/>
              </a:tabLst>
            </a:pPr>
            <a:r>
              <a:rPr lang="en-US" sz="1600" dirty="0">
                <a:latin typeface="Courier New" pitchFamily="49" charset="0"/>
              </a:rPr>
              <a:t>    /* Finish any remaining elements */</a:t>
            </a:r>
          </a:p>
          <a:p>
            <a:pPr>
              <a:tabLst>
                <a:tab pos="914400" algn="l"/>
                <a:tab pos="2286000" algn="l"/>
              </a:tabLst>
            </a:pPr>
            <a:r>
              <a:rPr lang="en-US" sz="1600" dirty="0">
                <a:latin typeface="Courier New" pitchFamily="49" charset="0"/>
              </a:rPr>
              <a:t>    for (; </a:t>
            </a:r>
            <a:r>
              <a:rPr lang="en-US" sz="1600" dirty="0" err="1">
                <a:latin typeface="Courier New" pitchFamily="49" charset="0"/>
              </a:rPr>
              <a:t>i</a:t>
            </a:r>
            <a:r>
              <a:rPr lang="en-US" sz="1600" dirty="0">
                <a:latin typeface="Courier New" pitchFamily="49" charset="0"/>
              </a:rPr>
              <a:t> &lt; length; </a:t>
            </a:r>
            <a:r>
              <a:rPr lang="en-US" sz="1600" dirty="0" err="1">
                <a:latin typeface="Courier New" pitchFamily="49" charset="0"/>
              </a:rPr>
              <a:t>i</a:t>
            </a:r>
            <a:r>
              <a:rPr lang="en-US" sz="1600" dirty="0">
                <a:latin typeface="Courier New" pitchFamily="49" charset="0"/>
              </a:rPr>
              <a:t>++) {</a:t>
            </a:r>
          </a:p>
          <a:p>
            <a:pPr>
              <a:tabLst>
                <a:tab pos="914400" algn="l"/>
                <a:tab pos="2286000" algn="l"/>
              </a:tabLst>
            </a:pPr>
            <a:r>
              <a:rPr lang="en-US" sz="1600" dirty="0">
                <a:latin typeface="Courier New" pitchFamily="49" charset="0"/>
              </a:rPr>
              <a:t>	x = x OP d[</a:t>
            </a:r>
            <a:r>
              <a:rPr lang="en-US" sz="1600" dirty="0" err="1">
                <a:latin typeface="Courier New" pitchFamily="49" charset="0"/>
              </a:rPr>
              <a:t>i</a:t>
            </a:r>
            <a:r>
              <a:rPr lang="en-US" sz="1600" dirty="0">
                <a:latin typeface="Courier New" pitchFamily="49" charset="0"/>
              </a:rPr>
              <a:t>];</a:t>
            </a:r>
          </a:p>
          <a:p>
            <a:pPr>
              <a:tabLst>
                <a:tab pos="914400" algn="l"/>
                <a:tab pos="2286000" algn="l"/>
              </a:tabLst>
            </a:pPr>
            <a:r>
              <a:rPr lang="en-US" sz="1600" dirty="0">
                <a:latin typeface="Courier New" pitchFamily="49" charset="0"/>
              </a:rPr>
              <a:t>    }</a:t>
            </a:r>
          </a:p>
          <a:p>
            <a:pPr>
              <a:tabLst>
                <a:tab pos="914400" algn="l"/>
                <a:tab pos="2286000" algn="l"/>
              </a:tabLst>
            </a:pPr>
            <a:r>
              <a:rPr lang="en-US" sz="1600" dirty="0">
                <a:latin typeface="Courier New" pitchFamily="49" charset="0"/>
              </a:rPr>
              <a:t>    *</a:t>
            </a:r>
            <a:r>
              <a:rPr lang="en-US" sz="1600" dirty="0" err="1">
                <a:latin typeface="Courier New" pitchFamily="49" charset="0"/>
              </a:rPr>
              <a:t>dest</a:t>
            </a:r>
            <a:r>
              <a:rPr lang="en-US" sz="1600" dirty="0">
                <a:latin typeface="Courier New" pitchFamily="49" charset="0"/>
              </a:rPr>
              <a:t> = x;</a:t>
            </a:r>
          </a:p>
          <a:p>
            <a:pPr>
              <a:tabLst>
                <a:tab pos="914400" algn="l"/>
                <a:tab pos="2286000" algn="l"/>
              </a:tabLst>
            </a:pPr>
            <a:r>
              <a:rPr lang="en-US" sz="1600" dirty="0">
                <a:latin typeface="Courier New" pitchFamily="49" charset="0"/>
              </a:rPr>
              <a:t>}</a:t>
            </a:r>
          </a:p>
        </p:txBody>
      </p:sp>
    </p:spTree>
    <p:extLst>
      <p:ext uri="{BB962C8B-B14F-4D97-AF65-F5344CB8AC3E}">
        <p14:creationId xmlns:p14="http://schemas.microsoft.com/office/powerpoint/2010/main" val="126376226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5" name="Rectangle 45"/>
          <p:cNvSpPr>
            <a:spLocks noGrp="1" noChangeArrowheads="1"/>
          </p:cNvSpPr>
          <p:nvPr>
            <p:ph type="title"/>
          </p:nvPr>
        </p:nvSpPr>
        <p:spPr/>
        <p:txBody>
          <a:bodyPr/>
          <a:lstStyle/>
          <a:p>
            <a:pPr eaLnBrk="1" hangingPunct="1">
              <a:defRPr/>
            </a:pPr>
            <a:r>
              <a:rPr lang="en-US"/>
              <a:t>Effect of Loop Unrolling</a:t>
            </a:r>
          </a:p>
        </p:txBody>
      </p:sp>
      <p:sp>
        <p:nvSpPr>
          <p:cNvPr id="788526" name="Rectangle 46"/>
          <p:cNvSpPr>
            <a:spLocks noGrp="1" noChangeArrowheads="1"/>
          </p:cNvSpPr>
          <p:nvPr>
            <p:ph type="body" idx="1"/>
          </p:nvPr>
        </p:nvSpPr>
        <p:spPr>
          <a:xfrm>
            <a:off x="1903414" y="3886200"/>
            <a:ext cx="8307387" cy="2667000"/>
          </a:xfrm>
        </p:spPr>
        <p:txBody>
          <a:bodyPr/>
          <a:lstStyle/>
          <a:p>
            <a:pPr eaLnBrk="1" hangingPunct="1">
              <a:defRPr/>
            </a:pPr>
            <a:r>
              <a:rPr lang="en-US" dirty="0"/>
              <a:t>Helps integer add</a:t>
            </a:r>
          </a:p>
          <a:p>
            <a:pPr lvl="1">
              <a:defRPr/>
            </a:pPr>
            <a:r>
              <a:rPr lang="en-US" dirty="0"/>
              <a:t>Achieves latency bound</a:t>
            </a:r>
          </a:p>
          <a:p>
            <a:pPr eaLnBrk="1" hangingPunct="1">
              <a:defRPr/>
            </a:pPr>
            <a:r>
              <a:rPr lang="en-US" dirty="0"/>
              <a:t>Others don’t improve. </a:t>
            </a:r>
            <a:r>
              <a:rPr lang="en-US" i="1" dirty="0">
                <a:solidFill>
                  <a:srgbClr val="990000"/>
                </a:solidFill>
              </a:rPr>
              <a:t>Why?</a:t>
            </a:r>
          </a:p>
          <a:p>
            <a:pPr lvl="1" eaLnBrk="1" hangingPunct="1">
              <a:defRPr/>
            </a:pPr>
            <a:r>
              <a:rPr lang="en-US" dirty="0"/>
              <a:t>Still sequential dependency</a:t>
            </a:r>
          </a:p>
        </p:txBody>
      </p:sp>
      <p:sp>
        <p:nvSpPr>
          <p:cNvPr id="22556" name="Rectangle 47"/>
          <p:cNvSpPr>
            <a:spLocks noChangeArrowheads="1"/>
          </p:cNvSpPr>
          <p:nvPr/>
        </p:nvSpPr>
        <p:spPr bwMode="auto">
          <a:xfrm>
            <a:off x="6019800" y="4191001"/>
            <a:ext cx="3767056" cy="366767"/>
          </a:xfrm>
          <a:prstGeom prst="rect">
            <a:avLst/>
          </a:prstGeom>
          <a:solidFill>
            <a:srgbClr val="F6F5BD"/>
          </a:solidFill>
          <a:ln w="12700" cmpd="dbl">
            <a:solidFill>
              <a:schemeClr val="tx1"/>
            </a:solidFill>
            <a:miter lim="800000"/>
            <a:headEnd/>
            <a:tailEnd/>
          </a:ln>
        </p:spPr>
        <p:txBody>
          <a:bodyPr wrap="none" lIns="90487" tIns="44450" rIns="90487" bIns="44450">
            <a:spAutoFit/>
          </a:bodyPr>
          <a:lstStyle/>
          <a:p>
            <a:pPr>
              <a:tabLst>
                <a:tab pos="914400" algn="l"/>
                <a:tab pos="2286000" algn="l"/>
              </a:tabLst>
            </a:pPr>
            <a:r>
              <a:rPr lang="en-US" dirty="0">
                <a:latin typeface="Courier New" pitchFamily="49" charset="0"/>
              </a:rPr>
              <a:t>x = (x OP d[</a:t>
            </a:r>
            <a:r>
              <a:rPr lang="en-US" dirty="0" err="1">
                <a:latin typeface="Courier New" pitchFamily="49" charset="0"/>
              </a:rPr>
              <a:t>i</a:t>
            </a:r>
            <a:r>
              <a:rPr lang="en-US" dirty="0">
                <a:latin typeface="Courier New" pitchFamily="49" charset="0"/>
              </a:rPr>
              <a:t>]) OP d[i+1];</a:t>
            </a:r>
          </a:p>
        </p:txBody>
      </p:sp>
      <p:graphicFrame>
        <p:nvGraphicFramePr>
          <p:cNvPr id="7" name="Group 49"/>
          <p:cNvGraphicFramePr>
            <a:graphicFrameLocks noGrp="1"/>
          </p:cNvGraphicFramePr>
          <p:nvPr>
            <p:extLst/>
          </p:nvPr>
        </p:nvGraphicFramePr>
        <p:xfrm>
          <a:off x="3094038" y="1346328"/>
          <a:ext cx="6003925" cy="1939925"/>
        </p:xfrm>
        <a:graphic>
          <a:graphicData uri="http://schemas.openxmlformats.org/drawingml/2006/table">
            <a:tbl>
              <a:tblPr/>
              <a:tblGrid>
                <a:gridCol w="1723349">
                  <a:extLst>
                    <a:ext uri="{9D8B030D-6E8A-4147-A177-3AD203B41FA5}">
                      <a16:colId xmlns:a16="http://schemas.microsoft.com/office/drawing/2014/main" val="20000"/>
                    </a:ext>
                  </a:extLst>
                </a:gridCol>
                <a:gridCol w="1070144">
                  <a:extLst>
                    <a:ext uri="{9D8B030D-6E8A-4147-A177-3AD203B41FA5}">
                      <a16:colId xmlns:a16="http://schemas.microsoft.com/office/drawing/2014/main" val="20001"/>
                    </a:ext>
                  </a:extLst>
                </a:gridCol>
                <a:gridCol w="1070144">
                  <a:extLst>
                    <a:ext uri="{9D8B030D-6E8A-4147-A177-3AD203B41FA5}">
                      <a16:colId xmlns:a16="http://schemas.microsoft.com/office/drawing/2014/main" val="20002"/>
                    </a:ext>
                  </a:extLst>
                </a:gridCol>
                <a:gridCol w="1070144">
                  <a:extLst>
                    <a:ext uri="{9D8B030D-6E8A-4147-A177-3AD203B41FA5}">
                      <a16:colId xmlns:a16="http://schemas.microsoft.com/office/drawing/2014/main" val="20003"/>
                    </a:ext>
                  </a:extLst>
                </a:gridCol>
                <a:gridCol w="1070144">
                  <a:extLst>
                    <a:ext uri="{9D8B030D-6E8A-4147-A177-3AD203B41FA5}">
                      <a16:colId xmlns:a16="http://schemas.microsoft.com/office/drawing/2014/main" val="20004"/>
                    </a:ext>
                  </a:extLst>
                </a:gridCol>
              </a:tblGrid>
              <a:tr h="390525">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Method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Integer</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Double FP</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extLst>
                  <a:ext uri="{0D108BD9-81ED-4DB2-BD59-A6C34878D82A}">
                    <a16:rowId xmlns:a16="http://schemas.microsoft.com/office/drawing/2014/main" val="10000"/>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Operation</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a:ln>
                            <a:noFill/>
                          </a:ln>
                          <a:solidFill>
                            <a:srgbClr val="C00000"/>
                          </a:solidFill>
                          <a:effectLst/>
                          <a:latin typeface="Calibri" panose="020F0502020204030204" pitchFamily="34" charset="0"/>
                        </a:rPr>
                        <a:t>Mult</a:t>
                      </a:r>
                      <a:endParaRPr kumimoji="0" lang="en-US" sz="1800" b="1" i="0" u="none" strike="noStrike" cap="none" normalizeH="0" baseline="0" dirty="0">
                        <a:ln>
                          <a:noFill/>
                        </a:ln>
                        <a:solidFill>
                          <a:srgbClr val="C00000"/>
                        </a:solidFill>
                        <a:effectLst/>
                        <a:latin typeface="Calibri" panose="020F0502020204030204"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a:ln>
                            <a:noFill/>
                          </a:ln>
                          <a:solidFill>
                            <a:srgbClr val="C00000"/>
                          </a:solidFill>
                          <a:effectLst/>
                          <a:latin typeface="Calibri" panose="020F0502020204030204" pitchFamily="34" charset="0"/>
                        </a:rPr>
                        <a:t>Mult</a:t>
                      </a:r>
                      <a:endParaRPr kumimoji="0" lang="en-US" sz="1800" b="1" i="0" u="none" strike="noStrike" cap="none" normalizeH="0" baseline="0" dirty="0">
                        <a:ln>
                          <a:noFill/>
                        </a:ln>
                        <a:solidFill>
                          <a:srgbClr val="C00000"/>
                        </a:solidFill>
                        <a:effectLst/>
                        <a:latin typeface="Calibri" panose="020F0502020204030204"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1"/>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Combine4</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1.27</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5.01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2"/>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Unroll 2x1</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00B050"/>
                          </a:solidFill>
                          <a:effectLst/>
                          <a:latin typeface="Calibri" panose="020F0502020204030204" pitchFamily="34" charset="0"/>
                        </a:rPr>
                        <a:t>1.01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5.01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3"/>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0070C0"/>
                          </a:solidFill>
                          <a:effectLst/>
                          <a:latin typeface="Calibri" panose="020F0502020204030204" pitchFamily="34" charset="0"/>
                        </a:rPr>
                        <a:t>Latency Bound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0070C0"/>
                          </a:solidFill>
                          <a:effectLst/>
                          <a:latin typeface="Calibri" panose="020F0502020204030204"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0070C0"/>
                          </a:solidFill>
                          <a:effectLst/>
                          <a:latin typeface="Calibri" panose="020F0502020204030204" pitchFamily="34" charset="0"/>
                        </a:rPr>
                        <a:t>3.00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0070C0"/>
                          </a:solidFill>
                          <a:effectLst/>
                          <a:latin typeface="Calibri" panose="020F0502020204030204" pitchFamily="34" charset="0"/>
                        </a:rPr>
                        <a:t>3.00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0070C0"/>
                          </a:solidFill>
                          <a:effectLst/>
                          <a:latin typeface="Calibri" panose="020F0502020204030204" pitchFamily="34" charset="0"/>
                        </a:rPr>
                        <a:t>5.00</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715721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526">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5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a:xfrm>
            <a:off x="1932908" y="435678"/>
            <a:ext cx="8049293" cy="762000"/>
          </a:xfrm>
        </p:spPr>
        <p:txBody>
          <a:bodyPr>
            <a:normAutofit fontScale="90000"/>
          </a:bodyPr>
          <a:lstStyle/>
          <a:p>
            <a:pPr eaLnBrk="1" hangingPunct="1">
              <a:defRPr/>
            </a:pPr>
            <a:r>
              <a:rPr lang="en-US" dirty="0"/>
              <a:t>Loop Unrolling with </a:t>
            </a:r>
            <a:r>
              <a:rPr lang="en-US" dirty="0" err="1"/>
              <a:t>Reassociation</a:t>
            </a:r>
            <a:r>
              <a:rPr lang="en-US" dirty="0"/>
              <a:t> </a:t>
            </a:r>
            <a:r>
              <a:rPr lang="en-US" dirty="0">
                <a:solidFill>
                  <a:srgbClr val="0070C0"/>
                </a:solidFill>
              </a:rPr>
              <a:t>(2x1a)</a:t>
            </a:r>
          </a:p>
        </p:txBody>
      </p:sp>
      <p:sp>
        <p:nvSpPr>
          <p:cNvPr id="23555" name="Rectangle 3"/>
          <p:cNvSpPr>
            <a:spLocks noGrp="1" noChangeArrowheads="1"/>
          </p:cNvSpPr>
          <p:nvPr>
            <p:ph type="body" idx="1"/>
          </p:nvPr>
        </p:nvSpPr>
        <p:spPr>
          <a:xfrm>
            <a:off x="1981201" y="5670550"/>
            <a:ext cx="7939087" cy="577850"/>
          </a:xfrm>
        </p:spPr>
        <p:txBody>
          <a:bodyPr>
            <a:normAutofit fontScale="55000" lnSpcReduction="20000"/>
          </a:bodyPr>
          <a:lstStyle/>
          <a:p>
            <a:r>
              <a:rPr lang="en-US" dirty="0"/>
              <a:t>Can this change the result of the computation?</a:t>
            </a:r>
          </a:p>
          <a:p>
            <a:r>
              <a:rPr lang="en-US" dirty="0"/>
              <a:t>Yes, for FP. </a:t>
            </a:r>
            <a:r>
              <a:rPr lang="en-US" i="1" dirty="0">
                <a:solidFill>
                  <a:srgbClr val="C00000"/>
                </a:solidFill>
              </a:rPr>
              <a:t>Why?</a:t>
            </a:r>
          </a:p>
        </p:txBody>
      </p:sp>
      <p:sp>
        <p:nvSpPr>
          <p:cNvPr id="23556" name="Rectangle 4"/>
          <p:cNvSpPr>
            <a:spLocks noChangeArrowheads="1"/>
          </p:cNvSpPr>
          <p:nvPr/>
        </p:nvSpPr>
        <p:spPr bwMode="auto">
          <a:xfrm>
            <a:off x="2438401" y="1295401"/>
            <a:ext cx="5984009" cy="4275529"/>
          </a:xfrm>
          <a:prstGeom prst="rect">
            <a:avLst/>
          </a:prstGeom>
          <a:solidFill>
            <a:srgbClr val="F6F5BD"/>
          </a:solidFill>
          <a:ln w="12700" cmpd="dbl">
            <a:solidFill>
              <a:schemeClr val="tx1"/>
            </a:solidFill>
            <a:miter lim="800000"/>
            <a:headEnd/>
            <a:tailEnd/>
          </a:ln>
        </p:spPr>
        <p:txBody>
          <a:bodyPr wrap="none" lIns="90487" tIns="44450" rIns="90487" bIns="44450">
            <a:spAutoFit/>
          </a:bodyPr>
          <a:lstStyle/>
          <a:p>
            <a:pPr>
              <a:tabLst>
                <a:tab pos="914400" algn="l"/>
                <a:tab pos="2286000" algn="l"/>
              </a:tabLst>
            </a:pPr>
            <a:r>
              <a:rPr lang="en-US" sz="1600" dirty="0">
                <a:latin typeface="Courier New" pitchFamily="49" charset="0"/>
              </a:rPr>
              <a:t>void unroll2aa_combine(</a:t>
            </a:r>
            <a:r>
              <a:rPr lang="en-US" sz="1600" dirty="0" err="1">
                <a:latin typeface="Courier New" pitchFamily="49" charset="0"/>
              </a:rPr>
              <a:t>vec_ptr</a:t>
            </a:r>
            <a:r>
              <a:rPr lang="en-US" sz="1600" dirty="0">
                <a:latin typeface="Courier New" pitchFamily="49" charset="0"/>
              </a:rPr>
              <a:t> v, </a:t>
            </a:r>
            <a:r>
              <a:rPr lang="en-US" sz="1600" dirty="0" err="1">
                <a:latin typeface="Courier New" pitchFamily="49" charset="0"/>
              </a:rPr>
              <a:t>data_t</a:t>
            </a:r>
            <a:r>
              <a:rPr lang="en-US" sz="1600" dirty="0">
                <a:latin typeface="Courier New" pitchFamily="49" charset="0"/>
              </a:rPr>
              <a:t> *</a:t>
            </a:r>
            <a:r>
              <a:rPr lang="en-US" sz="1600" dirty="0" err="1">
                <a:latin typeface="Courier New" pitchFamily="49" charset="0"/>
              </a:rPr>
              <a:t>dest</a:t>
            </a:r>
            <a:r>
              <a:rPr lang="en-US" sz="1600" dirty="0">
                <a:latin typeface="Courier New" pitchFamily="49" charset="0"/>
              </a:rPr>
              <a:t>)</a:t>
            </a:r>
          </a:p>
          <a:p>
            <a:pPr>
              <a:tabLst>
                <a:tab pos="914400" algn="l"/>
                <a:tab pos="2286000" algn="l"/>
              </a:tabLst>
            </a:pPr>
            <a:r>
              <a:rPr lang="en-US" sz="1600" dirty="0">
                <a:latin typeface="Courier New" pitchFamily="49" charset="0"/>
              </a:rPr>
              <a:t>{</a:t>
            </a:r>
          </a:p>
          <a:p>
            <a:pPr>
              <a:tabLst>
                <a:tab pos="914400" algn="l"/>
                <a:tab pos="2286000" algn="l"/>
              </a:tabLst>
            </a:pPr>
            <a:r>
              <a:rPr lang="en-US" sz="1600" dirty="0">
                <a:latin typeface="Courier New" pitchFamily="49" charset="0"/>
              </a:rPr>
              <a:t>    long length = </a:t>
            </a:r>
            <a:r>
              <a:rPr lang="en-US" sz="1600" dirty="0" err="1">
                <a:latin typeface="Courier New" pitchFamily="49" charset="0"/>
              </a:rPr>
              <a:t>vec_length</a:t>
            </a:r>
            <a:r>
              <a:rPr lang="en-US" sz="1600" dirty="0">
                <a:latin typeface="Courier New" pitchFamily="49" charset="0"/>
              </a:rPr>
              <a:t>(v);</a:t>
            </a:r>
          </a:p>
          <a:p>
            <a:pPr>
              <a:tabLst>
                <a:tab pos="914400" algn="l"/>
                <a:tab pos="2286000" algn="l"/>
              </a:tabLst>
            </a:pPr>
            <a:r>
              <a:rPr lang="en-US" sz="1600" dirty="0">
                <a:latin typeface="Courier New" pitchFamily="49" charset="0"/>
              </a:rPr>
              <a:t>    long limit = length-1;</a:t>
            </a:r>
          </a:p>
          <a:p>
            <a:pPr>
              <a:tabLst>
                <a:tab pos="914400" algn="l"/>
                <a:tab pos="2286000" algn="l"/>
              </a:tabLst>
            </a:pPr>
            <a:r>
              <a:rPr lang="en-US" sz="1600" dirty="0">
                <a:latin typeface="Courier New" pitchFamily="49" charset="0"/>
              </a:rPr>
              <a:t>    </a:t>
            </a:r>
            <a:r>
              <a:rPr lang="en-US" sz="1600" dirty="0" err="1">
                <a:latin typeface="Courier New" pitchFamily="49" charset="0"/>
              </a:rPr>
              <a:t>data_t</a:t>
            </a:r>
            <a:r>
              <a:rPr lang="en-US" sz="1600" dirty="0">
                <a:latin typeface="Courier New" pitchFamily="49" charset="0"/>
              </a:rPr>
              <a:t> *d = </a:t>
            </a:r>
            <a:r>
              <a:rPr lang="en-US" sz="1600" dirty="0" err="1">
                <a:latin typeface="Courier New" pitchFamily="49" charset="0"/>
              </a:rPr>
              <a:t>get_vec_start</a:t>
            </a:r>
            <a:r>
              <a:rPr lang="en-US" sz="1600" dirty="0">
                <a:latin typeface="Courier New" pitchFamily="49" charset="0"/>
              </a:rPr>
              <a:t>(v);</a:t>
            </a:r>
          </a:p>
          <a:p>
            <a:pPr>
              <a:tabLst>
                <a:tab pos="914400" algn="l"/>
                <a:tab pos="2286000" algn="l"/>
              </a:tabLst>
            </a:pPr>
            <a:r>
              <a:rPr lang="en-US" sz="1600" dirty="0">
                <a:latin typeface="Courier New" pitchFamily="49" charset="0"/>
              </a:rPr>
              <a:t>    </a:t>
            </a:r>
            <a:r>
              <a:rPr lang="en-US" sz="1600" dirty="0" err="1">
                <a:latin typeface="Courier New" pitchFamily="49" charset="0"/>
              </a:rPr>
              <a:t>data_t</a:t>
            </a:r>
            <a:r>
              <a:rPr lang="en-US" sz="1600" dirty="0">
                <a:latin typeface="Courier New" pitchFamily="49" charset="0"/>
              </a:rPr>
              <a:t> x = IDENT;</a:t>
            </a:r>
          </a:p>
          <a:p>
            <a:pPr>
              <a:tabLst>
                <a:tab pos="914400" algn="l"/>
                <a:tab pos="2286000" algn="l"/>
              </a:tabLst>
            </a:pPr>
            <a:r>
              <a:rPr lang="en-US" sz="1600" dirty="0">
                <a:latin typeface="Courier New" pitchFamily="49" charset="0"/>
              </a:rPr>
              <a:t>    long </a:t>
            </a:r>
            <a:r>
              <a:rPr lang="en-US" sz="1600" dirty="0" err="1">
                <a:latin typeface="Courier New" pitchFamily="49" charset="0"/>
              </a:rPr>
              <a:t>i</a:t>
            </a:r>
            <a:r>
              <a:rPr lang="en-US" sz="1600" dirty="0">
                <a:latin typeface="Courier New" pitchFamily="49" charset="0"/>
              </a:rPr>
              <a:t>;</a:t>
            </a:r>
          </a:p>
          <a:p>
            <a:pPr>
              <a:tabLst>
                <a:tab pos="914400" algn="l"/>
                <a:tab pos="2286000" algn="l"/>
              </a:tabLst>
            </a:pPr>
            <a:r>
              <a:rPr lang="en-US" sz="1600" dirty="0">
                <a:latin typeface="Courier New" pitchFamily="49" charset="0"/>
              </a:rPr>
              <a:t>    /* Combine 2 elements at a time */</a:t>
            </a:r>
          </a:p>
          <a:p>
            <a:pPr>
              <a:tabLst>
                <a:tab pos="914400" algn="l"/>
                <a:tab pos="2286000" algn="l"/>
              </a:tabLst>
            </a:pPr>
            <a:r>
              <a:rPr lang="en-US" sz="1600" dirty="0">
                <a:latin typeface="Courier New" pitchFamily="49" charset="0"/>
              </a:rPr>
              <a:t>    </a:t>
            </a:r>
            <a:r>
              <a:rPr lang="en-US" sz="1600" dirty="0">
                <a:solidFill>
                  <a:srgbClr val="A50021"/>
                </a:solidFill>
                <a:latin typeface="Courier New" pitchFamily="49" charset="0"/>
              </a:rPr>
              <a:t>for (</a:t>
            </a:r>
            <a:r>
              <a:rPr lang="en-US" sz="1600" dirty="0" err="1">
                <a:solidFill>
                  <a:srgbClr val="A50021"/>
                </a:solidFill>
                <a:latin typeface="Courier New" pitchFamily="49" charset="0"/>
              </a:rPr>
              <a:t>i</a:t>
            </a:r>
            <a:r>
              <a:rPr lang="en-US" sz="1600" dirty="0">
                <a:solidFill>
                  <a:srgbClr val="A50021"/>
                </a:solidFill>
                <a:latin typeface="Courier New" pitchFamily="49" charset="0"/>
              </a:rPr>
              <a:t> = 0; </a:t>
            </a:r>
            <a:r>
              <a:rPr lang="en-US" sz="1600" dirty="0" err="1">
                <a:solidFill>
                  <a:srgbClr val="A50021"/>
                </a:solidFill>
                <a:latin typeface="Courier New" pitchFamily="49" charset="0"/>
              </a:rPr>
              <a:t>i</a:t>
            </a:r>
            <a:r>
              <a:rPr lang="en-US" sz="1600" dirty="0">
                <a:solidFill>
                  <a:srgbClr val="A50021"/>
                </a:solidFill>
                <a:latin typeface="Courier New" pitchFamily="49" charset="0"/>
              </a:rPr>
              <a:t> &lt; limit; </a:t>
            </a:r>
            <a:r>
              <a:rPr lang="en-US" sz="1600" dirty="0" err="1">
                <a:solidFill>
                  <a:srgbClr val="A50021"/>
                </a:solidFill>
                <a:latin typeface="Courier New" pitchFamily="49" charset="0"/>
              </a:rPr>
              <a:t>i</a:t>
            </a:r>
            <a:r>
              <a:rPr lang="en-US" sz="1600" dirty="0">
                <a:solidFill>
                  <a:srgbClr val="A50021"/>
                </a:solidFill>
                <a:latin typeface="Courier New" pitchFamily="49" charset="0"/>
              </a:rPr>
              <a:t>+=2) {</a:t>
            </a:r>
          </a:p>
          <a:p>
            <a:pPr>
              <a:tabLst>
                <a:tab pos="914400" algn="l"/>
                <a:tab pos="2286000" algn="l"/>
              </a:tabLst>
            </a:pPr>
            <a:r>
              <a:rPr lang="en-US" sz="1600" dirty="0">
                <a:solidFill>
                  <a:srgbClr val="A50021"/>
                </a:solidFill>
                <a:latin typeface="Courier New" pitchFamily="49" charset="0"/>
              </a:rPr>
              <a:t>	x = x OP </a:t>
            </a:r>
            <a:r>
              <a:rPr lang="en-US" sz="1600" dirty="0">
                <a:solidFill>
                  <a:schemeClr val="folHlink"/>
                </a:solidFill>
                <a:latin typeface="Courier New" pitchFamily="49" charset="0"/>
              </a:rPr>
              <a:t>(</a:t>
            </a:r>
            <a:r>
              <a:rPr lang="en-US" sz="1600" dirty="0">
                <a:solidFill>
                  <a:srgbClr val="A50021"/>
                </a:solidFill>
                <a:latin typeface="Courier New" pitchFamily="49" charset="0"/>
              </a:rPr>
              <a:t>d[</a:t>
            </a:r>
            <a:r>
              <a:rPr lang="en-US" sz="1600" dirty="0" err="1">
                <a:solidFill>
                  <a:srgbClr val="A50021"/>
                </a:solidFill>
                <a:latin typeface="Courier New" pitchFamily="49" charset="0"/>
              </a:rPr>
              <a:t>i</a:t>
            </a:r>
            <a:r>
              <a:rPr lang="en-US" sz="1600" dirty="0">
                <a:solidFill>
                  <a:srgbClr val="A50021"/>
                </a:solidFill>
                <a:latin typeface="Courier New" pitchFamily="49" charset="0"/>
              </a:rPr>
              <a:t>] OP d[i+1]</a:t>
            </a:r>
            <a:r>
              <a:rPr lang="en-US" sz="1600" dirty="0">
                <a:solidFill>
                  <a:schemeClr val="folHlink"/>
                </a:solidFill>
                <a:latin typeface="Courier New" pitchFamily="49" charset="0"/>
              </a:rPr>
              <a:t>)</a:t>
            </a:r>
            <a:r>
              <a:rPr lang="en-US" sz="1600" dirty="0">
                <a:solidFill>
                  <a:srgbClr val="A50021"/>
                </a:solidFill>
                <a:latin typeface="Courier New" pitchFamily="49" charset="0"/>
              </a:rPr>
              <a:t>;</a:t>
            </a:r>
          </a:p>
          <a:p>
            <a:pPr>
              <a:tabLst>
                <a:tab pos="914400" algn="l"/>
                <a:tab pos="2286000" algn="l"/>
              </a:tabLst>
            </a:pPr>
            <a:r>
              <a:rPr lang="en-US" sz="1600" dirty="0">
                <a:solidFill>
                  <a:srgbClr val="A50021"/>
                </a:solidFill>
                <a:latin typeface="Courier New" pitchFamily="49" charset="0"/>
              </a:rPr>
              <a:t>    }</a:t>
            </a:r>
          </a:p>
          <a:p>
            <a:pPr>
              <a:tabLst>
                <a:tab pos="914400" algn="l"/>
                <a:tab pos="2286000" algn="l"/>
              </a:tabLst>
            </a:pPr>
            <a:r>
              <a:rPr lang="en-US" sz="1600" dirty="0">
                <a:latin typeface="Courier New" pitchFamily="49" charset="0"/>
              </a:rPr>
              <a:t>    /* Finish any remaining elements */</a:t>
            </a:r>
          </a:p>
          <a:p>
            <a:pPr>
              <a:tabLst>
                <a:tab pos="914400" algn="l"/>
                <a:tab pos="2286000" algn="l"/>
              </a:tabLst>
            </a:pPr>
            <a:r>
              <a:rPr lang="en-US" sz="1600" dirty="0">
                <a:latin typeface="Courier New" pitchFamily="49" charset="0"/>
              </a:rPr>
              <a:t>    for (; </a:t>
            </a:r>
            <a:r>
              <a:rPr lang="en-US" sz="1600" dirty="0" err="1">
                <a:latin typeface="Courier New" pitchFamily="49" charset="0"/>
              </a:rPr>
              <a:t>i</a:t>
            </a:r>
            <a:r>
              <a:rPr lang="en-US" sz="1600" dirty="0">
                <a:latin typeface="Courier New" pitchFamily="49" charset="0"/>
              </a:rPr>
              <a:t> &lt; length; </a:t>
            </a:r>
            <a:r>
              <a:rPr lang="en-US" sz="1600" dirty="0" err="1">
                <a:latin typeface="Courier New" pitchFamily="49" charset="0"/>
              </a:rPr>
              <a:t>i</a:t>
            </a:r>
            <a:r>
              <a:rPr lang="en-US" sz="1600" dirty="0">
                <a:latin typeface="Courier New" pitchFamily="49" charset="0"/>
              </a:rPr>
              <a:t>++) {</a:t>
            </a:r>
          </a:p>
          <a:p>
            <a:pPr>
              <a:tabLst>
                <a:tab pos="914400" algn="l"/>
                <a:tab pos="2286000" algn="l"/>
              </a:tabLst>
            </a:pPr>
            <a:r>
              <a:rPr lang="en-US" sz="1600" dirty="0">
                <a:latin typeface="Courier New" pitchFamily="49" charset="0"/>
              </a:rPr>
              <a:t>	x = x OP d[</a:t>
            </a:r>
            <a:r>
              <a:rPr lang="en-US" sz="1600" dirty="0" err="1">
                <a:latin typeface="Courier New" pitchFamily="49" charset="0"/>
              </a:rPr>
              <a:t>i</a:t>
            </a:r>
            <a:r>
              <a:rPr lang="en-US" sz="1600" dirty="0">
                <a:latin typeface="Courier New" pitchFamily="49" charset="0"/>
              </a:rPr>
              <a:t>];</a:t>
            </a:r>
          </a:p>
          <a:p>
            <a:pPr>
              <a:tabLst>
                <a:tab pos="914400" algn="l"/>
                <a:tab pos="2286000" algn="l"/>
              </a:tabLst>
            </a:pPr>
            <a:r>
              <a:rPr lang="en-US" sz="1600" dirty="0">
                <a:latin typeface="Courier New" pitchFamily="49" charset="0"/>
              </a:rPr>
              <a:t>    }</a:t>
            </a:r>
          </a:p>
          <a:p>
            <a:pPr>
              <a:tabLst>
                <a:tab pos="914400" algn="l"/>
                <a:tab pos="2286000" algn="l"/>
              </a:tabLst>
            </a:pPr>
            <a:r>
              <a:rPr lang="en-US" sz="1600" dirty="0">
                <a:latin typeface="Courier New" pitchFamily="49" charset="0"/>
              </a:rPr>
              <a:t>    *</a:t>
            </a:r>
            <a:r>
              <a:rPr lang="en-US" sz="1600" dirty="0" err="1">
                <a:latin typeface="Courier New" pitchFamily="49" charset="0"/>
              </a:rPr>
              <a:t>dest</a:t>
            </a:r>
            <a:r>
              <a:rPr lang="en-US" sz="1600" dirty="0">
                <a:latin typeface="Courier New" pitchFamily="49" charset="0"/>
              </a:rPr>
              <a:t> = x;</a:t>
            </a:r>
          </a:p>
          <a:p>
            <a:pPr>
              <a:tabLst>
                <a:tab pos="914400" algn="l"/>
                <a:tab pos="2286000" algn="l"/>
              </a:tabLst>
            </a:pPr>
            <a:r>
              <a:rPr lang="en-US" sz="1600" dirty="0">
                <a:latin typeface="Courier New" pitchFamily="49" charset="0"/>
              </a:rPr>
              <a:t>}</a:t>
            </a:r>
          </a:p>
        </p:txBody>
      </p:sp>
      <p:sp>
        <p:nvSpPr>
          <p:cNvPr id="5" name="Rectangle 47"/>
          <p:cNvSpPr>
            <a:spLocks noChangeArrowheads="1"/>
          </p:cNvSpPr>
          <p:nvPr/>
        </p:nvSpPr>
        <p:spPr bwMode="auto">
          <a:xfrm>
            <a:off x="6437670" y="4831584"/>
            <a:ext cx="3767056" cy="366767"/>
          </a:xfrm>
          <a:prstGeom prst="rect">
            <a:avLst/>
          </a:prstGeom>
          <a:solidFill>
            <a:srgbClr val="F1C7C7"/>
          </a:solidFill>
          <a:ln w="12700" cmpd="dbl">
            <a:solidFill>
              <a:schemeClr val="tx1"/>
            </a:solidFill>
            <a:miter lim="800000"/>
            <a:headEnd/>
            <a:tailEnd/>
          </a:ln>
        </p:spPr>
        <p:txBody>
          <a:bodyPr wrap="none" lIns="90487" tIns="44450" rIns="90487" bIns="44450">
            <a:spAutoFit/>
          </a:bodyPr>
          <a:lstStyle/>
          <a:p>
            <a:pPr>
              <a:tabLst>
                <a:tab pos="914400" algn="l"/>
                <a:tab pos="2286000" algn="l"/>
              </a:tabLst>
            </a:pPr>
            <a:r>
              <a:rPr lang="en-US" dirty="0">
                <a:latin typeface="Courier New" pitchFamily="49" charset="0"/>
              </a:rPr>
              <a:t>x = (x OP d[</a:t>
            </a:r>
            <a:r>
              <a:rPr lang="en-US" dirty="0" err="1">
                <a:latin typeface="Courier New" pitchFamily="49" charset="0"/>
              </a:rPr>
              <a:t>i</a:t>
            </a:r>
            <a:r>
              <a:rPr lang="en-US" dirty="0">
                <a:latin typeface="Courier New" pitchFamily="49" charset="0"/>
              </a:rPr>
              <a:t>]) OP d[i+1];</a:t>
            </a:r>
          </a:p>
        </p:txBody>
      </p:sp>
      <p:sp>
        <p:nvSpPr>
          <p:cNvPr id="6" name="TextBox 5"/>
          <p:cNvSpPr txBox="1"/>
          <p:nvPr/>
        </p:nvSpPr>
        <p:spPr>
          <a:xfrm>
            <a:off x="6437671" y="4462251"/>
            <a:ext cx="1981953" cy="369332"/>
          </a:xfrm>
          <a:prstGeom prst="rect">
            <a:avLst/>
          </a:prstGeom>
          <a:solidFill>
            <a:schemeClr val="bg2">
              <a:lumMod val="20000"/>
              <a:lumOff val="80000"/>
            </a:schemeClr>
          </a:solidFill>
        </p:spPr>
        <p:txBody>
          <a:bodyPr wrap="none" rtlCol="0">
            <a:spAutoFit/>
          </a:bodyPr>
          <a:lstStyle/>
          <a:p>
            <a:r>
              <a:rPr lang="en-US" dirty="0">
                <a:latin typeface="Calibri" pitchFamily="34" charset="0"/>
              </a:rPr>
              <a:t>Compare to before</a:t>
            </a:r>
          </a:p>
        </p:txBody>
      </p:sp>
    </p:spTree>
    <p:extLst>
      <p:ext uri="{BB962C8B-B14F-4D97-AF65-F5344CB8AC3E}">
        <p14:creationId xmlns:p14="http://schemas.microsoft.com/office/powerpoint/2010/main" val="34747743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26" name="Rectangle 26"/>
          <p:cNvSpPr>
            <a:spLocks noGrp="1" noChangeArrowheads="1"/>
          </p:cNvSpPr>
          <p:nvPr>
            <p:ph type="title"/>
          </p:nvPr>
        </p:nvSpPr>
        <p:spPr>
          <a:xfrm>
            <a:off x="838200" y="365126"/>
            <a:ext cx="10515600" cy="701676"/>
          </a:xfrm>
        </p:spPr>
        <p:txBody>
          <a:bodyPr/>
          <a:lstStyle/>
          <a:p>
            <a:pPr eaLnBrk="1" hangingPunct="1">
              <a:defRPr/>
            </a:pPr>
            <a:r>
              <a:rPr lang="en-US" dirty="0"/>
              <a:t>Effect of Reassociation</a:t>
            </a:r>
          </a:p>
        </p:txBody>
      </p:sp>
      <p:sp>
        <p:nvSpPr>
          <p:cNvPr id="793627" name="Rectangle 27"/>
          <p:cNvSpPr>
            <a:spLocks noGrp="1" noChangeArrowheads="1"/>
          </p:cNvSpPr>
          <p:nvPr>
            <p:ph type="body" idx="1"/>
          </p:nvPr>
        </p:nvSpPr>
        <p:spPr>
          <a:xfrm>
            <a:off x="1814514" y="4710167"/>
            <a:ext cx="8307387" cy="1735083"/>
          </a:xfrm>
        </p:spPr>
        <p:txBody>
          <a:bodyPr>
            <a:normAutofit fontScale="92500" lnSpcReduction="20000"/>
          </a:bodyPr>
          <a:lstStyle/>
          <a:p>
            <a:pPr eaLnBrk="1" hangingPunct="1">
              <a:defRPr/>
            </a:pPr>
            <a:r>
              <a:rPr lang="en-US" dirty="0"/>
              <a:t>Nearly 2x speedup for </a:t>
            </a:r>
            <a:r>
              <a:rPr lang="en-US" dirty="0" err="1"/>
              <a:t>Int</a:t>
            </a:r>
            <a:r>
              <a:rPr lang="en-US" dirty="0"/>
              <a:t> *, FP +, FP *</a:t>
            </a:r>
          </a:p>
          <a:p>
            <a:pPr lvl="1" eaLnBrk="1" hangingPunct="1">
              <a:defRPr/>
            </a:pPr>
            <a:r>
              <a:rPr lang="en-US" dirty="0"/>
              <a:t>Reason: Breaks sequential dependency</a:t>
            </a:r>
          </a:p>
          <a:p>
            <a:pPr lvl="1" eaLnBrk="1" hangingPunct="1">
              <a:defRPr/>
            </a:pPr>
            <a:endParaRPr lang="en-US" dirty="0"/>
          </a:p>
          <a:p>
            <a:pPr lvl="1" eaLnBrk="1" hangingPunct="1">
              <a:defRPr/>
            </a:pPr>
            <a:endParaRPr lang="en-US" dirty="0"/>
          </a:p>
          <a:p>
            <a:pPr lvl="1" eaLnBrk="1" hangingPunct="1">
              <a:defRPr/>
            </a:pPr>
            <a:r>
              <a:rPr lang="en-US" dirty="0"/>
              <a:t>Why is that? (next slide)</a:t>
            </a:r>
          </a:p>
        </p:txBody>
      </p:sp>
      <p:sp>
        <p:nvSpPr>
          <p:cNvPr id="24610" name="Rectangle 28"/>
          <p:cNvSpPr>
            <a:spLocks noChangeArrowheads="1"/>
          </p:cNvSpPr>
          <p:nvPr/>
        </p:nvSpPr>
        <p:spPr bwMode="auto">
          <a:xfrm>
            <a:off x="2653748" y="5424432"/>
            <a:ext cx="3767056" cy="366767"/>
          </a:xfrm>
          <a:prstGeom prst="rect">
            <a:avLst/>
          </a:prstGeom>
          <a:solidFill>
            <a:srgbClr val="F6F5BD"/>
          </a:solidFill>
          <a:ln w="12700" cmpd="dbl">
            <a:solidFill>
              <a:schemeClr val="tx1"/>
            </a:solidFill>
            <a:miter lim="800000"/>
            <a:headEnd/>
            <a:tailEnd/>
          </a:ln>
        </p:spPr>
        <p:txBody>
          <a:bodyPr wrap="none" lIns="90487" tIns="44450" rIns="90487" bIns="44450">
            <a:spAutoFit/>
          </a:bodyPr>
          <a:lstStyle/>
          <a:p>
            <a:pPr>
              <a:tabLst>
                <a:tab pos="914400" algn="l"/>
                <a:tab pos="2286000" algn="l"/>
              </a:tabLst>
            </a:pPr>
            <a:r>
              <a:rPr lang="en-US" dirty="0">
                <a:latin typeface="Courier New" pitchFamily="49" charset="0"/>
              </a:rPr>
              <a:t>x = x OP (d[</a:t>
            </a:r>
            <a:r>
              <a:rPr lang="en-US" dirty="0" err="1">
                <a:latin typeface="Courier New" pitchFamily="49" charset="0"/>
              </a:rPr>
              <a:t>i</a:t>
            </a:r>
            <a:r>
              <a:rPr lang="en-US" dirty="0">
                <a:latin typeface="Courier New" pitchFamily="49" charset="0"/>
              </a:rPr>
              <a:t>] OP d[i+1]);</a:t>
            </a:r>
          </a:p>
        </p:txBody>
      </p:sp>
      <p:graphicFrame>
        <p:nvGraphicFramePr>
          <p:cNvPr id="8" name="Group 49"/>
          <p:cNvGraphicFramePr>
            <a:graphicFrameLocks noGrp="1"/>
          </p:cNvGraphicFramePr>
          <p:nvPr>
            <p:extLst/>
          </p:nvPr>
        </p:nvGraphicFramePr>
        <p:xfrm>
          <a:off x="2286001" y="1066801"/>
          <a:ext cx="6811962" cy="2714625"/>
        </p:xfrm>
        <a:graphic>
          <a:graphicData uri="http://schemas.openxmlformats.org/drawingml/2006/table">
            <a:tbl>
              <a:tblPr/>
              <a:tblGrid>
                <a:gridCol w="1955286">
                  <a:extLst>
                    <a:ext uri="{9D8B030D-6E8A-4147-A177-3AD203B41FA5}">
                      <a16:colId xmlns:a16="http://schemas.microsoft.com/office/drawing/2014/main" val="20000"/>
                    </a:ext>
                  </a:extLst>
                </a:gridCol>
                <a:gridCol w="1214169">
                  <a:extLst>
                    <a:ext uri="{9D8B030D-6E8A-4147-A177-3AD203B41FA5}">
                      <a16:colId xmlns:a16="http://schemas.microsoft.com/office/drawing/2014/main" val="20001"/>
                    </a:ext>
                  </a:extLst>
                </a:gridCol>
                <a:gridCol w="1214169">
                  <a:extLst>
                    <a:ext uri="{9D8B030D-6E8A-4147-A177-3AD203B41FA5}">
                      <a16:colId xmlns:a16="http://schemas.microsoft.com/office/drawing/2014/main" val="20002"/>
                    </a:ext>
                  </a:extLst>
                </a:gridCol>
                <a:gridCol w="1214169">
                  <a:extLst>
                    <a:ext uri="{9D8B030D-6E8A-4147-A177-3AD203B41FA5}">
                      <a16:colId xmlns:a16="http://schemas.microsoft.com/office/drawing/2014/main" val="20003"/>
                    </a:ext>
                  </a:extLst>
                </a:gridCol>
                <a:gridCol w="1214169">
                  <a:extLst>
                    <a:ext uri="{9D8B030D-6E8A-4147-A177-3AD203B41FA5}">
                      <a16:colId xmlns:a16="http://schemas.microsoft.com/office/drawing/2014/main" val="20004"/>
                    </a:ext>
                  </a:extLst>
                </a:gridCol>
              </a:tblGrid>
              <a:tr h="390525">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Method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Integer</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Double FP</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extLst>
                  <a:ext uri="{0D108BD9-81ED-4DB2-BD59-A6C34878D82A}">
                    <a16:rowId xmlns:a16="http://schemas.microsoft.com/office/drawing/2014/main" val="10000"/>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Operation</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a:ln>
                            <a:noFill/>
                          </a:ln>
                          <a:solidFill>
                            <a:srgbClr val="C00000"/>
                          </a:solidFill>
                          <a:effectLst/>
                          <a:latin typeface="Calibri" panose="020F0502020204030204" pitchFamily="34" charset="0"/>
                        </a:rPr>
                        <a:t>Mult</a:t>
                      </a:r>
                      <a:endParaRPr kumimoji="0" lang="en-US" sz="1800" b="1" i="0" u="none" strike="noStrike" cap="none" normalizeH="0" baseline="0" dirty="0">
                        <a:ln>
                          <a:noFill/>
                        </a:ln>
                        <a:solidFill>
                          <a:srgbClr val="C00000"/>
                        </a:solidFill>
                        <a:effectLst/>
                        <a:latin typeface="Calibri" panose="020F0502020204030204"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a:ln>
                            <a:noFill/>
                          </a:ln>
                          <a:solidFill>
                            <a:srgbClr val="C00000"/>
                          </a:solidFill>
                          <a:effectLst/>
                          <a:latin typeface="Calibri" panose="020F0502020204030204" pitchFamily="34" charset="0"/>
                        </a:rPr>
                        <a:t>Mult</a:t>
                      </a:r>
                      <a:endParaRPr kumimoji="0" lang="en-US" sz="1800" b="1" i="0" u="none" strike="noStrike" cap="none" normalizeH="0" baseline="0" dirty="0">
                        <a:ln>
                          <a:noFill/>
                        </a:ln>
                        <a:solidFill>
                          <a:srgbClr val="C00000"/>
                        </a:solidFill>
                        <a:effectLst/>
                        <a:latin typeface="Calibri" panose="020F0502020204030204"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1"/>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Combine4</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1.27</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5.01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2"/>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Unroll 2x1</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1.01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5.01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3"/>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Unroll 2x1a</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1.01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1.51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1.51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2.51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4"/>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0070C0"/>
                          </a:solidFill>
                          <a:effectLst/>
                          <a:latin typeface="Calibri" panose="020F0502020204030204" pitchFamily="34" charset="0"/>
                        </a:rPr>
                        <a:t>Latency Bound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0070C0"/>
                          </a:solidFill>
                          <a:effectLst/>
                          <a:latin typeface="Calibri" panose="020F0502020204030204"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0070C0"/>
                          </a:solidFill>
                          <a:effectLst/>
                          <a:latin typeface="Calibri" panose="020F0502020204030204" pitchFamily="34" charset="0"/>
                        </a:rPr>
                        <a:t>3.00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0070C0"/>
                          </a:solidFill>
                          <a:effectLst/>
                          <a:latin typeface="Calibri" panose="020F0502020204030204" pitchFamily="34" charset="0"/>
                        </a:rPr>
                        <a:t>3.00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0070C0"/>
                          </a:solidFill>
                          <a:effectLst/>
                          <a:latin typeface="Calibri" panose="020F0502020204030204" pitchFamily="34" charset="0"/>
                        </a:rPr>
                        <a:t>5.00</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5"/>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00B050"/>
                          </a:solidFill>
                          <a:effectLst/>
                          <a:latin typeface="Calibri" panose="020F0502020204030204" pitchFamily="34" charset="0"/>
                        </a:rPr>
                        <a:t>Throughput Bound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00B050"/>
                          </a:solidFill>
                          <a:effectLst/>
                          <a:latin typeface="Calibri" panose="020F0502020204030204" pitchFamily="34" charset="0"/>
                        </a:rPr>
                        <a:t>0.50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00B050"/>
                          </a:solidFill>
                          <a:effectLst/>
                          <a:latin typeface="Calibri" panose="020F0502020204030204"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00B050"/>
                          </a:solidFill>
                          <a:effectLst/>
                          <a:latin typeface="Calibri" panose="020F0502020204030204"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00B050"/>
                          </a:solidFill>
                          <a:effectLst/>
                          <a:latin typeface="Calibri" panose="020F0502020204030204" pitchFamily="34" charset="0"/>
                        </a:rPr>
                        <a:t>0.50</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cxnSp>
        <p:nvCxnSpPr>
          <p:cNvPr id="3" name="Straight Arrow Connector 2"/>
          <p:cNvCxnSpPr/>
          <p:nvPr/>
        </p:nvCxnSpPr>
        <p:spPr bwMode="auto">
          <a:xfrm flipH="1" flipV="1">
            <a:off x="8839200" y="3657600"/>
            <a:ext cx="457200" cy="762000"/>
          </a:xfrm>
          <a:prstGeom prst="straightConnector1">
            <a:avLst/>
          </a:prstGeom>
          <a:noFill/>
          <a:ln w="25400" cap="flat" cmpd="sng" algn="ctr">
            <a:solidFill>
              <a:schemeClr val="tx1">
                <a:lumMod val="50000"/>
                <a:lumOff val="50000"/>
              </a:schemeClr>
            </a:solidFill>
            <a:prstDash val="solid"/>
            <a:round/>
            <a:headEnd type="none" w="med" len="med"/>
            <a:tailEnd type="arrow"/>
          </a:ln>
          <a:effectLst/>
        </p:spPr>
      </p:cxnSp>
      <p:sp>
        <p:nvSpPr>
          <p:cNvPr id="4" name="TextBox 3"/>
          <p:cNvSpPr txBox="1"/>
          <p:nvPr/>
        </p:nvSpPr>
        <p:spPr>
          <a:xfrm>
            <a:off x="8477414" y="4325398"/>
            <a:ext cx="2190586" cy="646331"/>
          </a:xfrm>
          <a:prstGeom prst="rect">
            <a:avLst/>
          </a:prstGeom>
          <a:noFill/>
        </p:spPr>
        <p:txBody>
          <a:bodyPr wrap="none" rtlCol="0">
            <a:spAutoFit/>
          </a:bodyPr>
          <a:lstStyle/>
          <a:p>
            <a:r>
              <a:rPr lang="en-US" dirty="0">
                <a:latin typeface="Calibri" pitchFamily="34" charset="0"/>
              </a:rPr>
              <a:t>2 </a:t>
            </a:r>
            <a:r>
              <a:rPr lang="en-US" dirty="0" err="1">
                <a:latin typeface="Calibri" pitchFamily="34" charset="0"/>
              </a:rPr>
              <a:t>func</a:t>
            </a:r>
            <a:r>
              <a:rPr lang="en-US" dirty="0">
                <a:latin typeface="Calibri" pitchFamily="34" charset="0"/>
              </a:rPr>
              <a:t>. units for FP *</a:t>
            </a:r>
          </a:p>
          <a:p>
            <a:r>
              <a:rPr lang="en-US" dirty="0">
                <a:latin typeface="Calibri" pitchFamily="34" charset="0"/>
              </a:rPr>
              <a:t>2 </a:t>
            </a:r>
            <a:r>
              <a:rPr lang="en-US" dirty="0" err="1">
                <a:latin typeface="Calibri" pitchFamily="34" charset="0"/>
              </a:rPr>
              <a:t>func</a:t>
            </a:r>
            <a:r>
              <a:rPr lang="en-US" dirty="0">
                <a:latin typeface="Calibri" pitchFamily="34" charset="0"/>
              </a:rPr>
              <a:t>. units for load</a:t>
            </a:r>
          </a:p>
        </p:txBody>
      </p:sp>
      <p:cxnSp>
        <p:nvCxnSpPr>
          <p:cNvPr id="9" name="Straight Arrow Connector 8"/>
          <p:cNvCxnSpPr>
            <a:stCxn id="10" idx="1"/>
          </p:cNvCxnSpPr>
          <p:nvPr/>
        </p:nvCxnSpPr>
        <p:spPr bwMode="auto">
          <a:xfrm flipH="1" flipV="1">
            <a:off x="5316794" y="3705224"/>
            <a:ext cx="265020" cy="638176"/>
          </a:xfrm>
          <a:prstGeom prst="straightConnector1">
            <a:avLst/>
          </a:prstGeom>
          <a:noFill/>
          <a:ln w="25400" cap="flat" cmpd="sng" algn="ctr">
            <a:solidFill>
              <a:schemeClr val="tx1">
                <a:lumMod val="50000"/>
                <a:lumOff val="50000"/>
              </a:schemeClr>
            </a:solidFill>
            <a:prstDash val="solid"/>
            <a:round/>
            <a:headEnd type="none" w="med" len="med"/>
            <a:tailEnd type="arrow"/>
          </a:ln>
          <a:effectLst/>
        </p:spPr>
      </p:cxnSp>
      <p:sp>
        <p:nvSpPr>
          <p:cNvPr id="10" name="TextBox 9"/>
          <p:cNvSpPr txBox="1"/>
          <p:nvPr/>
        </p:nvSpPr>
        <p:spPr>
          <a:xfrm>
            <a:off x="5581814" y="4020235"/>
            <a:ext cx="2190586" cy="646331"/>
          </a:xfrm>
          <a:prstGeom prst="rect">
            <a:avLst/>
          </a:prstGeom>
          <a:noFill/>
        </p:spPr>
        <p:txBody>
          <a:bodyPr wrap="none" rtlCol="0">
            <a:spAutoFit/>
          </a:bodyPr>
          <a:lstStyle/>
          <a:p>
            <a:r>
              <a:rPr lang="en-US" dirty="0">
                <a:latin typeface="Calibri" pitchFamily="34" charset="0"/>
              </a:rPr>
              <a:t>4 </a:t>
            </a:r>
            <a:r>
              <a:rPr lang="en-US" dirty="0" err="1">
                <a:latin typeface="Calibri" pitchFamily="34" charset="0"/>
              </a:rPr>
              <a:t>func</a:t>
            </a:r>
            <a:r>
              <a:rPr lang="en-US" dirty="0">
                <a:latin typeface="Calibri" pitchFamily="34" charset="0"/>
              </a:rPr>
              <a:t>. units for </a:t>
            </a:r>
            <a:r>
              <a:rPr lang="en-US" dirty="0" err="1">
                <a:latin typeface="Calibri" pitchFamily="34" charset="0"/>
              </a:rPr>
              <a:t>int</a:t>
            </a:r>
            <a:r>
              <a:rPr lang="en-US" dirty="0">
                <a:latin typeface="Calibri" pitchFamily="34" charset="0"/>
              </a:rPr>
              <a:t> +</a:t>
            </a:r>
          </a:p>
          <a:p>
            <a:r>
              <a:rPr lang="en-US" dirty="0">
                <a:latin typeface="Calibri" pitchFamily="34" charset="0"/>
              </a:rPr>
              <a:t>2 </a:t>
            </a:r>
            <a:r>
              <a:rPr lang="en-US" dirty="0" err="1">
                <a:latin typeface="Calibri" pitchFamily="34" charset="0"/>
              </a:rPr>
              <a:t>func</a:t>
            </a:r>
            <a:r>
              <a:rPr lang="en-US" dirty="0">
                <a:latin typeface="Calibri" pitchFamily="34" charset="0"/>
              </a:rPr>
              <a:t>. units for load</a:t>
            </a:r>
          </a:p>
        </p:txBody>
      </p:sp>
    </p:spTree>
    <p:extLst>
      <p:ext uri="{BB962C8B-B14F-4D97-AF65-F5344CB8AC3E}">
        <p14:creationId xmlns:p14="http://schemas.microsoft.com/office/powerpoint/2010/main" val="33263310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3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36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3627">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6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27" grpId="0" build="p"/>
      <p:bldP spid="246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Line 7"/>
          <p:cNvSpPr>
            <a:spLocks noChangeShapeType="1"/>
          </p:cNvSpPr>
          <p:nvPr/>
        </p:nvSpPr>
        <p:spPr bwMode="auto">
          <a:xfrm>
            <a:off x="4648200" y="5486400"/>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662530" name="Rectangle 2"/>
          <p:cNvSpPr>
            <a:spLocks noGrp="1" noChangeArrowheads="1"/>
          </p:cNvSpPr>
          <p:nvPr>
            <p:ph type="title"/>
          </p:nvPr>
        </p:nvSpPr>
        <p:spPr/>
        <p:txBody>
          <a:bodyPr/>
          <a:lstStyle/>
          <a:p>
            <a:pPr eaLnBrk="1" hangingPunct="1">
              <a:defRPr/>
            </a:pPr>
            <a:r>
              <a:rPr lang="en-US"/>
              <a:t>Reassociated Computation</a:t>
            </a:r>
          </a:p>
        </p:txBody>
      </p:sp>
      <p:sp>
        <p:nvSpPr>
          <p:cNvPr id="662531" name="Rectangle 3"/>
          <p:cNvSpPr>
            <a:spLocks noGrp="1" noChangeArrowheads="1"/>
          </p:cNvSpPr>
          <p:nvPr>
            <p:ph type="body" idx="1"/>
          </p:nvPr>
        </p:nvSpPr>
        <p:spPr>
          <a:xfrm>
            <a:off x="6413500" y="1481138"/>
            <a:ext cx="3949700" cy="5224462"/>
          </a:xfrm>
        </p:spPr>
        <p:txBody>
          <a:bodyPr/>
          <a:lstStyle/>
          <a:p>
            <a:pPr marL="287338" indent="-287338">
              <a:lnSpc>
                <a:spcPct val="85000"/>
              </a:lnSpc>
              <a:defRPr/>
            </a:pPr>
            <a:r>
              <a:rPr lang="en-US" dirty="0"/>
              <a:t>What changed:</a:t>
            </a:r>
          </a:p>
          <a:p>
            <a:pPr marL="628650" lvl="1" indent="-230188">
              <a:lnSpc>
                <a:spcPct val="85000"/>
              </a:lnSpc>
              <a:defRPr/>
            </a:pPr>
            <a:r>
              <a:rPr lang="en-US" sz="1800" dirty="0"/>
              <a:t>Ops in the next iteration can be started early (no dependency)</a:t>
            </a:r>
          </a:p>
          <a:p>
            <a:pPr marL="287338" indent="-287338">
              <a:lnSpc>
                <a:spcPct val="85000"/>
              </a:lnSpc>
              <a:defRPr/>
            </a:pPr>
            <a:endParaRPr lang="en-US" dirty="0"/>
          </a:p>
          <a:p>
            <a:pPr marL="287338" indent="-287338">
              <a:lnSpc>
                <a:spcPct val="85000"/>
              </a:lnSpc>
              <a:defRPr/>
            </a:pPr>
            <a:r>
              <a:rPr lang="en-US" dirty="0"/>
              <a:t>Overall Performance</a:t>
            </a:r>
          </a:p>
          <a:p>
            <a:pPr marL="627063" lvl="1">
              <a:defRPr/>
            </a:pPr>
            <a:r>
              <a:rPr lang="en-US" sz="1800" dirty="0"/>
              <a:t>N elements, D cycles latency/op</a:t>
            </a:r>
          </a:p>
          <a:p>
            <a:pPr marL="627063" lvl="1">
              <a:defRPr/>
            </a:pPr>
            <a:r>
              <a:rPr lang="en-US" sz="1800" dirty="0"/>
              <a:t>(N/2+1)*D cycles:</a:t>
            </a:r>
            <a:br>
              <a:rPr lang="en-US" sz="1800" dirty="0"/>
            </a:br>
            <a:r>
              <a:rPr lang="en-US" sz="1800" b="1" dirty="0">
                <a:solidFill>
                  <a:srgbClr val="C00000"/>
                </a:solidFill>
              </a:rPr>
              <a:t>CPE = D/2</a:t>
            </a:r>
          </a:p>
        </p:txBody>
      </p:sp>
      <p:sp>
        <p:nvSpPr>
          <p:cNvPr id="25607" name="AutoShape 6"/>
          <p:cNvSpPr>
            <a:spLocks noChangeArrowheads="1"/>
          </p:cNvSpPr>
          <p:nvPr/>
        </p:nvSpPr>
        <p:spPr bwMode="auto">
          <a:xfrm>
            <a:off x="2590800" y="3616325"/>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a:latin typeface="Courier New" pitchFamily="49" charset="0"/>
              </a:rPr>
              <a:t>*</a:t>
            </a:r>
          </a:p>
        </p:txBody>
      </p:sp>
      <p:sp>
        <p:nvSpPr>
          <p:cNvPr id="25608" name="Line 7"/>
          <p:cNvSpPr>
            <a:spLocks noChangeShapeType="1"/>
          </p:cNvSpPr>
          <p:nvPr/>
        </p:nvSpPr>
        <p:spPr bwMode="auto">
          <a:xfrm>
            <a:off x="2743200" y="3387725"/>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25609" name="AutoShape 8"/>
          <p:cNvSpPr>
            <a:spLocks noChangeArrowheads="1"/>
          </p:cNvSpPr>
          <p:nvPr/>
        </p:nvSpPr>
        <p:spPr bwMode="auto">
          <a:xfrm>
            <a:off x="3200400" y="4149725"/>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a:latin typeface="Courier New" pitchFamily="49" charset="0"/>
              </a:rPr>
              <a:t>*</a:t>
            </a:r>
          </a:p>
        </p:txBody>
      </p:sp>
      <p:sp>
        <p:nvSpPr>
          <p:cNvPr id="25611" name="Freeform 10"/>
          <p:cNvSpPr>
            <a:spLocks/>
          </p:cNvSpPr>
          <p:nvPr/>
        </p:nvSpPr>
        <p:spPr bwMode="auto">
          <a:xfrm>
            <a:off x="2895600" y="3921125"/>
            <a:ext cx="304800" cy="369888"/>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sm" len="sm"/>
          </a:ln>
        </p:spPr>
        <p:txBody>
          <a:bodyPr wrap="square" lIns="45720" rIns="45720" anchor="ctr">
            <a:spAutoFit/>
          </a:bodyPr>
          <a:lstStyle/>
          <a:p>
            <a:endParaRPr lang="en-US" dirty="0">
              <a:latin typeface="Calibri" pitchFamily="34" charset="0"/>
            </a:endParaRPr>
          </a:p>
        </p:txBody>
      </p:sp>
      <p:sp>
        <p:nvSpPr>
          <p:cNvPr id="662539" name="Rectangle 11"/>
          <p:cNvSpPr>
            <a:spLocks noChangeArrowheads="1"/>
          </p:cNvSpPr>
          <p:nvPr/>
        </p:nvSpPr>
        <p:spPr bwMode="auto">
          <a:xfrm>
            <a:off x="2636838" y="3082925"/>
            <a:ext cx="230188" cy="369888"/>
          </a:xfrm>
          <a:prstGeom prst="rect">
            <a:avLst/>
          </a:prstGeom>
          <a:noFill/>
          <a:ln w="19050">
            <a:noFill/>
            <a:miter lim="800000"/>
            <a:headEnd/>
            <a:tailEnd type="none" w="sm" len="sm"/>
          </a:ln>
          <a:effectLst/>
        </p:spPr>
        <p:txBody>
          <a:bodyPr wrap="none" lIns="45720" rIns="45720">
            <a:spAutoFit/>
          </a:bodyPr>
          <a:lstStyle/>
          <a:p>
            <a:pPr algn="ctr">
              <a:defRPr/>
            </a:pPr>
            <a:r>
              <a:rPr lang="en-US">
                <a:solidFill>
                  <a:schemeClr val="tx2"/>
                </a:solidFill>
                <a:latin typeface="Courier New" pitchFamily="49" charset="0"/>
              </a:rPr>
              <a:t>1</a:t>
            </a:r>
            <a:endParaRPr lang="en-US" baseline="-25000">
              <a:solidFill>
                <a:schemeClr val="tx2"/>
              </a:solidFill>
              <a:latin typeface="Courier New" pitchFamily="49" charset="0"/>
            </a:endParaRPr>
          </a:p>
        </p:txBody>
      </p:sp>
      <p:sp>
        <p:nvSpPr>
          <p:cNvPr id="25613" name="AutoShape 12"/>
          <p:cNvSpPr>
            <a:spLocks noChangeArrowheads="1"/>
          </p:cNvSpPr>
          <p:nvPr/>
        </p:nvSpPr>
        <p:spPr bwMode="auto">
          <a:xfrm>
            <a:off x="3794125" y="4683125"/>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a:latin typeface="Courier New" pitchFamily="49" charset="0"/>
              </a:rPr>
              <a:t>*</a:t>
            </a:r>
          </a:p>
        </p:txBody>
      </p:sp>
      <p:sp>
        <p:nvSpPr>
          <p:cNvPr id="25615" name="Freeform 14"/>
          <p:cNvSpPr>
            <a:spLocks/>
          </p:cNvSpPr>
          <p:nvPr/>
        </p:nvSpPr>
        <p:spPr bwMode="auto">
          <a:xfrm>
            <a:off x="3489325" y="4454525"/>
            <a:ext cx="304800" cy="369888"/>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sm" len="sm"/>
          </a:ln>
        </p:spPr>
        <p:txBody>
          <a:bodyPr wrap="square" lIns="45720" rIns="45720" anchor="ctr">
            <a:spAutoFit/>
          </a:bodyPr>
          <a:lstStyle/>
          <a:p>
            <a:endParaRPr lang="en-US" dirty="0">
              <a:latin typeface="Calibri" pitchFamily="34" charset="0"/>
            </a:endParaRPr>
          </a:p>
        </p:txBody>
      </p:sp>
      <p:sp>
        <p:nvSpPr>
          <p:cNvPr id="25616" name="AutoShape 15"/>
          <p:cNvSpPr>
            <a:spLocks noChangeArrowheads="1"/>
          </p:cNvSpPr>
          <p:nvPr/>
        </p:nvSpPr>
        <p:spPr bwMode="auto">
          <a:xfrm>
            <a:off x="4387850" y="5216525"/>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a:latin typeface="Courier New" pitchFamily="49" charset="0"/>
              </a:rPr>
              <a:t>*</a:t>
            </a:r>
          </a:p>
        </p:txBody>
      </p:sp>
      <p:sp>
        <p:nvSpPr>
          <p:cNvPr id="25618" name="Freeform 17"/>
          <p:cNvSpPr>
            <a:spLocks/>
          </p:cNvSpPr>
          <p:nvPr/>
        </p:nvSpPr>
        <p:spPr bwMode="auto">
          <a:xfrm>
            <a:off x="4083050" y="4987925"/>
            <a:ext cx="304800" cy="369888"/>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sm" len="sm"/>
          </a:ln>
        </p:spPr>
        <p:txBody>
          <a:bodyPr wrap="square" lIns="45720" rIns="45720" anchor="ctr">
            <a:spAutoFit/>
          </a:bodyPr>
          <a:lstStyle/>
          <a:p>
            <a:endParaRPr lang="en-US" dirty="0">
              <a:latin typeface="Calibri" pitchFamily="34" charset="0"/>
            </a:endParaRPr>
          </a:p>
        </p:txBody>
      </p:sp>
      <p:sp>
        <p:nvSpPr>
          <p:cNvPr id="25661" name="AutoShape 25"/>
          <p:cNvSpPr>
            <a:spLocks noChangeArrowheads="1"/>
          </p:cNvSpPr>
          <p:nvPr/>
        </p:nvSpPr>
        <p:spPr bwMode="auto">
          <a:xfrm>
            <a:off x="2895600" y="2930525"/>
            <a:ext cx="533400" cy="304800"/>
          </a:xfrm>
          <a:prstGeom prst="roundRect">
            <a:avLst>
              <a:gd name="adj" fmla="val 19644"/>
            </a:avLst>
          </a:prstGeom>
          <a:solidFill>
            <a:srgbClr val="D5F1CF"/>
          </a:solidFill>
          <a:ln w="19050">
            <a:solidFill>
              <a:schemeClr val="tx1"/>
            </a:solidFill>
            <a:round/>
            <a:headEnd/>
            <a:tailEnd/>
          </a:ln>
        </p:spPr>
        <p:txBody>
          <a:bodyPr wrap="none" anchor="ctr"/>
          <a:lstStyle/>
          <a:p>
            <a:pPr algn="ctr" eaLnBrk="1" hangingPunct="1">
              <a:lnSpc>
                <a:spcPct val="100000"/>
              </a:lnSpc>
            </a:pPr>
            <a:r>
              <a:rPr lang="en-US" dirty="0">
                <a:latin typeface="Courier New" pitchFamily="49" charset="0"/>
              </a:rPr>
              <a:t>*</a:t>
            </a:r>
          </a:p>
        </p:txBody>
      </p:sp>
      <p:sp>
        <p:nvSpPr>
          <p:cNvPr id="662554" name="Rectangle 26"/>
          <p:cNvSpPr>
            <a:spLocks noChangeArrowheads="1"/>
          </p:cNvSpPr>
          <p:nvPr/>
        </p:nvSpPr>
        <p:spPr bwMode="auto">
          <a:xfrm>
            <a:off x="3200401" y="2438400"/>
            <a:ext cx="320675" cy="369888"/>
          </a:xfrm>
          <a:prstGeom prst="rect">
            <a:avLst/>
          </a:prstGeom>
          <a:noFill/>
          <a:ln w="19050">
            <a:noFill/>
            <a:miter lim="800000"/>
            <a:headEnd/>
            <a:tailEnd type="none" w="sm" len="sm"/>
          </a:ln>
          <a:effectLst/>
        </p:spPr>
        <p:txBody>
          <a:bodyPr lIns="45720" rIns="45720">
            <a:spAutoFit/>
          </a:bodyPr>
          <a:lstStyle/>
          <a:p>
            <a:pPr algn="ctr">
              <a:defRPr/>
            </a:pPr>
            <a:r>
              <a:rPr lang="en-US">
                <a:solidFill>
                  <a:schemeClr val="tx2"/>
                </a:solidFill>
                <a:latin typeface="Courier New" pitchFamily="49" charset="0"/>
              </a:rPr>
              <a:t>d</a:t>
            </a:r>
            <a:r>
              <a:rPr lang="en-US" baseline="-25000">
                <a:solidFill>
                  <a:schemeClr val="tx2"/>
                </a:solidFill>
                <a:latin typeface="Courier New" pitchFamily="49" charset="0"/>
              </a:rPr>
              <a:t>1</a:t>
            </a:r>
          </a:p>
        </p:txBody>
      </p:sp>
      <p:sp>
        <p:nvSpPr>
          <p:cNvPr id="25663" name="Line 27"/>
          <p:cNvSpPr>
            <a:spLocks noChangeShapeType="1"/>
          </p:cNvSpPr>
          <p:nvPr/>
        </p:nvSpPr>
        <p:spPr bwMode="auto">
          <a:xfrm>
            <a:off x="2971800" y="2701925"/>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662556" name="Rectangle 28"/>
          <p:cNvSpPr>
            <a:spLocks noChangeArrowheads="1"/>
          </p:cNvSpPr>
          <p:nvPr/>
        </p:nvSpPr>
        <p:spPr bwMode="auto">
          <a:xfrm>
            <a:off x="2819400" y="2438400"/>
            <a:ext cx="323850" cy="369888"/>
          </a:xfrm>
          <a:prstGeom prst="rect">
            <a:avLst/>
          </a:prstGeom>
          <a:noFill/>
          <a:ln w="19050">
            <a:noFill/>
            <a:miter lim="800000"/>
            <a:headEnd/>
            <a:tailEnd type="none" w="sm" len="sm"/>
          </a:ln>
          <a:effectLst/>
        </p:spPr>
        <p:txBody>
          <a:bodyPr wrap="none" lIns="45720" rIns="45720">
            <a:spAutoFit/>
          </a:bodyPr>
          <a:lstStyle/>
          <a:p>
            <a:pPr algn="ctr">
              <a:defRPr/>
            </a:pPr>
            <a:r>
              <a:rPr lang="en-US">
                <a:solidFill>
                  <a:schemeClr val="tx2"/>
                </a:solidFill>
                <a:latin typeface="Courier New" pitchFamily="49" charset="0"/>
              </a:rPr>
              <a:t>d</a:t>
            </a:r>
            <a:r>
              <a:rPr lang="en-US" baseline="-25000">
                <a:solidFill>
                  <a:schemeClr val="tx2"/>
                </a:solidFill>
                <a:latin typeface="Courier New" pitchFamily="49" charset="0"/>
              </a:rPr>
              <a:t>0</a:t>
            </a:r>
          </a:p>
        </p:txBody>
      </p:sp>
      <p:sp>
        <p:nvSpPr>
          <p:cNvPr id="25665" name="Freeform 29"/>
          <p:cNvSpPr>
            <a:spLocks/>
          </p:cNvSpPr>
          <p:nvPr/>
        </p:nvSpPr>
        <p:spPr bwMode="auto">
          <a:xfrm>
            <a:off x="2971801" y="3235325"/>
            <a:ext cx="92075" cy="369888"/>
          </a:xfrm>
          <a:custGeom>
            <a:avLst/>
            <a:gdLst>
              <a:gd name="T0" fmla="*/ 96 w 96"/>
              <a:gd name="T1" fmla="*/ 0 h 144"/>
              <a:gd name="T2" fmla="*/ 96 w 96"/>
              <a:gd name="T3" fmla="*/ 48 h 144"/>
              <a:gd name="T4" fmla="*/ 0 w 96"/>
              <a:gd name="T5" fmla="*/ 48 h 144"/>
              <a:gd name="T6" fmla="*/ 0 w 96"/>
              <a:gd name="T7" fmla="*/ 144 h 144"/>
              <a:gd name="T8" fmla="*/ 0 60000 65536"/>
              <a:gd name="T9" fmla="*/ 0 60000 65536"/>
              <a:gd name="T10" fmla="*/ 0 60000 65536"/>
              <a:gd name="T11" fmla="*/ 0 60000 65536"/>
              <a:gd name="T12" fmla="*/ 0 w 96"/>
              <a:gd name="T13" fmla="*/ 0 h 144"/>
              <a:gd name="T14" fmla="*/ 96 w 96"/>
              <a:gd name="T15" fmla="*/ 144 h 144"/>
            </a:gdLst>
            <a:ahLst/>
            <a:cxnLst>
              <a:cxn ang="T8">
                <a:pos x="T0" y="T1"/>
              </a:cxn>
              <a:cxn ang="T9">
                <a:pos x="T2" y="T3"/>
              </a:cxn>
              <a:cxn ang="T10">
                <a:pos x="T4" y="T5"/>
              </a:cxn>
              <a:cxn ang="T11">
                <a:pos x="T6" y="T7"/>
              </a:cxn>
            </a:cxnLst>
            <a:rect l="T12" t="T13" r="T14" b="T15"/>
            <a:pathLst>
              <a:path w="96" h="144">
                <a:moveTo>
                  <a:pt x="96" y="0"/>
                </a:moveTo>
                <a:lnTo>
                  <a:pt x="96" y="48"/>
                </a:lnTo>
                <a:lnTo>
                  <a:pt x="0" y="48"/>
                </a:lnTo>
                <a:lnTo>
                  <a:pt x="0" y="144"/>
                </a:lnTo>
              </a:path>
            </a:pathLst>
          </a:custGeom>
          <a:noFill/>
          <a:ln w="19050">
            <a:solidFill>
              <a:schemeClr val="tx1"/>
            </a:solidFill>
            <a:round/>
            <a:headEnd/>
            <a:tailEnd type="triangle" w="med" len="med"/>
          </a:ln>
        </p:spPr>
        <p:txBody>
          <a:bodyPr wrap="none" lIns="45720" rIns="45720" anchor="ctr">
            <a:spAutoFit/>
          </a:bodyPr>
          <a:lstStyle/>
          <a:p>
            <a:endParaRPr lang="en-US" dirty="0">
              <a:latin typeface="Calibri" pitchFamily="34" charset="0"/>
            </a:endParaRPr>
          </a:p>
        </p:txBody>
      </p:sp>
      <p:sp>
        <p:nvSpPr>
          <p:cNvPr id="25666" name="Line 30"/>
          <p:cNvSpPr>
            <a:spLocks noChangeShapeType="1"/>
          </p:cNvSpPr>
          <p:nvPr/>
        </p:nvSpPr>
        <p:spPr bwMode="auto">
          <a:xfrm>
            <a:off x="3352800" y="2701925"/>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25655" name="AutoShape 32"/>
          <p:cNvSpPr>
            <a:spLocks noChangeArrowheads="1"/>
          </p:cNvSpPr>
          <p:nvPr/>
        </p:nvSpPr>
        <p:spPr bwMode="auto">
          <a:xfrm>
            <a:off x="3505200" y="3463925"/>
            <a:ext cx="533400" cy="304800"/>
          </a:xfrm>
          <a:prstGeom prst="roundRect">
            <a:avLst>
              <a:gd name="adj" fmla="val 19644"/>
            </a:avLst>
          </a:prstGeom>
          <a:solidFill>
            <a:srgbClr val="D5F1CF"/>
          </a:solidFill>
          <a:ln w="19050">
            <a:solidFill>
              <a:schemeClr val="tx1"/>
            </a:solidFill>
            <a:round/>
            <a:headEnd/>
            <a:tailEnd/>
          </a:ln>
        </p:spPr>
        <p:txBody>
          <a:bodyPr wrap="none" anchor="ctr"/>
          <a:lstStyle/>
          <a:p>
            <a:pPr algn="ctr" eaLnBrk="1" hangingPunct="1">
              <a:lnSpc>
                <a:spcPct val="100000"/>
              </a:lnSpc>
            </a:pPr>
            <a:r>
              <a:rPr lang="en-US">
                <a:latin typeface="Courier New" pitchFamily="49" charset="0"/>
              </a:rPr>
              <a:t>*</a:t>
            </a:r>
          </a:p>
        </p:txBody>
      </p:sp>
      <p:sp>
        <p:nvSpPr>
          <p:cNvPr id="662561" name="Rectangle 33"/>
          <p:cNvSpPr>
            <a:spLocks noChangeArrowheads="1"/>
          </p:cNvSpPr>
          <p:nvPr/>
        </p:nvSpPr>
        <p:spPr bwMode="auto">
          <a:xfrm>
            <a:off x="3810001" y="2971800"/>
            <a:ext cx="320675" cy="369888"/>
          </a:xfrm>
          <a:prstGeom prst="rect">
            <a:avLst/>
          </a:prstGeom>
          <a:noFill/>
          <a:ln w="19050">
            <a:noFill/>
            <a:miter lim="800000"/>
            <a:headEnd/>
            <a:tailEnd type="none" w="sm" len="sm"/>
          </a:ln>
          <a:effectLst/>
        </p:spPr>
        <p:txBody>
          <a:bodyPr lIns="45720" rIns="45720">
            <a:spAutoFit/>
          </a:bodyPr>
          <a:lstStyle/>
          <a:p>
            <a:pPr algn="ctr">
              <a:defRPr/>
            </a:pPr>
            <a:r>
              <a:rPr lang="en-US">
                <a:solidFill>
                  <a:schemeClr val="tx2"/>
                </a:solidFill>
                <a:latin typeface="Courier New" pitchFamily="49" charset="0"/>
              </a:rPr>
              <a:t>d</a:t>
            </a:r>
            <a:r>
              <a:rPr lang="en-US" baseline="-25000">
                <a:solidFill>
                  <a:schemeClr val="tx2"/>
                </a:solidFill>
                <a:latin typeface="Courier New" pitchFamily="49" charset="0"/>
              </a:rPr>
              <a:t>3</a:t>
            </a:r>
          </a:p>
        </p:txBody>
      </p:sp>
      <p:sp>
        <p:nvSpPr>
          <p:cNvPr id="25657" name="Line 34"/>
          <p:cNvSpPr>
            <a:spLocks noChangeShapeType="1"/>
          </p:cNvSpPr>
          <p:nvPr/>
        </p:nvSpPr>
        <p:spPr bwMode="auto">
          <a:xfrm>
            <a:off x="3581400" y="3235325"/>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662563" name="Rectangle 35"/>
          <p:cNvSpPr>
            <a:spLocks noChangeArrowheads="1"/>
          </p:cNvSpPr>
          <p:nvPr/>
        </p:nvSpPr>
        <p:spPr bwMode="auto">
          <a:xfrm>
            <a:off x="3429000" y="2971800"/>
            <a:ext cx="323850" cy="369888"/>
          </a:xfrm>
          <a:prstGeom prst="rect">
            <a:avLst/>
          </a:prstGeom>
          <a:noFill/>
          <a:ln w="19050">
            <a:noFill/>
            <a:miter lim="800000"/>
            <a:headEnd/>
            <a:tailEnd type="none" w="sm" len="sm"/>
          </a:ln>
          <a:effectLst/>
        </p:spPr>
        <p:txBody>
          <a:bodyPr wrap="none" lIns="45720" rIns="45720">
            <a:spAutoFit/>
          </a:bodyPr>
          <a:lstStyle/>
          <a:p>
            <a:pPr algn="ctr">
              <a:defRPr/>
            </a:pPr>
            <a:r>
              <a:rPr lang="en-US">
                <a:solidFill>
                  <a:schemeClr val="tx2"/>
                </a:solidFill>
                <a:latin typeface="Courier New" pitchFamily="49" charset="0"/>
              </a:rPr>
              <a:t>d</a:t>
            </a:r>
            <a:r>
              <a:rPr lang="en-US" baseline="-25000">
                <a:solidFill>
                  <a:schemeClr val="tx2"/>
                </a:solidFill>
                <a:latin typeface="Courier New" pitchFamily="49" charset="0"/>
              </a:rPr>
              <a:t>2</a:t>
            </a:r>
          </a:p>
        </p:txBody>
      </p:sp>
      <p:sp>
        <p:nvSpPr>
          <p:cNvPr id="25659" name="Freeform 36"/>
          <p:cNvSpPr>
            <a:spLocks/>
          </p:cNvSpPr>
          <p:nvPr/>
        </p:nvSpPr>
        <p:spPr bwMode="auto">
          <a:xfrm>
            <a:off x="3581401" y="3768725"/>
            <a:ext cx="92075" cy="369888"/>
          </a:xfrm>
          <a:custGeom>
            <a:avLst/>
            <a:gdLst>
              <a:gd name="T0" fmla="*/ 96 w 96"/>
              <a:gd name="T1" fmla="*/ 0 h 144"/>
              <a:gd name="T2" fmla="*/ 96 w 96"/>
              <a:gd name="T3" fmla="*/ 48 h 144"/>
              <a:gd name="T4" fmla="*/ 0 w 96"/>
              <a:gd name="T5" fmla="*/ 48 h 144"/>
              <a:gd name="T6" fmla="*/ 0 w 96"/>
              <a:gd name="T7" fmla="*/ 144 h 144"/>
              <a:gd name="T8" fmla="*/ 0 60000 65536"/>
              <a:gd name="T9" fmla="*/ 0 60000 65536"/>
              <a:gd name="T10" fmla="*/ 0 60000 65536"/>
              <a:gd name="T11" fmla="*/ 0 60000 65536"/>
              <a:gd name="T12" fmla="*/ 0 w 96"/>
              <a:gd name="T13" fmla="*/ 0 h 144"/>
              <a:gd name="T14" fmla="*/ 96 w 96"/>
              <a:gd name="T15" fmla="*/ 144 h 144"/>
            </a:gdLst>
            <a:ahLst/>
            <a:cxnLst>
              <a:cxn ang="T8">
                <a:pos x="T0" y="T1"/>
              </a:cxn>
              <a:cxn ang="T9">
                <a:pos x="T2" y="T3"/>
              </a:cxn>
              <a:cxn ang="T10">
                <a:pos x="T4" y="T5"/>
              </a:cxn>
              <a:cxn ang="T11">
                <a:pos x="T6" y="T7"/>
              </a:cxn>
            </a:cxnLst>
            <a:rect l="T12" t="T13" r="T14" b="T15"/>
            <a:pathLst>
              <a:path w="96" h="144">
                <a:moveTo>
                  <a:pt x="96" y="0"/>
                </a:moveTo>
                <a:lnTo>
                  <a:pt x="96" y="48"/>
                </a:lnTo>
                <a:lnTo>
                  <a:pt x="0" y="48"/>
                </a:lnTo>
                <a:lnTo>
                  <a:pt x="0" y="144"/>
                </a:lnTo>
              </a:path>
            </a:pathLst>
          </a:custGeom>
          <a:noFill/>
          <a:ln w="19050">
            <a:solidFill>
              <a:schemeClr val="tx1"/>
            </a:solidFill>
            <a:round/>
            <a:headEnd/>
            <a:tailEnd type="triangle" w="med" len="med"/>
          </a:ln>
        </p:spPr>
        <p:txBody>
          <a:bodyPr wrap="none" lIns="45720" rIns="45720" anchor="ctr">
            <a:spAutoFit/>
          </a:bodyPr>
          <a:lstStyle/>
          <a:p>
            <a:endParaRPr lang="en-US" dirty="0">
              <a:latin typeface="Calibri" pitchFamily="34" charset="0"/>
            </a:endParaRPr>
          </a:p>
        </p:txBody>
      </p:sp>
      <p:sp>
        <p:nvSpPr>
          <p:cNvPr id="25660" name="Line 37"/>
          <p:cNvSpPr>
            <a:spLocks noChangeShapeType="1"/>
          </p:cNvSpPr>
          <p:nvPr/>
        </p:nvSpPr>
        <p:spPr bwMode="auto">
          <a:xfrm>
            <a:off x="3962400" y="3235325"/>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25649" name="AutoShape 39"/>
          <p:cNvSpPr>
            <a:spLocks noChangeArrowheads="1"/>
          </p:cNvSpPr>
          <p:nvPr/>
        </p:nvSpPr>
        <p:spPr bwMode="auto">
          <a:xfrm>
            <a:off x="4114800" y="3997325"/>
            <a:ext cx="533400" cy="304800"/>
          </a:xfrm>
          <a:prstGeom prst="roundRect">
            <a:avLst>
              <a:gd name="adj" fmla="val 19644"/>
            </a:avLst>
          </a:prstGeom>
          <a:solidFill>
            <a:srgbClr val="D5F1CF"/>
          </a:solidFill>
          <a:ln w="19050">
            <a:solidFill>
              <a:schemeClr val="tx1"/>
            </a:solidFill>
            <a:round/>
            <a:headEnd/>
            <a:tailEnd/>
          </a:ln>
        </p:spPr>
        <p:txBody>
          <a:bodyPr wrap="none" anchor="ctr"/>
          <a:lstStyle/>
          <a:p>
            <a:pPr algn="ctr" eaLnBrk="1" hangingPunct="1">
              <a:lnSpc>
                <a:spcPct val="100000"/>
              </a:lnSpc>
            </a:pPr>
            <a:r>
              <a:rPr lang="en-US">
                <a:latin typeface="Courier New" pitchFamily="49" charset="0"/>
              </a:rPr>
              <a:t>*</a:t>
            </a:r>
          </a:p>
        </p:txBody>
      </p:sp>
      <p:sp>
        <p:nvSpPr>
          <p:cNvPr id="662568" name="Rectangle 40"/>
          <p:cNvSpPr>
            <a:spLocks noChangeArrowheads="1"/>
          </p:cNvSpPr>
          <p:nvPr/>
        </p:nvSpPr>
        <p:spPr bwMode="auto">
          <a:xfrm>
            <a:off x="4419601" y="3505200"/>
            <a:ext cx="320675" cy="369888"/>
          </a:xfrm>
          <a:prstGeom prst="rect">
            <a:avLst/>
          </a:prstGeom>
          <a:noFill/>
          <a:ln w="19050">
            <a:noFill/>
            <a:miter lim="800000"/>
            <a:headEnd/>
            <a:tailEnd type="none" w="sm" len="sm"/>
          </a:ln>
          <a:effectLst/>
        </p:spPr>
        <p:txBody>
          <a:bodyPr lIns="45720" rIns="45720">
            <a:spAutoFit/>
          </a:bodyPr>
          <a:lstStyle/>
          <a:p>
            <a:pPr algn="ctr">
              <a:defRPr/>
            </a:pPr>
            <a:r>
              <a:rPr lang="en-US">
                <a:solidFill>
                  <a:schemeClr val="tx2"/>
                </a:solidFill>
                <a:latin typeface="Courier New" pitchFamily="49" charset="0"/>
              </a:rPr>
              <a:t>d</a:t>
            </a:r>
            <a:r>
              <a:rPr lang="en-US" baseline="-25000">
                <a:solidFill>
                  <a:schemeClr val="tx2"/>
                </a:solidFill>
                <a:latin typeface="Courier New" pitchFamily="49" charset="0"/>
              </a:rPr>
              <a:t>5</a:t>
            </a:r>
          </a:p>
        </p:txBody>
      </p:sp>
      <p:sp>
        <p:nvSpPr>
          <p:cNvPr id="25651" name="Line 41"/>
          <p:cNvSpPr>
            <a:spLocks noChangeShapeType="1"/>
          </p:cNvSpPr>
          <p:nvPr/>
        </p:nvSpPr>
        <p:spPr bwMode="auto">
          <a:xfrm>
            <a:off x="4191000" y="3768725"/>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662570" name="Rectangle 42"/>
          <p:cNvSpPr>
            <a:spLocks noChangeArrowheads="1"/>
          </p:cNvSpPr>
          <p:nvPr/>
        </p:nvSpPr>
        <p:spPr bwMode="auto">
          <a:xfrm>
            <a:off x="4038600" y="3505200"/>
            <a:ext cx="323850" cy="369888"/>
          </a:xfrm>
          <a:prstGeom prst="rect">
            <a:avLst/>
          </a:prstGeom>
          <a:noFill/>
          <a:ln w="19050">
            <a:noFill/>
            <a:miter lim="800000"/>
            <a:headEnd/>
            <a:tailEnd type="none" w="sm" len="sm"/>
          </a:ln>
          <a:effectLst/>
        </p:spPr>
        <p:txBody>
          <a:bodyPr wrap="none" lIns="45720" rIns="45720">
            <a:spAutoFit/>
          </a:bodyPr>
          <a:lstStyle/>
          <a:p>
            <a:pPr algn="ctr">
              <a:defRPr/>
            </a:pPr>
            <a:r>
              <a:rPr lang="en-US">
                <a:solidFill>
                  <a:schemeClr val="tx2"/>
                </a:solidFill>
                <a:latin typeface="Courier New" pitchFamily="49" charset="0"/>
              </a:rPr>
              <a:t>d</a:t>
            </a:r>
            <a:r>
              <a:rPr lang="en-US" baseline="-25000">
                <a:solidFill>
                  <a:schemeClr val="tx2"/>
                </a:solidFill>
                <a:latin typeface="Courier New" pitchFamily="49" charset="0"/>
              </a:rPr>
              <a:t>4</a:t>
            </a:r>
          </a:p>
        </p:txBody>
      </p:sp>
      <p:sp>
        <p:nvSpPr>
          <p:cNvPr id="25653" name="Freeform 43"/>
          <p:cNvSpPr>
            <a:spLocks/>
          </p:cNvSpPr>
          <p:nvPr/>
        </p:nvSpPr>
        <p:spPr bwMode="auto">
          <a:xfrm>
            <a:off x="4191001" y="4302125"/>
            <a:ext cx="92075" cy="369888"/>
          </a:xfrm>
          <a:custGeom>
            <a:avLst/>
            <a:gdLst>
              <a:gd name="T0" fmla="*/ 96 w 96"/>
              <a:gd name="T1" fmla="*/ 0 h 144"/>
              <a:gd name="T2" fmla="*/ 96 w 96"/>
              <a:gd name="T3" fmla="*/ 48 h 144"/>
              <a:gd name="T4" fmla="*/ 0 w 96"/>
              <a:gd name="T5" fmla="*/ 48 h 144"/>
              <a:gd name="T6" fmla="*/ 0 w 96"/>
              <a:gd name="T7" fmla="*/ 144 h 144"/>
              <a:gd name="T8" fmla="*/ 0 60000 65536"/>
              <a:gd name="T9" fmla="*/ 0 60000 65536"/>
              <a:gd name="T10" fmla="*/ 0 60000 65536"/>
              <a:gd name="T11" fmla="*/ 0 60000 65536"/>
              <a:gd name="T12" fmla="*/ 0 w 96"/>
              <a:gd name="T13" fmla="*/ 0 h 144"/>
              <a:gd name="T14" fmla="*/ 96 w 96"/>
              <a:gd name="T15" fmla="*/ 144 h 144"/>
            </a:gdLst>
            <a:ahLst/>
            <a:cxnLst>
              <a:cxn ang="T8">
                <a:pos x="T0" y="T1"/>
              </a:cxn>
              <a:cxn ang="T9">
                <a:pos x="T2" y="T3"/>
              </a:cxn>
              <a:cxn ang="T10">
                <a:pos x="T4" y="T5"/>
              </a:cxn>
              <a:cxn ang="T11">
                <a:pos x="T6" y="T7"/>
              </a:cxn>
            </a:cxnLst>
            <a:rect l="T12" t="T13" r="T14" b="T15"/>
            <a:pathLst>
              <a:path w="96" h="144">
                <a:moveTo>
                  <a:pt x="96" y="0"/>
                </a:moveTo>
                <a:lnTo>
                  <a:pt x="96" y="48"/>
                </a:lnTo>
                <a:lnTo>
                  <a:pt x="0" y="48"/>
                </a:lnTo>
                <a:lnTo>
                  <a:pt x="0" y="144"/>
                </a:lnTo>
              </a:path>
            </a:pathLst>
          </a:custGeom>
          <a:noFill/>
          <a:ln w="19050">
            <a:solidFill>
              <a:schemeClr val="tx1"/>
            </a:solidFill>
            <a:round/>
            <a:headEnd/>
            <a:tailEnd type="triangle" w="med" len="med"/>
          </a:ln>
        </p:spPr>
        <p:txBody>
          <a:bodyPr wrap="none" lIns="45720" rIns="45720" anchor="ctr">
            <a:spAutoFit/>
          </a:bodyPr>
          <a:lstStyle/>
          <a:p>
            <a:endParaRPr lang="en-US" dirty="0">
              <a:latin typeface="Calibri" pitchFamily="34" charset="0"/>
            </a:endParaRPr>
          </a:p>
        </p:txBody>
      </p:sp>
      <p:sp>
        <p:nvSpPr>
          <p:cNvPr id="25654" name="Line 44"/>
          <p:cNvSpPr>
            <a:spLocks noChangeShapeType="1"/>
          </p:cNvSpPr>
          <p:nvPr/>
        </p:nvSpPr>
        <p:spPr bwMode="auto">
          <a:xfrm>
            <a:off x="4572000" y="3768725"/>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25643" name="AutoShape 46"/>
          <p:cNvSpPr>
            <a:spLocks noChangeArrowheads="1"/>
          </p:cNvSpPr>
          <p:nvPr/>
        </p:nvSpPr>
        <p:spPr bwMode="auto">
          <a:xfrm>
            <a:off x="4724400" y="4530725"/>
            <a:ext cx="533400" cy="304800"/>
          </a:xfrm>
          <a:prstGeom prst="roundRect">
            <a:avLst>
              <a:gd name="adj" fmla="val 19644"/>
            </a:avLst>
          </a:prstGeom>
          <a:solidFill>
            <a:srgbClr val="D5F1CF"/>
          </a:solidFill>
          <a:ln w="19050">
            <a:solidFill>
              <a:schemeClr val="tx1"/>
            </a:solidFill>
            <a:round/>
            <a:headEnd/>
            <a:tailEnd/>
          </a:ln>
        </p:spPr>
        <p:txBody>
          <a:bodyPr wrap="none" anchor="ctr"/>
          <a:lstStyle/>
          <a:p>
            <a:pPr algn="ctr" eaLnBrk="1" hangingPunct="1">
              <a:lnSpc>
                <a:spcPct val="100000"/>
              </a:lnSpc>
            </a:pPr>
            <a:r>
              <a:rPr lang="en-US">
                <a:latin typeface="Courier New" pitchFamily="49" charset="0"/>
              </a:rPr>
              <a:t>*</a:t>
            </a:r>
          </a:p>
        </p:txBody>
      </p:sp>
      <p:sp>
        <p:nvSpPr>
          <p:cNvPr id="662575" name="Rectangle 47"/>
          <p:cNvSpPr>
            <a:spLocks noChangeArrowheads="1"/>
          </p:cNvSpPr>
          <p:nvPr/>
        </p:nvSpPr>
        <p:spPr bwMode="auto">
          <a:xfrm>
            <a:off x="5029201" y="4038600"/>
            <a:ext cx="320675" cy="369888"/>
          </a:xfrm>
          <a:prstGeom prst="rect">
            <a:avLst/>
          </a:prstGeom>
          <a:noFill/>
          <a:ln w="19050">
            <a:noFill/>
            <a:miter lim="800000"/>
            <a:headEnd/>
            <a:tailEnd type="none" w="sm" len="sm"/>
          </a:ln>
          <a:effectLst/>
        </p:spPr>
        <p:txBody>
          <a:bodyPr lIns="45720" rIns="45720">
            <a:spAutoFit/>
          </a:bodyPr>
          <a:lstStyle/>
          <a:p>
            <a:pPr algn="ctr">
              <a:defRPr/>
            </a:pPr>
            <a:r>
              <a:rPr lang="en-US">
                <a:solidFill>
                  <a:schemeClr val="tx2"/>
                </a:solidFill>
                <a:latin typeface="Courier New" pitchFamily="49" charset="0"/>
              </a:rPr>
              <a:t>d</a:t>
            </a:r>
            <a:r>
              <a:rPr lang="en-US" baseline="-25000">
                <a:solidFill>
                  <a:schemeClr val="tx2"/>
                </a:solidFill>
                <a:latin typeface="Courier New" pitchFamily="49" charset="0"/>
              </a:rPr>
              <a:t>7</a:t>
            </a:r>
          </a:p>
        </p:txBody>
      </p:sp>
      <p:sp>
        <p:nvSpPr>
          <p:cNvPr id="25645" name="Line 48"/>
          <p:cNvSpPr>
            <a:spLocks noChangeShapeType="1"/>
          </p:cNvSpPr>
          <p:nvPr/>
        </p:nvSpPr>
        <p:spPr bwMode="auto">
          <a:xfrm>
            <a:off x="4800600" y="4302125"/>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662577" name="Rectangle 49"/>
          <p:cNvSpPr>
            <a:spLocks noChangeArrowheads="1"/>
          </p:cNvSpPr>
          <p:nvPr/>
        </p:nvSpPr>
        <p:spPr bwMode="auto">
          <a:xfrm>
            <a:off x="4648200" y="4038600"/>
            <a:ext cx="323850" cy="369888"/>
          </a:xfrm>
          <a:prstGeom prst="rect">
            <a:avLst/>
          </a:prstGeom>
          <a:noFill/>
          <a:ln w="19050">
            <a:noFill/>
            <a:miter lim="800000"/>
            <a:headEnd/>
            <a:tailEnd type="none" w="sm" len="sm"/>
          </a:ln>
          <a:effectLst/>
        </p:spPr>
        <p:txBody>
          <a:bodyPr wrap="none" lIns="45720" rIns="45720">
            <a:spAutoFit/>
          </a:bodyPr>
          <a:lstStyle/>
          <a:p>
            <a:pPr algn="ctr">
              <a:defRPr/>
            </a:pPr>
            <a:r>
              <a:rPr lang="en-US">
                <a:solidFill>
                  <a:schemeClr val="tx2"/>
                </a:solidFill>
                <a:latin typeface="Courier New" pitchFamily="49" charset="0"/>
              </a:rPr>
              <a:t>d</a:t>
            </a:r>
            <a:r>
              <a:rPr lang="en-US" baseline="-25000">
                <a:solidFill>
                  <a:schemeClr val="tx2"/>
                </a:solidFill>
                <a:latin typeface="Courier New" pitchFamily="49" charset="0"/>
              </a:rPr>
              <a:t>6</a:t>
            </a:r>
          </a:p>
        </p:txBody>
      </p:sp>
      <p:sp>
        <p:nvSpPr>
          <p:cNvPr id="25647" name="Freeform 50"/>
          <p:cNvSpPr>
            <a:spLocks/>
          </p:cNvSpPr>
          <p:nvPr/>
        </p:nvSpPr>
        <p:spPr bwMode="auto">
          <a:xfrm>
            <a:off x="4800601" y="4835525"/>
            <a:ext cx="92075" cy="369888"/>
          </a:xfrm>
          <a:custGeom>
            <a:avLst/>
            <a:gdLst>
              <a:gd name="T0" fmla="*/ 96 w 96"/>
              <a:gd name="T1" fmla="*/ 0 h 144"/>
              <a:gd name="T2" fmla="*/ 96 w 96"/>
              <a:gd name="T3" fmla="*/ 48 h 144"/>
              <a:gd name="T4" fmla="*/ 0 w 96"/>
              <a:gd name="T5" fmla="*/ 48 h 144"/>
              <a:gd name="T6" fmla="*/ 0 w 96"/>
              <a:gd name="T7" fmla="*/ 144 h 144"/>
              <a:gd name="T8" fmla="*/ 0 60000 65536"/>
              <a:gd name="T9" fmla="*/ 0 60000 65536"/>
              <a:gd name="T10" fmla="*/ 0 60000 65536"/>
              <a:gd name="T11" fmla="*/ 0 60000 65536"/>
              <a:gd name="T12" fmla="*/ 0 w 96"/>
              <a:gd name="T13" fmla="*/ 0 h 144"/>
              <a:gd name="T14" fmla="*/ 96 w 96"/>
              <a:gd name="T15" fmla="*/ 144 h 144"/>
            </a:gdLst>
            <a:ahLst/>
            <a:cxnLst>
              <a:cxn ang="T8">
                <a:pos x="T0" y="T1"/>
              </a:cxn>
              <a:cxn ang="T9">
                <a:pos x="T2" y="T3"/>
              </a:cxn>
              <a:cxn ang="T10">
                <a:pos x="T4" y="T5"/>
              </a:cxn>
              <a:cxn ang="T11">
                <a:pos x="T6" y="T7"/>
              </a:cxn>
            </a:cxnLst>
            <a:rect l="T12" t="T13" r="T14" b="T15"/>
            <a:pathLst>
              <a:path w="96" h="144">
                <a:moveTo>
                  <a:pt x="96" y="0"/>
                </a:moveTo>
                <a:lnTo>
                  <a:pt x="96" y="48"/>
                </a:lnTo>
                <a:lnTo>
                  <a:pt x="0" y="48"/>
                </a:lnTo>
                <a:lnTo>
                  <a:pt x="0" y="144"/>
                </a:lnTo>
              </a:path>
            </a:pathLst>
          </a:custGeom>
          <a:noFill/>
          <a:ln w="19050">
            <a:solidFill>
              <a:schemeClr val="tx1"/>
            </a:solidFill>
            <a:round/>
            <a:headEnd/>
            <a:tailEnd type="triangle" w="med" len="med"/>
          </a:ln>
        </p:spPr>
        <p:txBody>
          <a:bodyPr wrap="none" lIns="45720" rIns="45720" anchor="ctr">
            <a:spAutoFit/>
          </a:bodyPr>
          <a:lstStyle/>
          <a:p>
            <a:endParaRPr lang="en-US" dirty="0">
              <a:latin typeface="Calibri" pitchFamily="34" charset="0"/>
            </a:endParaRPr>
          </a:p>
        </p:txBody>
      </p:sp>
      <p:sp>
        <p:nvSpPr>
          <p:cNvPr id="25648" name="Line 51"/>
          <p:cNvSpPr>
            <a:spLocks noChangeShapeType="1"/>
          </p:cNvSpPr>
          <p:nvPr/>
        </p:nvSpPr>
        <p:spPr bwMode="auto">
          <a:xfrm>
            <a:off x="5181600" y="4302125"/>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67" name="Rectangle 28"/>
          <p:cNvSpPr>
            <a:spLocks noChangeArrowheads="1"/>
          </p:cNvSpPr>
          <p:nvPr/>
        </p:nvSpPr>
        <p:spPr bwMode="auto">
          <a:xfrm>
            <a:off x="1981200" y="1614434"/>
            <a:ext cx="3767056" cy="366767"/>
          </a:xfrm>
          <a:prstGeom prst="rect">
            <a:avLst/>
          </a:prstGeom>
          <a:solidFill>
            <a:srgbClr val="F6F5BD"/>
          </a:solidFill>
          <a:ln w="12700" cmpd="dbl">
            <a:solidFill>
              <a:schemeClr val="tx1"/>
            </a:solidFill>
            <a:miter lim="800000"/>
            <a:headEnd/>
            <a:tailEnd/>
          </a:ln>
        </p:spPr>
        <p:txBody>
          <a:bodyPr wrap="none" lIns="90487" tIns="44450" rIns="90487" bIns="44450">
            <a:spAutoFit/>
          </a:bodyPr>
          <a:lstStyle/>
          <a:p>
            <a:pPr>
              <a:tabLst>
                <a:tab pos="914400" algn="l"/>
                <a:tab pos="2286000" algn="l"/>
              </a:tabLst>
            </a:pPr>
            <a:r>
              <a:rPr lang="en-US" dirty="0">
                <a:latin typeface="Courier New" pitchFamily="49" charset="0"/>
              </a:rPr>
              <a:t>x = x OP (d[</a:t>
            </a:r>
            <a:r>
              <a:rPr lang="en-US" dirty="0" err="1">
                <a:latin typeface="Courier New" pitchFamily="49" charset="0"/>
              </a:rPr>
              <a:t>i</a:t>
            </a:r>
            <a:r>
              <a:rPr lang="en-US" dirty="0">
                <a:latin typeface="Courier New" pitchFamily="49" charset="0"/>
              </a:rPr>
              <a:t>] OP d[i+1]);</a:t>
            </a:r>
          </a:p>
        </p:txBody>
      </p:sp>
    </p:spTree>
    <p:extLst>
      <p:ext uri="{BB962C8B-B14F-4D97-AF65-F5344CB8AC3E}">
        <p14:creationId xmlns:p14="http://schemas.microsoft.com/office/powerpoint/2010/main" val="244676504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xfrm>
            <a:off x="1881018" y="304800"/>
            <a:ext cx="8558382" cy="762000"/>
          </a:xfrm>
        </p:spPr>
        <p:txBody>
          <a:bodyPr/>
          <a:lstStyle/>
          <a:p>
            <a:pPr eaLnBrk="1" hangingPunct="1">
              <a:defRPr/>
            </a:pPr>
            <a:r>
              <a:rPr lang="en-US" sz="3200" dirty="0"/>
              <a:t>Loop Unrolling with Separate Accumulators </a:t>
            </a:r>
            <a:r>
              <a:rPr lang="en-US" sz="3200" dirty="0">
                <a:solidFill>
                  <a:srgbClr val="0070C0"/>
                </a:solidFill>
              </a:rPr>
              <a:t>(2x2)</a:t>
            </a:r>
          </a:p>
        </p:txBody>
      </p:sp>
      <p:sp>
        <p:nvSpPr>
          <p:cNvPr id="26627" name="Rectangle 3"/>
          <p:cNvSpPr>
            <a:spLocks noGrp="1" noChangeArrowheads="1"/>
          </p:cNvSpPr>
          <p:nvPr>
            <p:ph type="body" idx="1"/>
          </p:nvPr>
        </p:nvSpPr>
        <p:spPr>
          <a:xfrm>
            <a:off x="1903414" y="6019800"/>
            <a:ext cx="8307387" cy="577850"/>
          </a:xfrm>
        </p:spPr>
        <p:txBody>
          <a:bodyPr/>
          <a:lstStyle/>
          <a:p>
            <a:r>
              <a:rPr lang="en-US" dirty="0"/>
              <a:t>Different form of </a:t>
            </a:r>
            <a:r>
              <a:rPr lang="en-US" dirty="0" err="1"/>
              <a:t>reassociation</a:t>
            </a:r>
            <a:endParaRPr lang="en-US" dirty="0"/>
          </a:p>
        </p:txBody>
      </p:sp>
      <p:sp>
        <p:nvSpPr>
          <p:cNvPr id="26628" name="Rectangle 4"/>
          <p:cNvSpPr>
            <a:spLocks noChangeArrowheads="1"/>
          </p:cNvSpPr>
          <p:nvPr/>
        </p:nvSpPr>
        <p:spPr bwMode="auto">
          <a:xfrm>
            <a:off x="3657600" y="990601"/>
            <a:ext cx="5842000" cy="4772025"/>
          </a:xfrm>
          <a:prstGeom prst="rect">
            <a:avLst/>
          </a:prstGeom>
          <a:solidFill>
            <a:srgbClr val="F6F5BD"/>
          </a:solidFill>
          <a:ln w="12700" cmpd="dbl">
            <a:solidFill>
              <a:schemeClr val="tx1"/>
            </a:solidFill>
            <a:miter lim="800000"/>
            <a:headEnd/>
            <a:tailEnd/>
          </a:ln>
        </p:spPr>
        <p:txBody>
          <a:bodyPr wrap="none" lIns="90487" tIns="44450" rIns="90487" bIns="44450">
            <a:spAutoFit/>
          </a:bodyPr>
          <a:lstStyle/>
          <a:p>
            <a:pPr>
              <a:tabLst>
                <a:tab pos="914400" algn="l"/>
                <a:tab pos="2286000" algn="l"/>
              </a:tabLst>
            </a:pPr>
            <a:r>
              <a:rPr lang="en-US" sz="1600" dirty="0">
                <a:latin typeface="Courier New" pitchFamily="49" charset="0"/>
              </a:rPr>
              <a:t>void unroll2a_combine(</a:t>
            </a:r>
            <a:r>
              <a:rPr lang="en-US" sz="1600" dirty="0" err="1">
                <a:latin typeface="Courier New" pitchFamily="49" charset="0"/>
              </a:rPr>
              <a:t>vec_ptr</a:t>
            </a:r>
            <a:r>
              <a:rPr lang="en-US" sz="1600" dirty="0">
                <a:latin typeface="Courier New" pitchFamily="49" charset="0"/>
              </a:rPr>
              <a:t> v, </a:t>
            </a:r>
            <a:r>
              <a:rPr lang="en-US" sz="1600" dirty="0" err="1">
                <a:latin typeface="Courier New" pitchFamily="49" charset="0"/>
              </a:rPr>
              <a:t>data_t</a:t>
            </a:r>
            <a:r>
              <a:rPr lang="en-US" sz="1600" dirty="0">
                <a:latin typeface="Courier New" pitchFamily="49" charset="0"/>
              </a:rPr>
              <a:t> *</a:t>
            </a:r>
            <a:r>
              <a:rPr lang="en-US" sz="1600" dirty="0" err="1">
                <a:latin typeface="Courier New" pitchFamily="49" charset="0"/>
              </a:rPr>
              <a:t>dest</a:t>
            </a:r>
            <a:r>
              <a:rPr lang="en-US" sz="1600" dirty="0">
                <a:latin typeface="Courier New" pitchFamily="49" charset="0"/>
              </a:rPr>
              <a:t>)</a:t>
            </a:r>
          </a:p>
          <a:p>
            <a:pPr>
              <a:tabLst>
                <a:tab pos="914400" algn="l"/>
                <a:tab pos="2286000" algn="l"/>
              </a:tabLst>
            </a:pPr>
            <a:r>
              <a:rPr lang="en-US" sz="1600" dirty="0">
                <a:latin typeface="Courier New" pitchFamily="49" charset="0"/>
              </a:rPr>
              <a:t>{</a:t>
            </a:r>
          </a:p>
          <a:p>
            <a:pPr>
              <a:tabLst>
                <a:tab pos="914400" algn="l"/>
                <a:tab pos="2286000" algn="l"/>
              </a:tabLst>
            </a:pPr>
            <a:r>
              <a:rPr lang="en-US" sz="1600" dirty="0">
                <a:latin typeface="Courier New" pitchFamily="49" charset="0"/>
              </a:rPr>
              <a:t>    long length = </a:t>
            </a:r>
            <a:r>
              <a:rPr lang="en-US" sz="1600" dirty="0" err="1">
                <a:latin typeface="Courier New" pitchFamily="49" charset="0"/>
              </a:rPr>
              <a:t>vec_length</a:t>
            </a:r>
            <a:r>
              <a:rPr lang="en-US" sz="1600" dirty="0">
                <a:latin typeface="Courier New" pitchFamily="49" charset="0"/>
              </a:rPr>
              <a:t>(v);</a:t>
            </a:r>
          </a:p>
          <a:p>
            <a:pPr>
              <a:tabLst>
                <a:tab pos="914400" algn="l"/>
                <a:tab pos="2286000" algn="l"/>
              </a:tabLst>
            </a:pPr>
            <a:r>
              <a:rPr lang="en-US" sz="1600" dirty="0">
                <a:latin typeface="Courier New" pitchFamily="49" charset="0"/>
              </a:rPr>
              <a:t>    long limit = length-1;</a:t>
            </a:r>
          </a:p>
          <a:p>
            <a:pPr>
              <a:tabLst>
                <a:tab pos="914400" algn="l"/>
                <a:tab pos="2286000" algn="l"/>
              </a:tabLst>
            </a:pPr>
            <a:r>
              <a:rPr lang="en-US" sz="1600" dirty="0">
                <a:latin typeface="Courier New" pitchFamily="49" charset="0"/>
              </a:rPr>
              <a:t>    </a:t>
            </a:r>
            <a:r>
              <a:rPr lang="en-US" sz="1600" dirty="0" err="1">
                <a:latin typeface="Courier New" pitchFamily="49" charset="0"/>
              </a:rPr>
              <a:t>data_t</a:t>
            </a:r>
            <a:r>
              <a:rPr lang="en-US" sz="1600" dirty="0">
                <a:latin typeface="Courier New" pitchFamily="49" charset="0"/>
              </a:rPr>
              <a:t> *d = </a:t>
            </a:r>
            <a:r>
              <a:rPr lang="en-US" sz="1600" dirty="0" err="1">
                <a:latin typeface="Courier New" pitchFamily="49" charset="0"/>
              </a:rPr>
              <a:t>get_vec_start</a:t>
            </a:r>
            <a:r>
              <a:rPr lang="en-US" sz="1600" dirty="0">
                <a:latin typeface="Courier New" pitchFamily="49" charset="0"/>
              </a:rPr>
              <a:t>(v);</a:t>
            </a:r>
          </a:p>
          <a:p>
            <a:pPr>
              <a:tabLst>
                <a:tab pos="914400" algn="l"/>
                <a:tab pos="2286000" algn="l"/>
              </a:tabLst>
            </a:pPr>
            <a:r>
              <a:rPr lang="en-US" sz="1600" dirty="0">
                <a:latin typeface="Courier New" pitchFamily="49" charset="0"/>
              </a:rPr>
              <a:t>    </a:t>
            </a:r>
            <a:r>
              <a:rPr lang="en-US" sz="1600" dirty="0" err="1">
                <a:latin typeface="Courier New" pitchFamily="49" charset="0"/>
              </a:rPr>
              <a:t>data_t</a:t>
            </a:r>
            <a:r>
              <a:rPr lang="en-US" sz="1600" dirty="0">
                <a:latin typeface="Courier New" pitchFamily="49" charset="0"/>
              </a:rPr>
              <a:t> x0 = IDENT;</a:t>
            </a:r>
          </a:p>
          <a:p>
            <a:pPr>
              <a:tabLst>
                <a:tab pos="914400" algn="l"/>
                <a:tab pos="2286000" algn="l"/>
              </a:tabLst>
            </a:pPr>
            <a:r>
              <a:rPr lang="en-US" sz="1600" dirty="0">
                <a:latin typeface="Courier New" pitchFamily="49" charset="0"/>
              </a:rPr>
              <a:t>    </a:t>
            </a:r>
            <a:r>
              <a:rPr lang="en-US" sz="1600" dirty="0" err="1">
                <a:latin typeface="Courier New" pitchFamily="49" charset="0"/>
              </a:rPr>
              <a:t>data_t</a:t>
            </a:r>
            <a:r>
              <a:rPr lang="en-US" sz="1600" dirty="0">
                <a:latin typeface="Courier New" pitchFamily="49" charset="0"/>
              </a:rPr>
              <a:t> x1 = IDENT;</a:t>
            </a:r>
          </a:p>
          <a:p>
            <a:pPr>
              <a:tabLst>
                <a:tab pos="914400" algn="l"/>
                <a:tab pos="2286000" algn="l"/>
              </a:tabLst>
            </a:pPr>
            <a:r>
              <a:rPr lang="en-US" sz="1600" dirty="0">
                <a:latin typeface="Courier New" pitchFamily="49" charset="0"/>
              </a:rPr>
              <a:t>    long </a:t>
            </a:r>
            <a:r>
              <a:rPr lang="en-US" sz="1600" dirty="0" err="1">
                <a:latin typeface="Courier New" pitchFamily="49" charset="0"/>
              </a:rPr>
              <a:t>i</a:t>
            </a:r>
            <a:r>
              <a:rPr lang="en-US" sz="1600" dirty="0">
                <a:latin typeface="Courier New" pitchFamily="49" charset="0"/>
              </a:rPr>
              <a:t>;</a:t>
            </a:r>
          </a:p>
          <a:p>
            <a:pPr>
              <a:tabLst>
                <a:tab pos="914400" algn="l"/>
                <a:tab pos="2286000" algn="l"/>
              </a:tabLst>
            </a:pPr>
            <a:r>
              <a:rPr lang="en-US" sz="1600" dirty="0">
                <a:latin typeface="Courier New" pitchFamily="49" charset="0"/>
              </a:rPr>
              <a:t>    /* Combine 2 elements at a time */</a:t>
            </a:r>
          </a:p>
          <a:p>
            <a:pPr>
              <a:tabLst>
                <a:tab pos="914400" algn="l"/>
                <a:tab pos="2286000" algn="l"/>
              </a:tabLst>
            </a:pPr>
            <a:r>
              <a:rPr lang="en-US" sz="1600" dirty="0">
                <a:latin typeface="Courier New" pitchFamily="49" charset="0"/>
              </a:rPr>
              <a:t>    </a:t>
            </a:r>
            <a:r>
              <a:rPr lang="en-US" sz="1600" dirty="0">
                <a:solidFill>
                  <a:srgbClr val="A50021"/>
                </a:solidFill>
                <a:latin typeface="Courier New" pitchFamily="49" charset="0"/>
              </a:rPr>
              <a:t>for (</a:t>
            </a:r>
            <a:r>
              <a:rPr lang="en-US" sz="1600" dirty="0" err="1">
                <a:solidFill>
                  <a:srgbClr val="A50021"/>
                </a:solidFill>
                <a:latin typeface="Courier New" pitchFamily="49" charset="0"/>
              </a:rPr>
              <a:t>i</a:t>
            </a:r>
            <a:r>
              <a:rPr lang="en-US" sz="1600" dirty="0">
                <a:solidFill>
                  <a:srgbClr val="A50021"/>
                </a:solidFill>
                <a:latin typeface="Courier New" pitchFamily="49" charset="0"/>
              </a:rPr>
              <a:t> = 0; </a:t>
            </a:r>
            <a:r>
              <a:rPr lang="en-US" sz="1600" dirty="0" err="1">
                <a:solidFill>
                  <a:srgbClr val="A50021"/>
                </a:solidFill>
                <a:latin typeface="Courier New" pitchFamily="49" charset="0"/>
              </a:rPr>
              <a:t>i</a:t>
            </a:r>
            <a:r>
              <a:rPr lang="en-US" sz="1600" dirty="0">
                <a:solidFill>
                  <a:srgbClr val="A50021"/>
                </a:solidFill>
                <a:latin typeface="Courier New" pitchFamily="49" charset="0"/>
              </a:rPr>
              <a:t> &lt; limit; </a:t>
            </a:r>
            <a:r>
              <a:rPr lang="en-US" sz="1600" dirty="0" err="1">
                <a:solidFill>
                  <a:srgbClr val="A50021"/>
                </a:solidFill>
                <a:latin typeface="Courier New" pitchFamily="49" charset="0"/>
              </a:rPr>
              <a:t>i</a:t>
            </a:r>
            <a:r>
              <a:rPr lang="en-US" sz="1600" dirty="0">
                <a:solidFill>
                  <a:srgbClr val="A50021"/>
                </a:solidFill>
                <a:latin typeface="Courier New" pitchFamily="49" charset="0"/>
              </a:rPr>
              <a:t>+=2) {</a:t>
            </a:r>
          </a:p>
          <a:p>
            <a:pPr>
              <a:tabLst>
                <a:tab pos="914400" algn="l"/>
                <a:tab pos="2286000" algn="l"/>
              </a:tabLst>
            </a:pPr>
            <a:r>
              <a:rPr lang="en-US" sz="1600" dirty="0">
                <a:solidFill>
                  <a:srgbClr val="A50021"/>
                </a:solidFill>
                <a:latin typeface="Courier New" pitchFamily="49" charset="0"/>
              </a:rPr>
              <a:t>       x0 = x0 OP d[</a:t>
            </a:r>
            <a:r>
              <a:rPr lang="en-US" sz="1600" dirty="0" err="1">
                <a:solidFill>
                  <a:srgbClr val="A50021"/>
                </a:solidFill>
                <a:latin typeface="Courier New" pitchFamily="49" charset="0"/>
              </a:rPr>
              <a:t>i</a:t>
            </a:r>
            <a:r>
              <a:rPr lang="en-US" sz="1600" dirty="0">
                <a:solidFill>
                  <a:srgbClr val="A50021"/>
                </a:solidFill>
                <a:latin typeface="Courier New" pitchFamily="49" charset="0"/>
              </a:rPr>
              <a:t>];</a:t>
            </a:r>
          </a:p>
          <a:p>
            <a:pPr>
              <a:tabLst>
                <a:tab pos="914400" algn="l"/>
                <a:tab pos="2286000" algn="l"/>
              </a:tabLst>
            </a:pPr>
            <a:r>
              <a:rPr lang="en-US" sz="1600" dirty="0">
                <a:solidFill>
                  <a:srgbClr val="A50021"/>
                </a:solidFill>
                <a:latin typeface="Courier New" pitchFamily="49" charset="0"/>
              </a:rPr>
              <a:t>       x1 = x1 OP d[i+1];</a:t>
            </a:r>
          </a:p>
          <a:p>
            <a:pPr>
              <a:tabLst>
                <a:tab pos="914400" algn="l"/>
                <a:tab pos="2286000" algn="l"/>
              </a:tabLst>
            </a:pPr>
            <a:r>
              <a:rPr lang="en-US" sz="1600" dirty="0">
                <a:solidFill>
                  <a:srgbClr val="A50021"/>
                </a:solidFill>
                <a:latin typeface="Courier New" pitchFamily="49" charset="0"/>
              </a:rPr>
              <a:t>    }</a:t>
            </a:r>
          </a:p>
          <a:p>
            <a:pPr>
              <a:tabLst>
                <a:tab pos="914400" algn="l"/>
                <a:tab pos="2286000" algn="l"/>
              </a:tabLst>
            </a:pPr>
            <a:r>
              <a:rPr lang="en-US" sz="1600" dirty="0">
                <a:latin typeface="Courier New" pitchFamily="49" charset="0"/>
              </a:rPr>
              <a:t>    /* Finish any remaining elements */</a:t>
            </a:r>
          </a:p>
          <a:p>
            <a:pPr>
              <a:tabLst>
                <a:tab pos="914400" algn="l"/>
                <a:tab pos="2286000" algn="l"/>
              </a:tabLst>
            </a:pPr>
            <a:r>
              <a:rPr lang="en-US" sz="1600" dirty="0">
                <a:latin typeface="Courier New" pitchFamily="49" charset="0"/>
              </a:rPr>
              <a:t>    for (; </a:t>
            </a:r>
            <a:r>
              <a:rPr lang="en-US" sz="1600" dirty="0" err="1">
                <a:latin typeface="Courier New" pitchFamily="49" charset="0"/>
              </a:rPr>
              <a:t>i</a:t>
            </a:r>
            <a:r>
              <a:rPr lang="en-US" sz="1600" dirty="0">
                <a:latin typeface="Courier New" pitchFamily="49" charset="0"/>
              </a:rPr>
              <a:t> &lt; length; </a:t>
            </a:r>
            <a:r>
              <a:rPr lang="en-US" sz="1600" dirty="0" err="1">
                <a:latin typeface="Courier New" pitchFamily="49" charset="0"/>
              </a:rPr>
              <a:t>i</a:t>
            </a:r>
            <a:r>
              <a:rPr lang="en-US" sz="1600" dirty="0">
                <a:latin typeface="Courier New" pitchFamily="49" charset="0"/>
              </a:rPr>
              <a:t>++) {</a:t>
            </a:r>
          </a:p>
          <a:p>
            <a:pPr>
              <a:tabLst>
                <a:tab pos="914400" algn="l"/>
                <a:tab pos="2286000" algn="l"/>
              </a:tabLst>
            </a:pPr>
            <a:r>
              <a:rPr lang="en-US" sz="1600" dirty="0">
                <a:latin typeface="Courier New" pitchFamily="49" charset="0"/>
              </a:rPr>
              <a:t>	x0 = x0 OP d[</a:t>
            </a:r>
            <a:r>
              <a:rPr lang="en-US" sz="1600" dirty="0" err="1">
                <a:latin typeface="Courier New" pitchFamily="49" charset="0"/>
              </a:rPr>
              <a:t>i</a:t>
            </a:r>
            <a:r>
              <a:rPr lang="en-US" sz="1600" dirty="0">
                <a:latin typeface="Courier New" pitchFamily="49" charset="0"/>
              </a:rPr>
              <a:t>];</a:t>
            </a:r>
          </a:p>
          <a:p>
            <a:pPr>
              <a:tabLst>
                <a:tab pos="914400" algn="l"/>
                <a:tab pos="2286000" algn="l"/>
              </a:tabLst>
            </a:pPr>
            <a:r>
              <a:rPr lang="en-US" sz="1600" dirty="0">
                <a:latin typeface="Courier New" pitchFamily="49" charset="0"/>
              </a:rPr>
              <a:t>    }</a:t>
            </a:r>
          </a:p>
          <a:p>
            <a:pPr>
              <a:tabLst>
                <a:tab pos="914400" algn="l"/>
                <a:tab pos="2286000" algn="l"/>
              </a:tabLst>
            </a:pPr>
            <a:r>
              <a:rPr lang="en-US" sz="1600" dirty="0">
                <a:latin typeface="Courier New" pitchFamily="49" charset="0"/>
              </a:rPr>
              <a:t>    *</a:t>
            </a:r>
            <a:r>
              <a:rPr lang="en-US" sz="1600" dirty="0" err="1">
                <a:latin typeface="Courier New" pitchFamily="49" charset="0"/>
              </a:rPr>
              <a:t>dest</a:t>
            </a:r>
            <a:r>
              <a:rPr lang="en-US" sz="1600" dirty="0">
                <a:latin typeface="Courier New" pitchFamily="49" charset="0"/>
              </a:rPr>
              <a:t> = x0 OP x1;</a:t>
            </a:r>
          </a:p>
          <a:p>
            <a:pPr>
              <a:tabLst>
                <a:tab pos="914400" algn="l"/>
                <a:tab pos="2286000" algn="l"/>
              </a:tabLst>
            </a:pPr>
            <a:r>
              <a:rPr lang="en-US" sz="1600" dirty="0">
                <a:latin typeface="Courier New" pitchFamily="49" charset="0"/>
              </a:rPr>
              <a:t>}</a:t>
            </a:r>
          </a:p>
        </p:txBody>
      </p:sp>
    </p:spTree>
    <p:extLst>
      <p:ext uri="{BB962C8B-B14F-4D97-AF65-F5344CB8AC3E}">
        <p14:creationId xmlns:p14="http://schemas.microsoft.com/office/powerpoint/2010/main" val="3939639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2" name="Rectangle 32"/>
          <p:cNvSpPr>
            <a:spLocks noGrp="1" noChangeArrowheads="1"/>
          </p:cNvSpPr>
          <p:nvPr>
            <p:ph type="title"/>
          </p:nvPr>
        </p:nvSpPr>
        <p:spPr>
          <a:xfrm>
            <a:off x="838200" y="365126"/>
            <a:ext cx="10515600" cy="652842"/>
          </a:xfrm>
        </p:spPr>
        <p:txBody>
          <a:bodyPr>
            <a:normAutofit fontScale="90000"/>
          </a:bodyPr>
          <a:lstStyle/>
          <a:p>
            <a:pPr eaLnBrk="1" hangingPunct="1">
              <a:defRPr/>
            </a:pPr>
            <a:r>
              <a:rPr lang="en-US" dirty="0"/>
              <a:t>Effect of Separate Accumulators</a:t>
            </a:r>
          </a:p>
        </p:txBody>
      </p:sp>
      <p:sp>
        <p:nvSpPr>
          <p:cNvPr id="798753" name="Rectangle 33"/>
          <p:cNvSpPr>
            <a:spLocks noGrp="1" noChangeArrowheads="1"/>
          </p:cNvSpPr>
          <p:nvPr>
            <p:ph type="body" idx="1"/>
          </p:nvPr>
        </p:nvSpPr>
        <p:spPr>
          <a:xfrm>
            <a:off x="1814514" y="4603750"/>
            <a:ext cx="8307387" cy="1873250"/>
          </a:xfrm>
        </p:spPr>
        <p:txBody>
          <a:bodyPr>
            <a:normAutofit lnSpcReduction="10000"/>
          </a:bodyPr>
          <a:lstStyle/>
          <a:p>
            <a:pPr eaLnBrk="1" hangingPunct="1">
              <a:defRPr/>
            </a:pPr>
            <a:r>
              <a:rPr lang="en-US" dirty="0" err="1"/>
              <a:t>Int</a:t>
            </a:r>
            <a:r>
              <a:rPr lang="en-US" dirty="0"/>
              <a:t> + makes use of two load units</a:t>
            </a:r>
          </a:p>
          <a:p>
            <a:pPr eaLnBrk="1" hangingPunct="1">
              <a:defRPr/>
            </a:pPr>
            <a:endParaRPr lang="en-US" dirty="0"/>
          </a:p>
          <a:p>
            <a:pPr eaLnBrk="1" hangingPunct="1">
              <a:defRPr/>
            </a:pPr>
            <a:endParaRPr lang="en-US" dirty="0"/>
          </a:p>
          <a:p>
            <a:pPr eaLnBrk="1" hangingPunct="1">
              <a:defRPr/>
            </a:pPr>
            <a:r>
              <a:rPr lang="en-US" dirty="0"/>
              <a:t>2x speedup (over unroll2) for </a:t>
            </a:r>
            <a:r>
              <a:rPr lang="en-US" dirty="0" err="1"/>
              <a:t>Int</a:t>
            </a:r>
            <a:r>
              <a:rPr lang="en-US" dirty="0"/>
              <a:t> *, FP +, FP *</a:t>
            </a:r>
          </a:p>
          <a:p>
            <a:pPr lvl="1" eaLnBrk="1" hangingPunct="1">
              <a:defRPr/>
            </a:pPr>
            <a:endParaRPr lang="en-US" dirty="0"/>
          </a:p>
        </p:txBody>
      </p:sp>
      <p:sp>
        <p:nvSpPr>
          <p:cNvPr id="27688" name="Rectangle 34"/>
          <p:cNvSpPr>
            <a:spLocks noChangeArrowheads="1"/>
          </p:cNvSpPr>
          <p:nvPr/>
        </p:nvSpPr>
        <p:spPr bwMode="auto">
          <a:xfrm>
            <a:off x="2640830" y="5196267"/>
            <a:ext cx="2802048" cy="643766"/>
          </a:xfrm>
          <a:prstGeom prst="rect">
            <a:avLst/>
          </a:prstGeom>
          <a:solidFill>
            <a:srgbClr val="F6F5BD"/>
          </a:solidFill>
          <a:ln w="12700" cmpd="dbl">
            <a:solidFill>
              <a:schemeClr val="tx1"/>
            </a:solidFill>
            <a:miter lim="800000"/>
            <a:headEnd/>
            <a:tailEnd/>
          </a:ln>
        </p:spPr>
        <p:txBody>
          <a:bodyPr wrap="none" lIns="90487" tIns="44450" rIns="90487" bIns="44450">
            <a:spAutoFit/>
          </a:bodyPr>
          <a:lstStyle/>
          <a:p>
            <a:pPr>
              <a:tabLst>
                <a:tab pos="914400" algn="l"/>
                <a:tab pos="2286000" algn="l"/>
              </a:tabLst>
            </a:pPr>
            <a:r>
              <a:rPr lang="en-US" dirty="0">
                <a:latin typeface="Courier New" pitchFamily="49" charset="0"/>
              </a:rPr>
              <a:t> x0 = x0 OP d[</a:t>
            </a:r>
            <a:r>
              <a:rPr lang="en-US" dirty="0" err="1">
                <a:latin typeface="Courier New" pitchFamily="49" charset="0"/>
              </a:rPr>
              <a:t>i</a:t>
            </a:r>
            <a:r>
              <a:rPr lang="en-US" dirty="0">
                <a:latin typeface="Courier New" pitchFamily="49" charset="0"/>
              </a:rPr>
              <a:t>];</a:t>
            </a:r>
          </a:p>
          <a:p>
            <a:pPr>
              <a:tabLst>
                <a:tab pos="914400" algn="l"/>
                <a:tab pos="2286000" algn="l"/>
              </a:tabLst>
            </a:pPr>
            <a:r>
              <a:rPr lang="en-US" dirty="0">
                <a:latin typeface="Courier New" pitchFamily="49" charset="0"/>
              </a:rPr>
              <a:t> x1 = x1 OP d[i+1];</a:t>
            </a:r>
          </a:p>
        </p:txBody>
      </p:sp>
      <p:graphicFrame>
        <p:nvGraphicFramePr>
          <p:cNvPr id="7" name="Group 49"/>
          <p:cNvGraphicFramePr>
            <a:graphicFrameLocks noGrp="1"/>
          </p:cNvGraphicFramePr>
          <p:nvPr>
            <p:extLst/>
          </p:nvPr>
        </p:nvGraphicFramePr>
        <p:xfrm>
          <a:off x="1881017" y="1168528"/>
          <a:ext cx="7796385" cy="3101975"/>
        </p:xfrm>
        <a:graphic>
          <a:graphicData uri="http://schemas.openxmlformats.org/drawingml/2006/table">
            <a:tbl>
              <a:tblPr/>
              <a:tblGrid>
                <a:gridCol w="2418937">
                  <a:extLst>
                    <a:ext uri="{9D8B030D-6E8A-4147-A177-3AD203B41FA5}">
                      <a16:colId xmlns:a16="http://schemas.microsoft.com/office/drawing/2014/main" val="20000"/>
                    </a:ext>
                  </a:extLst>
                </a:gridCol>
                <a:gridCol w="1344362">
                  <a:extLst>
                    <a:ext uri="{9D8B030D-6E8A-4147-A177-3AD203B41FA5}">
                      <a16:colId xmlns:a16="http://schemas.microsoft.com/office/drawing/2014/main" val="20001"/>
                    </a:ext>
                  </a:extLst>
                </a:gridCol>
                <a:gridCol w="1344362">
                  <a:extLst>
                    <a:ext uri="{9D8B030D-6E8A-4147-A177-3AD203B41FA5}">
                      <a16:colId xmlns:a16="http://schemas.microsoft.com/office/drawing/2014/main" val="20002"/>
                    </a:ext>
                  </a:extLst>
                </a:gridCol>
                <a:gridCol w="1344362">
                  <a:extLst>
                    <a:ext uri="{9D8B030D-6E8A-4147-A177-3AD203B41FA5}">
                      <a16:colId xmlns:a16="http://schemas.microsoft.com/office/drawing/2014/main" val="20003"/>
                    </a:ext>
                  </a:extLst>
                </a:gridCol>
                <a:gridCol w="1344362">
                  <a:extLst>
                    <a:ext uri="{9D8B030D-6E8A-4147-A177-3AD203B41FA5}">
                      <a16:colId xmlns:a16="http://schemas.microsoft.com/office/drawing/2014/main" val="20004"/>
                    </a:ext>
                  </a:extLst>
                </a:gridCol>
              </a:tblGrid>
              <a:tr h="390525">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Method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Integer</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Double FP</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extLst>
                  <a:ext uri="{0D108BD9-81ED-4DB2-BD59-A6C34878D82A}">
                    <a16:rowId xmlns:a16="http://schemas.microsoft.com/office/drawing/2014/main" val="10000"/>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Operation</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a:ln>
                            <a:noFill/>
                          </a:ln>
                          <a:solidFill>
                            <a:srgbClr val="C00000"/>
                          </a:solidFill>
                          <a:effectLst/>
                          <a:latin typeface="Calibri" panose="020F0502020204030204" pitchFamily="34" charset="0"/>
                        </a:rPr>
                        <a:t>Mult</a:t>
                      </a:r>
                      <a:endParaRPr kumimoji="0" lang="en-US" sz="1800" b="1" i="0" u="none" strike="noStrike" cap="none" normalizeH="0" baseline="0" dirty="0">
                        <a:ln>
                          <a:noFill/>
                        </a:ln>
                        <a:solidFill>
                          <a:srgbClr val="C00000"/>
                        </a:solidFill>
                        <a:effectLst/>
                        <a:latin typeface="Calibri" panose="020F0502020204030204"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00000"/>
                          </a:solidFill>
                          <a:effectLst/>
                          <a:latin typeface="Calibri" panose="020F0502020204030204"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a:ln>
                            <a:noFill/>
                          </a:ln>
                          <a:solidFill>
                            <a:srgbClr val="C00000"/>
                          </a:solidFill>
                          <a:effectLst/>
                          <a:latin typeface="Calibri" panose="020F0502020204030204" pitchFamily="34" charset="0"/>
                        </a:rPr>
                        <a:t>Mult</a:t>
                      </a:r>
                      <a:endParaRPr kumimoji="0" lang="en-US" sz="1800" b="1" i="0" u="none" strike="noStrike" cap="none" normalizeH="0" baseline="0" dirty="0">
                        <a:ln>
                          <a:noFill/>
                        </a:ln>
                        <a:solidFill>
                          <a:srgbClr val="C00000"/>
                        </a:solidFill>
                        <a:effectLst/>
                        <a:latin typeface="Calibri" panose="020F0502020204030204"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1"/>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Combine4</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1.27</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5.01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2"/>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Unroll 2x1</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1.01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5.01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3"/>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Unroll 2x1a</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1.01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C9900"/>
                          </a:solidFill>
                          <a:effectLst/>
                          <a:latin typeface="Calibri" panose="020F0502020204030204" pitchFamily="34" charset="0"/>
                        </a:rPr>
                        <a:t>1.51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C9900"/>
                          </a:solidFill>
                          <a:effectLst/>
                          <a:latin typeface="Calibri" panose="020F0502020204030204" pitchFamily="34" charset="0"/>
                        </a:rPr>
                        <a:t>1.51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C9900"/>
                          </a:solidFill>
                          <a:effectLst/>
                          <a:latin typeface="Calibri" panose="020F0502020204030204" pitchFamily="34" charset="0"/>
                        </a:rPr>
                        <a:t>2.51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4"/>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Unroll 2x2</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rgbClr val="CC9900"/>
                          </a:solidFill>
                          <a:effectLst/>
                          <a:latin typeface="Calibri" panose="020F0502020204030204" pitchFamily="34" charset="0"/>
                        </a:rPr>
                        <a:t>0.81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1.51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1.51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a:ln>
                            <a:noFill/>
                          </a:ln>
                          <a:solidFill>
                            <a:schemeClr val="tx1"/>
                          </a:solidFill>
                          <a:effectLst/>
                          <a:latin typeface="Calibri" panose="020F0502020204030204" pitchFamily="34" charset="0"/>
                        </a:rPr>
                        <a:t>2.51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5"/>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0070C0"/>
                          </a:solidFill>
                          <a:effectLst/>
                          <a:latin typeface="Calibri" panose="020F0502020204030204" pitchFamily="34" charset="0"/>
                        </a:rPr>
                        <a:t>Latency Bound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0070C0"/>
                          </a:solidFill>
                          <a:effectLst/>
                          <a:latin typeface="Calibri" panose="020F0502020204030204"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0070C0"/>
                          </a:solidFill>
                          <a:effectLst/>
                          <a:latin typeface="Calibri" panose="020F0502020204030204" pitchFamily="34" charset="0"/>
                        </a:rPr>
                        <a:t>3.00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0070C0"/>
                          </a:solidFill>
                          <a:effectLst/>
                          <a:latin typeface="Calibri" panose="020F0502020204030204" pitchFamily="34" charset="0"/>
                        </a:rPr>
                        <a:t>3.00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0070C0"/>
                          </a:solidFill>
                          <a:effectLst/>
                          <a:latin typeface="Calibri" panose="020F0502020204030204" pitchFamily="34" charset="0"/>
                        </a:rPr>
                        <a:t>5.00</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6"/>
                  </a:ext>
                </a:extLst>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00B050"/>
                          </a:solidFill>
                          <a:effectLst/>
                          <a:latin typeface="Calibri" panose="020F0502020204030204" pitchFamily="34" charset="0"/>
                        </a:rPr>
                        <a:t>Throughput Bound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00B050"/>
                          </a:solidFill>
                          <a:effectLst/>
                          <a:latin typeface="Calibri" panose="020F0502020204030204" pitchFamily="34" charset="0"/>
                        </a:rPr>
                        <a:t>0.50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00B050"/>
                          </a:solidFill>
                          <a:effectLst/>
                          <a:latin typeface="Calibri" panose="020F0502020204030204"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00B050"/>
                          </a:solidFill>
                          <a:effectLst/>
                          <a:latin typeface="Calibri" panose="020F0502020204030204"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00B050"/>
                          </a:solidFill>
                          <a:effectLst/>
                          <a:latin typeface="Calibri" panose="020F0502020204030204" pitchFamily="34" charset="0"/>
                        </a:rPr>
                        <a:t>0.50</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188319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875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87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3" grpId="0" build="p"/>
      <p:bldP spid="2768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Line 138"/>
          <p:cNvSpPr>
            <a:spLocks noChangeShapeType="1"/>
          </p:cNvSpPr>
          <p:nvPr/>
        </p:nvSpPr>
        <p:spPr bwMode="auto">
          <a:xfrm>
            <a:off x="5029200" y="5486400"/>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800770" name="Rectangle 2"/>
          <p:cNvSpPr>
            <a:spLocks noGrp="1" noChangeArrowheads="1"/>
          </p:cNvSpPr>
          <p:nvPr>
            <p:ph type="title"/>
          </p:nvPr>
        </p:nvSpPr>
        <p:spPr>
          <a:xfrm>
            <a:off x="2009108" y="457200"/>
            <a:ext cx="7592093" cy="762000"/>
          </a:xfrm>
        </p:spPr>
        <p:txBody>
          <a:bodyPr/>
          <a:lstStyle/>
          <a:p>
            <a:pPr eaLnBrk="1" hangingPunct="1">
              <a:defRPr/>
            </a:pPr>
            <a:r>
              <a:rPr lang="en-US" dirty="0"/>
              <a:t>Separate Accumulators</a:t>
            </a:r>
          </a:p>
        </p:txBody>
      </p:sp>
      <p:sp>
        <p:nvSpPr>
          <p:cNvPr id="28717" name="AutoShape 101"/>
          <p:cNvSpPr>
            <a:spLocks noChangeArrowheads="1"/>
          </p:cNvSpPr>
          <p:nvPr/>
        </p:nvSpPr>
        <p:spPr bwMode="auto">
          <a:xfrm>
            <a:off x="3581400" y="31242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a:latin typeface="Courier New" pitchFamily="49" charset="0"/>
              </a:rPr>
              <a:t>*</a:t>
            </a:r>
          </a:p>
        </p:txBody>
      </p:sp>
      <p:sp>
        <p:nvSpPr>
          <p:cNvPr id="28718" name="Line 102"/>
          <p:cNvSpPr>
            <a:spLocks noChangeShapeType="1"/>
          </p:cNvSpPr>
          <p:nvPr/>
        </p:nvSpPr>
        <p:spPr bwMode="auto">
          <a:xfrm>
            <a:off x="3733800" y="2895600"/>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28719" name="Line 103"/>
          <p:cNvSpPr>
            <a:spLocks noChangeShapeType="1"/>
          </p:cNvSpPr>
          <p:nvPr/>
        </p:nvSpPr>
        <p:spPr bwMode="auto">
          <a:xfrm>
            <a:off x="3962400" y="2895600"/>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28720" name="AutoShape 104"/>
          <p:cNvSpPr>
            <a:spLocks noChangeArrowheads="1"/>
          </p:cNvSpPr>
          <p:nvPr/>
        </p:nvSpPr>
        <p:spPr bwMode="auto">
          <a:xfrm>
            <a:off x="4191000" y="36576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a:latin typeface="Courier New" pitchFamily="49" charset="0"/>
              </a:rPr>
              <a:t>*</a:t>
            </a:r>
          </a:p>
        </p:txBody>
      </p:sp>
      <p:sp>
        <p:nvSpPr>
          <p:cNvPr id="28722" name="Line 106"/>
          <p:cNvSpPr>
            <a:spLocks noChangeShapeType="1"/>
          </p:cNvSpPr>
          <p:nvPr/>
        </p:nvSpPr>
        <p:spPr bwMode="auto">
          <a:xfrm>
            <a:off x="4572000" y="3429000"/>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28723" name="Freeform 107"/>
          <p:cNvSpPr>
            <a:spLocks/>
          </p:cNvSpPr>
          <p:nvPr/>
        </p:nvSpPr>
        <p:spPr bwMode="auto">
          <a:xfrm>
            <a:off x="3886200" y="3429000"/>
            <a:ext cx="304800"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lg" len="med"/>
          </a:ln>
        </p:spPr>
        <p:txBody>
          <a:bodyPr wrap="square" lIns="45720" rIns="45720" anchor="ctr">
            <a:spAutoFit/>
          </a:bodyPr>
          <a:lstStyle/>
          <a:p>
            <a:endParaRPr lang="en-US" dirty="0">
              <a:latin typeface="Calibri" pitchFamily="34" charset="0"/>
            </a:endParaRPr>
          </a:p>
        </p:txBody>
      </p:sp>
      <p:sp>
        <p:nvSpPr>
          <p:cNvPr id="800876" name="Rectangle 108"/>
          <p:cNvSpPr>
            <a:spLocks noChangeArrowheads="1"/>
          </p:cNvSpPr>
          <p:nvPr/>
        </p:nvSpPr>
        <p:spPr bwMode="auto">
          <a:xfrm>
            <a:off x="3627439" y="2590800"/>
            <a:ext cx="230191" cy="369332"/>
          </a:xfrm>
          <a:prstGeom prst="rect">
            <a:avLst/>
          </a:prstGeom>
          <a:noFill/>
          <a:ln w="19050">
            <a:noFill/>
            <a:miter lim="800000"/>
            <a:headEnd/>
            <a:tailEnd type="none" w="sm" len="sm"/>
          </a:ln>
          <a:effectLst/>
        </p:spPr>
        <p:txBody>
          <a:bodyPr wrap="none" lIns="45720" rIns="45720">
            <a:spAutoFit/>
          </a:bodyPr>
          <a:lstStyle/>
          <a:p>
            <a:pPr algn="ctr">
              <a:defRPr/>
            </a:pPr>
            <a:r>
              <a:rPr lang="en-US">
                <a:solidFill>
                  <a:schemeClr val="tx2"/>
                </a:solidFill>
                <a:latin typeface="Courier New" pitchFamily="49" charset="0"/>
              </a:rPr>
              <a:t>1</a:t>
            </a:r>
            <a:endParaRPr lang="en-US" baseline="-25000">
              <a:solidFill>
                <a:schemeClr val="tx2"/>
              </a:solidFill>
              <a:latin typeface="Courier New" pitchFamily="49" charset="0"/>
            </a:endParaRPr>
          </a:p>
        </p:txBody>
      </p:sp>
      <p:sp>
        <p:nvSpPr>
          <p:cNvPr id="800877" name="Rectangle 109"/>
          <p:cNvSpPr>
            <a:spLocks noChangeArrowheads="1"/>
          </p:cNvSpPr>
          <p:nvPr/>
        </p:nvSpPr>
        <p:spPr bwMode="auto">
          <a:xfrm>
            <a:off x="3810001" y="2590800"/>
            <a:ext cx="323165" cy="369332"/>
          </a:xfrm>
          <a:prstGeom prst="rect">
            <a:avLst/>
          </a:prstGeom>
          <a:noFill/>
          <a:ln w="19050">
            <a:noFill/>
            <a:miter lim="800000"/>
            <a:headEnd/>
            <a:tailEnd type="none" w="sm" len="sm"/>
          </a:ln>
          <a:effectLst/>
        </p:spPr>
        <p:txBody>
          <a:bodyPr wrap="none" lIns="45720" rIns="45720">
            <a:spAutoFit/>
          </a:bodyPr>
          <a:lstStyle/>
          <a:p>
            <a:pPr algn="ctr">
              <a:defRPr/>
            </a:pPr>
            <a:r>
              <a:rPr lang="en-US">
                <a:solidFill>
                  <a:schemeClr val="tx2"/>
                </a:solidFill>
                <a:latin typeface="Courier New" pitchFamily="49" charset="0"/>
              </a:rPr>
              <a:t>d</a:t>
            </a:r>
            <a:r>
              <a:rPr lang="en-US" baseline="-25000">
                <a:solidFill>
                  <a:schemeClr val="tx2"/>
                </a:solidFill>
                <a:latin typeface="Courier New" pitchFamily="49" charset="0"/>
              </a:rPr>
              <a:t>1</a:t>
            </a:r>
          </a:p>
        </p:txBody>
      </p:sp>
      <p:sp>
        <p:nvSpPr>
          <p:cNvPr id="800878" name="Rectangle 110"/>
          <p:cNvSpPr>
            <a:spLocks noChangeArrowheads="1"/>
          </p:cNvSpPr>
          <p:nvPr/>
        </p:nvSpPr>
        <p:spPr bwMode="auto">
          <a:xfrm>
            <a:off x="4419601" y="3124200"/>
            <a:ext cx="323165" cy="369332"/>
          </a:xfrm>
          <a:prstGeom prst="rect">
            <a:avLst/>
          </a:prstGeom>
          <a:noFill/>
          <a:ln w="19050">
            <a:noFill/>
            <a:miter lim="800000"/>
            <a:headEnd/>
            <a:tailEnd type="none" w="sm" len="sm"/>
          </a:ln>
          <a:effectLst/>
        </p:spPr>
        <p:txBody>
          <a:bodyPr wrap="none" lIns="45720" rIns="45720">
            <a:spAutoFit/>
          </a:bodyPr>
          <a:lstStyle/>
          <a:p>
            <a:pPr algn="ctr">
              <a:defRPr/>
            </a:pPr>
            <a:r>
              <a:rPr lang="en-US">
                <a:solidFill>
                  <a:schemeClr val="tx2"/>
                </a:solidFill>
                <a:latin typeface="Courier New" pitchFamily="49" charset="0"/>
              </a:rPr>
              <a:t>d</a:t>
            </a:r>
            <a:r>
              <a:rPr lang="en-US" baseline="-25000">
                <a:solidFill>
                  <a:schemeClr val="tx2"/>
                </a:solidFill>
                <a:latin typeface="Courier New" pitchFamily="49" charset="0"/>
              </a:rPr>
              <a:t>3</a:t>
            </a:r>
          </a:p>
        </p:txBody>
      </p:sp>
      <p:sp>
        <p:nvSpPr>
          <p:cNvPr id="28727" name="AutoShape 111"/>
          <p:cNvSpPr>
            <a:spLocks noChangeArrowheads="1"/>
          </p:cNvSpPr>
          <p:nvPr/>
        </p:nvSpPr>
        <p:spPr bwMode="auto">
          <a:xfrm>
            <a:off x="4784725" y="41910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a:latin typeface="Courier New" pitchFamily="49" charset="0"/>
              </a:rPr>
              <a:t>*</a:t>
            </a:r>
          </a:p>
        </p:txBody>
      </p:sp>
      <p:sp>
        <p:nvSpPr>
          <p:cNvPr id="28729" name="Line 113"/>
          <p:cNvSpPr>
            <a:spLocks noChangeShapeType="1"/>
          </p:cNvSpPr>
          <p:nvPr/>
        </p:nvSpPr>
        <p:spPr bwMode="auto">
          <a:xfrm>
            <a:off x="5165725" y="3962400"/>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28730" name="Freeform 114"/>
          <p:cNvSpPr>
            <a:spLocks/>
          </p:cNvSpPr>
          <p:nvPr/>
        </p:nvSpPr>
        <p:spPr bwMode="auto">
          <a:xfrm>
            <a:off x="4479925" y="3962400"/>
            <a:ext cx="304800"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lg" len="med"/>
          </a:ln>
        </p:spPr>
        <p:txBody>
          <a:bodyPr wrap="square" lIns="45720" rIns="45720" anchor="ctr">
            <a:spAutoFit/>
          </a:bodyPr>
          <a:lstStyle/>
          <a:p>
            <a:endParaRPr lang="en-US" dirty="0">
              <a:latin typeface="Calibri" pitchFamily="34" charset="0"/>
            </a:endParaRPr>
          </a:p>
        </p:txBody>
      </p:sp>
      <p:sp>
        <p:nvSpPr>
          <p:cNvPr id="800883" name="Rectangle 115"/>
          <p:cNvSpPr>
            <a:spLocks noChangeArrowheads="1"/>
          </p:cNvSpPr>
          <p:nvPr/>
        </p:nvSpPr>
        <p:spPr bwMode="auto">
          <a:xfrm>
            <a:off x="5013326" y="3657600"/>
            <a:ext cx="323165" cy="369332"/>
          </a:xfrm>
          <a:prstGeom prst="rect">
            <a:avLst/>
          </a:prstGeom>
          <a:noFill/>
          <a:ln w="19050">
            <a:noFill/>
            <a:miter lim="800000"/>
            <a:headEnd/>
            <a:tailEnd type="none" w="sm" len="sm"/>
          </a:ln>
          <a:effectLst/>
        </p:spPr>
        <p:txBody>
          <a:bodyPr wrap="none" lIns="45720" rIns="45720">
            <a:spAutoFit/>
          </a:bodyPr>
          <a:lstStyle/>
          <a:p>
            <a:pPr algn="ctr">
              <a:defRPr/>
            </a:pPr>
            <a:r>
              <a:rPr lang="en-US">
                <a:solidFill>
                  <a:schemeClr val="tx2"/>
                </a:solidFill>
                <a:latin typeface="Courier New" pitchFamily="49" charset="0"/>
              </a:rPr>
              <a:t>d</a:t>
            </a:r>
            <a:r>
              <a:rPr lang="en-US" baseline="-25000">
                <a:solidFill>
                  <a:schemeClr val="tx2"/>
                </a:solidFill>
                <a:latin typeface="Courier New" pitchFamily="49" charset="0"/>
              </a:rPr>
              <a:t>5</a:t>
            </a:r>
          </a:p>
        </p:txBody>
      </p:sp>
      <p:sp>
        <p:nvSpPr>
          <p:cNvPr id="28732" name="AutoShape 116"/>
          <p:cNvSpPr>
            <a:spLocks noChangeArrowheads="1"/>
          </p:cNvSpPr>
          <p:nvPr/>
        </p:nvSpPr>
        <p:spPr bwMode="auto">
          <a:xfrm>
            <a:off x="5378450" y="47244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a:latin typeface="Courier New" pitchFamily="49" charset="0"/>
              </a:rPr>
              <a:t>*</a:t>
            </a:r>
          </a:p>
        </p:txBody>
      </p:sp>
      <p:sp>
        <p:nvSpPr>
          <p:cNvPr id="28734" name="Line 118"/>
          <p:cNvSpPr>
            <a:spLocks noChangeShapeType="1"/>
          </p:cNvSpPr>
          <p:nvPr/>
        </p:nvSpPr>
        <p:spPr bwMode="auto">
          <a:xfrm>
            <a:off x="5759450" y="4495800"/>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28735" name="Freeform 119"/>
          <p:cNvSpPr>
            <a:spLocks/>
          </p:cNvSpPr>
          <p:nvPr/>
        </p:nvSpPr>
        <p:spPr bwMode="auto">
          <a:xfrm>
            <a:off x="5073650" y="4495800"/>
            <a:ext cx="304800"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lg" len="med"/>
          </a:ln>
        </p:spPr>
        <p:txBody>
          <a:bodyPr wrap="square" lIns="45720" rIns="45720" anchor="ctr">
            <a:spAutoFit/>
          </a:bodyPr>
          <a:lstStyle/>
          <a:p>
            <a:endParaRPr lang="en-US" dirty="0">
              <a:latin typeface="Calibri" pitchFamily="34" charset="0"/>
            </a:endParaRPr>
          </a:p>
        </p:txBody>
      </p:sp>
      <p:sp>
        <p:nvSpPr>
          <p:cNvPr id="800888" name="Rectangle 120"/>
          <p:cNvSpPr>
            <a:spLocks noChangeArrowheads="1"/>
          </p:cNvSpPr>
          <p:nvPr/>
        </p:nvSpPr>
        <p:spPr bwMode="auto">
          <a:xfrm>
            <a:off x="5607051" y="4191000"/>
            <a:ext cx="323165" cy="369332"/>
          </a:xfrm>
          <a:prstGeom prst="rect">
            <a:avLst/>
          </a:prstGeom>
          <a:noFill/>
          <a:ln w="19050">
            <a:noFill/>
            <a:miter lim="800000"/>
            <a:headEnd/>
            <a:tailEnd type="none" w="sm" len="sm"/>
          </a:ln>
          <a:effectLst/>
        </p:spPr>
        <p:txBody>
          <a:bodyPr wrap="none" lIns="45720" rIns="45720">
            <a:spAutoFit/>
          </a:bodyPr>
          <a:lstStyle/>
          <a:p>
            <a:pPr algn="ctr">
              <a:defRPr/>
            </a:pPr>
            <a:r>
              <a:rPr lang="en-US">
                <a:solidFill>
                  <a:schemeClr val="tx2"/>
                </a:solidFill>
                <a:latin typeface="Courier New" pitchFamily="49" charset="0"/>
              </a:rPr>
              <a:t>d</a:t>
            </a:r>
            <a:r>
              <a:rPr lang="en-US" baseline="-25000">
                <a:solidFill>
                  <a:schemeClr val="tx2"/>
                </a:solidFill>
                <a:latin typeface="Courier New" pitchFamily="49" charset="0"/>
              </a:rPr>
              <a:t>7</a:t>
            </a:r>
          </a:p>
        </p:txBody>
      </p:sp>
      <p:sp>
        <p:nvSpPr>
          <p:cNvPr id="28740" name="Freeform 124"/>
          <p:cNvSpPr>
            <a:spLocks/>
          </p:cNvSpPr>
          <p:nvPr/>
        </p:nvSpPr>
        <p:spPr bwMode="auto">
          <a:xfrm flipH="1">
            <a:off x="5257801" y="5029200"/>
            <a:ext cx="409575"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none" w="sm" len="sm"/>
          </a:ln>
        </p:spPr>
        <p:txBody>
          <a:bodyPr wrap="square" lIns="45720" rIns="45720" anchor="ctr">
            <a:spAutoFit/>
          </a:bodyPr>
          <a:lstStyle/>
          <a:p>
            <a:endParaRPr lang="en-US" dirty="0">
              <a:latin typeface="Calibri" pitchFamily="34" charset="0"/>
            </a:endParaRPr>
          </a:p>
        </p:txBody>
      </p:sp>
      <p:sp>
        <p:nvSpPr>
          <p:cNvPr id="28680" name="AutoShape 134"/>
          <p:cNvSpPr>
            <a:spLocks noChangeArrowheads="1"/>
          </p:cNvSpPr>
          <p:nvPr/>
        </p:nvSpPr>
        <p:spPr bwMode="auto">
          <a:xfrm>
            <a:off x="4724400" y="5246132"/>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a:latin typeface="Courier New" pitchFamily="49" charset="0"/>
              </a:rPr>
              <a:t>*</a:t>
            </a:r>
          </a:p>
        </p:txBody>
      </p:sp>
      <p:sp>
        <p:nvSpPr>
          <p:cNvPr id="28683" name="AutoShape 137"/>
          <p:cNvSpPr>
            <a:spLocks noChangeArrowheads="1"/>
          </p:cNvSpPr>
          <p:nvPr/>
        </p:nvSpPr>
        <p:spPr bwMode="auto">
          <a:xfrm>
            <a:off x="2133600" y="31242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a:latin typeface="Courier New" pitchFamily="49" charset="0"/>
              </a:rPr>
              <a:t>*</a:t>
            </a:r>
          </a:p>
        </p:txBody>
      </p:sp>
      <p:sp>
        <p:nvSpPr>
          <p:cNvPr id="28684" name="Line 138"/>
          <p:cNvSpPr>
            <a:spLocks noChangeShapeType="1"/>
          </p:cNvSpPr>
          <p:nvPr/>
        </p:nvSpPr>
        <p:spPr bwMode="auto">
          <a:xfrm>
            <a:off x="2286000" y="2895600"/>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28685" name="Line 139"/>
          <p:cNvSpPr>
            <a:spLocks noChangeShapeType="1"/>
          </p:cNvSpPr>
          <p:nvPr/>
        </p:nvSpPr>
        <p:spPr bwMode="auto">
          <a:xfrm>
            <a:off x="2514600" y="2895600"/>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28686" name="AutoShape 140"/>
          <p:cNvSpPr>
            <a:spLocks noChangeArrowheads="1"/>
          </p:cNvSpPr>
          <p:nvPr/>
        </p:nvSpPr>
        <p:spPr bwMode="auto">
          <a:xfrm>
            <a:off x="2743200" y="36576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a:latin typeface="Courier New" pitchFamily="49" charset="0"/>
              </a:rPr>
              <a:t>*</a:t>
            </a:r>
          </a:p>
        </p:txBody>
      </p:sp>
      <p:sp>
        <p:nvSpPr>
          <p:cNvPr id="28688" name="Line 142"/>
          <p:cNvSpPr>
            <a:spLocks noChangeShapeType="1"/>
          </p:cNvSpPr>
          <p:nvPr/>
        </p:nvSpPr>
        <p:spPr bwMode="auto">
          <a:xfrm>
            <a:off x="3124200" y="3429000"/>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28689" name="Freeform 143"/>
          <p:cNvSpPr>
            <a:spLocks/>
          </p:cNvSpPr>
          <p:nvPr/>
        </p:nvSpPr>
        <p:spPr bwMode="auto">
          <a:xfrm>
            <a:off x="2438400" y="3429000"/>
            <a:ext cx="304800"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lg" len="med"/>
          </a:ln>
        </p:spPr>
        <p:txBody>
          <a:bodyPr wrap="square" lIns="45720" rIns="45720" anchor="ctr">
            <a:spAutoFit/>
          </a:bodyPr>
          <a:lstStyle/>
          <a:p>
            <a:endParaRPr lang="en-US" dirty="0">
              <a:latin typeface="Calibri" pitchFamily="34" charset="0"/>
            </a:endParaRPr>
          </a:p>
        </p:txBody>
      </p:sp>
      <p:sp>
        <p:nvSpPr>
          <p:cNvPr id="800912" name="Rectangle 144"/>
          <p:cNvSpPr>
            <a:spLocks noChangeArrowheads="1"/>
          </p:cNvSpPr>
          <p:nvPr/>
        </p:nvSpPr>
        <p:spPr bwMode="auto">
          <a:xfrm>
            <a:off x="2179639" y="2590800"/>
            <a:ext cx="230191" cy="369332"/>
          </a:xfrm>
          <a:prstGeom prst="rect">
            <a:avLst/>
          </a:prstGeom>
          <a:noFill/>
          <a:ln w="19050">
            <a:noFill/>
            <a:miter lim="800000"/>
            <a:headEnd/>
            <a:tailEnd type="none" w="sm" len="sm"/>
          </a:ln>
          <a:effectLst/>
        </p:spPr>
        <p:txBody>
          <a:bodyPr wrap="none" lIns="45720" rIns="45720">
            <a:spAutoFit/>
          </a:bodyPr>
          <a:lstStyle/>
          <a:p>
            <a:pPr algn="ctr">
              <a:defRPr/>
            </a:pPr>
            <a:r>
              <a:rPr lang="en-US">
                <a:solidFill>
                  <a:schemeClr val="tx2"/>
                </a:solidFill>
                <a:latin typeface="Courier New" pitchFamily="49" charset="0"/>
              </a:rPr>
              <a:t>1</a:t>
            </a:r>
            <a:endParaRPr lang="en-US" baseline="-25000">
              <a:solidFill>
                <a:schemeClr val="tx2"/>
              </a:solidFill>
              <a:latin typeface="Courier New" pitchFamily="49" charset="0"/>
            </a:endParaRPr>
          </a:p>
        </p:txBody>
      </p:sp>
      <p:sp>
        <p:nvSpPr>
          <p:cNvPr id="800913" name="Rectangle 145"/>
          <p:cNvSpPr>
            <a:spLocks noChangeArrowheads="1"/>
          </p:cNvSpPr>
          <p:nvPr/>
        </p:nvSpPr>
        <p:spPr bwMode="auto">
          <a:xfrm>
            <a:off x="2362201" y="2590800"/>
            <a:ext cx="323165" cy="369332"/>
          </a:xfrm>
          <a:prstGeom prst="rect">
            <a:avLst/>
          </a:prstGeom>
          <a:noFill/>
          <a:ln w="19050">
            <a:noFill/>
            <a:miter lim="800000"/>
            <a:headEnd/>
            <a:tailEnd type="none" w="sm" len="sm"/>
          </a:ln>
          <a:effectLst/>
        </p:spPr>
        <p:txBody>
          <a:bodyPr wrap="none" lIns="45720" rIns="45720">
            <a:spAutoFit/>
          </a:bodyPr>
          <a:lstStyle/>
          <a:p>
            <a:pPr algn="ctr">
              <a:defRPr/>
            </a:pPr>
            <a:r>
              <a:rPr lang="en-US">
                <a:solidFill>
                  <a:schemeClr val="tx2"/>
                </a:solidFill>
                <a:latin typeface="Courier New" pitchFamily="49" charset="0"/>
              </a:rPr>
              <a:t>d</a:t>
            </a:r>
            <a:r>
              <a:rPr lang="en-US" baseline="-25000">
                <a:solidFill>
                  <a:schemeClr val="tx2"/>
                </a:solidFill>
                <a:latin typeface="Courier New" pitchFamily="49" charset="0"/>
              </a:rPr>
              <a:t>0</a:t>
            </a:r>
          </a:p>
        </p:txBody>
      </p:sp>
      <p:sp>
        <p:nvSpPr>
          <p:cNvPr id="800914" name="Rectangle 146"/>
          <p:cNvSpPr>
            <a:spLocks noChangeArrowheads="1"/>
          </p:cNvSpPr>
          <p:nvPr/>
        </p:nvSpPr>
        <p:spPr bwMode="auto">
          <a:xfrm>
            <a:off x="2971801" y="3124200"/>
            <a:ext cx="323165" cy="369332"/>
          </a:xfrm>
          <a:prstGeom prst="rect">
            <a:avLst/>
          </a:prstGeom>
          <a:noFill/>
          <a:ln w="19050">
            <a:noFill/>
            <a:miter lim="800000"/>
            <a:headEnd/>
            <a:tailEnd type="none" w="sm" len="sm"/>
          </a:ln>
          <a:effectLst/>
        </p:spPr>
        <p:txBody>
          <a:bodyPr wrap="none" lIns="45720" rIns="45720">
            <a:spAutoFit/>
          </a:bodyPr>
          <a:lstStyle/>
          <a:p>
            <a:pPr algn="ctr">
              <a:defRPr/>
            </a:pPr>
            <a:r>
              <a:rPr lang="en-US">
                <a:solidFill>
                  <a:schemeClr val="tx2"/>
                </a:solidFill>
                <a:latin typeface="Courier New" pitchFamily="49" charset="0"/>
              </a:rPr>
              <a:t>d</a:t>
            </a:r>
            <a:r>
              <a:rPr lang="en-US" baseline="-25000">
                <a:solidFill>
                  <a:schemeClr val="tx2"/>
                </a:solidFill>
                <a:latin typeface="Courier New" pitchFamily="49" charset="0"/>
              </a:rPr>
              <a:t>2</a:t>
            </a:r>
          </a:p>
        </p:txBody>
      </p:sp>
      <p:sp>
        <p:nvSpPr>
          <p:cNvPr id="28693" name="AutoShape 147"/>
          <p:cNvSpPr>
            <a:spLocks noChangeArrowheads="1"/>
          </p:cNvSpPr>
          <p:nvPr/>
        </p:nvSpPr>
        <p:spPr bwMode="auto">
          <a:xfrm>
            <a:off x="3336925" y="41910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a:latin typeface="Courier New" pitchFamily="49" charset="0"/>
              </a:rPr>
              <a:t>*</a:t>
            </a:r>
          </a:p>
        </p:txBody>
      </p:sp>
      <p:sp>
        <p:nvSpPr>
          <p:cNvPr id="28695" name="Line 149"/>
          <p:cNvSpPr>
            <a:spLocks noChangeShapeType="1"/>
          </p:cNvSpPr>
          <p:nvPr/>
        </p:nvSpPr>
        <p:spPr bwMode="auto">
          <a:xfrm>
            <a:off x="3717925" y="3962400"/>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28696" name="Freeform 150"/>
          <p:cNvSpPr>
            <a:spLocks/>
          </p:cNvSpPr>
          <p:nvPr/>
        </p:nvSpPr>
        <p:spPr bwMode="auto">
          <a:xfrm>
            <a:off x="3032125" y="3962400"/>
            <a:ext cx="304800"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lg" len="med"/>
          </a:ln>
        </p:spPr>
        <p:txBody>
          <a:bodyPr wrap="square" lIns="45720" rIns="45720" anchor="ctr">
            <a:spAutoFit/>
          </a:bodyPr>
          <a:lstStyle/>
          <a:p>
            <a:endParaRPr lang="en-US" dirty="0">
              <a:latin typeface="Calibri" pitchFamily="34" charset="0"/>
            </a:endParaRPr>
          </a:p>
        </p:txBody>
      </p:sp>
      <p:sp>
        <p:nvSpPr>
          <p:cNvPr id="800919" name="Rectangle 151"/>
          <p:cNvSpPr>
            <a:spLocks noChangeArrowheads="1"/>
          </p:cNvSpPr>
          <p:nvPr/>
        </p:nvSpPr>
        <p:spPr bwMode="auto">
          <a:xfrm>
            <a:off x="3565526" y="3657600"/>
            <a:ext cx="323165" cy="369332"/>
          </a:xfrm>
          <a:prstGeom prst="rect">
            <a:avLst/>
          </a:prstGeom>
          <a:noFill/>
          <a:ln w="19050">
            <a:noFill/>
            <a:miter lim="800000"/>
            <a:headEnd/>
            <a:tailEnd type="none" w="sm" len="sm"/>
          </a:ln>
          <a:effectLst/>
        </p:spPr>
        <p:txBody>
          <a:bodyPr wrap="none" lIns="45720" rIns="45720">
            <a:spAutoFit/>
          </a:bodyPr>
          <a:lstStyle/>
          <a:p>
            <a:pPr algn="ctr">
              <a:defRPr/>
            </a:pPr>
            <a:r>
              <a:rPr lang="en-US">
                <a:solidFill>
                  <a:schemeClr val="tx2"/>
                </a:solidFill>
                <a:latin typeface="Courier New" pitchFamily="49" charset="0"/>
              </a:rPr>
              <a:t>d</a:t>
            </a:r>
            <a:r>
              <a:rPr lang="en-US" baseline="-25000">
                <a:solidFill>
                  <a:schemeClr val="tx2"/>
                </a:solidFill>
                <a:latin typeface="Courier New" pitchFamily="49" charset="0"/>
              </a:rPr>
              <a:t>4</a:t>
            </a:r>
          </a:p>
        </p:txBody>
      </p:sp>
      <p:sp>
        <p:nvSpPr>
          <p:cNvPr id="28698" name="AutoShape 152"/>
          <p:cNvSpPr>
            <a:spLocks noChangeArrowheads="1"/>
          </p:cNvSpPr>
          <p:nvPr/>
        </p:nvSpPr>
        <p:spPr bwMode="auto">
          <a:xfrm>
            <a:off x="3930650" y="47244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a:latin typeface="Courier New" pitchFamily="49" charset="0"/>
              </a:rPr>
              <a:t>*</a:t>
            </a:r>
          </a:p>
        </p:txBody>
      </p:sp>
      <p:sp>
        <p:nvSpPr>
          <p:cNvPr id="28700" name="Line 154"/>
          <p:cNvSpPr>
            <a:spLocks noChangeShapeType="1"/>
          </p:cNvSpPr>
          <p:nvPr/>
        </p:nvSpPr>
        <p:spPr bwMode="auto">
          <a:xfrm>
            <a:off x="4311650" y="4495800"/>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28701" name="Freeform 155"/>
          <p:cNvSpPr>
            <a:spLocks/>
          </p:cNvSpPr>
          <p:nvPr/>
        </p:nvSpPr>
        <p:spPr bwMode="auto">
          <a:xfrm>
            <a:off x="3625850" y="4495800"/>
            <a:ext cx="304800"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lg" len="med"/>
          </a:ln>
        </p:spPr>
        <p:txBody>
          <a:bodyPr wrap="square" lIns="45720" rIns="45720" anchor="ctr">
            <a:spAutoFit/>
          </a:bodyPr>
          <a:lstStyle/>
          <a:p>
            <a:endParaRPr lang="en-US" dirty="0">
              <a:latin typeface="Calibri" pitchFamily="34" charset="0"/>
            </a:endParaRPr>
          </a:p>
        </p:txBody>
      </p:sp>
      <p:sp>
        <p:nvSpPr>
          <p:cNvPr id="800924" name="Rectangle 156"/>
          <p:cNvSpPr>
            <a:spLocks noChangeArrowheads="1"/>
          </p:cNvSpPr>
          <p:nvPr/>
        </p:nvSpPr>
        <p:spPr bwMode="auto">
          <a:xfrm>
            <a:off x="4159251" y="4191000"/>
            <a:ext cx="323165" cy="369332"/>
          </a:xfrm>
          <a:prstGeom prst="rect">
            <a:avLst/>
          </a:prstGeom>
          <a:noFill/>
          <a:ln w="19050">
            <a:noFill/>
            <a:miter lim="800000"/>
            <a:headEnd/>
            <a:tailEnd type="none" w="sm" len="sm"/>
          </a:ln>
          <a:effectLst/>
        </p:spPr>
        <p:txBody>
          <a:bodyPr wrap="none" lIns="45720" rIns="45720">
            <a:spAutoFit/>
          </a:bodyPr>
          <a:lstStyle/>
          <a:p>
            <a:pPr algn="ctr">
              <a:defRPr/>
            </a:pPr>
            <a:r>
              <a:rPr lang="en-US">
                <a:solidFill>
                  <a:schemeClr val="tx2"/>
                </a:solidFill>
                <a:latin typeface="Courier New" pitchFamily="49" charset="0"/>
              </a:rPr>
              <a:t>d</a:t>
            </a:r>
            <a:r>
              <a:rPr lang="en-US" baseline="-25000">
                <a:solidFill>
                  <a:schemeClr val="tx2"/>
                </a:solidFill>
                <a:latin typeface="Courier New" pitchFamily="49" charset="0"/>
              </a:rPr>
              <a:t>6</a:t>
            </a:r>
          </a:p>
        </p:txBody>
      </p:sp>
      <p:sp>
        <p:nvSpPr>
          <p:cNvPr id="28706" name="Freeform 160"/>
          <p:cNvSpPr>
            <a:spLocks/>
          </p:cNvSpPr>
          <p:nvPr/>
        </p:nvSpPr>
        <p:spPr bwMode="auto">
          <a:xfrm>
            <a:off x="4219575" y="5029200"/>
            <a:ext cx="504825"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lg" len="med"/>
          </a:ln>
        </p:spPr>
        <p:txBody>
          <a:bodyPr wrap="square" lIns="45720" rIns="45720" anchor="ctr">
            <a:spAutoFit/>
          </a:bodyPr>
          <a:lstStyle/>
          <a:p>
            <a:endParaRPr lang="en-US" dirty="0">
              <a:latin typeface="Calibri" pitchFamily="34" charset="0"/>
            </a:endParaRPr>
          </a:p>
        </p:txBody>
      </p:sp>
      <p:sp>
        <p:nvSpPr>
          <p:cNvPr id="75" name="Rectangle 34"/>
          <p:cNvSpPr>
            <a:spLocks noChangeArrowheads="1"/>
          </p:cNvSpPr>
          <p:nvPr/>
        </p:nvSpPr>
        <p:spPr bwMode="auto">
          <a:xfrm>
            <a:off x="2133600" y="1642234"/>
            <a:ext cx="2802048" cy="643766"/>
          </a:xfrm>
          <a:prstGeom prst="rect">
            <a:avLst/>
          </a:prstGeom>
          <a:solidFill>
            <a:srgbClr val="F6F5BD"/>
          </a:solidFill>
          <a:ln w="12700" cmpd="dbl">
            <a:solidFill>
              <a:schemeClr val="tx1"/>
            </a:solidFill>
            <a:miter lim="800000"/>
            <a:headEnd/>
            <a:tailEnd/>
          </a:ln>
        </p:spPr>
        <p:txBody>
          <a:bodyPr wrap="none" lIns="90487" tIns="44450" rIns="90487" bIns="44450">
            <a:spAutoFit/>
          </a:bodyPr>
          <a:lstStyle/>
          <a:p>
            <a:pPr>
              <a:tabLst>
                <a:tab pos="914400" algn="l"/>
                <a:tab pos="2286000" algn="l"/>
              </a:tabLst>
            </a:pPr>
            <a:r>
              <a:rPr lang="en-US" dirty="0">
                <a:latin typeface="Courier New" pitchFamily="49" charset="0"/>
              </a:rPr>
              <a:t> x0 = x0 OP d[</a:t>
            </a:r>
            <a:r>
              <a:rPr lang="en-US" dirty="0" err="1">
                <a:latin typeface="Courier New" pitchFamily="49" charset="0"/>
              </a:rPr>
              <a:t>i</a:t>
            </a:r>
            <a:r>
              <a:rPr lang="en-US" dirty="0">
                <a:latin typeface="Courier New" pitchFamily="49" charset="0"/>
              </a:rPr>
              <a:t>];</a:t>
            </a:r>
          </a:p>
          <a:p>
            <a:pPr>
              <a:tabLst>
                <a:tab pos="914400" algn="l"/>
                <a:tab pos="2286000" algn="l"/>
              </a:tabLst>
            </a:pPr>
            <a:r>
              <a:rPr lang="en-US" dirty="0">
                <a:latin typeface="Courier New" pitchFamily="49" charset="0"/>
              </a:rPr>
              <a:t> x1 = x1 OP d[i+1];</a:t>
            </a:r>
          </a:p>
        </p:txBody>
      </p:sp>
      <p:sp>
        <p:nvSpPr>
          <p:cNvPr id="76" name="Rectangle 3"/>
          <p:cNvSpPr txBox="1">
            <a:spLocks noChangeArrowheads="1"/>
          </p:cNvSpPr>
          <p:nvPr/>
        </p:nvSpPr>
        <p:spPr bwMode="auto">
          <a:xfrm>
            <a:off x="6489700" y="1600200"/>
            <a:ext cx="3949700" cy="3124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7338" indent="-287338" fontAlgn="base">
              <a:lnSpc>
                <a:spcPct val="85000"/>
              </a:lnSpc>
              <a:spcBef>
                <a:spcPct val="20000"/>
              </a:spcBef>
              <a:spcAft>
                <a:spcPct val="0"/>
              </a:spcAft>
              <a:buClr>
                <a:srgbClr val="990000"/>
              </a:buClr>
              <a:buSzPct val="60000"/>
              <a:buFont typeface="Wingdings 2" pitchFamily="18" charset="2"/>
              <a:buChar char="¢"/>
              <a:defRPr/>
            </a:pPr>
            <a:r>
              <a:rPr lang="en-US" sz="2400" b="1" kern="0" dirty="0">
                <a:latin typeface="Calibri" pitchFamily="34" charset="0"/>
              </a:rPr>
              <a:t>What changed:</a:t>
            </a:r>
          </a:p>
          <a:p>
            <a:pPr marL="628650" lvl="1" indent="-230188" fontAlgn="base">
              <a:lnSpc>
                <a:spcPct val="85000"/>
              </a:lnSpc>
              <a:spcBef>
                <a:spcPct val="20000"/>
              </a:spcBef>
              <a:spcAft>
                <a:spcPct val="0"/>
              </a:spcAft>
              <a:buClr>
                <a:srgbClr val="990000"/>
              </a:buClr>
              <a:buSzPct val="110000"/>
              <a:buFont typeface="Wingdings" pitchFamily="2" charset="2"/>
              <a:buChar char="§"/>
              <a:defRPr/>
            </a:pPr>
            <a:r>
              <a:rPr lang="en-US" kern="0" dirty="0">
                <a:latin typeface="Calibri" pitchFamily="34" charset="0"/>
              </a:rPr>
              <a:t>Two independent “streams” of operations</a:t>
            </a:r>
          </a:p>
          <a:p>
            <a:pPr marL="287338" indent="-287338" fontAlgn="base">
              <a:lnSpc>
                <a:spcPct val="85000"/>
              </a:lnSpc>
              <a:spcBef>
                <a:spcPct val="20000"/>
              </a:spcBef>
              <a:spcAft>
                <a:spcPct val="0"/>
              </a:spcAft>
              <a:buClr>
                <a:srgbClr val="990000"/>
              </a:buClr>
              <a:buSzPct val="60000"/>
              <a:buFont typeface="Wingdings 2" pitchFamily="18" charset="2"/>
              <a:buChar char="¢"/>
              <a:defRPr/>
            </a:pPr>
            <a:endParaRPr lang="en-US" sz="2400" b="1" kern="0" dirty="0">
              <a:latin typeface="Calibri" pitchFamily="34" charset="0"/>
            </a:endParaRPr>
          </a:p>
          <a:p>
            <a:pPr marL="287338" indent="-287338" fontAlgn="base">
              <a:lnSpc>
                <a:spcPct val="85000"/>
              </a:lnSpc>
              <a:spcBef>
                <a:spcPct val="20000"/>
              </a:spcBef>
              <a:spcAft>
                <a:spcPct val="0"/>
              </a:spcAft>
              <a:buClr>
                <a:srgbClr val="990000"/>
              </a:buClr>
              <a:buSzPct val="60000"/>
              <a:buFont typeface="Wingdings 2" pitchFamily="18" charset="2"/>
              <a:buChar char="¢"/>
              <a:defRPr/>
            </a:pPr>
            <a:r>
              <a:rPr lang="en-US" sz="2400" b="1" kern="0" dirty="0">
                <a:latin typeface="Calibri" pitchFamily="34" charset="0"/>
              </a:rPr>
              <a:t>Overall Performance</a:t>
            </a:r>
          </a:p>
          <a:p>
            <a:pPr marL="627063" lvl="1" indent="-228600" fontAlgn="base">
              <a:lnSpc>
                <a:spcPct val="90000"/>
              </a:lnSpc>
              <a:spcBef>
                <a:spcPct val="20000"/>
              </a:spcBef>
              <a:spcAft>
                <a:spcPct val="0"/>
              </a:spcAft>
              <a:buClr>
                <a:srgbClr val="990000"/>
              </a:buClr>
              <a:buSzPct val="110000"/>
              <a:buFont typeface="Wingdings" pitchFamily="2" charset="2"/>
              <a:buChar char="§"/>
              <a:defRPr/>
            </a:pPr>
            <a:r>
              <a:rPr lang="en-US" kern="0" dirty="0">
                <a:latin typeface="Calibri" pitchFamily="34" charset="0"/>
              </a:rPr>
              <a:t>N elements, D cycles latency/op</a:t>
            </a:r>
          </a:p>
          <a:p>
            <a:pPr marL="627063" lvl="1" indent="-228600" fontAlgn="base">
              <a:lnSpc>
                <a:spcPct val="90000"/>
              </a:lnSpc>
              <a:spcBef>
                <a:spcPct val="20000"/>
              </a:spcBef>
              <a:spcAft>
                <a:spcPct val="0"/>
              </a:spcAft>
              <a:buClr>
                <a:srgbClr val="990000"/>
              </a:buClr>
              <a:buSzPct val="110000"/>
              <a:buFont typeface="Wingdings" pitchFamily="2" charset="2"/>
              <a:buChar char="§"/>
              <a:defRPr/>
            </a:pPr>
            <a:r>
              <a:rPr lang="en-US" kern="0" dirty="0">
                <a:latin typeface="Calibri" pitchFamily="34" charset="0"/>
              </a:rPr>
              <a:t>Should be (N/2+1)*D cycles:</a:t>
            </a:r>
            <a:br>
              <a:rPr lang="en-US" kern="0" dirty="0">
                <a:latin typeface="Calibri" pitchFamily="34" charset="0"/>
              </a:rPr>
            </a:br>
            <a:r>
              <a:rPr lang="en-US" b="1" kern="0" dirty="0">
                <a:solidFill>
                  <a:srgbClr val="C00000"/>
                </a:solidFill>
                <a:latin typeface="Calibri" pitchFamily="34" charset="0"/>
              </a:rPr>
              <a:t>CPE = D/2</a:t>
            </a:r>
          </a:p>
          <a:p>
            <a:pPr marL="627063" lvl="1" indent="-228600" fontAlgn="base">
              <a:lnSpc>
                <a:spcPct val="90000"/>
              </a:lnSpc>
              <a:spcBef>
                <a:spcPct val="20000"/>
              </a:spcBef>
              <a:spcAft>
                <a:spcPct val="0"/>
              </a:spcAft>
              <a:buClr>
                <a:srgbClr val="990000"/>
              </a:buClr>
              <a:buSzPct val="110000"/>
              <a:buFont typeface="Wingdings" pitchFamily="2" charset="2"/>
              <a:buChar char="§"/>
              <a:defRPr/>
            </a:pPr>
            <a:r>
              <a:rPr lang="en-US" kern="0" dirty="0">
                <a:latin typeface="Calibri" pitchFamily="34" charset="0"/>
              </a:rPr>
              <a:t>CPE matches prediction!</a:t>
            </a:r>
          </a:p>
        </p:txBody>
      </p:sp>
      <p:sp>
        <p:nvSpPr>
          <p:cNvPr id="78" name="TextBox 77"/>
          <p:cNvSpPr txBox="1"/>
          <p:nvPr/>
        </p:nvSpPr>
        <p:spPr>
          <a:xfrm>
            <a:off x="6934200" y="4953000"/>
            <a:ext cx="1295996" cy="369332"/>
          </a:xfrm>
          <a:prstGeom prst="rect">
            <a:avLst/>
          </a:prstGeom>
          <a:noFill/>
        </p:spPr>
        <p:txBody>
          <a:bodyPr wrap="none" rtlCol="0">
            <a:spAutoFit/>
          </a:bodyPr>
          <a:lstStyle/>
          <a:p>
            <a:r>
              <a:rPr lang="en-US" i="1" dirty="0">
                <a:solidFill>
                  <a:srgbClr val="C00000"/>
                </a:solidFill>
                <a:latin typeface="Calibri" pitchFamily="34" charset="0"/>
              </a:rPr>
              <a:t>What Now?</a:t>
            </a:r>
          </a:p>
        </p:txBody>
      </p:sp>
    </p:spTree>
    <p:extLst>
      <p:ext uri="{BB962C8B-B14F-4D97-AF65-F5344CB8AC3E}">
        <p14:creationId xmlns:p14="http://schemas.microsoft.com/office/powerpoint/2010/main" val="41697389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normAutofit lnSpcReduction="10000"/>
          </a:bodyPr>
          <a:lstStyle/>
          <a:p>
            <a:r>
              <a:rPr lang="en-US" b="1" dirty="0"/>
              <a:t>Overview</a:t>
            </a:r>
          </a:p>
          <a:p>
            <a:r>
              <a:rPr lang="en-US" dirty="0">
                <a:solidFill>
                  <a:srgbClr val="7F7F7F"/>
                </a:solidFill>
              </a:rPr>
              <a:t>Generally Useful Optimizations</a:t>
            </a:r>
          </a:p>
          <a:p>
            <a:pPr lvl="1"/>
            <a:r>
              <a:rPr lang="en-US" dirty="0">
                <a:solidFill>
                  <a:srgbClr val="7F7F7F"/>
                </a:solidFill>
              </a:rPr>
              <a:t>Code motion/</a:t>
            </a:r>
            <a:r>
              <a:rPr lang="en-US" dirty="0" err="1">
                <a:solidFill>
                  <a:srgbClr val="7F7F7F"/>
                </a:solidFill>
              </a:rPr>
              <a:t>precomputation</a:t>
            </a:r>
            <a:endParaRPr lang="en-US" dirty="0">
              <a:solidFill>
                <a:srgbClr val="7F7F7F"/>
              </a:solidFill>
            </a:endParaRPr>
          </a:p>
          <a:p>
            <a:pPr lvl="1"/>
            <a:r>
              <a:rPr lang="en-US" dirty="0">
                <a:solidFill>
                  <a:srgbClr val="7F7F7F"/>
                </a:solidFill>
              </a:rPr>
              <a:t>Strength reduction</a:t>
            </a:r>
          </a:p>
          <a:p>
            <a:pPr lvl="1"/>
            <a:r>
              <a:rPr lang="en-US" dirty="0">
                <a:solidFill>
                  <a:srgbClr val="7F7F7F"/>
                </a:solidFill>
              </a:rPr>
              <a:t>Sharing of common subexpressions</a:t>
            </a:r>
          </a:p>
          <a:p>
            <a:r>
              <a:rPr lang="en-US" dirty="0">
                <a:solidFill>
                  <a:srgbClr val="7F7F7F"/>
                </a:solidFill>
              </a:rPr>
              <a:t>Optimization Blockers</a:t>
            </a:r>
          </a:p>
          <a:p>
            <a:pPr lvl="1"/>
            <a:r>
              <a:rPr lang="en-US" dirty="0">
                <a:solidFill>
                  <a:srgbClr val="7F7F7F"/>
                </a:solidFill>
              </a:rPr>
              <a:t>Procedure calls</a:t>
            </a:r>
          </a:p>
          <a:p>
            <a:pPr lvl="1"/>
            <a:r>
              <a:rPr lang="en-US" dirty="0">
                <a:solidFill>
                  <a:srgbClr val="7F7F7F"/>
                </a:solidFill>
              </a:rPr>
              <a:t>Memory aliasing</a:t>
            </a:r>
          </a:p>
          <a:p>
            <a:r>
              <a:rPr lang="en-US" b="1" dirty="0">
                <a:solidFill>
                  <a:srgbClr val="7F7F7F"/>
                </a:solidFill>
              </a:rPr>
              <a:t>Exploiting Instruction-Level Parallelism</a:t>
            </a:r>
          </a:p>
          <a:p>
            <a:r>
              <a:rPr lang="en-US" dirty="0">
                <a:solidFill>
                  <a:srgbClr val="7F7F7F"/>
                </a:solidFill>
              </a:rPr>
              <a:t>Dealing with Conditionals</a:t>
            </a:r>
            <a:endParaRPr lang="en-US" b="1" dirty="0">
              <a:solidFill>
                <a:srgbClr val="7F7F7F"/>
              </a:solidFill>
            </a:endParaRPr>
          </a:p>
        </p:txBody>
      </p:sp>
    </p:spTree>
    <p:extLst>
      <p:ext uri="{BB962C8B-B14F-4D97-AF65-F5344CB8AC3E}">
        <p14:creationId xmlns:p14="http://schemas.microsoft.com/office/powerpoint/2010/main" val="1221577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a:xfrm>
            <a:off x="1981201" y="457200"/>
            <a:ext cx="7592093" cy="762000"/>
          </a:xfrm>
        </p:spPr>
        <p:txBody>
          <a:bodyPr/>
          <a:lstStyle/>
          <a:p>
            <a:pPr eaLnBrk="1" hangingPunct="1">
              <a:defRPr/>
            </a:pPr>
            <a:r>
              <a:rPr lang="en-US"/>
              <a:t>Unrolling &amp; Accumulating</a:t>
            </a:r>
          </a:p>
        </p:txBody>
      </p:sp>
      <p:sp>
        <p:nvSpPr>
          <p:cNvPr id="802819" name="Rectangle 3"/>
          <p:cNvSpPr>
            <a:spLocks noGrp="1" noChangeArrowheads="1"/>
          </p:cNvSpPr>
          <p:nvPr>
            <p:ph type="body" idx="1"/>
          </p:nvPr>
        </p:nvSpPr>
        <p:spPr>
          <a:xfrm>
            <a:off x="1981200" y="1371600"/>
            <a:ext cx="8307388" cy="4648200"/>
          </a:xfrm>
        </p:spPr>
        <p:txBody>
          <a:bodyPr/>
          <a:lstStyle/>
          <a:p>
            <a:pPr eaLnBrk="1" hangingPunct="1">
              <a:defRPr/>
            </a:pPr>
            <a:r>
              <a:rPr lang="en-US" dirty="0"/>
              <a:t>Idea</a:t>
            </a:r>
          </a:p>
          <a:p>
            <a:pPr lvl="1" eaLnBrk="1" hangingPunct="1">
              <a:defRPr/>
            </a:pPr>
            <a:r>
              <a:rPr lang="en-US" dirty="0"/>
              <a:t>Can unroll to any degree L</a:t>
            </a:r>
          </a:p>
          <a:p>
            <a:pPr lvl="1" eaLnBrk="1" hangingPunct="1">
              <a:defRPr/>
            </a:pPr>
            <a:r>
              <a:rPr lang="en-US" dirty="0"/>
              <a:t>Can accumulate K results in parallel</a:t>
            </a:r>
          </a:p>
          <a:p>
            <a:pPr lvl="1" eaLnBrk="1" hangingPunct="1">
              <a:defRPr/>
            </a:pPr>
            <a:r>
              <a:rPr lang="en-US" dirty="0"/>
              <a:t>L must be multiple of K</a:t>
            </a:r>
          </a:p>
          <a:p>
            <a:pPr eaLnBrk="1" hangingPunct="1">
              <a:defRPr/>
            </a:pPr>
            <a:endParaRPr lang="en-US" dirty="0"/>
          </a:p>
          <a:p>
            <a:pPr eaLnBrk="1" hangingPunct="1">
              <a:defRPr/>
            </a:pPr>
            <a:r>
              <a:rPr lang="en-US" dirty="0"/>
              <a:t>Limitations</a:t>
            </a:r>
          </a:p>
          <a:p>
            <a:pPr lvl="1" eaLnBrk="1" hangingPunct="1">
              <a:defRPr/>
            </a:pPr>
            <a:r>
              <a:rPr lang="en-US" dirty="0"/>
              <a:t>Diminishing returns</a:t>
            </a:r>
          </a:p>
          <a:p>
            <a:pPr lvl="2" eaLnBrk="1" hangingPunct="1">
              <a:defRPr/>
            </a:pPr>
            <a:r>
              <a:rPr lang="en-US" dirty="0"/>
              <a:t>Cannot go beyond throughput limitations of execution units</a:t>
            </a:r>
          </a:p>
          <a:p>
            <a:pPr lvl="1" eaLnBrk="1" hangingPunct="1">
              <a:defRPr/>
            </a:pPr>
            <a:r>
              <a:rPr lang="en-US" dirty="0"/>
              <a:t>Large overhead for short lengths</a:t>
            </a:r>
          </a:p>
          <a:p>
            <a:pPr lvl="2" eaLnBrk="1" hangingPunct="1">
              <a:defRPr/>
            </a:pPr>
            <a:r>
              <a:rPr lang="en-US" dirty="0"/>
              <a:t>Finish off iterations sequentially</a:t>
            </a:r>
          </a:p>
        </p:txBody>
      </p:sp>
    </p:spTree>
    <p:extLst>
      <p:ext uri="{BB962C8B-B14F-4D97-AF65-F5344CB8AC3E}">
        <p14:creationId xmlns:p14="http://schemas.microsoft.com/office/powerpoint/2010/main" val="96571130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9" name="Rectangle 3"/>
          <p:cNvSpPr>
            <a:spLocks noGrp="1" noChangeArrowheads="1"/>
          </p:cNvSpPr>
          <p:nvPr>
            <p:ph type="body" idx="1"/>
          </p:nvPr>
        </p:nvSpPr>
        <p:spPr>
          <a:xfrm>
            <a:off x="1966914" y="1220789"/>
            <a:ext cx="8624887" cy="5140325"/>
          </a:xfrm>
        </p:spPr>
        <p:txBody>
          <a:bodyPr/>
          <a:lstStyle/>
          <a:p>
            <a:pPr marL="284163" indent="-284163">
              <a:defRPr/>
            </a:pPr>
            <a:r>
              <a:rPr lang="en-US" dirty="0"/>
              <a:t>Challenge</a:t>
            </a:r>
          </a:p>
          <a:p>
            <a:pPr marL="457200" lvl="1" indent="-173038">
              <a:defRPr/>
            </a:pPr>
            <a:r>
              <a:rPr lang="en-US" dirty="0">
                <a:solidFill>
                  <a:srgbClr val="990000"/>
                </a:solidFill>
              </a:rPr>
              <a:t>Instruction Control Unit </a:t>
            </a:r>
            <a:r>
              <a:rPr lang="en-US" dirty="0"/>
              <a:t>must work well ahead of </a:t>
            </a:r>
            <a:r>
              <a:rPr lang="en-US" dirty="0">
                <a:solidFill>
                  <a:srgbClr val="990000"/>
                </a:solidFill>
              </a:rPr>
              <a:t>Execution Unit</a:t>
            </a:r>
            <a:br>
              <a:rPr lang="en-US" dirty="0"/>
            </a:br>
            <a:r>
              <a:rPr lang="en-US" dirty="0"/>
              <a:t>to generate enough operations to keep EU busy</a:t>
            </a:r>
          </a:p>
          <a:p>
            <a:pPr marL="285750" lvl="1" indent="-171450">
              <a:defRPr/>
            </a:pPr>
            <a:endParaRPr lang="en-US" dirty="0"/>
          </a:p>
          <a:p>
            <a:pPr marL="285750" lvl="1" indent="-171450">
              <a:defRPr/>
            </a:pPr>
            <a:endParaRPr lang="en-US" dirty="0"/>
          </a:p>
          <a:p>
            <a:pPr marL="285750" lvl="1" indent="-171450">
              <a:defRPr/>
            </a:pPr>
            <a:endParaRPr lang="en-US" dirty="0"/>
          </a:p>
          <a:p>
            <a:pPr marL="285750" lvl="1" indent="-171450">
              <a:defRPr/>
            </a:pPr>
            <a:endParaRPr lang="en-US" dirty="0"/>
          </a:p>
          <a:p>
            <a:pPr marL="285750" lvl="1" indent="-171450">
              <a:defRPr/>
            </a:pPr>
            <a:endParaRPr lang="en-US" dirty="0"/>
          </a:p>
          <a:p>
            <a:pPr marL="285750" lvl="1" indent="-171450">
              <a:defRPr/>
            </a:pPr>
            <a:endParaRPr lang="en-US" dirty="0"/>
          </a:p>
          <a:p>
            <a:pPr marL="285750" lvl="1" indent="-171450">
              <a:defRPr/>
            </a:pPr>
            <a:endParaRPr lang="en-US" dirty="0"/>
          </a:p>
          <a:p>
            <a:pPr marL="457200" lvl="1" indent="-173038">
              <a:defRPr/>
            </a:pPr>
            <a:r>
              <a:rPr lang="en-US" dirty="0"/>
              <a:t>When encounters conditional branch, cannot reliably determine where to continue fetching</a:t>
            </a:r>
          </a:p>
        </p:txBody>
      </p:sp>
      <p:sp>
        <p:nvSpPr>
          <p:cNvPr id="9" name="Rectangle 4"/>
          <p:cNvSpPr>
            <a:spLocks noChangeArrowheads="1"/>
          </p:cNvSpPr>
          <p:nvPr/>
        </p:nvSpPr>
        <p:spPr bwMode="auto">
          <a:xfrm>
            <a:off x="2667001" y="2506308"/>
            <a:ext cx="4615445" cy="2305760"/>
          </a:xfrm>
          <a:prstGeom prst="rect">
            <a:avLst/>
          </a:prstGeom>
          <a:solidFill>
            <a:schemeClr val="bg1">
              <a:lumMod val="95000"/>
            </a:schemeClr>
          </a:solidFill>
          <a:ln w="19050" cmpd="dbl">
            <a:solidFill>
              <a:schemeClr val="tx1"/>
            </a:solidFill>
            <a:miter lim="800000"/>
            <a:headEnd/>
            <a:tailEnd/>
          </a:ln>
        </p:spPr>
        <p:txBody>
          <a:bodyPr wrap="none" lIns="90487" tIns="44450" rIns="90487" bIns="44450">
            <a:spAutoFit/>
          </a:bodyPr>
          <a:lstStyle/>
          <a:p>
            <a:pPr>
              <a:tabLst>
                <a:tab pos="685800" algn="l"/>
                <a:tab pos="1435100" algn="l"/>
                <a:tab pos="3606800" algn="l"/>
                <a:tab pos="4686300" algn="l"/>
              </a:tabLst>
            </a:pPr>
            <a:r>
              <a:rPr lang="nl-NL" dirty="0">
                <a:latin typeface="Courier New" pitchFamily="49" charset="0"/>
              </a:rPr>
              <a:t>  404663:  </a:t>
            </a:r>
            <a:r>
              <a:rPr lang="nl-NL" dirty="0" err="1">
                <a:latin typeface="Courier New" pitchFamily="49" charset="0"/>
              </a:rPr>
              <a:t>mov</a:t>
            </a:r>
            <a:r>
              <a:rPr lang="nl-NL" dirty="0">
                <a:latin typeface="Courier New" pitchFamily="49" charset="0"/>
              </a:rPr>
              <a:t>    $0x0,%eax</a:t>
            </a:r>
          </a:p>
          <a:p>
            <a:pPr>
              <a:tabLst>
                <a:tab pos="685800" algn="l"/>
                <a:tab pos="1435100" algn="l"/>
                <a:tab pos="3606800" algn="l"/>
                <a:tab pos="4686300" algn="l"/>
              </a:tabLst>
            </a:pPr>
            <a:r>
              <a:rPr lang="nl-NL" dirty="0">
                <a:latin typeface="Courier New" pitchFamily="49" charset="0"/>
              </a:rPr>
              <a:t>  404668:  </a:t>
            </a:r>
            <a:r>
              <a:rPr lang="nl-NL" dirty="0" err="1">
                <a:latin typeface="Courier New" pitchFamily="49" charset="0"/>
              </a:rPr>
              <a:t>cmp</a:t>
            </a:r>
            <a:r>
              <a:rPr lang="nl-NL" dirty="0">
                <a:latin typeface="Courier New" pitchFamily="49" charset="0"/>
              </a:rPr>
              <a:t>    (%</a:t>
            </a:r>
            <a:r>
              <a:rPr lang="nl-NL" dirty="0" err="1">
                <a:latin typeface="Courier New" pitchFamily="49" charset="0"/>
              </a:rPr>
              <a:t>rdi</a:t>
            </a:r>
            <a:r>
              <a:rPr lang="nl-NL" dirty="0">
                <a:latin typeface="Courier New" pitchFamily="49" charset="0"/>
              </a:rPr>
              <a:t>),%</a:t>
            </a:r>
            <a:r>
              <a:rPr lang="nl-NL" dirty="0" err="1">
                <a:latin typeface="Courier New" pitchFamily="49" charset="0"/>
              </a:rPr>
              <a:t>rsi</a:t>
            </a:r>
            <a:endParaRPr lang="nl-NL" dirty="0">
              <a:latin typeface="Courier New" pitchFamily="49" charset="0"/>
            </a:endParaRPr>
          </a:p>
          <a:p>
            <a:pPr>
              <a:tabLst>
                <a:tab pos="685800" algn="l"/>
                <a:tab pos="1435100" algn="l"/>
                <a:tab pos="3606800" algn="l"/>
                <a:tab pos="4686300" algn="l"/>
              </a:tabLst>
            </a:pPr>
            <a:r>
              <a:rPr lang="nl-NL" dirty="0">
                <a:latin typeface="Courier New" pitchFamily="49" charset="0"/>
              </a:rPr>
              <a:t>  </a:t>
            </a:r>
            <a:r>
              <a:rPr lang="nl-NL" i="1" dirty="0">
                <a:latin typeface="Courier New" pitchFamily="49" charset="0"/>
              </a:rPr>
              <a:t>40466b:  </a:t>
            </a:r>
            <a:r>
              <a:rPr lang="nl-NL" i="1" dirty="0" err="1">
                <a:latin typeface="Courier New" pitchFamily="49" charset="0"/>
              </a:rPr>
              <a:t>jge</a:t>
            </a:r>
            <a:r>
              <a:rPr lang="nl-NL" i="1" dirty="0">
                <a:latin typeface="Courier New" pitchFamily="49" charset="0"/>
              </a:rPr>
              <a:t>    404685</a:t>
            </a:r>
          </a:p>
          <a:p>
            <a:pPr>
              <a:tabLst>
                <a:tab pos="685800" algn="l"/>
                <a:tab pos="1435100" algn="l"/>
                <a:tab pos="3606800" algn="l"/>
                <a:tab pos="4686300" algn="l"/>
              </a:tabLst>
            </a:pPr>
            <a:r>
              <a:rPr lang="nl-NL" dirty="0">
                <a:latin typeface="Courier New" pitchFamily="49" charset="0"/>
              </a:rPr>
              <a:t>  40466d:  </a:t>
            </a:r>
            <a:r>
              <a:rPr lang="nl-NL" dirty="0" err="1">
                <a:latin typeface="Courier New" pitchFamily="49" charset="0"/>
              </a:rPr>
              <a:t>mov</a:t>
            </a:r>
            <a:r>
              <a:rPr lang="nl-NL" dirty="0">
                <a:latin typeface="Courier New" pitchFamily="49" charset="0"/>
              </a:rPr>
              <a:t>    0x8(%</a:t>
            </a:r>
            <a:r>
              <a:rPr lang="nl-NL" dirty="0" err="1">
                <a:latin typeface="Courier New" pitchFamily="49" charset="0"/>
              </a:rPr>
              <a:t>rdi</a:t>
            </a:r>
            <a:r>
              <a:rPr lang="nl-NL" dirty="0">
                <a:latin typeface="Courier New" pitchFamily="49" charset="0"/>
              </a:rPr>
              <a:t>),%</a:t>
            </a:r>
            <a:r>
              <a:rPr lang="nl-NL" dirty="0" err="1">
                <a:latin typeface="Courier New" pitchFamily="49" charset="0"/>
              </a:rPr>
              <a:t>rax</a:t>
            </a:r>
            <a:endParaRPr lang="nl-NL" dirty="0">
              <a:latin typeface="Courier New" pitchFamily="49" charset="0"/>
            </a:endParaRPr>
          </a:p>
          <a:p>
            <a:pPr>
              <a:tabLst>
                <a:tab pos="685800" algn="l"/>
                <a:tab pos="1435100" algn="l"/>
                <a:tab pos="3606800" algn="l"/>
                <a:tab pos="4686300" algn="l"/>
              </a:tabLst>
            </a:pPr>
            <a:r>
              <a:rPr lang="nl-NL" dirty="0">
                <a:latin typeface="Courier New" pitchFamily="49" charset="0"/>
              </a:rPr>
              <a:t>   </a:t>
            </a:r>
          </a:p>
          <a:p>
            <a:pPr>
              <a:tabLst>
                <a:tab pos="685800" algn="l"/>
                <a:tab pos="1435100" algn="l"/>
                <a:tab pos="3606800" algn="l"/>
                <a:tab pos="4686300" algn="l"/>
              </a:tabLst>
            </a:pPr>
            <a:r>
              <a:rPr lang="nl-NL" dirty="0">
                <a:latin typeface="Courier New" pitchFamily="49" charset="0"/>
              </a:rPr>
              <a:t>   . . .</a:t>
            </a:r>
          </a:p>
          <a:p>
            <a:pPr>
              <a:tabLst>
                <a:tab pos="685800" algn="l"/>
                <a:tab pos="1435100" algn="l"/>
                <a:tab pos="3606800" algn="l"/>
                <a:tab pos="4686300" algn="l"/>
              </a:tabLst>
            </a:pPr>
            <a:endParaRPr lang="nl-NL" dirty="0">
              <a:latin typeface="Courier New" pitchFamily="49" charset="0"/>
            </a:endParaRPr>
          </a:p>
          <a:p>
            <a:pPr>
              <a:tabLst>
                <a:tab pos="685800" algn="l"/>
                <a:tab pos="1435100" algn="l"/>
                <a:tab pos="3606800" algn="l"/>
                <a:tab pos="4686300" algn="l"/>
              </a:tabLst>
            </a:pPr>
            <a:r>
              <a:rPr lang="nl-NL" dirty="0">
                <a:latin typeface="Courier New" pitchFamily="49" charset="0"/>
              </a:rPr>
              <a:t>  404685:  </a:t>
            </a:r>
            <a:r>
              <a:rPr lang="nl-NL" dirty="0" err="1">
                <a:latin typeface="Courier New" pitchFamily="49" charset="0"/>
              </a:rPr>
              <a:t>repz</a:t>
            </a:r>
            <a:r>
              <a:rPr lang="nl-NL" dirty="0">
                <a:latin typeface="Courier New" pitchFamily="49" charset="0"/>
              </a:rPr>
              <a:t> </a:t>
            </a:r>
            <a:r>
              <a:rPr lang="nl-NL" dirty="0" err="1">
                <a:latin typeface="Courier New" pitchFamily="49" charset="0"/>
              </a:rPr>
              <a:t>retq</a:t>
            </a:r>
            <a:endParaRPr lang="nl-NL" dirty="0">
              <a:latin typeface="Courier New" pitchFamily="49" charset="0"/>
            </a:endParaRPr>
          </a:p>
        </p:txBody>
      </p:sp>
      <p:sp>
        <p:nvSpPr>
          <p:cNvPr id="664578" name="Rectangle 2"/>
          <p:cNvSpPr>
            <a:spLocks noGrp="1" noChangeArrowheads="1"/>
          </p:cNvSpPr>
          <p:nvPr>
            <p:ph type="title"/>
          </p:nvPr>
        </p:nvSpPr>
        <p:spPr>
          <a:xfrm>
            <a:off x="1981200" y="533401"/>
            <a:ext cx="6421438" cy="573087"/>
          </a:xfrm>
        </p:spPr>
        <p:txBody>
          <a:bodyPr>
            <a:normAutofit fontScale="90000"/>
          </a:bodyPr>
          <a:lstStyle/>
          <a:p>
            <a:pPr eaLnBrk="1" hangingPunct="1">
              <a:defRPr/>
            </a:pPr>
            <a:r>
              <a:rPr lang="en-US"/>
              <a:t>What About Branches?</a:t>
            </a:r>
          </a:p>
        </p:txBody>
      </p:sp>
      <p:sp>
        <p:nvSpPr>
          <p:cNvPr id="48133" name="AutoShape 5"/>
          <p:cNvSpPr>
            <a:spLocks/>
          </p:cNvSpPr>
          <p:nvPr/>
        </p:nvSpPr>
        <p:spPr bwMode="auto">
          <a:xfrm>
            <a:off x="7316916" y="2514600"/>
            <a:ext cx="304800" cy="509814"/>
          </a:xfrm>
          <a:prstGeom prst="rightBrace">
            <a:avLst>
              <a:gd name="adj1" fmla="val 16667"/>
              <a:gd name="adj2" fmla="val 50000"/>
            </a:avLst>
          </a:prstGeom>
          <a:noFill/>
          <a:ln w="25400">
            <a:solidFill>
              <a:schemeClr val="tx1"/>
            </a:solidFill>
            <a:round/>
            <a:headEnd/>
            <a:tailEnd/>
          </a:ln>
        </p:spPr>
        <p:txBody>
          <a:bodyPr wrap="none" anchor="ctr"/>
          <a:lstStyle/>
          <a:p>
            <a:endParaRPr lang="en-US" dirty="0">
              <a:latin typeface="Calibri" pitchFamily="34" charset="0"/>
            </a:endParaRPr>
          </a:p>
        </p:txBody>
      </p:sp>
      <p:sp>
        <p:nvSpPr>
          <p:cNvPr id="48135" name="Text Box 7"/>
          <p:cNvSpPr txBox="1">
            <a:spLocks noChangeArrowheads="1"/>
          </p:cNvSpPr>
          <p:nvPr/>
        </p:nvSpPr>
        <p:spPr bwMode="auto">
          <a:xfrm>
            <a:off x="7696836" y="2562749"/>
            <a:ext cx="1085875" cy="369332"/>
          </a:xfrm>
          <a:prstGeom prst="rect">
            <a:avLst/>
          </a:prstGeom>
          <a:noFill/>
          <a:ln w="25400">
            <a:noFill/>
            <a:miter lim="800000"/>
            <a:headEnd/>
            <a:tailEnd/>
          </a:ln>
        </p:spPr>
        <p:txBody>
          <a:bodyPr wrap="none">
            <a:spAutoFit/>
          </a:bodyPr>
          <a:lstStyle/>
          <a:p>
            <a:pPr>
              <a:lnSpc>
                <a:spcPct val="100000"/>
              </a:lnSpc>
            </a:pPr>
            <a:r>
              <a:rPr lang="en-US" dirty="0">
                <a:latin typeface="Calibri" pitchFamily="34" charset="0"/>
              </a:rPr>
              <a:t>Executing</a:t>
            </a:r>
          </a:p>
        </p:txBody>
      </p:sp>
      <p:sp>
        <p:nvSpPr>
          <p:cNvPr id="48136" name="Text Box 8"/>
          <p:cNvSpPr txBox="1">
            <a:spLocks noChangeArrowheads="1"/>
          </p:cNvSpPr>
          <p:nvPr/>
        </p:nvSpPr>
        <p:spPr bwMode="auto">
          <a:xfrm>
            <a:off x="8146835" y="3045767"/>
            <a:ext cx="1851020" cy="369332"/>
          </a:xfrm>
          <a:prstGeom prst="rect">
            <a:avLst/>
          </a:prstGeom>
          <a:noFill/>
          <a:ln w="25400">
            <a:noFill/>
            <a:miter lim="800000"/>
            <a:headEnd/>
            <a:tailEnd/>
          </a:ln>
        </p:spPr>
        <p:txBody>
          <a:bodyPr wrap="none">
            <a:spAutoFit/>
          </a:bodyPr>
          <a:lstStyle/>
          <a:p>
            <a:pPr>
              <a:lnSpc>
                <a:spcPct val="100000"/>
              </a:lnSpc>
            </a:pPr>
            <a:r>
              <a:rPr lang="en-US" dirty="0">
                <a:solidFill>
                  <a:srgbClr val="990000"/>
                </a:solidFill>
                <a:latin typeface="Calibri" pitchFamily="34" charset="0"/>
              </a:rPr>
              <a:t>How to continue?</a:t>
            </a:r>
          </a:p>
        </p:txBody>
      </p:sp>
      <p:cxnSp>
        <p:nvCxnSpPr>
          <p:cNvPr id="10" name="Straight Arrow Connector 9"/>
          <p:cNvCxnSpPr/>
          <p:nvPr/>
        </p:nvCxnSpPr>
        <p:spPr bwMode="auto">
          <a:xfrm flipH="1">
            <a:off x="6781800" y="3276600"/>
            <a:ext cx="1295400" cy="0"/>
          </a:xfrm>
          <a:prstGeom prst="straightConnector1">
            <a:avLst/>
          </a:prstGeom>
          <a:noFill/>
          <a:ln w="25400" cap="flat" cmpd="sng" algn="ctr">
            <a:solidFill>
              <a:srgbClr val="990000"/>
            </a:solidFill>
            <a:prstDash val="solid"/>
            <a:round/>
            <a:headEnd type="none" w="med" len="med"/>
            <a:tailEnd type="arrow"/>
          </a:ln>
          <a:effectLst/>
        </p:spPr>
      </p:cxnSp>
    </p:spTree>
    <p:extLst>
      <p:ext uri="{BB962C8B-B14F-4D97-AF65-F5344CB8AC3E}">
        <p14:creationId xmlns:p14="http://schemas.microsoft.com/office/powerpoint/2010/main" val="41374232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xfrm>
            <a:off x="2057400" y="457201"/>
            <a:ext cx="5862638" cy="573087"/>
          </a:xfrm>
        </p:spPr>
        <p:txBody>
          <a:bodyPr>
            <a:normAutofit fontScale="90000"/>
          </a:bodyPr>
          <a:lstStyle/>
          <a:p>
            <a:pPr eaLnBrk="1" hangingPunct="1">
              <a:defRPr/>
            </a:pPr>
            <a:r>
              <a:rPr lang="en-US"/>
              <a:t>Modern CPU Design</a:t>
            </a:r>
          </a:p>
        </p:txBody>
      </p:sp>
      <p:sp>
        <p:nvSpPr>
          <p:cNvPr id="421891" name="Rectangle 3"/>
          <p:cNvSpPr>
            <a:spLocks noChangeArrowheads="1"/>
          </p:cNvSpPr>
          <p:nvPr/>
        </p:nvSpPr>
        <p:spPr bwMode="auto">
          <a:xfrm>
            <a:off x="3066041" y="3505200"/>
            <a:ext cx="6510337" cy="3048000"/>
          </a:xfrm>
          <a:prstGeom prst="rect">
            <a:avLst/>
          </a:prstGeom>
          <a:solidFill>
            <a:schemeClr val="bg1">
              <a:lumMod val="95000"/>
            </a:schemeClr>
          </a:solidFill>
          <a:ln w="19050">
            <a:solidFill>
              <a:schemeClr val="tx1"/>
            </a:solidFill>
            <a:miter lim="800000"/>
            <a:headEnd/>
            <a:tailEnd/>
          </a:ln>
          <a:effectLst/>
        </p:spPr>
        <p:txBody>
          <a:bodyPr wrap="none" anchor="b" anchorCtr="0"/>
          <a:lstStyle/>
          <a:p>
            <a:pPr eaLnBrk="1" hangingPunct="1">
              <a:lnSpc>
                <a:spcPct val="100000"/>
              </a:lnSpc>
              <a:defRPr/>
            </a:pPr>
            <a:r>
              <a:rPr lang="en-US" i="1" dirty="0">
                <a:solidFill>
                  <a:schemeClr val="tx1">
                    <a:lumMod val="50000"/>
                    <a:lumOff val="50000"/>
                  </a:schemeClr>
                </a:solidFill>
                <a:latin typeface="Calibri" pitchFamily="34" charset="0"/>
              </a:rPr>
              <a:t>Execution</a:t>
            </a:r>
          </a:p>
        </p:txBody>
      </p:sp>
      <p:sp>
        <p:nvSpPr>
          <p:cNvPr id="11268" name="Rectangle 4"/>
          <p:cNvSpPr>
            <a:spLocks noChangeArrowheads="1"/>
          </p:cNvSpPr>
          <p:nvPr/>
        </p:nvSpPr>
        <p:spPr bwMode="auto">
          <a:xfrm>
            <a:off x="3581400" y="3900160"/>
            <a:ext cx="5706052" cy="762000"/>
          </a:xfrm>
          <a:prstGeom prst="rect">
            <a:avLst/>
          </a:prstGeom>
          <a:solidFill>
            <a:schemeClr val="bg1">
              <a:lumMod val="75000"/>
            </a:schemeClr>
          </a:solidFill>
          <a:ln w="9525">
            <a:solidFill>
              <a:schemeClr val="tx1"/>
            </a:solidFill>
            <a:miter lim="800000"/>
            <a:headEnd/>
            <a:tailEnd/>
          </a:ln>
        </p:spPr>
        <p:txBody>
          <a:bodyPr wrap="none" anchor="ctr"/>
          <a:lstStyle/>
          <a:p>
            <a:pPr algn="r" eaLnBrk="1" hangingPunct="1">
              <a:lnSpc>
                <a:spcPct val="100000"/>
              </a:lnSpc>
            </a:pPr>
            <a:r>
              <a:rPr lang="en-US" sz="1400" dirty="0">
                <a:latin typeface="Calibri" pitchFamily="34" charset="0"/>
              </a:rPr>
              <a:t>Functional</a:t>
            </a:r>
          </a:p>
          <a:p>
            <a:pPr algn="r" eaLnBrk="1" hangingPunct="1">
              <a:lnSpc>
                <a:spcPct val="100000"/>
              </a:lnSpc>
            </a:pPr>
            <a:r>
              <a:rPr lang="en-US" sz="1400" dirty="0">
                <a:latin typeface="Calibri" pitchFamily="34" charset="0"/>
              </a:rPr>
              <a:t>Units</a:t>
            </a:r>
          </a:p>
        </p:txBody>
      </p:sp>
      <p:sp>
        <p:nvSpPr>
          <p:cNvPr id="421893" name="Rectangle 5"/>
          <p:cNvSpPr>
            <a:spLocks noChangeArrowheads="1"/>
          </p:cNvSpPr>
          <p:nvPr/>
        </p:nvSpPr>
        <p:spPr bwMode="auto">
          <a:xfrm>
            <a:off x="3066041" y="1219200"/>
            <a:ext cx="6510337" cy="1905000"/>
          </a:xfrm>
          <a:prstGeom prst="rect">
            <a:avLst/>
          </a:prstGeom>
          <a:solidFill>
            <a:schemeClr val="bg1">
              <a:lumMod val="95000"/>
            </a:schemeClr>
          </a:solidFill>
          <a:ln w="19050">
            <a:solidFill>
              <a:schemeClr val="tx1"/>
            </a:solidFill>
            <a:miter lim="800000"/>
            <a:headEnd/>
            <a:tailEnd/>
          </a:ln>
          <a:effectLst/>
        </p:spPr>
        <p:txBody>
          <a:bodyPr wrap="none" anchor="t" anchorCtr="0"/>
          <a:lstStyle/>
          <a:p>
            <a:pPr eaLnBrk="1" hangingPunct="1">
              <a:lnSpc>
                <a:spcPct val="100000"/>
              </a:lnSpc>
              <a:defRPr/>
            </a:pPr>
            <a:r>
              <a:rPr lang="en-US" i="1" dirty="0">
                <a:solidFill>
                  <a:schemeClr val="tx1">
                    <a:lumMod val="50000"/>
                    <a:lumOff val="50000"/>
                  </a:schemeClr>
                </a:solidFill>
                <a:latin typeface="Calibri" pitchFamily="34" charset="0"/>
              </a:rPr>
              <a:t>Instruction Control</a:t>
            </a:r>
          </a:p>
        </p:txBody>
      </p:sp>
      <p:sp>
        <p:nvSpPr>
          <p:cNvPr id="11270" name="Rectangle 6"/>
          <p:cNvSpPr>
            <a:spLocks noChangeArrowheads="1"/>
          </p:cNvSpPr>
          <p:nvPr/>
        </p:nvSpPr>
        <p:spPr bwMode="auto">
          <a:xfrm>
            <a:off x="3740728" y="4038600"/>
            <a:ext cx="676275"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Branch</a:t>
            </a:r>
          </a:p>
        </p:txBody>
      </p:sp>
      <p:sp>
        <p:nvSpPr>
          <p:cNvPr id="11271" name="Rectangle 7"/>
          <p:cNvSpPr>
            <a:spLocks noChangeArrowheads="1"/>
          </p:cNvSpPr>
          <p:nvPr/>
        </p:nvSpPr>
        <p:spPr bwMode="auto">
          <a:xfrm>
            <a:off x="5283778" y="4038600"/>
            <a:ext cx="676275"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err="1">
                <a:solidFill>
                  <a:schemeClr val="bg1"/>
                </a:solidFill>
                <a:latin typeface="Calibri" pitchFamily="34" charset="0"/>
              </a:rPr>
              <a:t>Arith</a:t>
            </a:r>
            <a:endParaRPr lang="en-US" sz="1400" dirty="0">
              <a:solidFill>
                <a:schemeClr val="bg1"/>
              </a:solidFill>
              <a:latin typeface="Calibri" pitchFamily="34" charset="0"/>
            </a:endParaRPr>
          </a:p>
        </p:txBody>
      </p:sp>
      <p:sp>
        <p:nvSpPr>
          <p:cNvPr id="11272" name="Rectangle 8"/>
          <p:cNvSpPr>
            <a:spLocks noChangeArrowheads="1"/>
          </p:cNvSpPr>
          <p:nvPr/>
        </p:nvSpPr>
        <p:spPr bwMode="auto">
          <a:xfrm>
            <a:off x="6056891" y="4038600"/>
            <a:ext cx="674687"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err="1">
                <a:solidFill>
                  <a:schemeClr val="bg1"/>
                </a:solidFill>
                <a:latin typeface="Calibri" pitchFamily="34" charset="0"/>
              </a:rPr>
              <a:t>Arith</a:t>
            </a:r>
            <a:endParaRPr lang="en-US" sz="1400" dirty="0">
              <a:solidFill>
                <a:schemeClr val="bg1"/>
              </a:solidFill>
              <a:latin typeface="Calibri" pitchFamily="34" charset="0"/>
            </a:endParaRPr>
          </a:p>
        </p:txBody>
      </p:sp>
      <p:sp>
        <p:nvSpPr>
          <p:cNvPr id="11273" name="Rectangle 9"/>
          <p:cNvSpPr>
            <a:spLocks noChangeArrowheads="1"/>
          </p:cNvSpPr>
          <p:nvPr/>
        </p:nvSpPr>
        <p:spPr bwMode="auto">
          <a:xfrm>
            <a:off x="6826828" y="4038600"/>
            <a:ext cx="676275"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Load</a:t>
            </a:r>
          </a:p>
        </p:txBody>
      </p:sp>
      <p:sp>
        <p:nvSpPr>
          <p:cNvPr id="11274" name="Rectangle 10"/>
          <p:cNvSpPr>
            <a:spLocks noChangeArrowheads="1"/>
          </p:cNvSpPr>
          <p:nvPr/>
        </p:nvSpPr>
        <p:spPr bwMode="auto">
          <a:xfrm>
            <a:off x="7598353" y="4038600"/>
            <a:ext cx="676275" cy="457200"/>
          </a:xfrm>
          <a:prstGeom prst="rect">
            <a:avLst/>
          </a:prstGeom>
          <a:solidFill>
            <a:srgbClr val="8C4040"/>
          </a:solidFill>
          <a:ln w="9525">
            <a:solidFill>
              <a:schemeClr val="tx1"/>
            </a:solidFill>
            <a:miter lim="800000"/>
            <a:headEnd/>
            <a:tailEnd/>
          </a:ln>
        </p:spPr>
        <p:txBody>
          <a:bodyPr wrap="none" anchor="ctr"/>
          <a:lstStyle/>
          <a:p>
            <a:pPr algn="ctr" eaLnBrk="1" hangingPunct="1"/>
            <a:r>
              <a:rPr lang="en-US" sz="1400" dirty="0">
                <a:solidFill>
                  <a:schemeClr val="bg1"/>
                </a:solidFill>
                <a:latin typeface="Calibri" pitchFamily="34" charset="0"/>
              </a:rPr>
              <a:t>Store</a:t>
            </a:r>
          </a:p>
        </p:txBody>
      </p:sp>
      <p:sp>
        <p:nvSpPr>
          <p:cNvPr id="11275" name="Rectangle 11"/>
          <p:cNvSpPr>
            <a:spLocks noChangeArrowheads="1"/>
          </p:cNvSpPr>
          <p:nvPr/>
        </p:nvSpPr>
        <p:spPr bwMode="auto">
          <a:xfrm>
            <a:off x="7984116" y="1676400"/>
            <a:ext cx="1303337" cy="11430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Instruction</a:t>
            </a:r>
          </a:p>
          <a:p>
            <a:pPr algn="ctr" eaLnBrk="1" hangingPunct="1">
              <a:lnSpc>
                <a:spcPct val="100000"/>
              </a:lnSpc>
            </a:pPr>
            <a:r>
              <a:rPr lang="en-US" sz="1400" dirty="0">
                <a:solidFill>
                  <a:schemeClr val="bg1"/>
                </a:solidFill>
                <a:latin typeface="Calibri" pitchFamily="34" charset="0"/>
              </a:rPr>
              <a:t>Cache</a:t>
            </a:r>
          </a:p>
        </p:txBody>
      </p:sp>
      <p:sp>
        <p:nvSpPr>
          <p:cNvPr id="11276" name="Rectangle 12"/>
          <p:cNvSpPr>
            <a:spLocks noChangeArrowheads="1"/>
          </p:cNvSpPr>
          <p:nvPr/>
        </p:nvSpPr>
        <p:spPr bwMode="auto">
          <a:xfrm>
            <a:off x="6826827" y="5562600"/>
            <a:ext cx="1447800" cy="6096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Data</a:t>
            </a:r>
          </a:p>
          <a:p>
            <a:pPr algn="ctr" eaLnBrk="1" hangingPunct="1">
              <a:lnSpc>
                <a:spcPct val="100000"/>
              </a:lnSpc>
            </a:pPr>
            <a:r>
              <a:rPr lang="en-US" sz="1400" dirty="0">
                <a:solidFill>
                  <a:schemeClr val="bg1"/>
                </a:solidFill>
                <a:latin typeface="Calibri" pitchFamily="34" charset="0"/>
              </a:rPr>
              <a:t>Cache</a:t>
            </a:r>
          </a:p>
        </p:txBody>
      </p:sp>
      <p:sp>
        <p:nvSpPr>
          <p:cNvPr id="11277" name="Rectangle 13"/>
          <p:cNvSpPr>
            <a:spLocks noChangeArrowheads="1"/>
          </p:cNvSpPr>
          <p:nvPr/>
        </p:nvSpPr>
        <p:spPr bwMode="auto">
          <a:xfrm>
            <a:off x="5766377" y="1676400"/>
            <a:ext cx="1157288" cy="5334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Fetch</a:t>
            </a:r>
          </a:p>
          <a:p>
            <a:pPr algn="ctr" eaLnBrk="1" hangingPunct="1">
              <a:lnSpc>
                <a:spcPct val="100000"/>
              </a:lnSpc>
            </a:pPr>
            <a:r>
              <a:rPr lang="en-US" sz="1400" dirty="0">
                <a:solidFill>
                  <a:schemeClr val="bg1"/>
                </a:solidFill>
                <a:latin typeface="Calibri" pitchFamily="34" charset="0"/>
              </a:rPr>
              <a:t>Control</a:t>
            </a:r>
          </a:p>
        </p:txBody>
      </p:sp>
      <p:sp>
        <p:nvSpPr>
          <p:cNvPr id="11278" name="Rectangle 14"/>
          <p:cNvSpPr>
            <a:spLocks noChangeArrowheads="1"/>
          </p:cNvSpPr>
          <p:nvPr/>
        </p:nvSpPr>
        <p:spPr bwMode="auto">
          <a:xfrm>
            <a:off x="5766377" y="2286000"/>
            <a:ext cx="1157288" cy="5334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Instruction</a:t>
            </a:r>
          </a:p>
          <a:p>
            <a:pPr algn="ctr" eaLnBrk="1" hangingPunct="1">
              <a:lnSpc>
                <a:spcPct val="100000"/>
              </a:lnSpc>
            </a:pPr>
            <a:r>
              <a:rPr lang="en-US" sz="1400" dirty="0">
                <a:solidFill>
                  <a:schemeClr val="bg1"/>
                </a:solidFill>
                <a:latin typeface="Calibri" pitchFamily="34" charset="0"/>
              </a:rPr>
              <a:t>Decode</a:t>
            </a:r>
          </a:p>
        </p:txBody>
      </p:sp>
      <p:sp>
        <p:nvSpPr>
          <p:cNvPr id="11279" name="Line 15"/>
          <p:cNvSpPr>
            <a:spLocks noChangeShapeType="1"/>
          </p:cNvSpPr>
          <p:nvPr/>
        </p:nvSpPr>
        <p:spPr bwMode="auto">
          <a:xfrm>
            <a:off x="6923665" y="1948130"/>
            <a:ext cx="106045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0" name="Line 16"/>
          <p:cNvSpPr>
            <a:spLocks noChangeShapeType="1"/>
          </p:cNvSpPr>
          <p:nvPr/>
        </p:nvSpPr>
        <p:spPr bwMode="auto">
          <a:xfrm flipH="1">
            <a:off x="6923665" y="2562880"/>
            <a:ext cx="106045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1" name="Line 17"/>
          <p:cNvSpPr>
            <a:spLocks noChangeShapeType="1"/>
          </p:cNvSpPr>
          <p:nvPr/>
        </p:nvSpPr>
        <p:spPr bwMode="auto">
          <a:xfrm>
            <a:off x="6344227" y="2819400"/>
            <a:ext cx="0" cy="990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2" name="Freeform 18"/>
          <p:cNvSpPr>
            <a:spLocks/>
          </p:cNvSpPr>
          <p:nvPr/>
        </p:nvSpPr>
        <p:spPr bwMode="auto">
          <a:xfrm flipH="1">
            <a:off x="3837565" y="1752600"/>
            <a:ext cx="1928812" cy="2286000"/>
          </a:xfrm>
          <a:custGeom>
            <a:avLst/>
            <a:gdLst>
              <a:gd name="T0" fmla="*/ 0 w 144"/>
              <a:gd name="T1" fmla="*/ 0 h 864"/>
              <a:gd name="T2" fmla="*/ 144 w 144"/>
              <a:gd name="T3" fmla="*/ 0 h 864"/>
              <a:gd name="T4" fmla="*/ 144 w 144"/>
              <a:gd name="T5" fmla="*/ 864 h 864"/>
              <a:gd name="T6" fmla="*/ 0 60000 65536"/>
              <a:gd name="T7" fmla="*/ 0 60000 65536"/>
              <a:gd name="T8" fmla="*/ 0 60000 65536"/>
              <a:gd name="T9" fmla="*/ 0 w 144"/>
              <a:gd name="T10" fmla="*/ 0 h 864"/>
              <a:gd name="T11" fmla="*/ 144 w 144"/>
              <a:gd name="T12" fmla="*/ 864 h 864"/>
            </a:gdLst>
            <a:ahLst/>
            <a:cxnLst>
              <a:cxn ang="T6">
                <a:pos x="T0" y="T1"/>
              </a:cxn>
              <a:cxn ang="T7">
                <a:pos x="T2" y="T3"/>
              </a:cxn>
              <a:cxn ang="T8">
                <a:pos x="T4" y="T5"/>
              </a:cxn>
            </a:cxnLst>
            <a:rect l="T9" t="T10" r="T11" b="T12"/>
            <a:pathLst>
              <a:path w="144" h="864">
                <a:moveTo>
                  <a:pt x="0" y="0"/>
                </a:moveTo>
                <a:lnTo>
                  <a:pt x="144" y="0"/>
                </a:lnTo>
                <a:lnTo>
                  <a:pt x="144" y="864"/>
                </a:lnTo>
              </a:path>
            </a:pathLst>
          </a:custGeom>
          <a:noFill/>
          <a:ln w="28575">
            <a:solidFill>
              <a:schemeClr val="tx1"/>
            </a:solidFill>
            <a:prstDash val="sysDot"/>
            <a:round/>
            <a:headEnd type="triangle" w="med" len="med"/>
            <a:tailEnd/>
          </a:ln>
        </p:spPr>
        <p:txBody>
          <a:bodyPr/>
          <a:lstStyle/>
          <a:p>
            <a:endParaRPr lang="en-US" dirty="0">
              <a:latin typeface="Calibri" pitchFamily="34" charset="0"/>
            </a:endParaRPr>
          </a:p>
        </p:txBody>
      </p:sp>
      <p:sp>
        <p:nvSpPr>
          <p:cNvPr id="11283" name="Line 19"/>
          <p:cNvSpPr>
            <a:spLocks noChangeShapeType="1"/>
          </p:cNvSpPr>
          <p:nvPr/>
        </p:nvSpPr>
        <p:spPr bwMode="auto">
          <a:xfrm rot="5400000">
            <a:off x="6487102" y="5029200"/>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4" name="Line 20"/>
          <p:cNvSpPr>
            <a:spLocks noChangeShapeType="1"/>
          </p:cNvSpPr>
          <p:nvPr/>
        </p:nvSpPr>
        <p:spPr bwMode="auto">
          <a:xfrm rot="16200000" flipV="1">
            <a:off x="6777615" y="5029200"/>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5" name="Line 21"/>
          <p:cNvSpPr>
            <a:spLocks noChangeShapeType="1"/>
          </p:cNvSpPr>
          <p:nvPr/>
        </p:nvSpPr>
        <p:spPr bwMode="auto">
          <a:xfrm rot="5400000">
            <a:off x="7258627" y="5029200"/>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6" name="Line 22"/>
          <p:cNvSpPr>
            <a:spLocks noChangeShapeType="1"/>
          </p:cNvSpPr>
          <p:nvPr/>
        </p:nvSpPr>
        <p:spPr bwMode="auto">
          <a:xfrm rot="5400000">
            <a:off x="7547552" y="5029200"/>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7" name="Text Box 23"/>
          <p:cNvSpPr txBox="1">
            <a:spLocks noChangeArrowheads="1"/>
          </p:cNvSpPr>
          <p:nvPr/>
        </p:nvSpPr>
        <p:spPr bwMode="auto">
          <a:xfrm>
            <a:off x="7038320" y="1673424"/>
            <a:ext cx="782202" cy="307777"/>
          </a:xfrm>
          <a:prstGeom prst="rect">
            <a:avLst/>
          </a:prstGeom>
          <a:noFill/>
          <a:ln w="9525">
            <a:noFill/>
            <a:miter lim="800000"/>
            <a:headEnd/>
            <a:tailEnd/>
          </a:ln>
        </p:spPr>
        <p:txBody>
          <a:bodyPr wrap="none">
            <a:spAutoFit/>
          </a:bodyPr>
          <a:lstStyle/>
          <a:p>
            <a:pPr algn="ctr" eaLnBrk="1" hangingPunct="1">
              <a:lnSpc>
                <a:spcPct val="100000"/>
              </a:lnSpc>
            </a:pPr>
            <a:r>
              <a:rPr lang="en-US" sz="1400" dirty="0">
                <a:latin typeface="Calibri" pitchFamily="34" charset="0"/>
              </a:rPr>
              <a:t>Address</a:t>
            </a:r>
          </a:p>
        </p:txBody>
      </p:sp>
      <p:sp>
        <p:nvSpPr>
          <p:cNvPr id="11288" name="Text Box 24"/>
          <p:cNvSpPr txBox="1">
            <a:spLocks noChangeArrowheads="1"/>
          </p:cNvSpPr>
          <p:nvPr/>
        </p:nvSpPr>
        <p:spPr bwMode="auto">
          <a:xfrm>
            <a:off x="6934200" y="2286001"/>
            <a:ext cx="1069140" cy="307777"/>
          </a:xfrm>
          <a:prstGeom prst="rect">
            <a:avLst/>
          </a:prstGeom>
          <a:noFill/>
          <a:ln w="9525">
            <a:noFill/>
            <a:miter lim="800000"/>
            <a:headEnd/>
            <a:tailEnd/>
          </a:ln>
        </p:spPr>
        <p:txBody>
          <a:bodyPr wrap="none">
            <a:spAutoFit/>
          </a:bodyPr>
          <a:lstStyle/>
          <a:p>
            <a:pPr algn="ctr" eaLnBrk="1" hangingPunct="1">
              <a:lnSpc>
                <a:spcPct val="100000"/>
              </a:lnSpc>
            </a:pPr>
            <a:r>
              <a:rPr lang="en-US" sz="1400" dirty="0">
                <a:latin typeface="Calibri" pitchFamily="34" charset="0"/>
              </a:rPr>
              <a:t>Instructions</a:t>
            </a:r>
          </a:p>
        </p:txBody>
      </p:sp>
      <p:sp>
        <p:nvSpPr>
          <p:cNvPr id="11289" name="Text Box 25"/>
          <p:cNvSpPr txBox="1">
            <a:spLocks noChangeArrowheads="1"/>
          </p:cNvSpPr>
          <p:nvPr/>
        </p:nvSpPr>
        <p:spPr bwMode="auto">
          <a:xfrm>
            <a:off x="6324601" y="2816424"/>
            <a:ext cx="1010981" cy="307777"/>
          </a:xfrm>
          <a:prstGeom prst="rect">
            <a:avLst/>
          </a:prstGeom>
          <a:noFill/>
          <a:ln w="9525">
            <a:noFill/>
            <a:miter lim="800000"/>
            <a:headEnd/>
            <a:tailEnd/>
          </a:ln>
        </p:spPr>
        <p:txBody>
          <a:bodyPr wrap="none">
            <a:spAutoFit/>
          </a:bodyPr>
          <a:lstStyle/>
          <a:p>
            <a:pPr algn="ctr" eaLnBrk="1" hangingPunct="1">
              <a:lnSpc>
                <a:spcPct val="100000"/>
              </a:lnSpc>
            </a:pPr>
            <a:r>
              <a:rPr lang="en-US" sz="1400" dirty="0">
                <a:latin typeface="Calibri" pitchFamily="34" charset="0"/>
              </a:rPr>
              <a:t>Operations</a:t>
            </a:r>
          </a:p>
        </p:txBody>
      </p:sp>
      <p:sp>
        <p:nvSpPr>
          <p:cNvPr id="11290" name="Text Box 26"/>
          <p:cNvSpPr txBox="1">
            <a:spLocks noChangeArrowheads="1"/>
          </p:cNvSpPr>
          <p:nvPr/>
        </p:nvSpPr>
        <p:spPr bwMode="auto">
          <a:xfrm>
            <a:off x="3810001" y="3166081"/>
            <a:ext cx="1291957" cy="307777"/>
          </a:xfrm>
          <a:prstGeom prst="rect">
            <a:avLst/>
          </a:prstGeom>
          <a:noFill/>
          <a:ln w="9525">
            <a:noFill/>
            <a:miter lim="800000"/>
            <a:headEnd/>
            <a:tailEnd/>
          </a:ln>
        </p:spPr>
        <p:txBody>
          <a:bodyPr wrap="none">
            <a:spAutoFit/>
          </a:bodyPr>
          <a:lstStyle/>
          <a:p>
            <a:pPr eaLnBrk="1" hangingPunct="1">
              <a:lnSpc>
                <a:spcPct val="100000"/>
              </a:lnSpc>
            </a:pPr>
            <a:r>
              <a:rPr lang="en-US" sz="1400" dirty="0">
                <a:latin typeface="Calibri" pitchFamily="34" charset="0"/>
              </a:rPr>
              <a:t>Prediction OK?</a:t>
            </a:r>
          </a:p>
        </p:txBody>
      </p:sp>
      <p:sp>
        <p:nvSpPr>
          <p:cNvPr id="11291" name="Text Box 27"/>
          <p:cNvSpPr txBox="1">
            <a:spLocks noChangeArrowheads="1"/>
          </p:cNvSpPr>
          <p:nvPr/>
        </p:nvSpPr>
        <p:spPr bwMode="auto">
          <a:xfrm>
            <a:off x="8039677" y="5240180"/>
            <a:ext cx="434734" cy="246221"/>
          </a:xfrm>
          <a:prstGeom prst="rect">
            <a:avLst/>
          </a:prstGeom>
          <a:noFill/>
          <a:ln w="9525">
            <a:noFill/>
            <a:miter lim="800000"/>
            <a:headEnd/>
            <a:tailEnd/>
          </a:ln>
        </p:spPr>
        <p:txBody>
          <a:bodyPr wrap="none">
            <a:spAutoFit/>
          </a:bodyPr>
          <a:lstStyle/>
          <a:p>
            <a:pPr algn="ctr" eaLnBrk="1" hangingPunct="1">
              <a:lnSpc>
                <a:spcPct val="100000"/>
              </a:lnSpc>
            </a:pPr>
            <a:r>
              <a:rPr lang="en-US" sz="1000" dirty="0">
                <a:latin typeface="Calibri" pitchFamily="34" charset="0"/>
              </a:rPr>
              <a:t>Data</a:t>
            </a:r>
          </a:p>
        </p:txBody>
      </p:sp>
      <p:sp>
        <p:nvSpPr>
          <p:cNvPr id="11292" name="Text Box 28"/>
          <p:cNvSpPr txBox="1">
            <a:spLocks noChangeArrowheads="1"/>
          </p:cNvSpPr>
          <p:nvPr/>
        </p:nvSpPr>
        <p:spPr bwMode="auto">
          <a:xfrm>
            <a:off x="7259940" y="5257801"/>
            <a:ext cx="434734" cy="246221"/>
          </a:xfrm>
          <a:prstGeom prst="rect">
            <a:avLst/>
          </a:prstGeom>
          <a:noFill/>
          <a:ln w="9525">
            <a:noFill/>
            <a:miter lim="800000"/>
            <a:headEnd/>
            <a:tailEnd/>
          </a:ln>
        </p:spPr>
        <p:txBody>
          <a:bodyPr wrap="none">
            <a:spAutoFit/>
          </a:bodyPr>
          <a:lstStyle/>
          <a:p>
            <a:pPr algn="ctr" eaLnBrk="1" hangingPunct="1">
              <a:lnSpc>
                <a:spcPct val="100000"/>
              </a:lnSpc>
            </a:pPr>
            <a:r>
              <a:rPr lang="en-US" sz="1000" dirty="0">
                <a:latin typeface="Calibri" pitchFamily="34" charset="0"/>
              </a:rPr>
              <a:t>Data</a:t>
            </a:r>
          </a:p>
        </p:txBody>
      </p:sp>
      <p:sp>
        <p:nvSpPr>
          <p:cNvPr id="11293" name="Text Box 29"/>
          <p:cNvSpPr txBox="1">
            <a:spLocks noChangeArrowheads="1"/>
          </p:cNvSpPr>
          <p:nvPr/>
        </p:nvSpPr>
        <p:spPr bwMode="auto">
          <a:xfrm>
            <a:off x="6608584" y="5011580"/>
            <a:ext cx="478016" cy="246221"/>
          </a:xfrm>
          <a:prstGeom prst="rect">
            <a:avLst/>
          </a:prstGeom>
          <a:noFill/>
          <a:ln w="9525">
            <a:noFill/>
            <a:miter lim="800000"/>
            <a:headEnd/>
            <a:tailEnd/>
          </a:ln>
        </p:spPr>
        <p:txBody>
          <a:bodyPr wrap="none">
            <a:spAutoFit/>
          </a:bodyPr>
          <a:lstStyle/>
          <a:p>
            <a:pPr algn="ctr" eaLnBrk="1" hangingPunct="1">
              <a:lnSpc>
                <a:spcPct val="100000"/>
              </a:lnSpc>
            </a:pPr>
            <a:r>
              <a:rPr lang="en-US" sz="1000" dirty="0" err="1">
                <a:latin typeface="Calibri" pitchFamily="34" charset="0"/>
              </a:rPr>
              <a:t>Addr</a:t>
            </a:r>
            <a:r>
              <a:rPr lang="en-US" sz="1000" dirty="0">
                <a:latin typeface="Calibri" pitchFamily="34" charset="0"/>
              </a:rPr>
              <a:t>.</a:t>
            </a:r>
          </a:p>
        </p:txBody>
      </p:sp>
      <p:sp>
        <p:nvSpPr>
          <p:cNvPr id="11294" name="Text Box 30"/>
          <p:cNvSpPr txBox="1">
            <a:spLocks noChangeArrowheads="1"/>
          </p:cNvSpPr>
          <p:nvPr/>
        </p:nvSpPr>
        <p:spPr bwMode="auto">
          <a:xfrm>
            <a:off x="7377440" y="5011580"/>
            <a:ext cx="478016" cy="246221"/>
          </a:xfrm>
          <a:prstGeom prst="rect">
            <a:avLst/>
          </a:prstGeom>
          <a:noFill/>
          <a:ln w="9525">
            <a:noFill/>
            <a:miter lim="800000"/>
            <a:headEnd/>
            <a:tailEnd/>
          </a:ln>
        </p:spPr>
        <p:txBody>
          <a:bodyPr wrap="none">
            <a:spAutoFit/>
          </a:bodyPr>
          <a:lstStyle/>
          <a:p>
            <a:pPr algn="ctr" eaLnBrk="1" hangingPunct="1">
              <a:lnSpc>
                <a:spcPct val="100000"/>
              </a:lnSpc>
            </a:pPr>
            <a:r>
              <a:rPr lang="en-US" sz="1000" dirty="0" err="1">
                <a:latin typeface="Calibri" pitchFamily="34" charset="0"/>
              </a:rPr>
              <a:t>Addr</a:t>
            </a:r>
            <a:r>
              <a:rPr lang="en-US" sz="1000" dirty="0">
                <a:latin typeface="Calibri" pitchFamily="34" charset="0"/>
              </a:rPr>
              <a:t>.</a:t>
            </a:r>
          </a:p>
        </p:txBody>
      </p:sp>
      <p:sp>
        <p:nvSpPr>
          <p:cNvPr id="11295" name="Line 31"/>
          <p:cNvSpPr>
            <a:spLocks noChangeShapeType="1"/>
          </p:cNvSpPr>
          <p:nvPr/>
        </p:nvSpPr>
        <p:spPr bwMode="auto">
          <a:xfrm>
            <a:off x="4067175"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96" name="Line 32"/>
          <p:cNvSpPr>
            <a:spLocks noChangeShapeType="1"/>
          </p:cNvSpPr>
          <p:nvPr/>
        </p:nvSpPr>
        <p:spPr bwMode="auto">
          <a:xfrm>
            <a:off x="5611812"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97" name="Line 33"/>
          <p:cNvSpPr>
            <a:spLocks noChangeShapeType="1"/>
          </p:cNvSpPr>
          <p:nvPr/>
        </p:nvSpPr>
        <p:spPr bwMode="auto">
          <a:xfrm>
            <a:off x="6381750"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98" name="Line 34"/>
          <p:cNvSpPr>
            <a:spLocks noChangeShapeType="1"/>
          </p:cNvSpPr>
          <p:nvPr/>
        </p:nvSpPr>
        <p:spPr bwMode="auto">
          <a:xfrm>
            <a:off x="7154862"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99" name="Line 35"/>
          <p:cNvSpPr>
            <a:spLocks noChangeShapeType="1"/>
          </p:cNvSpPr>
          <p:nvPr/>
        </p:nvSpPr>
        <p:spPr bwMode="auto">
          <a:xfrm>
            <a:off x="7924800"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300" name="Line 36"/>
          <p:cNvSpPr>
            <a:spLocks noChangeShapeType="1"/>
          </p:cNvSpPr>
          <p:nvPr/>
        </p:nvSpPr>
        <p:spPr bwMode="auto">
          <a:xfrm>
            <a:off x="4067176" y="3810000"/>
            <a:ext cx="3857625" cy="0"/>
          </a:xfrm>
          <a:prstGeom prst="line">
            <a:avLst/>
          </a:prstGeom>
          <a:noFill/>
          <a:ln w="28575">
            <a:solidFill>
              <a:schemeClr val="tx1"/>
            </a:solidFill>
            <a:round/>
            <a:headEnd/>
            <a:tailEnd/>
          </a:ln>
        </p:spPr>
        <p:txBody>
          <a:bodyPr/>
          <a:lstStyle/>
          <a:p>
            <a:endParaRPr lang="en-US" dirty="0">
              <a:latin typeface="Calibri" pitchFamily="34" charset="0"/>
            </a:endParaRPr>
          </a:p>
        </p:txBody>
      </p:sp>
      <p:sp>
        <p:nvSpPr>
          <p:cNvPr id="11301" name="Rectangle 37"/>
          <p:cNvSpPr>
            <a:spLocks noChangeArrowheads="1"/>
          </p:cNvSpPr>
          <p:nvPr/>
        </p:nvSpPr>
        <p:spPr bwMode="auto">
          <a:xfrm>
            <a:off x="4513840" y="4038600"/>
            <a:ext cx="673100"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err="1">
                <a:solidFill>
                  <a:schemeClr val="bg1"/>
                </a:solidFill>
                <a:latin typeface="Calibri" pitchFamily="34" charset="0"/>
              </a:rPr>
              <a:t>Arith</a:t>
            </a:r>
            <a:endParaRPr lang="en-US" sz="1400" dirty="0">
              <a:solidFill>
                <a:schemeClr val="bg1"/>
              </a:solidFill>
              <a:latin typeface="Calibri" pitchFamily="34" charset="0"/>
            </a:endParaRPr>
          </a:p>
        </p:txBody>
      </p:sp>
      <p:sp>
        <p:nvSpPr>
          <p:cNvPr id="11302" name="Line 38"/>
          <p:cNvSpPr>
            <a:spLocks noChangeShapeType="1"/>
          </p:cNvSpPr>
          <p:nvPr/>
        </p:nvSpPr>
        <p:spPr bwMode="auto">
          <a:xfrm>
            <a:off x="4838700"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303" name="Line 39"/>
          <p:cNvSpPr>
            <a:spLocks noChangeShapeType="1"/>
          </p:cNvSpPr>
          <p:nvPr/>
        </p:nvSpPr>
        <p:spPr bwMode="auto">
          <a:xfrm>
            <a:off x="3259715" y="4876800"/>
            <a:ext cx="5214696" cy="0"/>
          </a:xfrm>
          <a:prstGeom prst="line">
            <a:avLst/>
          </a:prstGeom>
          <a:noFill/>
          <a:ln w="28575">
            <a:solidFill>
              <a:schemeClr val="tx1"/>
            </a:solidFill>
            <a:round/>
            <a:headEnd/>
            <a:tailEnd/>
          </a:ln>
        </p:spPr>
        <p:txBody>
          <a:bodyPr/>
          <a:lstStyle/>
          <a:p>
            <a:endParaRPr lang="en-US" dirty="0">
              <a:latin typeface="Calibri" pitchFamily="34" charset="0"/>
            </a:endParaRPr>
          </a:p>
        </p:txBody>
      </p:sp>
      <p:grpSp>
        <p:nvGrpSpPr>
          <p:cNvPr id="2" name="Group 40"/>
          <p:cNvGrpSpPr>
            <a:grpSpLocks/>
          </p:cNvGrpSpPr>
          <p:nvPr/>
        </p:nvGrpSpPr>
        <p:grpSpPr bwMode="auto">
          <a:xfrm>
            <a:off x="4031241" y="4495800"/>
            <a:ext cx="3857625" cy="381000"/>
            <a:chOff x="768" y="2016"/>
            <a:chExt cx="1920" cy="144"/>
          </a:xfrm>
        </p:grpSpPr>
        <p:sp>
          <p:nvSpPr>
            <p:cNvPr id="11313" name="Line 41"/>
            <p:cNvSpPr>
              <a:spLocks noChangeShapeType="1"/>
            </p:cNvSpPr>
            <p:nvPr/>
          </p:nvSpPr>
          <p:spPr bwMode="auto">
            <a:xfrm>
              <a:off x="768"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4" name="Line 42"/>
            <p:cNvSpPr>
              <a:spLocks noChangeShapeType="1"/>
            </p:cNvSpPr>
            <p:nvPr/>
          </p:nvSpPr>
          <p:spPr bwMode="auto">
            <a:xfrm>
              <a:off x="1536"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5" name="Line 43"/>
            <p:cNvSpPr>
              <a:spLocks noChangeShapeType="1"/>
            </p:cNvSpPr>
            <p:nvPr/>
          </p:nvSpPr>
          <p:spPr bwMode="auto">
            <a:xfrm>
              <a:off x="1920"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6" name="Line 44"/>
            <p:cNvSpPr>
              <a:spLocks noChangeShapeType="1"/>
            </p:cNvSpPr>
            <p:nvPr/>
          </p:nvSpPr>
          <p:spPr bwMode="auto">
            <a:xfrm>
              <a:off x="2304"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7" name="Line 45"/>
            <p:cNvSpPr>
              <a:spLocks noChangeShapeType="1"/>
            </p:cNvSpPr>
            <p:nvPr/>
          </p:nvSpPr>
          <p:spPr bwMode="auto">
            <a:xfrm>
              <a:off x="2688"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8" name="Line 46"/>
            <p:cNvSpPr>
              <a:spLocks noChangeShapeType="1"/>
            </p:cNvSpPr>
            <p:nvPr/>
          </p:nvSpPr>
          <p:spPr bwMode="auto">
            <a:xfrm>
              <a:off x="1152"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grpSp>
      <p:sp>
        <p:nvSpPr>
          <p:cNvPr id="11305" name="Rectangle 47"/>
          <p:cNvSpPr>
            <a:spLocks noChangeArrowheads="1"/>
          </p:cNvSpPr>
          <p:nvPr/>
        </p:nvSpPr>
        <p:spPr bwMode="auto">
          <a:xfrm>
            <a:off x="4320165" y="4829176"/>
            <a:ext cx="1514902" cy="307777"/>
          </a:xfrm>
          <a:prstGeom prst="rect">
            <a:avLst/>
          </a:prstGeom>
          <a:noFill/>
          <a:ln w="9525">
            <a:noFill/>
            <a:miter lim="800000"/>
            <a:headEnd/>
            <a:tailEnd/>
          </a:ln>
        </p:spPr>
        <p:txBody>
          <a:bodyPr wrap="none">
            <a:spAutoFit/>
          </a:bodyPr>
          <a:lstStyle/>
          <a:p>
            <a:pPr eaLnBrk="1" hangingPunct="1">
              <a:lnSpc>
                <a:spcPct val="100000"/>
              </a:lnSpc>
            </a:pPr>
            <a:r>
              <a:rPr lang="en-US" sz="1400" dirty="0">
                <a:latin typeface="Calibri" pitchFamily="34" charset="0"/>
              </a:rPr>
              <a:t>Operation Results</a:t>
            </a:r>
          </a:p>
        </p:txBody>
      </p:sp>
      <p:sp>
        <p:nvSpPr>
          <p:cNvPr id="11306" name="Rectangle 48"/>
          <p:cNvSpPr>
            <a:spLocks noChangeArrowheads="1"/>
          </p:cNvSpPr>
          <p:nvPr/>
        </p:nvSpPr>
        <p:spPr bwMode="auto">
          <a:xfrm>
            <a:off x="4320166" y="1828800"/>
            <a:ext cx="1157287" cy="990600"/>
          </a:xfrm>
          <a:prstGeom prst="rect">
            <a:avLst/>
          </a:prstGeom>
          <a:solidFill>
            <a:srgbClr val="8C4040"/>
          </a:solidFill>
          <a:ln w="9525">
            <a:solidFill>
              <a:schemeClr val="tx1"/>
            </a:solidFill>
            <a:miter lim="800000"/>
            <a:headEnd/>
            <a:tailEnd/>
          </a:ln>
        </p:spPr>
        <p:txBody>
          <a:bodyPr wrap="none"/>
          <a:lstStyle/>
          <a:p>
            <a:pPr algn="ctr" eaLnBrk="1" hangingPunct="1">
              <a:lnSpc>
                <a:spcPct val="100000"/>
              </a:lnSpc>
            </a:pPr>
            <a:r>
              <a:rPr lang="en-US" sz="1400" dirty="0">
                <a:solidFill>
                  <a:schemeClr val="bg1"/>
                </a:solidFill>
                <a:latin typeface="Calibri" pitchFamily="34" charset="0"/>
              </a:rPr>
              <a:t>Retirement</a:t>
            </a:r>
          </a:p>
          <a:p>
            <a:pPr algn="ctr" eaLnBrk="1" hangingPunct="1">
              <a:lnSpc>
                <a:spcPct val="100000"/>
              </a:lnSpc>
            </a:pPr>
            <a:r>
              <a:rPr lang="en-US" sz="1400" dirty="0">
                <a:solidFill>
                  <a:schemeClr val="bg1"/>
                </a:solidFill>
                <a:latin typeface="Calibri" pitchFamily="34" charset="0"/>
              </a:rPr>
              <a:t>Unit</a:t>
            </a:r>
          </a:p>
        </p:txBody>
      </p:sp>
      <p:sp>
        <p:nvSpPr>
          <p:cNvPr id="11307" name="Rectangle 49"/>
          <p:cNvSpPr>
            <a:spLocks noChangeArrowheads="1"/>
          </p:cNvSpPr>
          <p:nvPr/>
        </p:nvSpPr>
        <p:spPr bwMode="auto">
          <a:xfrm>
            <a:off x="4513841" y="2286000"/>
            <a:ext cx="769937" cy="457200"/>
          </a:xfrm>
          <a:prstGeom prst="rect">
            <a:avLst/>
          </a:prstGeom>
          <a:solidFill>
            <a:schemeClr val="bg1">
              <a:lumMod val="50000"/>
            </a:schemeClr>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Register</a:t>
            </a:r>
          </a:p>
          <a:p>
            <a:pPr algn="ctr" eaLnBrk="1" hangingPunct="1">
              <a:lnSpc>
                <a:spcPct val="100000"/>
              </a:lnSpc>
            </a:pPr>
            <a:r>
              <a:rPr lang="en-US" sz="1400" dirty="0">
                <a:solidFill>
                  <a:schemeClr val="bg1"/>
                </a:solidFill>
                <a:latin typeface="Calibri" pitchFamily="34" charset="0"/>
              </a:rPr>
              <a:t>File</a:t>
            </a:r>
          </a:p>
        </p:txBody>
      </p:sp>
      <p:sp>
        <p:nvSpPr>
          <p:cNvPr id="11308" name="Line 50"/>
          <p:cNvSpPr>
            <a:spLocks noChangeShapeType="1"/>
          </p:cNvSpPr>
          <p:nvPr/>
        </p:nvSpPr>
        <p:spPr bwMode="auto">
          <a:xfrm>
            <a:off x="3837565" y="2209800"/>
            <a:ext cx="482600" cy="0"/>
          </a:xfrm>
          <a:prstGeom prst="line">
            <a:avLst/>
          </a:prstGeom>
          <a:noFill/>
          <a:ln w="28575">
            <a:solidFill>
              <a:schemeClr val="tx1"/>
            </a:solidFill>
            <a:prstDash val="sysDot"/>
            <a:round/>
            <a:headEnd/>
            <a:tailEnd type="triangle" w="med" len="med"/>
          </a:ln>
        </p:spPr>
        <p:txBody>
          <a:bodyPr/>
          <a:lstStyle/>
          <a:p>
            <a:endParaRPr lang="en-US" dirty="0">
              <a:latin typeface="Calibri" pitchFamily="34" charset="0"/>
            </a:endParaRPr>
          </a:p>
        </p:txBody>
      </p:sp>
      <p:sp>
        <p:nvSpPr>
          <p:cNvPr id="11309" name="Freeform 51"/>
          <p:cNvSpPr>
            <a:spLocks/>
          </p:cNvSpPr>
          <p:nvPr/>
        </p:nvSpPr>
        <p:spPr bwMode="auto">
          <a:xfrm flipH="1">
            <a:off x="3428999" y="2667000"/>
            <a:ext cx="891166" cy="2209800"/>
          </a:xfrm>
          <a:custGeom>
            <a:avLst/>
            <a:gdLst>
              <a:gd name="T0" fmla="*/ 0 w 144"/>
              <a:gd name="T1" fmla="*/ 0 h 864"/>
              <a:gd name="T2" fmla="*/ 144 w 144"/>
              <a:gd name="T3" fmla="*/ 0 h 864"/>
              <a:gd name="T4" fmla="*/ 144 w 144"/>
              <a:gd name="T5" fmla="*/ 864 h 864"/>
              <a:gd name="T6" fmla="*/ 0 60000 65536"/>
              <a:gd name="T7" fmla="*/ 0 60000 65536"/>
              <a:gd name="T8" fmla="*/ 0 60000 65536"/>
              <a:gd name="T9" fmla="*/ 0 w 144"/>
              <a:gd name="T10" fmla="*/ 0 h 864"/>
              <a:gd name="T11" fmla="*/ 144 w 144"/>
              <a:gd name="T12" fmla="*/ 864 h 864"/>
            </a:gdLst>
            <a:ahLst/>
            <a:cxnLst>
              <a:cxn ang="T6">
                <a:pos x="T0" y="T1"/>
              </a:cxn>
              <a:cxn ang="T7">
                <a:pos x="T2" y="T3"/>
              </a:cxn>
              <a:cxn ang="T8">
                <a:pos x="T4" y="T5"/>
              </a:cxn>
            </a:cxnLst>
            <a:rect l="T9" t="T10" r="T11" b="T12"/>
            <a:pathLst>
              <a:path w="144" h="864">
                <a:moveTo>
                  <a:pt x="0" y="0"/>
                </a:moveTo>
                <a:lnTo>
                  <a:pt x="144" y="0"/>
                </a:lnTo>
                <a:lnTo>
                  <a:pt x="144" y="864"/>
                </a:lnTo>
              </a:path>
            </a:pathLst>
          </a:custGeom>
          <a:noFill/>
          <a:ln w="19050">
            <a:solidFill>
              <a:schemeClr val="tx1"/>
            </a:solidFill>
            <a:round/>
            <a:headEnd type="triangle" w="med" len="med"/>
            <a:tailEnd/>
          </a:ln>
        </p:spPr>
        <p:txBody>
          <a:bodyPr/>
          <a:lstStyle/>
          <a:p>
            <a:endParaRPr lang="en-US" dirty="0">
              <a:latin typeface="Calibri" pitchFamily="34" charset="0"/>
            </a:endParaRPr>
          </a:p>
        </p:txBody>
      </p:sp>
      <p:sp>
        <p:nvSpPr>
          <p:cNvPr id="11310" name="Text Box 52"/>
          <p:cNvSpPr txBox="1">
            <a:spLocks noChangeArrowheads="1"/>
          </p:cNvSpPr>
          <p:nvPr/>
        </p:nvSpPr>
        <p:spPr bwMode="auto">
          <a:xfrm>
            <a:off x="1981201" y="3159101"/>
            <a:ext cx="1445203" cy="307777"/>
          </a:xfrm>
          <a:prstGeom prst="rect">
            <a:avLst/>
          </a:prstGeom>
          <a:noFill/>
          <a:ln w="9525">
            <a:noFill/>
            <a:miter lim="800000"/>
            <a:headEnd/>
            <a:tailEnd/>
          </a:ln>
        </p:spPr>
        <p:txBody>
          <a:bodyPr wrap="none">
            <a:spAutoFit/>
          </a:bodyPr>
          <a:lstStyle/>
          <a:p>
            <a:pPr algn="r" eaLnBrk="1" hangingPunct="1">
              <a:lnSpc>
                <a:spcPct val="100000"/>
              </a:lnSpc>
            </a:pPr>
            <a:r>
              <a:rPr lang="en-US" sz="1400" dirty="0">
                <a:latin typeface="Calibri" pitchFamily="34" charset="0"/>
              </a:rPr>
              <a:t>Register Updates</a:t>
            </a:r>
          </a:p>
        </p:txBody>
      </p:sp>
      <p:sp>
        <p:nvSpPr>
          <p:cNvPr id="11311" name="Line 53"/>
          <p:cNvSpPr>
            <a:spLocks noChangeShapeType="1"/>
          </p:cNvSpPr>
          <p:nvPr/>
        </p:nvSpPr>
        <p:spPr bwMode="auto">
          <a:xfrm>
            <a:off x="5283777" y="2514600"/>
            <a:ext cx="4826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312" name="Freeform 54"/>
          <p:cNvSpPr>
            <a:spLocks/>
          </p:cNvSpPr>
          <p:nvPr/>
        </p:nvSpPr>
        <p:spPr bwMode="auto">
          <a:xfrm>
            <a:off x="5380615" y="2819400"/>
            <a:ext cx="963612" cy="228600"/>
          </a:xfrm>
          <a:custGeom>
            <a:avLst/>
            <a:gdLst>
              <a:gd name="T0" fmla="*/ 480 w 480"/>
              <a:gd name="T1" fmla="*/ 144 h 144"/>
              <a:gd name="T2" fmla="*/ 0 w 480"/>
              <a:gd name="T3" fmla="*/ 144 h 144"/>
              <a:gd name="T4" fmla="*/ 0 w 480"/>
              <a:gd name="T5" fmla="*/ 0 h 144"/>
              <a:gd name="T6" fmla="*/ 0 60000 65536"/>
              <a:gd name="T7" fmla="*/ 0 60000 65536"/>
              <a:gd name="T8" fmla="*/ 0 60000 65536"/>
              <a:gd name="T9" fmla="*/ 0 w 480"/>
              <a:gd name="T10" fmla="*/ 0 h 144"/>
              <a:gd name="T11" fmla="*/ 480 w 480"/>
              <a:gd name="T12" fmla="*/ 144 h 144"/>
            </a:gdLst>
            <a:ahLst/>
            <a:cxnLst>
              <a:cxn ang="T6">
                <a:pos x="T0" y="T1"/>
              </a:cxn>
              <a:cxn ang="T7">
                <a:pos x="T2" y="T3"/>
              </a:cxn>
              <a:cxn ang="T8">
                <a:pos x="T4" y="T5"/>
              </a:cxn>
            </a:cxnLst>
            <a:rect l="T9" t="T10" r="T11" b="T12"/>
            <a:pathLst>
              <a:path w="480" h="144">
                <a:moveTo>
                  <a:pt x="480" y="144"/>
                </a:moveTo>
                <a:lnTo>
                  <a:pt x="0" y="144"/>
                </a:lnTo>
                <a:lnTo>
                  <a:pt x="0" y="0"/>
                </a:lnTo>
              </a:path>
            </a:pathLst>
          </a:custGeom>
          <a:noFill/>
          <a:ln w="28575">
            <a:solidFill>
              <a:schemeClr val="tx1"/>
            </a:solidFill>
            <a:round/>
            <a:headEnd/>
            <a:tailEnd type="triangle" w="med" len="med"/>
          </a:ln>
        </p:spPr>
        <p:txBody>
          <a:bodyPr/>
          <a:lstStyle/>
          <a:p>
            <a:endParaRPr lang="en-US" dirty="0">
              <a:latin typeface="Calibri" pitchFamily="34" charset="0"/>
            </a:endParaRPr>
          </a:p>
        </p:txBody>
      </p:sp>
    </p:spTree>
    <p:extLst>
      <p:ext uri="{BB962C8B-B14F-4D97-AF65-F5344CB8AC3E}">
        <p14:creationId xmlns:p14="http://schemas.microsoft.com/office/powerpoint/2010/main" val="4832216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a:xfrm>
            <a:off x="1905000" y="417514"/>
            <a:ext cx="5938838" cy="573087"/>
          </a:xfrm>
        </p:spPr>
        <p:txBody>
          <a:bodyPr>
            <a:normAutofit fontScale="90000"/>
          </a:bodyPr>
          <a:lstStyle/>
          <a:p>
            <a:pPr eaLnBrk="1" hangingPunct="1">
              <a:defRPr/>
            </a:pPr>
            <a:r>
              <a:rPr lang="en-US"/>
              <a:t>Branch Outcomes</a:t>
            </a:r>
          </a:p>
        </p:txBody>
      </p:sp>
      <p:sp>
        <p:nvSpPr>
          <p:cNvPr id="49155" name="Rectangle 3"/>
          <p:cNvSpPr>
            <a:spLocks noGrp="1" noChangeArrowheads="1"/>
          </p:cNvSpPr>
          <p:nvPr>
            <p:ph type="body" idx="1"/>
          </p:nvPr>
        </p:nvSpPr>
        <p:spPr>
          <a:xfrm>
            <a:off x="1828800" y="1143000"/>
            <a:ext cx="8763000" cy="1828800"/>
          </a:xfrm>
        </p:spPr>
        <p:txBody>
          <a:bodyPr/>
          <a:lstStyle/>
          <a:p>
            <a:pPr marL="285750" lvl="1" indent="-171450"/>
            <a:r>
              <a:rPr lang="en-US" b="1" dirty="0"/>
              <a:t>When encounter conditional branch, cannot determine where to continue fetching</a:t>
            </a:r>
          </a:p>
          <a:p>
            <a:pPr marL="573088" lvl="2" indent="-173038"/>
            <a:r>
              <a:rPr lang="en-US" dirty="0"/>
              <a:t>Branch Taken: Transfer control to branch target</a:t>
            </a:r>
          </a:p>
          <a:p>
            <a:pPr marL="573088" lvl="2" indent="-173038"/>
            <a:r>
              <a:rPr lang="en-US" dirty="0"/>
              <a:t>Branch Not-Taken: Continue with next instruction in sequence</a:t>
            </a:r>
          </a:p>
          <a:p>
            <a:pPr marL="285750" lvl="1" indent="-171450"/>
            <a:r>
              <a:rPr lang="en-US" b="1" dirty="0"/>
              <a:t>Cannot resolve until outcome determined by branch/integer unit</a:t>
            </a:r>
          </a:p>
        </p:txBody>
      </p:sp>
      <p:sp>
        <p:nvSpPr>
          <p:cNvPr id="49158" name="Text Box 6"/>
          <p:cNvSpPr txBox="1">
            <a:spLocks noChangeArrowheads="1"/>
          </p:cNvSpPr>
          <p:nvPr/>
        </p:nvSpPr>
        <p:spPr bwMode="auto">
          <a:xfrm>
            <a:off x="6477001" y="4800600"/>
            <a:ext cx="1428853" cy="369332"/>
          </a:xfrm>
          <a:prstGeom prst="rect">
            <a:avLst/>
          </a:prstGeom>
          <a:noFill/>
          <a:ln w="25400">
            <a:noFill/>
            <a:miter lim="800000"/>
            <a:headEnd/>
            <a:tailEnd/>
          </a:ln>
        </p:spPr>
        <p:txBody>
          <a:bodyPr wrap="none">
            <a:spAutoFit/>
          </a:bodyPr>
          <a:lstStyle/>
          <a:p>
            <a:pPr>
              <a:lnSpc>
                <a:spcPct val="100000"/>
              </a:lnSpc>
            </a:pPr>
            <a:r>
              <a:rPr lang="en-US" dirty="0">
                <a:solidFill>
                  <a:srgbClr val="990000"/>
                </a:solidFill>
                <a:latin typeface="Calibri" pitchFamily="34" charset="0"/>
              </a:rPr>
              <a:t>Branch Taken</a:t>
            </a:r>
          </a:p>
        </p:txBody>
      </p:sp>
      <p:sp>
        <p:nvSpPr>
          <p:cNvPr id="49159" name="Freeform 7"/>
          <p:cNvSpPr>
            <a:spLocks/>
          </p:cNvSpPr>
          <p:nvPr/>
        </p:nvSpPr>
        <p:spPr bwMode="auto">
          <a:xfrm>
            <a:off x="6172200" y="4271665"/>
            <a:ext cx="838200" cy="228600"/>
          </a:xfrm>
          <a:custGeom>
            <a:avLst/>
            <a:gdLst>
              <a:gd name="T0" fmla="*/ 0 w 248"/>
              <a:gd name="T1" fmla="*/ 0 h 144"/>
              <a:gd name="T2" fmla="*/ 240 w 248"/>
              <a:gd name="T3" fmla="*/ 48 h 144"/>
              <a:gd name="T4" fmla="*/ 48 w 248"/>
              <a:gd name="T5" fmla="*/ 144 h 144"/>
              <a:gd name="T6" fmla="*/ 0 60000 65536"/>
              <a:gd name="T7" fmla="*/ 0 60000 65536"/>
              <a:gd name="T8" fmla="*/ 0 60000 65536"/>
              <a:gd name="T9" fmla="*/ 0 w 248"/>
              <a:gd name="T10" fmla="*/ 0 h 144"/>
              <a:gd name="T11" fmla="*/ 248 w 248"/>
              <a:gd name="T12" fmla="*/ 144 h 144"/>
            </a:gdLst>
            <a:ahLst/>
            <a:cxnLst>
              <a:cxn ang="T6">
                <a:pos x="T0" y="T1"/>
              </a:cxn>
              <a:cxn ang="T7">
                <a:pos x="T2" y="T3"/>
              </a:cxn>
              <a:cxn ang="T8">
                <a:pos x="T4" y="T5"/>
              </a:cxn>
            </a:cxnLst>
            <a:rect l="T9" t="T10" r="T11" b="T12"/>
            <a:pathLst>
              <a:path w="248" h="144">
                <a:moveTo>
                  <a:pt x="0" y="0"/>
                </a:moveTo>
                <a:cubicBezTo>
                  <a:pt x="116" y="12"/>
                  <a:pt x="232" y="24"/>
                  <a:pt x="240" y="48"/>
                </a:cubicBezTo>
                <a:cubicBezTo>
                  <a:pt x="248" y="72"/>
                  <a:pt x="148" y="108"/>
                  <a:pt x="48" y="144"/>
                </a:cubicBezTo>
              </a:path>
            </a:pathLst>
          </a:custGeom>
          <a:noFill/>
          <a:ln w="38100">
            <a:solidFill>
              <a:srgbClr val="0000FF"/>
            </a:solidFill>
            <a:round/>
            <a:headEnd/>
            <a:tailEnd type="triangle" w="med" len="med"/>
          </a:ln>
        </p:spPr>
        <p:txBody>
          <a:bodyPr/>
          <a:lstStyle/>
          <a:p>
            <a:endParaRPr lang="en-US">
              <a:solidFill>
                <a:srgbClr val="0000FF"/>
              </a:solidFill>
            </a:endParaRPr>
          </a:p>
        </p:txBody>
      </p:sp>
      <p:sp>
        <p:nvSpPr>
          <p:cNvPr id="49160" name="Text Box 8"/>
          <p:cNvSpPr txBox="1">
            <a:spLocks noChangeArrowheads="1"/>
          </p:cNvSpPr>
          <p:nvPr/>
        </p:nvSpPr>
        <p:spPr bwMode="auto">
          <a:xfrm>
            <a:off x="7010401" y="4038600"/>
            <a:ext cx="1847237" cy="369332"/>
          </a:xfrm>
          <a:prstGeom prst="rect">
            <a:avLst/>
          </a:prstGeom>
          <a:noFill/>
          <a:ln w="25400">
            <a:noFill/>
            <a:miter lim="800000"/>
            <a:headEnd/>
            <a:tailEnd/>
          </a:ln>
        </p:spPr>
        <p:txBody>
          <a:bodyPr wrap="none">
            <a:spAutoFit/>
          </a:bodyPr>
          <a:lstStyle/>
          <a:p>
            <a:pPr>
              <a:lnSpc>
                <a:spcPct val="100000"/>
              </a:lnSpc>
            </a:pPr>
            <a:r>
              <a:rPr lang="en-US" dirty="0">
                <a:solidFill>
                  <a:srgbClr val="0000FF"/>
                </a:solidFill>
                <a:latin typeface="Calibri" pitchFamily="34" charset="0"/>
              </a:rPr>
              <a:t>Branch Not-Taken</a:t>
            </a:r>
          </a:p>
        </p:txBody>
      </p:sp>
      <p:sp>
        <p:nvSpPr>
          <p:cNvPr id="10" name="Rectangle 4"/>
          <p:cNvSpPr>
            <a:spLocks noChangeArrowheads="1"/>
          </p:cNvSpPr>
          <p:nvPr/>
        </p:nvSpPr>
        <p:spPr bwMode="auto">
          <a:xfrm>
            <a:off x="1752601" y="3457220"/>
            <a:ext cx="4615445" cy="2305760"/>
          </a:xfrm>
          <a:prstGeom prst="rect">
            <a:avLst/>
          </a:prstGeom>
          <a:solidFill>
            <a:schemeClr val="bg1">
              <a:lumMod val="95000"/>
            </a:schemeClr>
          </a:solidFill>
          <a:ln w="19050" cmpd="dbl">
            <a:solidFill>
              <a:schemeClr val="tx1"/>
            </a:solidFill>
            <a:miter lim="800000"/>
            <a:headEnd/>
            <a:tailEnd/>
          </a:ln>
        </p:spPr>
        <p:txBody>
          <a:bodyPr wrap="none" lIns="90487" tIns="44450" rIns="90487" bIns="44450">
            <a:spAutoFit/>
          </a:bodyPr>
          <a:lstStyle/>
          <a:p>
            <a:pPr>
              <a:tabLst>
                <a:tab pos="685800" algn="l"/>
                <a:tab pos="1435100" algn="l"/>
                <a:tab pos="3606800" algn="l"/>
                <a:tab pos="4686300" algn="l"/>
              </a:tabLst>
            </a:pPr>
            <a:r>
              <a:rPr lang="nl-NL" dirty="0">
                <a:latin typeface="Courier New" pitchFamily="49" charset="0"/>
              </a:rPr>
              <a:t>  404663:  </a:t>
            </a:r>
            <a:r>
              <a:rPr lang="nl-NL" dirty="0" err="1">
                <a:latin typeface="Courier New" pitchFamily="49" charset="0"/>
              </a:rPr>
              <a:t>mov</a:t>
            </a:r>
            <a:r>
              <a:rPr lang="nl-NL" dirty="0">
                <a:latin typeface="Courier New" pitchFamily="49" charset="0"/>
              </a:rPr>
              <a:t>    $0x0,%eax</a:t>
            </a:r>
          </a:p>
          <a:p>
            <a:pPr>
              <a:tabLst>
                <a:tab pos="685800" algn="l"/>
                <a:tab pos="1435100" algn="l"/>
                <a:tab pos="3606800" algn="l"/>
                <a:tab pos="4686300" algn="l"/>
              </a:tabLst>
            </a:pPr>
            <a:r>
              <a:rPr lang="nl-NL" dirty="0">
                <a:latin typeface="Courier New" pitchFamily="49" charset="0"/>
              </a:rPr>
              <a:t>  404668:  </a:t>
            </a:r>
            <a:r>
              <a:rPr lang="nl-NL" dirty="0" err="1">
                <a:latin typeface="Courier New" pitchFamily="49" charset="0"/>
              </a:rPr>
              <a:t>cmp</a:t>
            </a:r>
            <a:r>
              <a:rPr lang="nl-NL" dirty="0">
                <a:latin typeface="Courier New" pitchFamily="49" charset="0"/>
              </a:rPr>
              <a:t>    (%</a:t>
            </a:r>
            <a:r>
              <a:rPr lang="nl-NL" dirty="0" err="1">
                <a:latin typeface="Courier New" pitchFamily="49" charset="0"/>
              </a:rPr>
              <a:t>rdi</a:t>
            </a:r>
            <a:r>
              <a:rPr lang="nl-NL" dirty="0">
                <a:latin typeface="Courier New" pitchFamily="49" charset="0"/>
              </a:rPr>
              <a:t>),%</a:t>
            </a:r>
            <a:r>
              <a:rPr lang="nl-NL" dirty="0" err="1">
                <a:latin typeface="Courier New" pitchFamily="49" charset="0"/>
              </a:rPr>
              <a:t>rsi</a:t>
            </a:r>
            <a:endParaRPr lang="nl-NL" dirty="0">
              <a:latin typeface="Courier New" pitchFamily="49" charset="0"/>
            </a:endParaRPr>
          </a:p>
          <a:p>
            <a:pPr>
              <a:tabLst>
                <a:tab pos="685800" algn="l"/>
                <a:tab pos="1435100" algn="l"/>
                <a:tab pos="3606800" algn="l"/>
                <a:tab pos="4686300" algn="l"/>
              </a:tabLst>
            </a:pPr>
            <a:r>
              <a:rPr lang="nl-NL" dirty="0">
                <a:latin typeface="Courier New" pitchFamily="49" charset="0"/>
              </a:rPr>
              <a:t>  </a:t>
            </a:r>
            <a:r>
              <a:rPr lang="nl-NL" i="1" dirty="0">
                <a:latin typeface="Courier New" pitchFamily="49" charset="0"/>
              </a:rPr>
              <a:t>40466b:  </a:t>
            </a:r>
            <a:r>
              <a:rPr lang="nl-NL" i="1" dirty="0" err="1">
                <a:latin typeface="Courier New" pitchFamily="49" charset="0"/>
              </a:rPr>
              <a:t>jge</a:t>
            </a:r>
            <a:r>
              <a:rPr lang="nl-NL" i="1" dirty="0">
                <a:latin typeface="Courier New" pitchFamily="49" charset="0"/>
              </a:rPr>
              <a:t>    404685</a:t>
            </a:r>
          </a:p>
          <a:p>
            <a:pPr>
              <a:tabLst>
                <a:tab pos="685800" algn="l"/>
                <a:tab pos="1435100" algn="l"/>
                <a:tab pos="3606800" algn="l"/>
                <a:tab pos="4686300" algn="l"/>
              </a:tabLst>
            </a:pPr>
            <a:r>
              <a:rPr lang="nl-NL" dirty="0">
                <a:latin typeface="Courier New" pitchFamily="49" charset="0"/>
              </a:rPr>
              <a:t>  40466d:  </a:t>
            </a:r>
            <a:r>
              <a:rPr lang="nl-NL" dirty="0" err="1">
                <a:latin typeface="Courier New" pitchFamily="49" charset="0"/>
              </a:rPr>
              <a:t>mov</a:t>
            </a:r>
            <a:r>
              <a:rPr lang="nl-NL" dirty="0">
                <a:latin typeface="Courier New" pitchFamily="49" charset="0"/>
              </a:rPr>
              <a:t>    0x8(%</a:t>
            </a:r>
            <a:r>
              <a:rPr lang="nl-NL" dirty="0" err="1">
                <a:latin typeface="Courier New" pitchFamily="49" charset="0"/>
              </a:rPr>
              <a:t>rdi</a:t>
            </a:r>
            <a:r>
              <a:rPr lang="nl-NL" dirty="0">
                <a:latin typeface="Courier New" pitchFamily="49" charset="0"/>
              </a:rPr>
              <a:t>),%</a:t>
            </a:r>
            <a:r>
              <a:rPr lang="nl-NL" dirty="0" err="1">
                <a:latin typeface="Courier New" pitchFamily="49" charset="0"/>
              </a:rPr>
              <a:t>rax</a:t>
            </a:r>
            <a:endParaRPr lang="nl-NL" dirty="0">
              <a:latin typeface="Courier New" pitchFamily="49" charset="0"/>
            </a:endParaRPr>
          </a:p>
          <a:p>
            <a:pPr>
              <a:tabLst>
                <a:tab pos="685800" algn="l"/>
                <a:tab pos="1435100" algn="l"/>
                <a:tab pos="3606800" algn="l"/>
                <a:tab pos="4686300" algn="l"/>
              </a:tabLst>
            </a:pPr>
            <a:r>
              <a:rPr lang="nl-NL" dirty="0">
                <a:latin typeface="Courier New" pitchFamily="49" charset="0"/>
              </a:rPr>
              <a:t>   </a:t>
            </a:r>
          </a:p>
          <a:p>
            <a:pPr>
              <a:tabLst>
                <a:tab pos="685800" algn="l"/>
                <a:tab pos="1435100" algn="l"/>
                <a:tab pos="3606800" algn="l"/>
                <a:tab pos="4686300" algn="l"/>
              </a:tabLst>
            </a:pPr>
            <a:r>
              <a:rPr lang="nl-NL" dirty="0">
                <a:latin typeface="Courier New" pitchFamily="49" charset="0"/>
              </a:rPr>
              <a:t>   . . .</a:t>
            </a:r>
          </a:p>
          <a:p>
            <a:pPr>
              <a:tabLst>
                <a:tab pos="685800" algn="l"/>
                <a:tab pos="1435100" algn="l"/>
                <a:tab pos="3606800" algn="l"/>
                <a:tab pos="4686300" algn="l"/>
              </a:tabLst>
            </a:pPr>
            <a:endParaRPr lang="nl-NL" dirty="0">
              <a:latin typeface="Courier New" pitchFamily="49" charset="0"/>
            </a:endParaRPr>
          </a:p>
          <a:p>
            <a:pPr>
              <a:tabLst>
                <a:tab pos="685800" algn="l"/>
                <a:tab pos="1435100" algn="l"/>
                <a:tab pos="3606800" algn="l"/>
                <a:tab pos="4686300" algn="l"/>
              </a:tabLst>
            </a:pPr>
            <a:r>
              <a:rPr lang="nl-NL" dirty="0">
                <a:latin typeface="Courier New" pitchFamily="49" charset="0"/>
              </a:rPr>
              <a:t>  404685:  </a:t>
            </a:r>
            <a:r>
              <a:rPr lang="nl-NL" dirty="0" err="1">
                <a:latin typeface="Courier New" pitchFamily="49" charset="0"/>
              </a:rPr>
              <a:t>repz</a:t>
            </a:r>
            <a:r>
              <a:rPr lang="nl-NL" dirty="0">
                <a:latin typeface="Courier New" pitchFamily="49" charset="0"/>
              </a:rPr>
              <a:t> </a:t>
            </a:r>
            <a:r>
              <a:rPr lang="nl-NL" dirty="0" err="1">
                <a:latin typeface="Courier New" pitchFamily="49" charset="0"/>
              </a:rPr>
              <a:t>retq</a:t>
            </a:r>
            <a:endParaRPr lang="nl-NL" dirty="0">
              <a:latin typeface="Courier New" pitchFamily="49" charset="0"/>
            </a:endParaRPr>
          </a:p>
        </p:txBody>
      </p:sp>
      <p:sp>
        <p:nvSpPr>
          <p:cNvPr id="49161" name="Freeform 9"/>
          <p:cNvSpPr>
            <a:spLocks/>
          </p:cNvSpPr>
          <p:nvPr/>
        </p:nvSpPr>
        <p:spPr bwMode="auto">
          <a:xfrm rot="20125028" flipV="1">
            <a:off x="4565207" y="4284874"/>
            <a:ext cx="2505991" cy="952014"/>
          </a:xfrm>
          <a:custGeom>
            <a:avLst/>
            <a:gdLst>
              <a:gd name="T0" fmla="*/ 0 w 1379"/>
              <a:gd name="T1" fmla="*/ 0 h 664"/>
              <a:gd name="T2" fmla="*/ 1168 w 1379"/>
              <a:gd name="T3" fmla="*/ 216 h 664"/>
              <a:gd name="T4" fmla="*/ 1264 w 1379"/>
              <a:gd name="T5" fmla="*/ 400 h 664"/>
              <a:gd name="T6" fmla="*/ 832 w 1379"/>
              <a:gd name="T7" fmla="*/ 664 h 664"/>
              <a:gd name="T8" fmla="*/ 0 60000 65536"/>
              <a:gd name="T9" fmla="*/ 0 60000 65536"/>
              <a:gd name="T10" fmla="*/ 0 60000 65536"/>
              <a:gd name="T11" fmla="*/ 0 60000 65536"/>
              <a:gd name="T12" fmla="*/ 0 w 1379"/>
              <a:gd name="T13" fmla="*/ 0 h 664"/>
              <a:gd name="T14" fmla="*/ 1379 w 1379"/>
              <a:gd name="T15" fmla="*/ 664 h 664"/>
            </a:gdLst>
            <a:ahLst/>
            <a:cxnLst>
              <a:cxn ang="T8">
                <a:pos x="T0" y="T1"/>
              </a:cxn>
              <a:cxn ang="T9">
                <a:pos x="T2" y="T3"/>
              </a:cxn>
              <a:cxn ang="T10">
                <a:pos x="T4" y="T5"/>
              </a:cxn>
              <a:cxn ang="T11">
                <a:pos x="T6" y="T7"/>
              </a:cxn>
            </a:cxnLst>
            <a:rect l="T12" t="T13" r="T14" b="T15"/>
            <a:pathLst>
              <a:path w="1379" h="664">
                <a:moveTo>
                  <a:pt x="0" y="0"/>
                </a:moveTo>
                <a:cubicBezTo>
                  <a:pt x="195" y="37"/>
                  <a:pt x="957" y="149"/>
                  <a:pt x="1168" y="216"/>
                </a:cubicBezTo>
                <a:cubicBezTo>
                  <a:pt x="1379" y="283"/>
                  <a:pt x="1320" y="325"/>
                  <a:pt x="1264" y="400"/>
                </a:cubicBezTo>
                <a:cubicBezTo>
                  <a:pt x="1208" y="475"/>
                  <a:pt x="922" y="609"/>
                  <a:pt x="832" y="664"/>
                </a:cubicBezTo>
              </a:path>
            </a:pathLst>
          </a:custGeom>
          <a:noFill/>
          <a:ln w="38100">
            <a:solidFill>
              <a:srgbClr val="990000"/>
            </a:solidFill>
            <a:round/>
            <a:headEnd type="triangle"/>
            <a:tailEnd type="none" w="med" len="med"/>
          </a:ln>
        </p:spPr>
        <p:txBody>
          <a:bodyPr/>
          <a:lstStyle/>
          <a:p>
            <a:endParaRPr lang="en-US">
              <a:solidFill>
                <a:srgbClr val="C00000"/>
              </a:solidFill>
            </a:endParaRPr>
          </a:p>
        </p:txBody>
      </p:sp>
    </p:spTree>
    <p:extLst>
      <p:ext uri="{BB962C8B-B14F-4D97-AF65-F5344CB8AC3E}">
        <p14:creationId xmlns:p14="http://schemas.microsoft.com/office/powerpoint/2010/main" val="219289398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a:xfrm>
            <a:off x="1981200" y="417514"/>
            <a:ext cx="5634038" cy="573087"/>
          </a:xfrm>
        </p:spPr>
        <p:txBody>
          <a:bodyPr>
            <a:normAutofit fontScale="90000"/>
          </a:bodyPr>
          <a:lstStyle/>
          <a:p>
            <a:pPr eaLnBrk="1" hangingPunct="1">
              <a:defRPr/>
            </a:pPr>
            <a:r>
              <a:rPr lang="en-US"/>
              <a:t>Branch Prediction</a:t>
            </a:r>
          </a:p>
        </p:txBody>
      </p:sp>
      <p:sp>
        <p:nvSpPr>
          <p:cNvPr id="666627" name="Rectangle 3"/>
          <p:cNvSpPr>
            <a:spLocks noGrp="1" noChangeArrowheads="1"/>
          </p:cNvSpPr>
          <p:nvPr>
            <p:ph type="body" idx="1"/>
          </p:nvPr>
        </p:nvSpPr>
        <p:spPr>
          <a:xfrm>
            <a:off x="1998453" y="1003300"/>
            <a:ext cx="8307387" cy="2044700"/>
          </a:xfrm>
        </p:spPr>
        <p:txBody>
          <a:bodyPr/>
          <a:lstStyle/>
          <a:p>
            <a:pPr eaLnBrk="1" hangingPunct="1">
              <a:defRPr/>
            </a:pPr>
            <a:r>
              <a:rPr lang="en-US" dirty="0"/>
              <a:t>Idea</a:t>
            </a:r>
          </a:p>
          <a:p>
            <a:pPr lvl="1" eaLnBrk="1" hangingPunct="1">
              <a:defRPr/>
            </a:pPr>
            <a:r>
              <a:rPr lang="en-US" dirty="0"/>
              <a:t>Guess which way branch will go</a:t>
            </a:r>
          </a:p>
          <a:p>
            <a:pPr lvl="1" eaLnBrk="1" hangingPunct="1">
              <a:defRPr/>
            </a:pPr>
            <a:r>
              <a:rPr lang="en-US" dirty="0"/>
              <a:t>Begin executing instructions at predicted position</a:t>
            </a:r>
          </a:p>
          <a:p>
            <a:pPr lvl="2" eaLnBrk="1" hangingPunct="1">
              <a:defRPr/>
            </a:pPr>
            <a:r>
              <a:rPr lang="en-US" dirty="0"/>
              <a:t>But don’t actually modify register or memory data</a:t>
            </a:r>
          </a:p>
          <a:p>
            <a:pPr eaLnBrk="1" hangingPunct="1">
              <a:defRPr/>
            </a:pPr>
            <a:endParaRPr lang="en-US" sz="2000" dirty="0"/>
          </a:p>
        </p:txBody>
      </p:sp>
      <p:sp>
        <p:nvSpPr>
          <p:cNvPr id="50182" name="Text Box 6"/>
          <p:cNvSpPr txBox="1">
            <a:spLocks noChangeArrowheads="1"/>
          </p:cNvSpPr>
          <p:nvPr/>
        </p:nvSpPr>
        <p:spPr bwMode="auto">
          <a:xfrm>
            <a:off x="7283726" y="3431232"/>
            <a:ext cx="1436996" cy="369332"/>
          </a:xfrm>
          <a:prstGeom prst="rect">
            <a:avLst/>
          </a:prstGeom>
          <a:noFill/>
          <a:ln w="25400">
            <a:noFill/>
            <a:miter lim="800000"/>
            <a:headEnd/>
            <a:tailEnd/>
          </a:ln>
        </p:spPr>
        <p:txBody>
          <a:bodyPr wrap="none">
            <a:spAutoFit/>
          </a:bodyPr>
          <a:lstStyle/>
          <a:p>
            <a:pPr>
              <a:lnSpc>
                <a:spcPct val="100000"/>
              </a:lnSpc>
            </a:pPr>
            <a:r>
              <a:rPr lang="en-US" dirty="0">
                <a:solidFill>
                  <a:srgbClr val="990000"/>
                </a:solidFill>
                <a:latin typeface="Calibri" pitchFamily="34" charset="0"/>
              </a:rPr>
              <a:t>Predict Taken</a:t>
            </a:r>
          </a:p>
        </p:txBody>
      </p:sp>
      <p:sp>
        <p:nvSpPr>
          <p:cNvPr id="50184" name="AutoShape 8"/>
          <p:cNvSpPr>
            <a:spLocks/>
          </p:cNvSpPr>
          <p:nvPr/>
        </p:nvSpPr>
        <p:spPr bwMode="auto">
          <a:xfrm>
            <a:off x="6553200" y="4744160"/>
            <a:ext cx="304800" cy="609600"/>
          </a:xfrm>
          <a:prstGeom prst="rightBrace">
            <a:avLst>
              <a:gd name="adj1" fmla="val 16667"/>
              <a:gd name="adj2" fmla="val 50000"/>
            </a:avLst>
          </a:prstGeom>
          <a:noFill/>
          <a:ln w="25400">
            <a:solidFill>
              <a:schemeClr val="tx1"/>
            </a:solidFill>
            <a:round/>
            <a:headEnd/>
            <a:tailEnd/>
          </a:ln>
        </p:spPr>
        <p:txBody>
          <a:bodyPr wrap="none" anchor="ctr"/>
          <a:lstStyle/>
          <a:p>
            <a:endParaRPr lang="en-US" dirty="0">
              <a:latin typeface="Calibri" pitchFamily="34" charset="0"/>
            </a:endParaRPr>
          </a:p>
        </p:txBody>
      </p:sp>
      <p:sp>
        <p:nvSpPr>
          <p:cNvPr id="50185" name="Text Box 9"/>
          <p:cNvSpPr txBox="1">
            <a:spLocks noChangeArrowheads="1"/>
          </p:cNvSpPr>
          <p:nvPr/>
        </p:nvSpPr>
        <p:spPr bwMode="auto">
          <a:xfrm>
            <a:off x="6899818" y="4642535"/>
            <a:ext cx="1098699" cy="646331"/>
          </a:xfrm>
          <a:prstGeom prst="rect">
            <a:avLst/>
          </a:prstGeom>
          <a:noFill/>
          <a:ln w="25400">
            <a:noFill/>
            <a:miter lim="800000"/>
            <a:headEnd/>
            <a:tailEnd/>
          </a:ln>
        </p:spPr>
        <p:txBody>
          <a:bodyPr wrap="none">
            <a:spAutoFit/>
          </a:bodyPr>
          <a:lstStyle/>
          <a:p>
            <a:pPr>
              <a:lnSpc>
                <a:spcPct val="100000"/>
              </a:lnSpc>
            </a:pPr>
            <a:r>
              <a:rPr lang="en-US" dirty="0">
                <a:latin typeface="Calibri" pitchFamily="34" charset="0"/>
              </a:rPr>
              <a:t>Begin</a:t>
            </a:r>
          </a:p>
          <a:p>
            <a:pPr>
              <a:lnSpc>
                <a:spcPct val="100000"/>
              </a:lnSpc>
            </a:pPr>
            <a:r>
              <a:rPr lang="en-US" dirty="0">
                <a:latin typeface="Calibri" pitchFamily="34" charset="0"/>
              </a:rPr>
              <a:t>Execution</a:t>
            </a:r>
          </a:p>
        </p:txBody>
      </p:sp>
      <p:sp>
        <p:nvSpPr>
          <p:cNvPr id="10" name="Rectangle 4"/>
          <p:cNvSpPr>
            <a:spLocks noChangeArrowheads="1"/>
          </p:cNvSpPr>
          <p:nvPr/>
        </p:nvSpPr>
        <p:spPr bwMode="auto">
          <a:xfrm>
            <a:off x="1752601" y="2743200"/>
            <a:ext cx="4615445" cy="2305760"/>
          </a:xfrm>
          <a:prstGeom prst="rect">
            <a:avLst/>
          </a:prstGeom>
          <a:solidFill>
            <a:schemeClr val="bg1">
              <a:lumMod val="95000"/>
            </a:schemeClr>
          </a:solidFill>
          <a:ln w="19050" cmpd="dbl">
            <a:solidFill>
              <a:schemeClr val="tx1"/>
            </a:solidFill>
            <a:miter lim="800000"/>
            <a:headEnd/>
            <a:tailEnd/>
          </a:ln>
        </p:spPr>
        <p:txBody>
          <a:bodyPr wrap="none" lIns="90487" tIns="44450" rIns="90487" bIns="44450">
            <a:spAutoFit/>
          </a:bodyPr>
          <a:lstStyle/>
          <a:p>
            <a:pPr>
              <a:tabLst>
                <a:tab pos="685800" algn="l"/>
                <a:tab pos="1435100" algn="l"/>
                <a:tab pos="3606800" algn="l"/>
                <a:tab pos="4686300" algn="l"/>
              </a:tabLst>
            </a:pPr>
            <a:r>
              <a:rPr lang="nl-NL" dirty="0">
                <a:latin typeface="Courier New" pitchFamily="49" charset="0"/>
              </a:rPr>
              <a:t>  404663:  </a:t>
            </a:r>
            <a:r>
              <a:rPr lang="nl-NL" dirty="0" err="1">
                <a:latin typeface="Courier New" pitchFamily="49" charset="0"/>
              </a:rPr>
              <a:t>mov</a:t>
            </a:r>
            <a:r>
              <a:rPr lang="nl-NL" dirty="0">
                <a:latin typeface="Courier New" pitchFamily="49" charset="0"/>
              </a:rPr>
              <a:t>    $0x0,%eax</a:t>
            </a:r>
          </a:p>
          <a:p>
            <a:pPr>
              <a:tabLst>
                <a:tab pos="685800" algn="l"/>
                <a:tab pos="1435100" algn="l"/>
                <a:tab pos="3606800" algn="l"/>
                <a:tab pos="4686300" algn="l"/>
              </a:tabLst>
            </a:pPr>
            <a:r>
              <a:rPr lang="nl-NL" dirty="0">
                <a:latin typeface="Courier New" pitchFamily="49" charset="0"/>
              </a:rPr>
              <a:t>  404668:  </a:t>
            </a:r>
            <a:r>
              <a:rPr lang="nl-NL" dirty="0" err="1">
                <a:latin typeface="Courier New" pitchFamily="49" charset="0"/>
              </a:rPr>
              <a:t>cmp</a:t>
            </a:r>
            <a:r>
              <a:rPr lang="nl-NL" dirty="0">
                <a:latin typeface="Courier New" pitchFamily="49" charset="0"/>
              </a:rPr>
              <a:t>    (%</a:t>
            </a:r>
            <a:r>
              <a:rPr lang="nl-NL" dirty="0" err="1">
                <a:latin typeface="Courier New" pitchFamily="49" charset="0"/>
              </a:rPr>
              <a:t>rdi</a:t>
            </a:r>
            <a:r>
              <a:rPr lang="nl-NL" dirty="0">
                <a:latin typeface="Courier New" pitchFamily="49" charset="0"/>
              </a:rPr>
              <a:t>),%</a:t>
            </a:r>
            <a:r>
              <a:rPr lang="nl-NL" dirty="0" err="1">
                <a:latin typeface="Courier New" pitchFamily="49" charset="0"/>
              </a:rPr>
              <a:t>rsi</a:t>
            </a:r>
            <a:endParaRPr lang="nl-NL" dirty="0">
              <a:latin typeface="Courier New" pitchFamily="49" charset="0"/>
            </a:endParaRPr>
          </a:p>
          <a:p>
            <a:pPr>
              <a:tabLst>
                <a:tab pos="685800" algn="l"/>
                <a:tab pos="1435100" algn="l"/>
                <a:tab pos="3606800" algn="l"/>
                <a:tab pos="4686300" algn="l"/>
              </a:tabLst>
            </a:pPr>
            <a:r>
              <a:rPr lang="nl-NL" dirty="0">
                <a:latin typeface="Courier New" pitchFamily="49" charset="0"/>
              </a:rPr>
              <a:t>  </a:t>
            </a:r>
            <a:r>
              <a:rPr lang="nl-NL" i="1" dirty="0">
                <a:latin typeface="Courier New" pitchFamily="49" charset="0"/>
              </a:rPr>
              <a:t>40466b:  </a:t>
            </a:r>
            <a:r>
              <a:rPr lang="nl-NL" i="1" dirty="0" err="1">
                <a:latin typeface="Courier New" pitchFamily="49" charset="0"/>
              </a:rPr>
              <a:t>jge</a:t>
            </a:r>
            <a:r>
              <a:rPr lang="nl-NL" i="1" dirty="0">
                <a:latin typeface="Courier New" pitchFamily="49" charset="0"/>
              </a:rPr>
              <a:t>    404685</a:t>
            </a:r>
          </a:p>
          <a:p>
            <a:pPr>
              <a:tabLst>
                <a:tab pos="685800" algn="l"/>
                <a:tab pos="1435100" algn="l"/>
                <a:tab pos="3606800" algn="l"/>
                <a:tab pos="4686300" algn="l"/>
              </a:tabLst>
            </a:pPr>
            <a:r>
              <a:rPr lang="nl-NL" dirty="0">
                <a:latin typeface="Courier New" pitchFamily="49" charset="0"/>
              </a:rPr>
              <a:t>  40466d:  </a:t>
            </a:r>
            <a:r>
              <a:rPr lang="nl-NL" dirty="0" err="1">
                <a:latin typeface="Courier New" pitchFamily="49" charset="0"/>
              </a:rPr>
              <a:t>mov</a:t>
            </a:r>
            <a:r>
              <a:rPr lang="nl-NL" dirty="0">
                <a:latin typeface="Courier New" pitchFamily="49" charset="0"/>
              </a:rPr>
              <a:t>    0x8(%</a:t>
            </a:r>
            <a:r>
              <a:rPr lang="nl-NL" dirty="0" err="1">
                <a:latin typeface="Courier New" pitchFamily="49" charset="0"/>
              </a:rPr>
              <a:t>rdi</a:t>
            </a:r>
            <a:r>
              <a:rPr lang="nl-NL" dirty="0">
                <a:latin typeface="Courier New" pitchFamily="49" charset="0"/>
              </a:rPr>
              <a:t>),%</a:t>
            </a:r>
            <a:r>
              <a:rPr lang="nl-NL" dirty="0" err="1">
                <a:latin typeface="Courier New" pitchFamily="49" charset="0"/>
              </a:rPr>
              <a:t>rax</a:t>
            </a:r>
            <a:endParaRPr lang="nl-NL" dirty="0">
              <a:latin typeface="Courier New" pitchFamily="49" charset="0"/>
            </a:endParaRPr>
          </a:p>
          <a:p>
            <a:pPr>
              <a:tabLst>
                <a:tab pos="685800" algn="l"/>
                <a:tab pos="1435100" algn="l"/>
                <a:tab pos="3606800" algn="l"/>
                <a:tab pos="4686300" algn="l"/>
              </a:tabLst>
            </a:pPr>
            <a:r>
              <a:rPr lang="nl-NL" dirty="0">
                <a:latin typeface="Courier New" pitchFamily="49" charset="0"/>
              </a:rPr>
              <a:t>   </a:t>
            </a:r>
          </a:p>
          <a:p>
            <a:pPr>
              <a:tabLst>
                <a:tab pos="685800" algn="l"/>
                <a:tab pos="1435100" algn="l"/>
                <a:tab pos="3606800" algn="l"/>
                <a:tab pos="4686300" algn="l"/>
              </a:tabLst>
            </a:pPr>
            <a:r>
              <a:rPr lang="nl-NL" dirty="0">
                <a:latin typeface="Courier New" pitchFamily="49" charset="0"/>
              </a:rPr>
              <a:t>   . . .</a:t>
            </a:r>
          </a:p>
          <a:p>
            <a:pPr>
              <a:tabLst>
                <a:tab pos="685800" algn="l"/>
                <a:tab pos="1435100" algn="l"/>
                <a:tab pos="3606800" algn="l"/>
                <a:tab pos="4686300" algn="l"/>
              </a:tabLst>
            </a:pPr>
            <a:endParaRPr lang="nl-NL" dirty="0">
              <a:latin typeface="Courier New" pitchFamily="49" charset="0"/>
            </a:endParaRPr>
          </a:p>
          <a:p>
            <a:pPr>
              <a:tabLst>
                <a:tab pos="685800" algn="l"/>
                <a:tab pos="1435100" algn="l"/>
                <a:tab pos="3606800" algn="l"/>
                <a:tab pos="4686300" algn="l"/>
              </a:tabLst>
            </a:pPr>
            <a:r>
              <a:rPr lang="nl-NL" dirty="0">
                <a:latin typeface="Courier New" pitchFamily="49" charset="0"/>
              </a:rPr>
              <a:t>  404685:  </a:t>
            </a:r>
            <a:r>
              <a:rPr lang="nl-NL" dirty="0" err="1">
                <a:latin typeface="Courier New" pitchFamily="49" charset="0"/>
              </a:rPr>
              <a:t>repz</a:t>
            </a:r>
            <a:r>
              <a:rPr lang="nl-NL" dirty="0">
                <a:latin typeface="Courier New" pitchFamily="49" charset="0"/>
              </a:rPr>
              <a:t> </a:t>
            </a:r>
            <a:r>
              <a:rPr lang="nl-NL" dirty="0" err="1">
                <a:latin typeface="Courier New" pitchFamily="49" charset="0"/>
              </a:rPr>
              <a:t>retq</a:t>
            </a:r>
            <a:endParaRPr lang="nl-NL" dirty="0">
              <a:latin typeface="Courier New" pitchFamily="49" charset="0"/>
            </a:endParaRPr>
          </a:p>
        </p:txBody>
      </p:sp>
      <p:sp>
        <p:nvSpPr>
          <p:cNvPr id="11" name="Freeform 9"/>
          <p:cNvSpPr>
            <a:spLocks/>
          </p:cNvSpPr>
          <p:nvPr/>
        </p:nvSpPr>
        <p:spPr bwMode="auto">
          <a:xfrm rot="20125028" flipV="1">
            <a:off x="4776606" y="3627906"/>
            <a:ext cx="2505991" cy="952014"/>
          </a:xfrm>
          <a:custGeom>
            <a:avLst/>
            <a:gdLst>
              <a:gd name="T0" fmla="*/ 0 w 1379"/>
              <a:gd name="T1" fmla="*/ 0 h 664"/>
              <a:gd name="T2" fmla="*/ 1168 w 1379"/>
              <a:gd name="T3" fmla="*/ 216 h 664"/>
              <a:gd name="T4" fmla="*/ 1264 w 1379"/>
              <a:gd name="T5" fmla="*/ 400 h 664"/>
              <a:gd name="T6" fmla="*/ 832 w 1379"/>
              <a:gd name="T7" fmla="*/ 664 h 664"/>
              <a:gd name="T8" fmla="*/ 0 60000 65536"/>
              <a:gd name="T9" fmla="*/ 0 60000 65536"/>
              <a:gd name="T10" fmla="*/ 0 60000 65536"/>
              <a:gd name="T11" fmla="*/ 0 60000 65536"/>
              <a:gd name="T12" fmla="*/ 0 w 1379"/>
              <a:gd name="T13" fmla="*/ 0 h 664"/>
              <a:gd name="T14" fmla="*/ 1379 w 1379"/>
              <a:gd name="T15" fmla="*/ 664 h 664"/>
            </a:gdLst>
            <a:ahLst/>
            <a:cxnLst>
              <a:cxn ang="T8">
                <a:pos x="T0" y="T1"/>
              </a:cxn>
              <a:cxn ang="T9">
                <a:pos x="T2" y="T3"/>
              </a:cxn>
              <a:cxn ang="T10">
                <a:pos x="T4" y="T5"/>
              </a:cxn>
              <a:cxn ang="T11">
                <a:pos x="T6" y="T7"/>
              </a:cxn>
            </a:cxnLst>
            <a:rect l="T12" t="T13" r="T14" b="T15"/>
            <a:pathLst>
              <a:path w="1379" h="664">
                <a:moveTo>
                  <a:pt x="0" y="0"/>
                </a:moveTo>
                <a:cubicBezTo>
                  <a:pt x="195" y="37"/>
                  <a:pt x="957" y="149"/>
                  <a:pt x="1168" y="216"/>
                </a:cubicBezTo>
                <a:cubicBezTo>
                  <a:pt x="1379" y="283"/>
                  <a:pt x="1320" y="325"/>
                  <a:pt x="1264" y="400"/>
                </a:cubicBezTo>
                <a:cubicBezTo>
                  <a:pt x="1208" y="475"/>
                  <a:pt x="922" y="609"/>
                  <a:pt x="832" y="664"/>
                </a:cubicBezTo>
              </a:path>
            </a:pathLst>
          </a:custGeom>
          <a:noFill/>
          <a:ln w="38100">
            <a:solidFill>
              <a:srgbClr val="990000"/>
            </a:solidFill>
            <a:round/>
            <a:headEnd type="triangle"/>
            <a:tailEnd type="none" w="med" len="med"/>
          </a:ln>
        </p:spPr>
        <p:txBody>
          <a:bodyPr/>
          <a:lstStyle/>
          <a:p>
            <a:endParaRPr lang="en-US">
              <a:solidFill>
                <a:srgbClr val="C00000"/>
              </a:solidFill>
            </a:endParaRPr>
          </a:p>
        </p:txBody>
      </p:sp>
    </p:spTree>
    <p:extLst>
      <p:ext uri="{BB962C8B-B14F-4D97-AF65-F5344CB8AC3E}">
        <p14:creationId xmlns:p14="http://schemas.microsoft.com/office/powerpoint/2010/main" val="328934134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
          <p:cNvSpPr>
            <a:spLocks noChangeArrowheads="1"/>
          </p:cNvSpPr>
          <p:nvPr/>
        </p:nvSpPr>
        <p:spPr bwMode="auto">
          <a:xfrm>
            <a:off x="2013956" y="2481207"/>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a:t>
            </a:r>
            <a:r>
              <a:rPr lang="da-DK" sz="1600" dirty="0" err="1">
                <a:latin typeface="Courier New" pitchFamily="49" charset="0"/>
              </a:rPr>
              <a:t>vmulsd</a:t>
            </a:r>
            <a:r>
              <a:rPr lang="da-DK" sz="1600" dirty="0">
                <a:latin typeface="Courier New" pitchFamily="49" charset="0"/>
              </a:rPr>
              <a:t> (%</a:t>
            </a:r>
            <a:r>
              <a:rPr lang="da-DK" sz="1600" dirty="0" err="1">
                <a:latin typeface="Courier New" pitchFamily="49" charset="0"/>
              </a:rPr>
              <a:t>rdx</a:t>
            </a:r>
            <a:r>
              <a:rPr lang="da-DK" sz="1600" dirty="0">
                <a:latin typeface="Courier New" pitchFamily="49" charset="0"/>
              </a:rPr>
              <a:t>),%xmm0,%xmm0</a:t>
            </a:r>
          </a:p>
          <a:p>
            <a:pPr>
              <a:tabLst>
                <a:tab pos="685800" algn="l"/>
                <a:tab pos="1435100" algn="l"/>
                <a:tab pos="3606800" algn="l"/>
                <a:tab pos="4686300" algn="l"/>
              </a:tabLst>
            </a:pPr>
            <a:r>
              <a:rPr lang="da-DK" sz="1600" dirty="0">
                <a:latin typeface="Courier New" pitchFamily="49" charset="0"/>
              </a:rPr>
              <a:t>  40102d:  </a:t>
            </a:r>
            <a:r>
              <a:rPr lang="da-DK" sz="1600" dirty="0" err="1">
                <a:latin typeface="Courier New" pitchFamily="49" charset="0"/>
              </a:rPr>
              <a:t>add</a:t>
            </a:r>
            <a:r>
              <a:rPr lang="da-DK" sz="1600" dirty="0">
                <a:latin typeface="Courier New" pitchFamily="49" charset="0"/>
              </a:rPr>
              <a:t>    $0x8,%rdx</a:t>
            </a:r>
          </a:p>
          <a:p>
            <a:pPr>
              <a:tabLst>
                <a:tab pos="685800" algn="l"/>
                <a:tab pos="1435100" algn="l"/>
                <a:tab pos="3606800" algn="l"/>
                <a:tab pos="4686300" algn="l"/>
              </a:tabLst>
            </a:pPr>
            <a:r>
              <a:rPr lang="da-DK" sz="1600" dirty="0">
                <a:latin typeface="Courier New" pitchFamily="49" charset="0"/>
              </a:rPr>
              <a:t>  401031:  </a:t>
            </a:r>
            <a:r>
              <a:rPr lang="da-DK" sz="1600" dirty="0" err="1">
                <a:latin typeface="Courier New" pitchFamily="49" charset="0"/>
              </a:rPr>
              <a:t>cmp</a:t>
            </a:r>
            <a:r>
              <a:rPr lang="da-DK" sz="1600" dirty="0">
                <a:latin typeface="Courier New" pitchFamily="49" charset="0"/>
              </a:rPr>
              <a:t>    %</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tabLst>
                <a:tab pos="685800" algn="l"/>
                <a:tab pos="1435100" algn="l"/>
                <a:tab pos="3606800" algn="l"/>
                <a:tab pos="4686300" algn="l"/>
              </a:tabLst>
            </a:pPr>
            <a:r>
              <a:rPr lang="da-DK" sz="1600" dirty="0">
                <a:latin typeface="Courier New" pitchFamily="49" charset="0"/>
              </a:rPr>
              <a:t>  401034:  </a:t>
            </a:r>
            <a:r>
              <a:rPr lang="da-DK" sz="1600" dirty="0" err="1">
                <a:latin typeface="Courier New" pitchFamily="49" charset="0"/>
              </a:rPr>
              <a:t>jne</a:t>
            </a:r>
            <a:r>
              <a:rPr lang="da-DK" sz="1600" dirty="0">
                <a:latin typeface="Courier New" pitchFamily="49" charset="0"/>
              </a:rPr>
              <a:t>    401029</a:t>
            </a:r>
            <a:endParaRPr lang="en-US" sz="1600" dirty="0">
              <a:latin typeface="Courier New" pitchFamily="49" charset="0"/>
            </a:endParaRPr>
          </a:p>
        </p:txBody>
      </p:sp>
      <p:sp>
        <p:nvSpPr>
          <p:cNvPr id="27" name="Rectangle 3"/>
          <p:cNvSpPr>
            <a:spLocks noChangeArrowheads="1"/>
          </p:cNvSpPr>
          <p:nvPr/>
        </p:nvSpPr>
        <p:spPr bwMode="auto">
          <a:xfrm>
            <a:off x="2013956" y="3878348"/>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a:t>
            </a:r>
            <a:r>
              <a:rPr lang="da-DK" sz="1600" dirty="0" err="1">
                <a:latin typeface="Courier New" pitchFamily="49" charset="0"/>
              </a:rPr>
              <a:t>vmulsd</a:t>
            </a:r>
            <a:r>
              <a:rPr lang="da-DK" sz="1600" dirty="0">
                <a:latin typeface="Courier New" pitchFamily="49" charset="0"/>
              </a:rPr>
              <a:t> (%</a:t>
            </a:r>
            <a:r>
              <a:rPr lang="da-DK" sz="1600" dirty="0" err="1">
                <a:latin typeface="Courier New" pitchFamily="49" charset="0"/>
              </a:rPr>
              <a:t>rdx</a:t>
            </a:r>
            <a:r>
              <a:rPr lang="da-DK" sz="1600" dirty="0">
                <a:latin typeface="Courier New" pitchFamily="49" charset="0"/>
              </a:rPr>
              <a:t>),%xmm0,%xmm0</a:t>
            </a:r>
          </a:p>
          <a:p>
            <a:pPr>
              <a:tabLst>
                <a:tab pos="685800" algn="l"/>
                <a:tab pos="1435100" algn="l"/>
                <a:tab pos="3606800" algn="l"/>
                <a:tab pos="4686300" algn="l"/>
              </a:tabLst>
            </a:pPr>
            <a:r>
              <a:rPr lang="da-DK" sz="1600" dirty="0">
                <a:latin typeface="Courier New" pitchFamily="49" charset="0"/>
              </a:rPr>
              <a:t>  40102d:  </a:t>
            </a:r>
            <a:r>
              <a:rPr lang="da-DK" sz="1600" dirty="0" err="1">
                <a:latin typeface="Courier New" pitchFamily="49" charset="0"/>
              </a:rPr>
              <a:t>add</a:t>
            </a:r>
            <a:r>
              <a:rPr lang="da-DK" sz="1600" dirty="0">
                <a:latin typeface="Courier New" pitchFamily="49" charset="0"/>
              </a:rPr>
              <a:t>    $0x8,%rdx</a:t>
            </a:r>
          </a:p>
          <a:p>
            <a:pPr>
              <a:tabLst>
                <a:tab pos="685800" algn="l"/>
                <a:tab pos="1435100" algn="l"/>
                <a:tab pos="3606800" algn="l"/>
                <a:tab pos="4686300" algn="l"/>
              </a:tabLst>
            </a:pPr>
            <a:r>
              <a:rPr lang="da-DK" sz="1600" dirty="0">
                <a:latin typeface="Courier New" pitchFamily="49" charset="0"/>
              </a:rPr>
              <a:t>  401031:  </a:t>
            </a:r>
            <a:r>
              <a:rPr lang="da-DK" sz="1600" dirty="0" err="1">
                <a:latin typeface="Courier New" pitchFamily="49" charset="0"/>
              </a:rPr>
              <a:t>cmp</a:t>
            </a:r>
            <a:r>
              <a:rPr lang="da-DK" sz="1600" dirty="0">
                <a:latin typeface="Courier New" pitchFamily="49" charset="0"/>
              </a:rPr>
              <a:t>    %</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tabLst>
                <a:tab pos="685800" algn="l"/>
                <a:tab pos="1435100" algn="l"/>
                <a:tab pos="3606800" algn="l"/>
                <a:tab pos="4686300" algn="l"/>
              </a:tabLst>
            </a:pPr>
            <a:r>
              <a:rPr lang="da-DK" sz="1600" dirty="0">
                <a:latin typeface="Courier New" pitchFamily="49" charset="0"/>
              </a:rPr>
              <a:t>  401034:  </a:t>
            </a:r>
            <a:r>
              <a:rPr lang="da-DK" sz="1600" dirty="0" err="1">
                <a:latin typeface="Courier New" pitchFamily="49" charset="0"/>
              </a:rPr>
              <a:t>jne</a:t>
            </a:r>
            <a:r>
              <a:rPr lang="da-DK" sz="1600" dirty="0">
                <a:latin typeface="Courier New" pitchFamily="49" charset="0"/>
              </a:rPr>
              <a:t>    401029</a:t>
            </a:r>
            <a:endParaRPr lang="en-US" sz="1600" dirty="0">
              <a:latin typeface="Courier New" pitchFamily="49" charset="0"/>
            </a:endParaRPr>
          </a:p>
        </p:txBody>
      </p:sp>
      <p:sp>
        <p:nvSpPr>
          <p:cNvPr id="28" name="Rectangle 3"/>
          <p:cNvSpPr>
            <a:spLocks noChangeArrowheads="1"/>
          </p:cNvSpPr>
          <p:nvPr/>
        </p:nvSpPr>
        <p:spPr bwMode="auto">
          <a:xfrm>
            <a:off x="2013956" y="5326148"/>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a:t>
            </a:r>
            <a:r>
              <a:rPr lang="da-DK" sz="1600" dirty="0" err="1">
                <a:latin typeface="Courier New" pitchFamily="49" charset="0"/>
              </a:rPr>
              <a:t>vmulsd</a:t>
            </a:r>
            <a:r>
              <a:rPr lang="da-DK" sz="1600" dirty="0">
                <a:latin typeface="Courier New" pitchFamily="49" charset="0"/>
              </a:rPr>
              <a:t> (%</a:t>
            </a:r>
            <a:r>
              <a:rPr lang="da-DK" sz="1600" dirty="0" err="1">
                <a:latin typeface="Courier New" pitchFamily="49" charset="0"/>
              </a:rPr>
              <a:t>rdx</a:t>
            </a:r>
            <a:r>
              <a:rPr lang="da-DK" sz="1600" dirty="0">
                <a:latin typeface="Courier New" pitchFamily="49" charset="0"/>
              </a:rPr>
              <a:t>),%xmm0,%xmm0</a:t>
            </a:r>
          </a:p>
          <a:p>
            <a:pPr>
              <a:tabLst>
                <a:tab pos="685800" algn="l"/>
                <a:tab pos="1435100" algn="l"/>
                <a:tab pos="3606800" algn="l"/>
                <a:tab pos="4686300" algn="l"/>
              </a:tabLst>
            </a:pPr>
            <a:r>
              <a:rPr lang="da-DK" sz="1600" dirty="0">
                <a:latin typeface="Courier New" pitchFamily="49" charset="0"/>
              </a:rPr>
              <a:t>  40102d:  </a:t>
            </a:r>
            <a:r>
              <a:rPr lang="da-DK" sz="1600" dirty="0" err="1">
                <a:latin typeface="Courier New" pitchFamily="49" charset="0"/>
              </a:rPr>
              <a:t>add</a:t>
            </a:r>
            <a:r>
              <a:rPr lang="da-DK" sz="1600" dirty="0">
                <a:latin typeface="Courier New" pitchFamily="49" charset="0"/>
              </a:rPr>
              <a:t>    $0x8,%rdx</a:t>
            </a:r>
          </a:p>
          <a:p>
            <a:pPr>
              <a:tabLst>
                <a:tab pos="685800" algn="l"/>
                <a:tab pos="1435100" algn="l"/>
                <a:tab pos="3606800" algn="l"/>
                <a:tab pos="4686300" algn="l"/>
              </a:tabLst>
            </a:pPr>
            <a:r>
              <a:rPr lang="da-DK" sz="1600" dirty="0">
                <a:latin typeface="Courier New" pitchFamily="49" charset="0"/>
              </a:rPr>
              <a:t>  401031:  </a:t>
            </a:r>
            <a:r>
              <a:rPr lang="da-DK" sz="1600" dirty="0" err="1">
                <a:latin typeface="Courier New" pitchFamily="49" charset="0"/>
              </a:rPr>
              <a:t>cmp</a:t>
            </a:r>
            <a:r>
              <a:rPr lang="da-DK" sz="1600" dirty="0">
                <a:latin typeface="Courier New" pitchFamily="49" charset="0"/>
              </a:rPr>
              <a:t>    %</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tabLst>
                <a:tab pos="685800" algn="l"/>
                <a:tab pos="1435100" algn="l"/>
                <a:tab pos="3606800" algn="l"/>
                <a:tab pos="4686300" algn="l"/>
              </a:tabLst>
            </a:pPr>
            <a:r>
              <a:rPr lang="da-DK" sz="1600" dirty="0">
                <a:latin typeface="Courier New" pitchFamily="49" charset="0"/>
              </a:rPr>
              <a:t>  401034:  </a:t>
            </a:r>
            <a:r>
              <a:rPr lang="da-DK" sz="1600" dirty="0" err="1">
                <a:latin typeface="Courier New" pitchFamily="49" charset="0"/>
              </a:rPr>
              <a:t>jne</a:t>
            </a:r>
            <a:r>
              <a:rPr lang="da-DK" sz="1600" dirty="0">
                <a:latin typeface="Courier New" pitchFamily="49" charset="0"/>
              </a:rPr>
              <a:t>    401029</a:t>
            </a:r>
            <a:endParaRPr lang="en-US" sz="1600" dirty="0">
              <a:latin typeface="Courier New" pitchFamily="49" charset="0"/>
            </a:endParaRPr>
          </a:p>
        </p:txBody>
      </p:sp>
      <p:sp>
        <p:nvSpPr>
          <p:cNvPr id="667650" name="Rectangle 2"/>
          <p:cNvSpPr>
            <a:spLocks noGrp="1" noChangeArrowheads="1"/>
          </p:cNvSpPr>
          <p:nvPr>
            <p:ph type="title"/>
          </p:nvPr>
        </p:nvSpPr>
        <p:spPr>
          <a:xfrm>
            <a:off x="1887748" y="448574"/>
            <a:ext cx="7856538" cy="573088"/>
          </a:xfrm>
        </p:spPr>
        <p:txBody>
          <a:bodyPr>
            <a:normAutofit fontScale="90000"/>
          </a:bodyPr>
          <a:lstStyle/>
          <a:p>
            <a:pPr eaLnBrk="1" hangingPunct="1">
              <a:defRPr/>
            </a:pPr>
            <a:r>
              <a:rPr lang="en-US"/>
              <a:t>Branch Prediction Through Loop</a:t>
            </a:r>
          </a:p>
        </p:txBody>
      </p:sp>
      <p:sp>
        <p:nvSpPr>
          <p:cNvPr id="51203" name="Rectangle 3"/>
          <p:cNvSpPr>
            <a:spLocks noChangeArrowheads="1"/>
          </p:cNvSpPr>
          <p:nvPr/>
        </p:nvSpPr>
        <p:spPr bwMode="auto">
          <a:xfrm>
            <a:off x="2013956" y="1120563"/>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a:t>
            </a:r>
            <a:r>
              <a:rPr lang="da-DK" sz="1600" dirty="0" err="1">
                <a:latin typeface="Courier New" pitchFamily="49" charset="0"/>
              </a:rPr>
              <a:t>vmulsd</a:t>
            </a:r>
            <a:r>
              <a:rPr lang="da-DK" sz="1600" dirty="0">
                <a:latin typeface="Courier New" pitchFamily="49" charset="0"/>
              </a:rPr>
              <a:t> (%</a:t>
            </a:r>
            <a:r>
              <a:rPr lang="da-DK" sz="1600" dirty="0" err="1">
                <a:latin typeface="Courier New" pitchFamily="49" charset="0"/>
              </a:rPr>
              <a:t>rdx</a:t>
            </a:r>
            <a:r>
              <a:rPr lang="da-DK" sz="1600" dirty="0">
                <a:latin typeface="Courier New" pitchFamily="49" charset="0"/>
              </a:rPr>
              <a:t>),%xmm0,%xmm0</a:t>
            </a:r>
          </a:p>
          <a:p>
            <a:pPr>
              <a:tabLst>
                <a:tab pos="685800" algn="l"/>
                <a:tab pos="1435100" algn="l"/>
                <a:tab pos="3606800" algn="l"/>
                <a:tab pos="4686300" algn="l"/>
              </a:tabLst>
            </a:pPr>
            <a:r>
              <a:rPr lang="da-DK" sz="1600" dirty="0">
                <a:latin typeface="Courier New" pitchFamily="49" charset="0"/>
              </a:rPr>
              <a:t>  40102d:  </a:t>
            </a:r>
            <a:r>
              <a:rPr lang="da-DK" sz="1600" dirty="0" err="1">
                <a:latin typeface="Courier New" pitchFamily="49" charset="0"/>
              </a:rPr>
              <a:t>add</a:t>
            </a:r>
            <a:r>
              <a:rPr lang="da-DK" sz="1600" dirty="0">
                <a:latin typeface="Courier New" pitchFamily="49" charset="0"/>
              </a:rPr>
              <a:t>    $0x8,%rdx</a:t>
            </a:r>
          </a:p>
          <a:p>
            <a:pPr>
              <a:tabLst>
                <a:tab pos="685800" algn="l"/>
                <a:tab pos="1435100" algn="l"/>
                <a:tab pos="3606800" algn="l"/>
                <a:tab pos="4686300" algn="l"/>
              </a:tabLst>
            </a:pPr>
            <a:r>
              <a:rPr lang="da-DK" sz="1600" dirty="0">
                <a:latin typeface="Courier New" pitchFamily="49" charset="0"/>
              </a:rPr>
              <a:t>  401031:  </a:t>
            </a:r>
            <a:r>
              <a:rPr lang="da-DK" sz="1600" dirty="0" err="1">
                <a:latin typeface="Courier New" pitchFamily="49" charset="0"/>
              </a:rPr>
              <a:t>cmp</a:t>
            </a:r>
            <a:r>
              <a:rPr lang="da-DK" sz="1600" dirty="0">
                <a:latin typeface="Courier New" pitchFamily="49" charset="0"/>
              </a:rPr>
              <a:t>    %</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tabLst>
                <a:tab pos="685800" algn="l"/>
                <a:tab pos="1435100" algn="l"/>
                <a:tab pos="3606800" algn="l"/>
                <a:tab pos="4686300" algn="l"/>
              </a:tabLst>
            </a:pPr>
            <a:r>
              <a:rPr lang="da-DK" sz="1600" dirty="0">
                <a:latin typeface="Courier New" pitchFamily="49" charset="0"/>
              </a:rPr>
              <a:t>  401034:  </a:t>
            </a:r>
            <a:r>
              <a:rPr lang="da-DK" sz="1600" dirty="0" err="1">
                <a:latin typeface="Courier New" pitchFamily="49" charset="0"/>
              </a:rPr>
              <a:t>jne</a:t>
            </a:r>
            <a:r>
              <a:rPr lang="da-DK" sz="1600" dirty="0">
                <a:latin typeface="Courier New" pitchFamily="49" charset="0"/>
              </a:rPr>
              <a:t>    401029</a:t>
            </a:r>
            <a:endParaRPr lang="en-US" sz="1600" dirty="0">
              <a:latin typeface="Courier New" pitchFamily="49" charset="0"/>
            </a:endParaRPr>
          </a:p>
        </p:txBody>
      </p:sp>
      <p:sp>
        <p:nvSpPr>
          <p:cNvPr id="51206" name="Freeform 6"/>
          <p:cNvSpPr>
            <a:spLocks/>
          </p:cNvSpPr>
          <p:nvPr/>
        </p:nvSpPr>
        <p:spPr bwMode="auto">
          <a:xfrm>
            <a:off x="5597525" y="2133600"/>
            <a:ext cx="1587500" cy="514350"/>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51207" name="Freeform 7"/>
          <p:cNvSpPr>
            <a:spLocks/>
          </p:cNvSpPr>
          <p:nvPr/>
        </p:nvSpPr>
        <p:spPr bwMode="auto">
          <a:xfrm>
            <a:off x="5597525" y="3555860"/>
            <a:ext cx="1587500" cy="438291"/>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51208" name="Text Box 8"/>
          <p:cNvSpPr txBox="1">
            <a:spLocks noChangeArrowheads="1"/>
          </p:cNvSpPr>
          <p:nvPr/>
        </p:nvSpPr>
        <p:spPr bwMode="auto">
          <a:xfrm>
            <a:off x="5638800" y="1733550"/>
            <a:ext cx="692818" cy="369332"/>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98</a:t>
            </a:r>
          </a:p>
        </p:txBody>
      </p:sp>
      <p:sp>
        <p:nvSpPr>
          <p:cNvPr id="51209" name="Text Box 9"/>
          <p:cNvSpPr txBox="1">
            <a:spLocks noChangeArrowheads="1"/>
          </p:cNvSpPr>
          <p:nvPr/>
        </p:nvSpPr>
        <p:spPr bwMode="auto">
          <a:xfrm>
            <a:off x="5638800" y="3105150"/>
            <a:ext cx="692818" cy="369332"/>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99</a:t>
            </a:r>
          </a:p>
        </p:txBody>
      </p:sp>
      <p:sp>
        <p:nvSpPr>
          <p:cNvPr id="51210" name="Text Box 10"/>
          <p:cNvSpPr txBox="1">
            <a:spLocks noChangeArrowheads="1"/>
          </p:cNvSpPr>
          <p:nvPr/>
        </p:nvSpPr>
        <p:spPr bwMode="auto">
          <a:xfrm>
            <a:off x="5638801" y="4552950"/>
            <a:ext cx="809837" cy="369332"/>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100</a:t>
            </a:r>
          </a:p>
        </p:txBody>
      </p:sp>
      <p:sp>
        <p:nvSpPr>
          <p:cNvPr id="51211" name="Text Box 11"/>
          <p:cNvSpPr txBox="1">
            <a:spLocks noChangeArrowheads="1"/>
          </p:cNvSpPr>
          <p:nvPr/>
        </p:nvSpPr>
        <p:spPr bwMode="auto">
          <a:xfrm>
            <a:off x="7099339" y="2216628"/>
            <a:ext cx="2143087" cy="400110"/>
          </a:xfrm>
          <a:prstGeom prst="rect">
            <a:avLst/>
          </a:prstGeom>
          <a:noFill/>
          <a:ln w="25400">
            <a:noFill/>
            <a:miter lim="800000"/>
            <a:headEnd/>
            <a:tailEnd/>
          </a:ln>
        </p:spPr>
        <p:txBody>
          <a:bodyPr wrap="none">
            <a:spAutoFit/>
          </a:bodyPr>
          <a:lstStyle/>
          <a:p>
            <a:pPr>
              <a:lnSpc>
                <a:spcPct val="100000"/>
              </a:lnSpc>
            </a:pPr>
            <a:r>
              <a:rPr lang="en-US" sz="2000" dirty="0">
                <a:latin typeface="Calibri" pitchFamily="34" charset="0"/>
              </a:rPr>
              <a:t>Predict Taken (OK)</a:t>
            </a:r>
          </a:p>
        </p:txBody>
      </p:sp>
      <p:sp>
        <p:nvSpPr>
          <p:cNvPr id="51212" name="Text Box 12"/>
          <p:cNvSpPr txBox="1">
            <a:spLocks noChangeArrowheads="1"/>
          </p:cNvSpPr>
          <p:nvPr/>
        </p:nvSpPr>
        <p:spPr bwMode="auto">
          <a:xfrm>
            <a:off x="7072111" y="3409950"/>
            <a:ext cx="1610890" cy="707886"/>
          </a:xfrm>
          <a:prstGeom prst="rect">
            <a:avLst/>
          </a:prstGeom>
          <a:noFill/>
          <a:ln w="25400">
            <a:noFill/>
            <a:miter lim="800000"/>
            <a:headEnd/>
            <a:tailEnd/>
          </a:ln>
        </p:spPr>
        <p:txBody>
          <a:bodyPr wrap="none">
            <a:spAutoFit/>
          </a:bodyPr>
          <a:lstStyle/>
          <a:p>
            <a:pPr>
              <a:lnSpc>
                <a:spcPct val="100000"/>
              </a:lnSpc>
            </a:pPr>
            <a:r>
              <a:rPr lang="en-US" sz="2000" dirty="0">
                <a:latin typeface="Calibri" pitchFamily="34" charset="0"/>
              </a:rPr>
              <a:t>Predict Taken</a:t>
            </a:r>
          </a:p>
          <a:p>
            <a:pPr>
              <a:lnSpc>
                <a:spcPct val="100000"/>
              </a:lnSpc>
            </a:pPr>
            <a:r>
              <a:rPr lang="en-US" sz="2000" dirty="0">
                <a:latin typeface="Calibri" pitchFamily="34" charset="0"/>
              </a:rPr>
              <a:t>(Oops)</a:t>
            </a:r>
          </a:p>
        </p:txBody>
      </p:sp>
      <p:sp>
        <p:nvSpPr>
          <p:cNvPr id="51214" name="Text Box 14"/>
          <p:cNvSpPr txBox="1">
            <a:spLocks noChangeArrowheads="1"/>
          </p:cNvSpPr>
          <p:nvPr/>
        </p:nvSpPr>
        <p:spPr bwMode="auto">
          <a:xfrm>
            <a:off x="5638801" y="5946775"/>
            <a:ext cx="809837" cy="369332"/>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101</a:t>
            </a:r>
          </a:p>
        </p:txBody>
      </p:sp>
      <p:sp>
        <p:nvSpPr>
          <p:cNvPr id="51215" name="Freeform 15"/>
          <p:cNvSpPr>
            <a:spLocks/>
          </p:cNvSpPr>
          <p:nvPr/>
        </p:nvSpPr>
        <p:spPr bwMode="auto">
          <a:xfrm>
            <a:off x="5584825" y="4953000"/>
            <a:ext cx="1587500" cy="438150"/>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51216" name="Text Box 16"/>
          <p:cNvSpPr txBox="1">
            <a:spLocks noChangeArrowheads="1"/>
          </p:cNvSpPr>
          <p:nvPr/>
        </p:nvSpPr>
        <p:spPr bwMode="auto">
          <a:xfrm>
            <a:off x="7072112" y="1047750"/>
            <a:ext cx="2219325" cy="707886"/>
          </a:xfrm>
          <a:prstGeom prst="rect">
            <a:avLst/>
          </a:prstGeom>
          <a:noFill/>
          <a:ln w="25400">
            <a:noFill/>
            <a:miter lim="800000"/>
            <a:headEnd/>
            <a:tailEnd/>
          </a:ln>
        </p:spPr>
        <p:txBody>
          <a:bodyPr wrap="none">
            <a:spAutoFit/>
          </a:bodyPr>
          <a:lstStyle/>
          <a:p>
            <a:pPr>
              <a:lnSpc>
                <a:spcPct val="100000"/>
              </a:lnSpc>
            </a:pPr>
            <a:r>
              <a:rPr lang="en-US" sz="2000" i="1" dirty="0">
                <a:latin typeface="Calibri" pitchFamily="34" charset="0"/>
              </a:rPr>
              <a:t>Assume </a:t>
            </a:r>
          </a:p>
          <a:p>
            <a:pPr>
              <a:lnSpc>
                <a:spcPct val="100000"/>
              </a:lnSpc>
            </a:pPr>
            <a:r>
              <a:rPr lang="en-US" sz="2000" i="1" dirty="0">
                <a:latin typeface="Calibri" pitchFamily="34" charset="0"/>
              </a:rPr>
              <a:t>vector length = </a:t>
            </a:r>
            <a:r>
              <a:rPr lang="en-US" sz="2000" i="1" dirty="0">
                <a:solidFill>
                  <a:srgbClr val="C00000"/>
                </a:solidFill>
                <a:latin typeface="Calibri" pitchFamily="34" charset="0"/>
              </a:rPr>
              <a:t>100</a:t>
            </a:r>
          </a:p>
        </p:txBody>
      </p:sp>
      <p:sp>
        <p:nvSpPr>
          <p:cNvPr id="51217" name="Text Box 17"/>
          <p:cNvSpPr txBox="1">
            <a:spLocks noChangeArrowheads="1"/>
          </p:cNvSpPr>
          <p:nvPr/>
        </p:nvSpPr>
        <p:spPr bwMode="auto">
          <a:xfrm>
            <a:off x="7072111" y="4248151"/>
            <a:ext cx="1295400" cy="1015663"/>
          </a:xfrm>
          <a:prstGeom prst="rect">
            <a:avLst/>
          </a:prstGeom>
          <a:noFill/>
          <a:ln w="25400">
            <a:noFill/>
            <a:miter lim="800000"/>
            <a:headEnd/>
            <a:tailEnd/>
          </a:ln>
        </p:spPr>
        <p:txBody>
          <a:bodyPr>
            <a:spAutoFit/>
          </a:bodyPr>
          <a:lstStyle/>
          <a:p>
            <a:pPr>
              <a:lnSpc>
                <a:spcPct val="100000"/>
              </a:lnSpc>
            </a:pPr>
            <a:r>
              <a:rPr lang="en-US" sz="2000" dirty="0">
                <a:latin typeface="Calibri" pitchFamily="34" charset="0"/>
              </a:rPr>
              <a:t>Read invalid location</a:t>
            </a:r>
          </a:p>
        </p:txBody>
      </p:sp>
      <p:sp>
        <p:nvSpPr>
          <p:cNvPr id="51218" name="Line 18"/>
          <p:cNvSpPr>
            <a:spLocks noChangeShapeType="1"/>
          </p:cNvSpPr>
          <p:nvPr/>
        </p:nvSpPr>
        <p:spPr bwMode="auto">
          <a:xfrm flipH="1" flipV="1">
            <a:off x="6042025" y="4171950"/>
            <a:ext cx="1066800" cy="228600"/>
          </a:xfrm>
          <a:prstGeom prst="line">
            <a:avLst/>
          </a:prstGeom>
          <a:noFill/>
          <a:ln w="25400">
            <a:solidFill>
              <a:schemeClr val="tx1"/>
            </a:solidFill>
            <a:round/>
            <a:headEnd/>
            <a:tailEnd type="triangle" w="med" len="med"/>
          </a:ln>
        </p:spPr>
        <p:txBody>
          <a:bodyPr/>
          <a:lstStyle/>
          <a:p>
            <a:endParaRPr lang="en-US" dirty="0">
              <a:latin typeface="Calibri" pitchFamily="34" charset="0"/>
            </a:endParaRPr>
          </a:p>
        </p:txBody>
      </p:sp>
      <p:sp>
        <p:nvSpPr>
          <p:cNvPr id="51219" name="Line 19"/>
          <p:cNvSpPr>
            <a:spLocks noChangeShapeType="1"/>
          </p:cNvSpPr>
          <p:nvPr/>
        </p:nvSpPr>
        <p:spPr bwMode="auto">
          <a:xfrm>
            <a:off x="9413875" y="5086350"/>
            <a:ext cx="0" cy="1219200"/>
          </a:xfrm>
          <a:prstGeom prst="line">
            <a:avLst/>
          </a:prstGeom>
          <a:noFill/>
          <a:ln w="25400">
            <a:solidFill>
              <a:schemeClr val="tx1">
                <a:lumMod val="65000"/>
                <a:lumOff val="35000"/>
              </a:schemeClr>
            </a:solidFill>
            <a:round/>
            <a:headEnd/>
            <a:tailEnd type="triangle" w="med" len="med"/>
          </a:ln>
        </p:spPr>
        <p:txBody>
          <a:bodyPr/>
          <a:lstStyle/>
          <a:p>
            <a:endParaRPr lang="en-US" dirty="0">
              <a:solidFill>
                <a:schemeClr val="tx1">
                  <a:lumMod val="65000"/>
                  <a:lumOff val="35000"/>
                </a:schemeClr>
              </a:solidFill>
              <a:latin typeface="Calibri" pitchFamily="34" charset="0"/>
            </a:endParaRPr>
          </a:p>
        </p:txBody>
      </p:sp>
      <p:sp>
        <p:nvSpPr>
          <p:cNvPr id="51220" name="Line 20"/>
          <p:cNvSpPr>
            <a:spLocks noChangeShapeType="1"/>
          </p:cNvSpPr>
          <p:nvPr/>
        </p:nvSpPr>
        <p:spPr bwMode="auto">
          <a:xfrm>
            <a:off x="9413875" y="3867150"/>
            <a:ext cx="0" cy="1219200"/>
          </a:xfrm>
          <a:prstGeom prst="line">
            <a:avLst/>
          </a:prstGeom>
          <a:noFill/>
          <a:ln w="25400">
            <a:solidFill>
              <a:schemeClr val="tx1">
                <a:lumMod val="65000"/>
                <a:lumOff val="35000"/>
              </a:schemeClr>
            </a:solidFill>
            <a:round/>
            <a:headEnd/>
            <a:tailEnd type="triangle" w="med" len="med"/>
          </a:ln>
        </p:spPr>
        <p:txBody>
          <a:bodyPr/>
          <a:lstStyle/>
          <a:p>
            <a:endParaRPr lang="en-US" dirty="0">
              <a:solidFill>
                <a:schemeClr val="tx1">
                  <a:lumMod val="65000"/>
                  <a:lumOff val="35000"/>
                </a:schemeClr>
              </a:solidFill>
              <a:latin typeface="Calibri" pitchFamily="34" charset="0"/>
            </a:endParaRPr>
          </a:p>
        </p:txBody>
      </p:sp>
      <p:sp>
        <p:nvSpPr>
          <p:cNvPr id="51221" name="Text Box 21"/>
          <p:cNvSpPr txBox="1">
            <a:spLocks noChangeArrowheads="1"/>
          </p:cNvSpPr>
          <p:nvPr/>
        </p:nvSpPr>
        <p:spPr bwMode="auto">
          <a:xfrm>
            <a:off x="8804276" y="4220742"/>
            <a:ext cx="1036887" cy="369332"/>
          </a:xfrm>
          <a:prstGeom prst="rect">
            <a:avLst/>
          </a:prstGeom>
          <a:solidFill>
            <a:schemeClr val="bg1"/>
          </a:solidFill>
          <a:ln w="25400">
            <a:noFill/>
            <a:miter lim="800000"/>
            <a:headEnd/>
            <a:tailEnd/>
          </a:ln>
        </p:spPr>
        <p:txBody>
          <a:bodyPr wrap="none">
            <a:spAutoFit/>
          </a:bodyPr>
          <a:lstStyle/>
          <a:p>
            <a:pPr>
              <a:lnSpc>
                <a:spcPct val="100000"/>
              </a:lnSpc>
            </a:pPr>
            <a:r>
              <a:rPr lang="en-US" dirty="0">
                <a:solidFill>
                  <a:schemeClr val="tx1">
                    <a:lumMod val="65000"/>
                    <a:lumOff val="35000"/>
                  </a:schemeClr>
                </a:solidFill>
                <a:latin typeface="Calibri" pitchFamily="34" charset="0"/>
              </a:rPr>
              <a:t>Executed</a:t>
            </a:r>
          </a:p>
        </p:txBody>
      </p:sp>
      <p:sp>
        <p:nvSpPr>
          <p:cNvPr id="51222" name="Text Box 22"/>
          <p:cNvSpPr txBox="1">
            <a:spLocks noChangeArrowheads="1"/>
          </p:cNvSpPr>
          <p:nvPr/>
        </p:nvSpPr>
        <p:spPr bwMode="auto">
          <a:xfrm>
            <a:off x="8886826" y="5425654"/>
            <a:ext cx="932243" cy="369332"/>
          </a:xfrm>
          <a:prstGeom prst="rect">
            <a:avLst/>
          </a:prstGeom>
          <a:solidFill>
            <a:schemeClr val="bg1"/>
          </a:solidFill>
          <a:ln w="25400">
            <a:noFill/>
            <a:miter lim="800000"/>
            <a:headEnd/>
            <a:tailEnd/>
          </a:ln>
        </p:spPr>
        <p:txBody>
          <a:bodyPr wrap="none">
            <a:spAutoFit/>
          </a:bodyPr>
          <a:lstStyle/>
          <a:p>
            <a:pPr>
              <a:lnSpc>
                <a:spcPct val="100000"/>
              </a:lnSpc>
            </a:pPr>
            <a:r>
              <a:rPr lang="en-US" dirty="0">
                <a:solidFill>
                  <a:schemeClr val="tx1">
                    <a:lumMod val="65000"/>
                    <a:lumOff val="35000"/>
                  </a:schemeClr>
                </a:solidFill>
                <a:latin typeface="Calibri" pitchFamily="34" charset="0"/>
              </a:rPr>
              <a:t>Fetched</a:t>
            </a:r>
          </a:p>
        </p:txBody>
      </p:sp>
      <p:sp>
        <p:nvSpPr>
          <p:cNvPr id="51223" name="Line 23"/>
          <p:cNvSpPr>
            <a:spLocks noChangeShapeType="1"/>
          </p:cNvSpPr>
          <p:nvPr/>
        </p:nvSpPr>
        <p:spPr bwMode="auto">
          <a:xfrm flipV="1">
            <a:off x="9261475" y="3867150"/>
            <a:ext cx="304800" cy="0"/>
          </a:xfrm>
          <a:prstGeom prst="line">
            <a:avLst/>
          </a:prstGeom>
          <a:noFill/>
          <a:ln w="25400">
            <a:solidFill>
              <a:schemeClr val="tx1">
                <a:lumMod val="65000"/>
                <a:lumOff val="35000"/>
              </a:schemeClr>
            </a:solidFill>
            <a:round/>
            <a:headEnd/>
            <a:tailEnd/>
          </a:ln>
        </p:spPr>
        <p:txBody>
          <a:bodyPr/>
          <a:lstStyle/>
          <a:p>
            <a:endParaRPr lang="en-US" dirty="0">
              <a:solidFill>
                <a:schemeClr val="tx1">
                  <a:lumMod val="65000"/>
                  <a:lumOff val="35000"/>
                </a:schemeClr>
              </a:solidFill>
              <a:latin typeface="Calibri" pitchFamily="34" charset="0"/>
            </a:endParaRPr>
          </a:p>
        </p:txBody>
      </p:sp>
      <p:sp>
        <p:nvSpPr>
          <p:cNvPr id="51224" name="Line 24"/>
          <p:cNvSpPr>
            <a:spLocks noChangeShapeType="1"/>
          </p:cNvSpPr>
          <p:nvPr/>
        </p:nvSpPr>
        <p:spPr bwMode="auto">
          <a:xfrm flipV="1">
            <a:off x="9261475" y="5086350"/>
            <a:ext cx="304800" cy="0"/>
          </a:xfrm>
          <a:prstGeom prst="line">
            <a:avLst/>
          </a:prstGeom>
          <a:noFill/>
          <a:ln w="25400">
            <a:solidFill>
              <a:schemeClr val="tx1">
                <a:lumMod val="65000"/>
                <a:lumOff val="35000"/>
              </a:schemeClr>
            </a:solidFill>
            <a:round/>
            <a:headEnd/>
            <a:tailEnd/>
          </a:ln>
        </p:spPr>
        <p:txBody>
          <a:bodyPr/>
          <a:lstStyle/>
          <a:p>
            <a:endParaRPr lang="en-US" dirty="0">
              <a:solidFill>
                <a:schemeClr val="tx1">
                  <a:lumMod val="65000"/>
                  <a:lumOff val="35000"/>
                </a:schemeClr>
              </a:solidFill>
              <a:latin typeface="Calibri" pitchFamily="34" charset="0"/>
            </a:endParaRPr>
          </a:p>
        </p:txBody>
      </p:sp>
      <p:sp>
        <p:nvSpPr>
          <p:cNvPr id="51225" name="Line 25"/>
          <p:cNvSpPr>
            <a:spLocks noChangeShapeType="1"/>
          </p:cNvSpPr>
          <p:nvPr/>
        </p:nvSpPr>
        <p:spPr bwMode="auto">
          <a:xfrm flipV="1">
            <a:off x="9261475" y="6305550"/>
            <a:ext cx="304800" cy="0"/>
          </a:xfrm>
          <a:prstGeom prst="line">
            <a:avLst/>
          </a:prstGeom>
          <a:noFill/>
          <a:ln w="25400">
            <a:solidFill>
              <a:schemeClr val="tx1">
                <a:lumMod val="65000"/>
                <a:lumOff val="35000"/>
              </a:schemeClr>
            </a:solidFill>
            <a:round/>
            <a:headEnd/>
            <a:tailEnd/>
          </a:ln>
        </p:spPr>
        <p:txBody>
          <a:bodyPr/>
          <a:lstStyle/>
          <a:p>
            <a:endParaRPr lang="en-US" dirty="0">
              <a:solidFill>
                <a:schemeClr val="tx1">
                  <a:lumMod val="65000"/>
                  <a:lumOff val="35000"/>
                </a:schemeClr>
              </a:solidFill>
              <a:latin typeface="Calibri" pitchFamily="34" charset="0"/>
            </a:endParaRPr>
          </a:p>
        </p:txBody>
      </p:sp>
    </p:spTree>
    <p:extLst>
      <p:ext uri="{BB962C8B-B14F-4D97-AF65-F5344CB8AC3E}">
        <p14:creationId xmlns:p14="http://schemas.microsoft.com/office/powerpoint/2010/main" val="314760663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3"/>
          <p:cNvSpPr>
            <a:spLocks noChangeArrowheads="1"/>
          </p:cNvSpPr>
          <p:nvPr/>
        </p:nvSpPr>
        <p:spPr bwMode="auto">
          <a:xfrm>
            <a:off x="2013956" y="2481207"/>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a:t>
            </a:r>
            <a:r>
              <a:rPr lang="da-DK" sz="1600" dirty="0" err="1">
                <a:latin typeface="Courier New" pitchFamily="49" charset="0"/>
              </a:rPr>
              <a:t>vmulsd</a:t>
            </a:r>
            <a:r>
              <a:rPr lang="da-DK" sz="1600" dirty="0">
                <a:latin typeface="Courier New" pitchFamily="49" charset="0"/>
              </a:rPr>
              <a:t> (%</a:t>
            </a:r>
            <a:r>
              <a:rPr lang="da-DK" sz="1600" dirty="0" err="1">
                <a:latin typeface="Courier New" pitchFamily="49" charset="0"/>
              </a:rPr>
              <a:t>rdx</a:t>
            </a:r>
            <a:r>
              <a:rPr lang="da-DK" sz="1600" dirty="0">
                <a:latin typeface="Courier New" pitchFamily="49" charset="0"/>
              </a:rPr>
              <a:t>),%xmm0,%xmm0</a:t>
            </a:r>
          </a:p>
          <a:p>
            <a:pPr>
              <a:tabLst>
                <a:tab pos="685800" algn="l"/>
                <a:tab pos="1435100" algn="l"/>
                <a:tab pos="3606800" algn="l"/>
                <a:tab pos="4686300" algn="l"/>
              </a:tabLst>
            </a:pPr>
            <a:r>
              <a:rPr lang="da-DK" sz="1600" dirty="0">
                <a:latin typeface="Courier New" pitchFamily="49" charset="0"/>
              </a:rPr>
              <a:t>  40102d:  </a:t>
            </a:r>
            <a:r>
              <a:rPr lang="da-DK" sz="1600" dirty="0" err="1">
                <a:latin typeface="Courier New" pitchFamily="49" charset="0"/>
              </a:rPr>
              <a:t>add</a:t>
            </a:r>
            <a:r>
              <a:rPr lang="da-DK" sz="1600" dirty="0">
                <a:latin typeface="Courier New" pitchFamily="49" charset="0"/>
              </a:rPr>
              <a:t>    $0x8,%rdx</a:t>
            </a:r>
          </a:p>
          <a:p>
            <a:pPr>
              <a:tabLst>
                <a:tab pos="685800" algn="l"/>
                <a:tab pos="1435100" algn="l"/>
                <a:tab pos="3606800" algn="l"/>
                <a:tab pos="4686300" algn="l"/>
              </a:tabLst>
            </a:pPr>
            <a:r>
              <a:rPr lang="da-DK" sz="1600" dirty="0">
                <a:latin typeface="Courier New" pitchFamily="49" charset="0"/>
              </a:rPr>
              <a:t>  401031:  </a:t>
            </a:r>
            <a:r>
              <a:rPr lang="da-DK" sz="1600" dirty="0" err="1">
                <a:latin typeface="Courier New" pitchFamily="49" charset="0"/>
              </a:rPr>
              <a:t>cmp</a:t>
            </a:r>
            <a:r>
              <a:rPr lang="da-DK" sz="1600" dirty="0">
                <a:latin typeface="Courier New" pitchFamily="49" charset="0"/>
              </a:rPr>
              <a:t>    %</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tabLst>
                <a:tab pos="685800" algn="l"/>
                <a:tab pos="1435100" algn="l"/>
                <a:tab pos="3606800" algn="l"/>
                <a:tab pos="4686300" algn="l"/>
              </a:tabLst>
            </a:pPr>
            <a:r>
              <a:rPr lang="da-DK" sz="1600" dirty="0">
                <a:latin typeface="Courier New" pitchFamily="49" charset="0"/>
              </a:rPr>
              <a:t>  401034:  </a:t>
            </a:r>
            <a:r>
              <a:rPr lang="da-DK" sz="1600" dirty="0" err="1">
                <a:latin typeface="Courier New" pitchFamily="49" charset="0"/>
              </a:rPr>
              <a:t>jne</a:t>
            </a:r>
            <a:r>
              <a:rPr lang="da-DK" sz="1600" dirty="0">
                <a:latin typeface="Courier New" pitchFamily="49" charset="0"/>
              </a:rPr>
              <a:t>    401029</a:t>
            </a:r>
            <a:endParaRPr lang="en-US" sz="1600" dirty="0">
              <a:latin typeface="Courier New" pitchFamily="49" charset="0"/>
            </a:endParaRPr>
          </a:p>
        </p:txBody>
      </p:sp>
      <p:sp>
        <p:nvSpPr>
          <p:cNvPr id="29" name="Rectangle 3"/>
          <p:cNvSpPr>
            <a:spLocks noChangeArrowheads="1"/>
          </p:cNvSpPr>
          <p:nvPr/>
        </p:nvSpPr>
        <p:spPr bwMode="auto">
          <a:xfrm>
            <a:off x="2013956" y="3878348"/>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a:t>
            </a:r>
            <a:r>
              <a:rPr lang="da-DK" sz="1600" dirty="0" err="1">
                <a:latin typeface="Courier New" pitchFamily="49" charset="0"/>
              </a:rPr>
              <a:t>vmulsd</a:t>
            </a:r>
            <a:r>
              <a:rPr lang="da-DK" sz="1600" dirty="0">
                <a:latin typeface="Courier New" pitchFamily="49" charset="0"/>
              </a:rPr>
              <a:t> (%</a:t>
            </a:r>
            <a:r>
              <a:rPr lang="da-DK" sz="1600" dirty="0" err="1">
                <a:latin typeface="Courier New" pitchFamily="49" charset="0"/>
              </a:rPr>
              <a:t>rdx</a:t>
            </a:r>
            <a:r>
              <a:rPr lang="da-DK" sz="1600" dirty="0">
                <a:latin typeface="Courier New" pitchFamily="49" charset="0"/>
              </a:rPr>
              <a:t>),%xmm0,%xmm0</a:t>
            </a:r>
          </a:p>
          <a:p>
            <a:pPr>
              <a:tabLst>
                <a:tab pos="685800" algn="l"/>
                <a:tab pos="1435100" algn="l"/>
                <a:tab pos="3606800" algn="l"/>
                <a:tab pos="4686300" algn="l"/>
              </a:tabLst>
            </a:pPr>
            <a:r>
              <a:rPr lang="da-DK" sz="1600" dirty="0">
                <a:latin typeface="Courier New" pitchFamily="49" charset="0"/>
              </a:rPr>
              <a:t>  40102d:  </a:t>
            </a:r>
            <a:r>
              <a:rPr lang="da-DK" sz="1600" dirty="0" err="1">
                <a:latin typeface="Courier New" pitchFamily="49" charset="0"/>
              </a:rPr>
              <a:t>add</a:t>
            </a:r>
            <a:r>
              <a:rPr lang="da-DK" sz="1600" dirty="0">
                <a:latin typeface="Courier New" pitchFamily="49" charset="0"/>
              </a:rPr>
              <a:t>    $0x8,%rdx</a:t>
            </a:r>
          </a:p>
          <a:p>
            <a:pPr>
              <a:tabLst>
                <a:tab pos="685800" algn="l"/>
                <a:tab pos="1435100" algn="l"/>
                <a:tab pos="3606800" algn="l"/>
                <a:tab pos="4686300" algn="l"/>
              </a:tabLst>
            </a:pPr>
            <a:r>
              <a:rPr lang="da-DK" sz="1600" dirty="0">
                <a:latin typeface="Courier New" pitchFamily="49" charset="0"/>
              </a:rPr>
              <a:t>  401031:  </a:t>
            </a:r>
            <a:r>
              <a:rPr lang="da-DK" sz="1600" dirty="0" err="1">
                <a:latin typeface="Courier New" pitchFamily="49" charset="0"/>
              </a:rPr>
              <a:t>cmp</a:t>
            </a:r>
            <a:r>
              <a:rPr lang="da-DK" sz="1600" dirty="0">
                <a:latin typeface="Courier New" pitchFamily="49" charset="0"/>
              </a:rPr>
              <a:t>    %</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tabLst>
                <a:tab pos="685800" algn="l"/>
                <a:tab pos="1435100" algn="l"/>
                <a:tab pos="3606800" algn="l"/>
                <a:tab pos="4686300" algn="l"/>
              </a:tabLst>
            </a:pPr>
            <a:r>
              <a:rPr lang="da-DK" sz="1600" dirty="0">
                <a:latin typeface="Courier New" pitchFamily="49" charset="0"/>
              </a:rPr>
              <a:t>  401034:  </a:t>
            </a:r>
            <a:r>
              <a:rPr lang="da-DK" sz="1600" dirty="0" err="1">
                <a:latin typeface="Courier New" pitchFamily="49" charset="0"/>
              </a:rPr>
              <a:t>jne</a:t>
            </a:r>
            <a:r>
              <a:rPr lang="da-DK" sz="1600" dirty="0">
                <a:latin typeface="Courier New" pitchFamily="49" charset="0"/>
              </a:rPr>
              <a:t>    401029</a:t>
            </a:r>
            <a:endParaRPr lang="en-US" sz="1600" dirty="0">
              <a:latin typeface="Courier New" pitchFamily="49" charset="0"/>
            </a:endParaRPr>
          </a:p>
        </p:txBody>
      </p:sp>
      <p:sp>
        <p:nvSpPr>
          <p:cNvPr id="30" name="Rectangle 3"/>
          <p:cNvSpPr>
            <a:spLocks noChangeArrowheads="1"/>
          </p:cNvSpPr>
          <p:nvPr/>
        </p:nvSpPr>
        <p:spPr bwMode="auto">
          <a:xfrm>
            <a:off x="2013956" y="5326148"/>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a:t>
            </a:r>
            <a:r>
              <a:rPr lang="da-DK" sz="1600" dirty="0" err="1">
                <a:latin typeface="Courier New" pitchFamily="49" charset="0"/>
              </a:rPr>
              <a:t>vmulsd</a:t>
            </a:r>
            <a:r>
              <a:rPr lang="da-DK" sz="1600" dirty="0">
                <a:latin typeface="Courier New" pitchFamily="49" charset="0"/>
              </a:rPr>
              <a:t> (%</a:t>
            </a:r>
            <a:r>
              <a:rPr lang="da-DK" sz="1600" dirty="0" err="1">
                <a:latin typeface="Courier New" pitchFamily="49" charset="0"/>
              </a:rPr>
              <a:t>rdx</a:t>
            </a:r>
            <a:r>
              <a:rPr lang="da-DK" sz="1600" dirty="0">
                <a:latin typeface="Courier New" pitchFamily="49" charset="0"/>
              </a:rPr>
              <a:t>),%xmm0,%xmm0</a:t>
            </a:r>
          </a:p>
          <a:p>
            <a:pPr>
              <a:tabLst>
                <a:tab pos="685800" algn="l"/>
                <a:tab pos="1435100" algn="l"/>
                <a:tab pos="3606800" algn="l"/>
                <a:tab pos="4686300" algn="l"/>
              </a:tabLst>
            </a:pPr>
            <a:r>
              <a:rPr lang="da-DK" sz="1600" dirty="0">
                <a:latin typeface="Courier New" pitchFamily="49" charset="0"/>
              </a:rPr>
              <a:t>  40102d:  </a:t>
            </a:r>
            <a:r>
              <a:rPr lang="da-DK" sz="1600" dirty="0" err="1">
                <a:latin typeface="Courier New" pitchFamily="49" charset="0"/>
              </a:rPr>
              <a:t>add</a:t>
            </a:r>
            <a:r>
              <a:rPr lang="da-DK" sz="1600" dirty="0">
                <a:latin typeface="Courier New" pitchFamily="49" charset="0"/>
              </a:rPr>
              <a:t>    $0x8,%rdx</a:t>
            </a:r>
          </a:p>
          <a:p>
            <a:pPr>
              <a:tabLst>
                <a:tab pos="685800" algn="l"/>
                <a:tab pos="1435100" algn="l"/>
                <a:tab pos="3606800" algn="l"/>
                <a:tab pos="4686300" algn="l"/>
              </a:tabLst>
            </a:pPr>
            <a:r>
              <a:rPr lang="da-DK" sz="1600" dirty="0">
                <a:latin typeface="Courier New" pitchFamily="49" charset="0"/>
              </a:rPr>
              <a:t>  401031:  </a:t>
            </a:r>
            <a:r>
              <a:rPr lang="da-DK" sz="1600" dirty="0" err="1">
                <a:latin typeface="Courier New" pitchFamily="49" charset="0"/>
              </a:rPr>
              <a:t>cmp</a:t>
            </a:r>
            <a:r>
              <a:rPr lang="da-DK" sz="1600" dirty="0">
                <a:latin typeface="Courier New" pitchFamily="49" charset="0"/>
              </a:rPr>
              <a:t>    %</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tabLst>
                <a:tab pos="685800" algn="l"/>
                <a:tab pos="1435100" algn="l"/>
                <a:tab pos="3606800" algn="l"/>
                <a:tab pos="4686300" algn="l"/>
              </a:tabLst>
            </a:pPr>
            <a:r>
              <a:rPr lang="da-DK" sz="1600" dirty="0">
                <a:latin typeface="Courier New" pitchFamily="49" charset="0"/>
              </a:rPr>
              <a:t>  401034:  </a:t>
            </a:r>
            <a:r>
              <a:rPr lang="da-DK" sz="1600" dirty="0" err="1">
                <a:latin typeface="Courier New" pitchFamily="49" charset="0"/>
              </a:rPr>
              <a:t>jne</a:t>
            </a:r>
            <a:r>
              <a:rPr lang="da-DK" sz="1600" dirty="0">
                <a:latin typeface="Courier New" pitchFamily="49" charset="0"/>
              </a:rPr>
              <a:t>    401029</a:t>
            </a:r>
            <a:endParaRPr lang="en-US" sz="1600" dirty="0">
              <a:latin typeface="Courier New" pitchFamily="49" charset="0"/>
            </a:endParaRPr>
          </a:p>
        </p:txBody>
      </p:sp>
      <p:sp>
        <p:nvSpPr>
          <p:cNvPr id="31" name="Rectangle 3"/>
          <p:cNvSpPr>
            <a:spLocks noChangeArrowheads="1"/>
          </p:cNvSpPr>
          <p:nvPr/>
        </p:nvSpPr>
        <p:spPr bwMode="auto">
          <a:xfrm>
            <a:off x="2013956" y="1120563"/>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a:t>
            </a:r>
            <a:r>
              <a:rPr lang="da-DK" sz="1600" dirty="0" err="1">
                <a:latin typeface="Courier New" pitchFamily="49" charset="0"/>
              </a:rPr>
              <a:t>vmulsd</a:t>
            </a:r>
            <a:r>
              <a:rPr lang="da-DK" sz="1600" dirty="0">
                <a:latin typeface="Courier New" pitchFamily="49" charset="0"/>
              </a:rPr>
              <a:t> (%</a:t>
            </a:r>
            <a:r>
              <a:rPr lang="da-DK" sz="1600" dirty="0" err="1">
                <a:latin typeface="Courier New" pitchFamily="49" charset="0"/>
              </a:rPr>
              <a:t>rdx</a:t>
            </a:r>
            <a:r>
              <a:rPr lang="da-DK" sz="1600" dirty="0">
                <a:latin typeface="Courier New" pitchFamily="49" charset="0"/>
              </a:rPr>
              <a:t>),%xmm0,%xmm0</a:t>
            </a:r>
          </a:p>
          <a:p>
            <a:pPr>
              <a:tabLst>
                <a:tab pos="685800" algn="l"/>
                <a:tab pos="1435100" algn="l"/>
                <a:tab pos="3606800" algn="l"/>
                <a:tab pos="4686300" algn="l"/>
              </a:tabLst>
            </a:pPr>
            <a:r>
              <a:rPr lang="da-DK" sz="1600" dirty="0">
                <a:latin typeface="Courier New" pitchFamily="49" charset="0"/>
              </a:rPr>
              <a:t>  40102d:  </a:t>
            </a:r>
            <a:r>
              <a:rPr lang="da-DK" sz="1600" dirty="0" err="1">
                <a:latin typeface="Courier New" pitchFamily="49" charset="0"/>
              </a:rPr>
              <a:t>add</a:t>
            </a:r>
            <a:r>
              <a:rPr lang="da-DK" sz="1600" dirty="0">
                <a:latin typeface="Courier New" pitchFamily="49" charset="0"/>
              </a:rPr>
              <a:t>    $0x8,%rdx</a:t>
            </a:r>
          </a:p>
          <a:p>
            <a:pPr>
              <a:tabLst>
                <a:tab pos="685800" algn="l"/>
                <a:tab pos="1435100" algn="l"/>
                <a:tab pos="3606800" algn="l"/>
                <a:tab pos="4686300" algn="l"/>
              </a:tabLst>
            </a:pPr>
            <a:r>
              <a:rPr lang="da-DK" sz="1600" dirty="0">
                <a:latin typeface="Courier New" pitchFamily="49" charset="0"/>
              </a:rPr>
              <a:t>  401031:  </a:t>
            </a:r>
            <a:r>
              <a:rPr lang="da-DK" sz="1600" dirty="0" err="1">
                <a:latin typeface="Courier New" pitchFamily="49" charset="0"/>
              </a:rPr>
              <a:t>cmp</a:t>
            </a:r>
            <a:r>
              <a:rPr lang="da-DK" sz="1600" dirty="0">
                <a:latin typeface="Courier New" pitchFamily="49" charset="0"/>
              </a:rPr>
              <a:t>    %</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tabLst>
                <a:tab pos="685800" algn="l"/>
                <a:tab pos="1435100" algn="l"/>
                <a:tab pos="3606800" algn="l"/>
                <a:tab pos="4686300" algn="l"/>
              </a:tabLst>
            </a:pPr>
            <a:r>
              <a:rPr lang="da-DK" sz="1600" dirty="0">
                <a:latin typeface="Courier New" pitchFamily="49" charset="0"/>
              </a:rPr>
              <a:t>  401034:  </a:t>
            </a:r>
            <a:r>
              <a:rPr lang="da-DK" sz="1600" dirty="0" err="1">
                <a:latin typeface="Courier New" pitchFamily="49" charset="0"/>
              </a:rPr>
              <a:t>jne</a:t>
            </a:r>
            <a:r>
              <a:rPr lang="da-DK" sz="1600" dirty="0">
                <a:latin typeface="Courier New" pitchFamily="49" charset="0"/>
              </a:rPr>
              <a:t>    401029</a:t>
            </a:r>
            <a:endParaRPr lang="en-US" sz="1600" dirty="0">
              <a:latin typeface="Courier New" pitchFamily="49" charset="0"/>
            </a:endParaRPr>
          </a:p>
        </p:txBody>
      </p:sp>
      <p:sp>
        <p:nvSpPr>
          <p:cNvPr id="32" name="Freeform 6"/>
          <p:cNvSpPr>
            <a:spLocks/>
          </p:cNvSpPr>
          <p:nvPr/>
        </p:nvSpPr>
        <p:spPr bwMode="auto">
          <a:xfrm>
            <a:off x="5597525" y="2133600"/>
            <a:ext cx="1587500" cy="514350"/>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33" name="Freeform 7"/>
          <p:cNvSpPr>
            <a:spLocks/>
          </p:cNvSpPr>
          <p:nvPr/>
        </p:nvSpPr>
        <p:spPr bwMode="auto">
          <a:xfrm>
            <a:off x="5597525" y="3555860"/>
            <a:ext cx="1587500" cy="438291"/>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34" name="Text Box 8"/>
          <p:cNvSpPr txBox="1">
            <a:spLocks noChangeArrowheads="1"/>
          </p:cNvSpPr>
          <p:nvPr/>
        </p:nvSpPr>
        <p:spPr bwMode="auto">
          <a:xfrm>
            <a:off x="5638800" y="1733550"/>
            <a:ext cx="692818" cy="369332"/>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98</a:t>
            </a:r>
          </a:p>
        </p:txBody>
      </p:sp>
      <p:sp>
        <p:nvSpPr>
          <p:cNvPr id="35" name="Text Box 9"/>
          <p:cNvSpPr txBox="1">
            <a:spLocks noChangeArrowheads="1"/>
          </p:cNvSpPr>
          <p:nvPr/>
        </p:nvSpPr>
        <p:spPr bwMode="auto">
          <a:xfrm>
            <a:off x="5638800" y="3105150"/>
            <a:ext cx="692818" cy="369332"/>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99</a:t>
            </a:r>
          </a:p>
        </p:txBody>
      </p:sp>
      <p:sp>
        <p:nvSpPr>
          <p:cNvPr id="36" name="Text Box 10"/>
          <p:cNvSpPr txBox="1">
            <a:spLocks noChangeArrowheads="1"/>
          </p:cNvSpPr>
          <p:nvPr/>
        </p:nvSpPr>
        <p:spPr bwMode="auto">
          <a:xfrm>
            <a:off x="5638801" y="4552950"/>
            <a:ext cx="809837" cy="369332"/>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100</a:t>
            </a:r>
          </a:p>
        </p:txBody>
      </p:sp>
      <p:sp>
        <p:nvSpPr>
          <p:cNvPr id="37" name="Text Box 11"/>
          <p:cNvSpPr txBox="1">
            <a:spLocks noChangeArrowheads="1"/>
          </p:cNvSpPr>
          <p:nvPr/>
        </p:nvSpPr>
        <p:spPr bwMode="auto">
          <a:xfrm>
            <a:off x="7099339" y="2216628"/>
            <a:ext cx="2143087" cy="400110"/>
          </a:xfrm>
          <a:prstGeom prst="rect">
            <a:avLst/>
          </a:prstGeom>
          <a:noFill/>
          <a:ln w="25400">
            <a:noFill/>
            <a:miter lim="800000"/>
            <a:headEnd/>
            <a:tailEnd/>
          </a:ln>
        </p:spPr>
        <p:txBody>
          <a:bodyPr wrap="none">
            <a:spAutoFit/>
          </a:bodyPr>
          <a:lstStyle/>
          <a:p>
            <a:pPr>
              <a:lnSpc>
                <a:spcPct val="100000"/>
              </a:lnSpc>
            </a:pPr>
            <a:r>
              <a:rPr lang="en-US" sz="2000" dirty="0">
                <a:latin typeface="Calibri" pitchFamily="34" charset="0"/>
              </a:rPr>
              <a:t>Predict Taken (OK)</a:t>
            </a:r>
          </a:p>
        </p:txBody>
      </p:sp>
      <p:sp>
        <p:nvSpPr>
          <p:cNvPr id="38" name="Text Box 12"/>
          <p:cNvSpPr txBox="1">
            <a:spLocks noChangeArrowheads="1"/>
          </p:cNvSpPr>
          <p:nvPr/>
        </p:nvSpPr>
        <p:spPr bwMode="auto">
          <a:xfrm>
            <a:off x="7072111" y="3409950"/>
            <a:ext cx="1610890" cy="707886"/>
          </a:xfrm>
          <a:prstGeom prst="rect">
            <a:avLst/>
          </a:prstGeom>
          <a:noFill/>
          <a:ln w="25400">
            <a:noFill/>
            <a:miter lim="800000"/>
            <a:headEnd/>
            <a:tailEnd/>
          </a:ln>
        </p:spPr>
        <p:txBody>
          <a:bodyPr wrap="none">
            <a:spAutoFit/>
          </a:bodyPr>
          <a:lstStyle/>
          <a:p>
            <a:pPr>
              <a:lnSpc>
                <a:spcPct val="100000"/>
              </a:lnSpc>
            </a:pPr>
            <a:r>
              <a:rPr lang="en-US" sz="2000" dirty="0">
                <a:latin typeface="Calibri" pitchFamily="34" charset="0"/>
              </a:rPr>
              <a:t>Predict Taken</a:t>
            </a:r>
          </a:p>
          <a:p>
            <a:pPr>
              <a:lnSpc>
                <a:spcPct val="100000"/>
              </a:lnSpc>
            </a:pPr>
            <a:r>
              <a:rPr lang="en-US" sz="2000" dirty="0">
                <a:latin typeface="Calibri" pitchFamily="34" charset="0"/>
              </a:rPr>
              <a:t>(Oops)</a:t>
            </a:r>
          </a:p>
        </p:txBody>
      </p:sp>
      <p:sp>
        <p:nvSpPr>
          <p:cNvPr id="39" name="Text Box 14"/>
          <p:cNvSpPr txBox="1">
            <a:spLocks noChangeArrowheads="1"/>
          </p:cNvSpPr>
          <p:nvPr/>
        </p:nvSpPr>
        <p:spPr bwMode="auto">
          <a:xfrm>
            <a:off x="5638801" y="5946775"/>
            <a:ext cx="809837" cy="369332"/>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101</a:t>
            </a:r>
          </a:p>
        </p:txBody>
      </p:sp>
      <p:sp>
        <p:nvSpPr>
          <p:cNvPr id="40" name="Freeform 15"/>
          <p:cNvSpPr>
            <a:spLocks/>
          </p:cNvSpPr>
          <p:nvPr/>
        </p:nvSpPr>
        <p:spPr bwMode="auto">
          <a:xfrm>
            <a:off x="5584825" y="4953000"/>
            <a:ext cx="1587500" cy="438150"/>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41" name="Text Box 16"/>
          <p:cNvSpPr txBox="1">
            <a:spLocks noChangeArrowheads="1"/>
          </p:cNvSpPr>
          <p:nvPr/>
        </p:nvSpPr>
        <p:spPr bwMode="auto">
          <a:xfrm>
            <a:off x="7072112" y="1047750"/>
            <a:ext cx="2219325" cy="707886"/>
          </a:xfrm>
          <a:prstGeom prst="rect">
            <a:avLst/>
          </a:prstGeom>
          <a:noFill/>
          <a:ln w="25400">
            <a:noFill/>
            <a:miter lim="800000"/>
            <a:headEnd/>
            <a:tailEnd/>
          </a:ln>
        </p:spPr>
        <p:txBody>
          <a:bodyPr wrap="none">
            <a:spAutoFit/>
          </a:bodyPr>
          <a:lstStyle/>
          <a:p>
            <a:pPr>
              <a:lnSpc>
                <a:spcPct val="100000"/>
              </a:lnSpc>
            </a:pPr>
            <a:r>
              <a:rPr lang="en-US" sz="2000" i="1" dirty="0">
                <a:latin typeface="Calibri" pitchFamily="34" charset="0"/>
              </a:rPr>
              <a:t>Assume </a:t>
            </a:r>
          </a:p>
          <a:p>
            <a:pPr>
              <a:lnSpc>
                <a:spcPct val="100000"/>
              </a:lnSpc>
            </a:pPr>
            <a:r>
              <a:rPr lang="en-US" sz="2000" i="1" dirty="0">
                <a:latin typeface="Calibri" pitchFamily="34" charset="0"/>
              </a:rPr>
              <a:t>vector length = </a:t>
            </a:r>
            <a:r>
              <a:rPr lang="en-US" sz="2000" i="1" dirty="0">
                <a:solidFill>
                  <a:srgbClr val="C00000"/>
                </a:solidFill>
                <a:latin typeface="Calibri" pitchFamily="34" charset="0"/>
              </a:rPr>
              <a:t>100</a:t>
            </a:r>
          </a:p>
        </p:txBody>
      </p:sp>
      <p:sp>
        <p:nvSpPr>
          <p:cNvPr id="668674" name="Rectangle 2"/>
          <p:cNvSpPr>
            <a:spLocks noGrp="1" noChangeArrowheads="1"/>
          </p:cNvSpPr>
          <p:nvPr>
            <p:ph type="title"/>
          </p:nvPr>
        </p:nvSpPr>
        <p:spPr>
          <a:xfrm>
            <a:off x="1905000" y="457200"/>
            <a:ext cx="7945438" cy="573088"/>
          </a:xfrm>
        </p:spPr>
        <p:txBody>
          <a:bodyPr>
            <a:normAutofit fontScale="90000"/>
          </a:bodyPr>
          <a:lstStyle/>
          <a:p>
            <a:pPr eaLnBrk="1" hangingPunct="1">
              <a:defRPr/>
            </a:pPr>
            <a:r>
              <a:rPr lang="en-US"/>
              <a:t>Branch Misprediction Invalidation</a:t>
            </a:r>
          </a:p>
        </p:txBody>
      </p:sp>
      <p:sp>
        <p:nvSpPr>
          <p:cNvPr id="52239" name="Text Box 15"/>
          <p:cNvSpPr txBox="1">
            <a:spLocks noChangeArrowheads="1"/>
          </p:cNvSpPr>
          <p:nvPr/>
        </p:nvSpPr>
        <p:spPr bwMode="auto">
          <a:xfrm>
            <a:off x="7467600" y="4928556"/>
            <a:ext cx="1097736" cy="369332"/>
          </a:xfrm>
          <a:prstGeom prst="rect">
            <a:avLst/>
          </a:prstGeom>
          <a:noFill/>
          <a:ln w="25400">
            <a:noFill/>
            <a:miter lim="800000"/>
            <a:headEnd/>
            <a:tailEnd/>
          </a:ln>
        </p:spPr>
        <p:txBody>
          <a:bodyPr wrap="none">
            <a:spAutoFit/>
          </a:bodyPr>
          <a:lstStyle/>
          <a:p>
            <a:pPr>
              <a:lnSpc>
                <a:spcPct val="100000"/>
              </a:lnSpc>
            </a:pPr>
            <a:r>
              <a:rPr lang="en-US" dirty="0">
                <a:solidFill>
                  <a:srgbClr val="C00000"/>
                </a:solidFill>
                <a:latin typeface="Calibri" pitchFamily="34" charset="0"/>
              </a:rPr>
              <a:t>Invalidate</a:t>
            </a:r>
          </a:p>
        </p:txBody>
      </p:sp>
      <p:sp>
        <p:nvSpPr>
          <p:cNvPr id="52242" name="Line 18"/>
          <p:cNvSpPr>
            <a:spLocks noChangeShapeType="1"/>
          </p:cNvSpPr>
          <p:nvPr/>
        </p:nvSpPr>
        <p:spPr bwMode="auto">
          <a:xfrm>
            <a:off x="2209800" y="4114800"/>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
        <p:nvSpPr>
          <p:cNvPr id="52243" name="Line 19"/>
          <p:cNvSpPr>
            <a:spLocks noChangeShapeType="1"/>
          </p:cNvSpPr>
          <p:nvPr/>
        </p:nvSpPr>
        <p:spPr bwMode="auto">
          <a:xfrm>
            <a:off x="2209800" y="4385096"/>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
        <p:nvSpPr>
          <p:cNvPr id="52244" name="Line 20"/>
          <p:cNvSpPr>
            <a:spLocks noChangeShapeType="1"/>
          </p:cNvSpPr>
          <p:nvPr/>
        </p:nvSpPr>
        <p:spPr bwMode="auto">
          <a:xfrm>
            <a:off x="2209800" y="4613696"/>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
        <p:nvSpPr>
          <p:cNvPr id="52245" name="Line 21"/>
          <p:cNvSpPr>
            <a:spLocks noChangeShapeType="1"/>
          </p:cNvSpPr>
          <p:nvPr/>
        </p:nvSpPr>
        <p:spPr bwMode="auto">
          <a:xfrm>
            <a:off x="2209800" y="4876800"/>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
        <p:nvSpPr>
          <p:cNvPr id="52246" name="Line 22"/>
          <p:cNvSpPr>
            <a:spLocks noChangeShapeType="1"/>
          </p:cNvSpPr>
          <p:nvPr/>
        </p:nvSpPr>
        <p:spPr bwMode="auto">
          <a:xfrm>
            <a:off x="2209800" y="5105400"/>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
        <p:nvSpPr>
          <p:cNvPr id="52247" name="Line 23"/>
          <p:cNvSpPr>
            <a:spLocks noChangeShapeType="1"/>
          </p:cNvSpPr>
          <p:nvPr/>
        </p:nvSpPr>
        <p:spPr bwMode="auto">
          <a:xfrm>
            <a:off x="2209800" y="5545348"/>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
        <p:nvSpPr>
          <p:cNvPr id="52248" name="Line 24"/>
          <p:cNvSpPr>
            <a:spLocks noChangeShapeType="1"/>
          </p:cNvSpPr>
          <p:nvPr/>
        </p:nvSpPr>
        <p:spPr bwMode="auto">
          <a:xfrm>
            <a:off x="2209800" y="5773948"/>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
        <p:nvSpPr>
          <p:cNvPr id="52249" name="Line 25"/>
          <p:cNvSpPr>
            <a:spLocks noChangeShapeType="1"/>
          </p:cNvSpPr>
          <p:nvPr/>
        </p:nvSpPr>
        <p:spPr bwMode="auto">
          <a:xfrm>
            <a:off x="2209800" y="6019800"/>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
        <p:nvSpPr>
          <p:cNvPr id="52250" name="AutoShape 26"/>
          <p:cNvSpPr>
            <a:spLocks/>
          </p:cNvSpPr>
          <p:nvPr/>
        </p:nvSpPr>
        <p:spPr bwMode="auto">
          <a:xfrm>
            <a:off x="7086600" y="4070350"/>
            <a:ext cx="304800" cy="2178050"/>
          </a:xfrm>
          <a:prstGeom prst="rightBrace">
            <a:avLst>
              <a:gd name="adj1" fmla="val 56250"/>
              <a:gd name="adj2" fmla="val 50000"/>
            </a:avLst>
          </a:prstGeom>
          <a:noFill/>
          <a:ln w="25400">
            <a:solidFill>
              <a:srgbClr val="C00000"/>
            </a:solidFill>
            <a:round/>
            <a:headEnd/>
            <a:tailEnd/>
          </a:ln>
        </p:spPr>
        <p:txBody>
          <a:bodyPr wrap="none" anchor="ctr"/>
          <a:lstStyle/>
          <a:p>
            <a:endParaRPr lang="en-US" dirty="0">
              <a:solidFill>
                <a:srgbClr val="C00000"/>
              </a:solidFill>
              <a:latin typeface="Calibri" pitchFamily="34" charset="0"/>
            </a:endParaRPr>
          </a:p>
        </p:txBody>
      </p:sp>
      <p:sp>
        <p:nvSpPr>
          <p:cNvPr id="46" name="Line 25"/>
          <p:cNvSpPr>
            <a:spLocks noChangeShapeType="1"/>
          </p:cNvSpPr>
          <p:nvPr/>
        </p:nvSpPr>
        <p:spPr bwMode="auto">
          <a:xfrm>
            <a:off x="2209800" y="6248400"/>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Tree>
    <p:extLst>
      <p:ext uri="{BB962C8B-B14F-4D97-AF65-F5344CB8AC3E}">
        <p14:creationId xmlns:p14="http://schemas.microsoft.com/office/powerpoint/2010/main" val="91300060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a:xfrm>
            <a:off x="1981200" y="493712"/>
            <a:ext cx="7551738" cy="573088"/>
          </a:xfrm>
        </p:spPr>
        <p:txBody>
          <a:bodyPr>
            <a:normAutofit fontScale="90000"/>
          </a:bodyPr>
          <a:lstStyle/>
          <a:p>
            <a:pPr eaLnBrk="1" hangingPunct="1">
              <a:defRPr/>
            </a:pPr>
            <a:r>
              <a:rPr lang="en-US"/>
              <a:t>Branch Misprediction Recovery</a:t>
            </a:r>
          </a:p>
        </p:txBody>
      </p:sp>
      <p:sp>
        <p:nvSpPr>
          <p:cNvPr id="669699" name="Rectangle 3"/>
          <p:cNvSpPr>
            <a:spLocks noGrp="1" noChangeArrowheads="1"/>
          </p:cNvSpPr>
          <p:nvPr>
            <p:ph type="body" idx="1"/>
          </p:nvPr>
        </p:nvSpPr>
        <p:spPr>
          <a:xfrm>
            <a:off x="2022896" y="3962401"/>
            <a:ext cx="8009626" cy="1368425"/>
          </a:xfrm>
        </p:spPr>
        <p:txBody>
          <a:bodyPr/>
          <a:lstStyle/>
          <a:p>
            <a:pPr eaLnBrk="1" hangingPunct="1">
              <a:defRPr/>
            </a:pPr>
            <a:r>
              <a:rPr lang="en-US" dirty="0"/>
              <a:t>Performance Cost</a:t>
            </a:r>
          </a:p>
          <a:p>
            <a:pPr lvl="1" eaLnBrk="1" hangingPunct="1">
              <a:defRPr/>
            </a:pPr>
            <a:r>
              <a:rPr lang="en-US" dirty="0"/>
              <a:t>Multiple clock cycles on modern processor</a:t>
            </a:r>
          </a:p>
          <a:p>
            <a:pPr lvl="1" eaLnBrk="1" hangingPunct="1">
              <a:defRPr/>
            </a:pPr>
            <a:r>
              <a:rPr lang="en-US" dirty="0"/>
              <a:t>Can be a major performance limiter</a:t>
            </a:r>
          </a:p>
        </p:txBody>
      </p:sp>
      <p:sp>
        <p:nvSpPr>
          <p:cNvPr id="53252" name="Rectangle 5"/>
          <p:cNvSpPr>
            <a:spLocks noChangeArrowheads="1"/>
          </p:cNvSpPr>
          <p:nvPr/>
        </p:nvSpPr>
        <p:spPr bwMode="auto">
          <a:xfrm>
            <a:off x="2113862" y="1354029"/>
            <a:ext cx="5341039" cy="1813317"/>
          </a:xfrm>
          <a:prstGeom prst="rect">
            <a:avLst/>
          </a:prstGeom>
          <a:solidFill>
            <a:schemeClr val="bg1">
              <a:lumMod val="95000"/>
            </a:schemeClr>
          </a:solidFill>
          <a:ln w="12700" cmpd="dbl">
            <a:solidFill>
              <a:schemeClr val="tx1"/>
            </a:solidFill>
            <a:miter lim="800000"/>
            <a:headEnd/>
            <a:tailEnd/>
          </a:ln>
        </p:spPr>
        <p:txBody>
          <a:bodyPr wrap="square" lIns="90487" tIns="44450" rIns="90487" bIns="44450">
            <a:spAutoFit/>
          </a:bodyPr>
          <a:lstStyle/>
          <a:p>
            <a:pPr>
              <a:tabLst>
                <a:tab pos="685800" algn="l"/>
                <a:tab pos="1435100" algn="l"/>
                <a:tab pos="3606800" algn="l"/>
                <a:tab pos="4686300" algn="l"/>
              </a:tabLst>
            </a:pPr>
            <a:r>
              <a:rPr lang="cs-CZ" sz="1600" dirty="0">
                <a:latin typeface="Courier New" pitchFamily="49" charset="0"/>
              </a:rPr>
              <a:t>  401029:  </a:t>
            </a:r>
            <a:r>
              <a:rPr lang="cs-CZ" sz="1600" dirty="0" err="1">
                <a:latin typeface="Courier New" pitchFamily="49" charset="0"/>
              </a:rPr>
              <a:t>vmulsd</a:t>
            </a:r>
            <a:r>
              <a:rPr lang="cs-CZ" sz="1600" dirty="0">
                <a:latin typeface="Courier New" pitchFamily="49" charset="0"/>
              </a:rPr>
              <a:t> (%</a:t>
            </a:r>
            <a:r>
              <a:rPr lang="cs-CZ" sz="1600" dirty="0" err="1">
                <a:latin typeface="Courier New" pitchFamily="49" charset="0"/>
              </a:rPr>
              <a:t>rdx</a:t>
            </a:r>
            <a:r>
              <a:rPr lang="cs-CZ" sz="1600" dirty="0">
                <a:latin typeface="Courier New" pitchFamily="49" charset="0"/>
              </a:rPr>
              <a:t>),%xmm0,%xmm0</a:t>
            </a:r>
          </a:p>
          <a:p>
            <a:pPr>
              <a:tabLst>
                <a:tab pos="685800" algn="l"/>
                <a:tab pos="1435100" algn="l"/>
                <a:tab pos="3606800" algn="l"/>
                <a:tab pos="4686300" algn="l"/>
              </a:tabLst>
            </a:pPr>
            <a:r>
              <a:rPr lang="cs-CZ" sz="1600" dirty="0">
                <a:latin typeface="Courier New" pitchFamily="49" charset="0"/>
              </a:rPr>
              <a:t>  40102d:  </a:t>
            </a:r>
            <a:r>
              <a:rPr lang="cs-CZ" sz="1600" dirty="0" err="1">
                <a:latin typeface="Courier New" pitchFamily="49" charset="0"/>
              </a:rPr>
              <a:t>add</a:t>
            </a:r>
            <a:r>
              <a:rPr lang="cs-CZ" sz="1600" dirty="0">
                <a:latin typeface="Courier New" pitchFamily="49" charset="0"/>
              </a:rPr>
              <a:t>    $0x8,%rdx</a:t>
            </a:r>
          </a:p>
          <a:p>
            <a:pPr>
              <a:tabLst>
                <a:tab pos="685800" algn="l"/>
                <a:tab pos="1435100" algn="l"/>
                <a:tab pos="3606800" algn="l"/>
                <a:tab pos="4686300" algn="l"/>
              </a:tabLst>
            </a:pPr>
            <a:r>
              <a:rPr lang="cs-CZ" sz="1600" dirty="0">
                <a:latin typeface="Courier New" pitchFamily="49" charset="0"/>
              </a:rPr>
              <a:t>  401031:  </a:t>
            </a:r>
            <a:r>
              <a:rPr lang="cs-CZ" sz="1600" dirty="0" err="1">
                <a:latin typeface="Courier New" pitchFamily="49" charset="0"/>
              </a:rPr>
              <a:t>cmp</a:t>
            </a:r>
            <a:r>
              <a:rPr lang="cs-CZ" sz="1600" dirty="0">
                <a:latin typeface="Courier New" pitchFamily="49" charset="0"/>
              </a:rPr>
              <a:t>    %</a:t>
            </a:r>
            <a:r>
              <a:rPr lang="cs-CZ" sz="1600" dirty="0" err="1">
                <a:latin typeface="Courier New" pitchFamily="49" charset="0"/>
              </a:rPr>
              <a:t>rax</a:t>
            </a:r>
            <a:r>
              <a:rPr lang="cs-CZ" sz="1600" dirty="0">
                <a:latin typeface="Courier New" pitchFamily="49" charset="0"/>
              </a:rPr>
              <a:t>,%</a:t>
            </a:r>
            <a:r>
              <a:rPr lang="cs-CZ" sz="1600" dirty="0" err="1">
                <a:latin typeface="Courier New" pitchFamily="49" charset="0"/>
              </a:rPr>
              <a:t>rdx</a:t>
            </a:r>
            <a:endParaRPr lang="cs-CZ" sz="1600" dirty="0">
              <a:latin typeface="Courier New" pitchFamily="49" charset="0"/>
            </a:endParaRPr>
          </a:p>
          <a:p>
            <a:pPr>
              <a:tabLst>
                <a:tab pos="685800" algn="l"/>
                <a:tab pos="1435100" algn="l"/>
                <a:tab pos="3606800" algn="l"/>
                <a:tab pos="4686300" algn="l"/>
              </a:tabLst>
            </a:pPr>
            <a:r>
              <a:rPr lang="cs-CZ" sz="1600" dirty="0">
                <a:latin typeface="Courier New" pitchFamily="49" charset="0"/>
              </a:rPr>
              <a:t>  401034:  </a:t>
            </a:r>
            <a:r>
              <a:rPr lang="cs-CZ" sz="1600" dirty="0" err="1">
                <a:latin typeface="Courier New" pitchFamily="49" charset="0"/>
              </a:rPr>
              <a:t>jne</a:t>
            </a:r>
            <a:r>
              <a:rPr lang="cs-CZ" sz="1600" dirty="0">
                <a:latin typeface="Courier New" pitchFamily="49" charset="0"/>
              </a:rPr>
              <a:t>    401029</a:t>
            </a:r>
          </a:p>
          <a:p>
            <a:pPr>
              <a:tabLst>
                <a:tab pos="685800" algn="l"/>
                <a:tab pos="1435100" algn="l"/>
                <a:tab pos="3606800" algn="l"/>
                <a:tab pos="4686300" algn="l"/>
              </a:tabLst>
            </a:pPr>
            <a:r>
              <a:rPr lang="cs-CZ" sz="1600" dirty="0">
                <a:latin typeface="Courier New" pitchFamily="49" charset="0"/>
              </a:rPr>
              <a:t>  401036:  </a:t>
            </a:r>
            <a:r>
              <a:rPr lang="cs-CZ" sz="1600" dirty="0" err="1">
                <a:latin typeface="Courier New" pitchFamily="49" charset="0"/>
              </a:rPr>
              <a:t>jmp</a:t>
            </a:r>
            <a:r>
              <a:rPr lang="cs-CZ" sz="1600" dirty="0">
                <a:latin typeface="Courier New" pitchFamily="49" charset="0"/>
              </a:rPr>
              <a:t>    401040</a:t>
            </a:r>
          </a:p>
          <a:p>
            <a:pPr>
              <a:tabLst>
                <a:tab pos="685800" algn="l"/>
                <a:tab pos="1435100" algn="l"/>
                <a:tab pos="3606800" algn="l"/>
                <a:tab pos="4686300" algn="l"/>
              </a:tabLst>
            </a:pPr>
            <a:r>
              <a:rPr lang="cs-CZ" sz="1600" dirty="0">
                <a:latin typeface="Courier New" pitchFamily="49" charset="0"/>
              </a:rPr>
              <a:t>   . . .</a:t>
            </a:r>
          </a:p>
          <a:p>
            <a:pPr>
              <a:tabLst>
                <a:tab pos="685800" algn="l"/>
                <a:tab pos="1435100" algn="l"/>
                <a:tab pos="3606800" algn="l"/>
                <a:tab pos="4686300" algn="l"/>
              </a:tabLst>
            </a:pPr>
            <a:r>
              <a:rPr lang="cs-CZ" sz="1600" dirty="0">
                <a:latin typeface="Courier New" pitchFamily="49" charset="0"/>
              </a:rPr>
              <a:t>  401040:  </a:t>
            </a:r>
            <a:r>
              <a:rPr lang="cs-CZ" sz="1600" dirty="0" err="1">
                <a:latin typeface="Courier New" pitchFamily="49" charset="0"/>
              </a:rPr>
              <a:t>vmovsd</a:t>
            </a:r>
            <a:r>
              <a:rPr lang="cs-CZ" sz="1600" dirty="0">
                <a:latin typeface="Courier New" pitchFamily="49" charset="0"/>
              </a:rPr>
              <a:t> %xmm0,(%r12)</a:t>
            </a:r>
            <a:endParaRPr lang="en-US" sz="1600" dirty="0">
              <a:latin typeface="Courier New" pitchFamily="49" charset="0"/>
            </a:endParaRPr>
          </a:p>
        </p:txBody>
      </p:sp>
      <p:sp>
        <p:nvSpPr>
          <p:cNvPr id="53253" name="Freeform 7"/>
          <p:cNvSpPr>
            <a:spLocks/>
          </p:cNvSpPr>
          <p:nvPr/>
        </p:nvSpPr>
        <p:spPr bwMode="auto">
          <a:xfrm>
            <a:off x="5317627" y="2260687"/>
            <a:ext cx="1968500" cy="228600"/>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53254" name="Text Box 9"/>
          <p:cNvSpPr txBox="1">
            <a:spLocks noChangeArrowheads="1"/>
          </p:cNvSpPr>
          <p:nvPr/>
        </p:nvSpPr>
        <p:spPr bwMode="auto">
          <a:xfrm>
            <a:off x="6301877" y="1676400"/>
            <a:ext cx="692818" cy="369332"/>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99</a:t>
            </a:r>
          </a:p>
        </p:txBody>
      </p:sp>
      <p:sp>
        <p:nvSpPr>
          <p:cNvPr id="53255" name="Text Box 11"/>
          <p:cNvSpPr txBox="1">
            <a:spLocks noChangeArrowheads="1"/>
          </p:cNvSpPr>
          <p:nvPr/>
        </p:nvSpPr>
        <p:spPr bwMode="auto">
          <a:xfrm>
            <a:off x="7489372" y="1796230"/>
            <a:ext cx="2030941" cy="369332"/>
          </a:xfrm>
          <a:prstGeom prst="rect">
            <a:avLst/>
          </a:prstGeom>
          <a:noFill/>
          <a:ln w="25400">
            <a:noFill/>
            <a:miter lim="800000"/>
            <a:headEnd/>
            <a:tailEnd/>
          </a:ln>
        </p:spPr>
        <p:txBody>
          <a:bodyPr wrap="none">
            <a:spAutoFit/>
          </a:bodyPr>
          <a:lstStyle/>
          <a:p>
            <a:pPr>
              <a:lnSpc>
                <a:spcPct val="100000"/>
              </a:lnSpc>
            </a:pPr>
            <a:r>
              <a:rPr lang="en-US" dirty="0">
                <a:latin typeface="Calibri" pitchFamily="34" charset="0"/>
              </a:rPr>
              <a:t>Definitely not taken</a:t>
            </a:r>
          </a:p>
        </p:txBody>
      </p:sp>
      <p:sp>
        <p:nvSpPr>
          <p:cNvPr id="8" name="AutoShape 8"/>
          <p:cNvSpPr>
            <a:spLocks/>
          </p:cNvSpPr>
          <p:nvPr/>
        </p:nvSpPr>
        <p:spPr bwMode="auto">
          <a:xfrm>
            <a:off x="7482114" y="2471651"/>
            <a:ext cx="304800" cy="609600"/>
          </a:xfrm>
          <a:prstGeom prst="rightBrace">
            <a:avLst>
              <a:gd name="adj1" fmla="val 16667"/>
              <a:gd name="adj2" fmla="val 50000"/>
            </a:avLst>
          </a:prstGeom>
          <a:noFill/>
          <a:ln w="25400">
            <a:solidFill>
              <a:schemeClr val="tx1"/>
            </a:solidFill>
            <a:round/>
            <a:headEnd/>
            <a:tailEnd/>
          </a:ln>
        </p:spPr>
        <p:txBody>
          <a:bodyPr wrap="none" anchor="ctr"/>
          <a:lstStyle/>
          <a:p>
            <a:endParaRPr lang="en-US" dirty="0">
              <a:latin typeface="Calibri" pitchFamily="34" charset="0"/>
            </a:endParaRPr>
          </a:p>
        </p:txBody>
      </p:sp>
      <p:sp>
        <p:nvSpPr>
          <p:cNvPr id="9" name="Text Box 9"/>
          <p:cNvSpPr txBox="1">
            <a:spLocks noChangeArrowheads="1"/>
          </p:cNvSpPr>
          <p:nvPr/>
        </p:nvSpPr>
        <p:spPr bwMode="auto">
          <a:xfrm>
            <a:off x="7828732" y="2370026"/>
            <a:ext cx="936475" cy="646331"/>
          </a:xfrm>
          <a:prstGeom prst="rect">
            <a:avLst/>
          </a:prstGeom>
          <a:noFill/>
          <a:ln w="25400">
            <a:noFill/>
            <a:miter lim="800000"/>
            <a:headEnd/>
            <a:tailEnd/>
          </a:ln>
        </p:spPr>
        <p:txBody>
          <a:bodyPr wrap="none">
            <a:spAutoFit/>
          </a:bodyPr>
          <a:lstStyle/>
          <a:p>
            <a:pPr>
              <a:lnSpc>
                <a:spcPct val="100000"/>
              </a:lnSpc>
            </a:pPr>
            <a:r>
              <a:rPr lang="en-US" dirty="0">
                <a:latin typeface="Calibri" pitchFamily="34" charset="0"/>
              </a:rPr>
              <a:t>Reload</a:t>
            </a:r>
          </a:p>
          <a:p>
            <a:pPr>
              <a:lnSpc>
                <a:spcPct val="100000"/>
              </a:lnSpc>
            </a:pPr>
            <a:r>
              <a:rPr lang="en-US" dirty="0">
                <a:latin typeface="Calibri" pitchFamily="34" charset="0"/>
              </a:rPr>
              <a:t>Pipeline</a:t>
            </a:r>
          </a:p>
        </p:txBody>
      </p:sp>
    </p:spTree>
    <p:extLst>
      <p:ext uri="{BB962C8B-B14F-4D97-AF65-F5344CB8AC3E}">
        <p14:creationId xmlns:p14="http://schemas.microsoft.com/office/powerpoint/2010/main" val="1829701934"/>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Prediction Numbers</a:t>
            </a:r>
          </a:p>
        </p:txBody>
      </p:sp>
      <p:sp>
        <p:nvSpPr>
          <p:cNvPr id="3" name="Content Placeholder 2"/>
          <p:cNvSpPr>
            <a:spLocks noGrp="1"/>
          </p:cNvSpPr>
          <p:nvPr>
            <p:ph idx="1"/>
          </p:nvPr>
        </p:nvSpPr>
        <p:spPr/>
        <p:txBody>
          <a:bodyPr>
            <a:normAutofit lnSpcReduction="10000"/>
          </a:bodyPr>
          <a:lstStyle/>
          <a:p>
            <a:r>
              <a:rPr lang="en-US" dirty="0"/>
              <a:t>Default behavior:</a:t>
            </a:r>
          </a:p>
          <a:p>
            <a:pPr lvl="1"/>
            <a:r>
              <a:rPr lang="en-US" dirty="0"/>
              <a:t>Backwards branches are often loops so predict taken </a:t>
            </a:r>
          </a:p>
          <a:p>
            <a:pPr lvl="1"/>
            <a:r>
              <a:rPr lang="en-US" dirty="0"/>
              <a:t>Forwards branches are often if so predict not taken</a:t>
            </a:r>
          </a:p>
          <a:p>
            <a:pPr marL="0" indent="0">
              <a:buNone/>
            </a:pPr>
            <a:endParaRPr lang="en-US" dirty="0"/>
          </a:p>
          <a:p>
            <a:r>
              <a:rPr lang="en-US" dirty="0"/>
              <a:t>Predictors average better than 95% accuracy</a:t>
            </a:r>
          </a:p>
          <a:p>
            <a:pPr lvl="1"/>
            <a:r>
              <a:rPr lang="en-US" dirty="0"/>
              <a:t>Most branches are already predictable.</a:t>
            </a:r>
          </a:p>
          <a:p>
            <a:pPr marL="0" indent="0">
              <a:buNone/>
            </a:pPr>
            <a:endParaRPr lang="en-US" dirty="0"/>
          </a:p>
          <a:p>
            <a:endParaRPr lang="en-US" dirty="0"/>
          </a:p>
          <a:p>
            <a:r>
              <a:rPr lang="en-US" dirty="0"/>
              <a:t>Bonus material: http://stackoverflow.com/questions/11227809/why-is-processing-a-sorted-array-faster-than-an-unsorted-array</a:t>
            </a:r>
          </a:p>
        </p:txBody>
      </p:sp>
    </p:spTree>
    <p:extLst>
      <p:ext uri="{BB962C8B-B14F-4D97-AF65-F5344CB8AC3E}">
        <p14:creationId xmlns:p14="http://schemas.microsoft.com/office/powerpoint/2010/main" val="21124189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1828800" y="493712"/>
            <a:ext cx="7543800" cy="573088"/>
          </a:xfrm>
        </p:spPr>
        <p:txBody>
          <a:bodyPr>
            <a:normAutofit fontScale="90000"/>
          </a:bodyPr>
          <a:lstStyle/>
          <a:p>
            <a:pPr eaLnBrk="1" hangingPunct="1">
              <a:defRPr/>
            </a:pPr>
            <a:r>
              <a:rPr lang="en-US" dirty="0"/>
              <a:t>Getting High Performance</a:t>
            </a:r>
          </a:p>
        </p:txBody>
      </p:sp>
      <p:sp>
        <p:nvSpPr>
          <p:cNvPr id="381955" name="Rectangle 3"/>
          <p:cNvSpPr>
            <a:spLocks noGrp="1" noChangeArrowheads="1"/>
          </p:cNvSpPr>
          <p:nvPr>
            <p:ph type="body" idx="1"/>
          </p:nvPr>
        </p:nvSpPr>
        <p:spPr>
          <a:xfrm>
            <a:off x="1828801" y="1252538"/>
            <a:ext cx="8320087" cy="5224462"/>
          </a:xfrm>
        </p:spPr>
        <p:txBody>
          <a:bodyPr/>
          <a:lstStyle/>
          <a:p>
            <a:pPr eaLnBrk="1" hangingPunct="1">
              <a:defRPr/>
            </a:pPr>
            <a:r>
              <a:rPr lang="en-US" dirty="0"/>
              <a:t>Good compiler and flags</a:t>
            </a:r>
          </a:p>
          <a:p>
            <a:pPr eaLnBrk="1" hangingPunct="1">
              <a:defRPr/>
            </a:pPr>
            <a:r>
              <a:rPr lang="en-US" dirty="0"/>
              <a:t>Don’t do anything stupid</a:t>
            </a:r>
          </a:p>
          <a:p>
            <a:pPr lvl="1" eaLnBrk="1" hangingPunct="1">
              <a:defRPr/>
            </a:pPr>
            <a:r>
              <a:rPr lang="en-US" dirty="0"/>
              <a:t>Watch out for hidden algorithmic inefficiencies</a:t>
            </a:r>
          </a:p>
          <a:p>
            <a:pPr lvl="1" eaLnBrk="1" hangingPunct="1">
              <a:defRPr/>
            </a:pPr>
            <a:r>
              <a:rPr lang="en-US" dirty="0"/>
              <a:t>Write compiler-friendly code</a:t>
            </a:r>
          </a:p>
          <a:p>
            <a:pPr lvl="2" eaLnBrk="1" hangingPunct="1">
              <a:defRPr/>
            </a:pPr>
            <a:r>
              <a:rPr lang="en-US" dirty="0"/>
              <a:t>Watch out for optimization blockers: </a:t>
            </a:r>
            <a:br>
              <a:rPr lang="en-US" dirty="0"/>
            </a:br>
            <a:r>
              <a:rPr lang="en-US" dirty="0"/>
              <a:t>procedure calls &amp; memory references</a:t>
            </a:r>
          </a:p>
          <a:p>
            <a:pPr lvl="1">
              <a:defRPr/>
            </a:pPr>
            <a:r>
              <a:rPr lang="en-US" dirty="0"/>
              <a:t>Look carefully at innermost loops (where most work is done)</a:t>
            </a:r>
          </a:p>
          <a:p>
            <a:pPr lvl="1" eaLnBrk="1" hangingPunct="1">
              <a:defRPr/>
            </a:pPr>
            <a:endParaRPr lang="en-US" dirty="0"/>
          </a:p>
          <a:p>
            <a:pPr eaLnBrk="1" hangingPunct="1">
              <a:defRPr/>
            </a:pPr>
            <a:r>
              <a:rPr lang="en-US" dirty="0"/>
              <a:t>Tune code for machine</a:t>
            </a:r>
          </a:p>
          <a:p>
            <a:pPr lvl="1" eaLnBrk="1" hangingPunct="1">
              <a:defRPr/>
            </a:pPr>
            <a:r>
              <a:rPr lang="en-US" dirty="0"/>
              <a:t>Exploit instruction-level parallelism</a:t>
            </a:r>
          </a:p>
          <a:p>
            <a:pPr lvl="1" eaLnBrk="1" hangingPunct="1">
              <a:defRPr/>
            </a:pPr>
            <a:r>
              <a:rPr lang="en-US" dirty="0"/>
              <a:t>Avoid unpredictable branches</a:t>
            </a:r>
          </a:p>
          <a:p>
            <a:pPr lvl="1" eaLnBrk="1" hangingPunct="1">
              <a:defRPr/>
            </a:pPr>
            <a:r>
              <a:rPr lang="en-US" dirty="0"/>
              <a:t>Make code cache friendly (Covered later in course)</a:t>
            </a:r>
          </a:p>
        </p:txBody>
      </p:sp>
    </p:spTree>
    <p:extLst>
      <p:ext uri="{BB962C8B-B14F-4D97-AF65-F5344CB8AC3E}">
        <p14:creationId xmlns:p14="http://schemas.microsoft.com/office/powerpoint/2010/main" val="142642178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1981200" y="368300"/>
            <a:ext cx="5316538" cy="573088"/>
          </a:xfrm>
        </p:spPr>
        <p:txBody>
          <a:bodyPr>
            <a:normAutofit fontScale="90000"/>
          </a:bodyPr>
          <a:lstStyle/>
          <a:p>
            <a:pPr eaLnBrk="1" hangingPunct="1">
              <a:defRPr/>
            </a:pPr>
            <a:r>
              <a:rPr lang="en-US" dirty="0"/>
              <a:t>Performance Realities</a:t>
            </a:r>
          </a:p>
        </p:txBody>
      </p:sp>
      <p:sp>
        <p:nvSpPr>
          <p:cNvPr id="381955" name="Rectangle 3"/>
          <p:cNvSpPr>
            <a:spLocks noGrp="1" noChangeArrowheads="1"/>
          </p:cNvSpPr>
          <p:nvPr>
            <p:ph type="body" idx="1"/>
          </p:nvPr>
        </p:nvSpPr>
        <p:spPr>
          <a:xfrm>
            <a:off x="1814514" y="1220788"/>
            <a:ext cx="8701087" cy="5224462"/>
          </a:xfrm>
        </p:spPr>
        <p:txBody>
          <a:bodyPr/>
          <a:lstStyle/>
          <a:p>
            <a:pPr eaLnBrk="1" hangingPunct="1">
              <a:defRPr/>
            </a:pPr>
            <a:r>
              <a:rPr lang="en-US" i="1" dirty="0"/>
              <a:t>There’s more to performance than asymptotic complexity</a:t>
            </a:r>
            <a:endParaRPr lang="en-US" dirty="0"/>
          </a:p>
          <a:p>
            <a:pPr eaLnBrk="1" hangingPunct="1">
              <a:defRPr/>
            </a:pPr>
            <a:r>
              <a:rPr lang="en-US" dirty="0"/>
              <a:t>Constant factors matter too!</a:t>
            </a:r>
          </a:p>
          <a:p>
            <a:pPr lvl="1" eaLnBrk="1" hangingPunct="1">
              <a:defRPr/>
            </a:pPr>
            <a:r>
              <a:rPr lang="en-US" dirty="0"/>
              <a:t>Easily see 10:1 performance range depending on how code is written</a:t>
            </a:r>
          </a:p>
          <a:p>
            <a:pPr lvl="1" eaLnBrk="1" hangingPunct="1">
              <a:defRPr/>
            </a:pPr>
            <a:r>
              <a:rPr lang="en-US" dirty="0"/>
              <a:t>Must optimize at multiple levels: </a:t>
            </a:r>
          </a:p>
          <a:p>
            <a:pPr lvl="2" eaLnBrk="1" hangingPunct="1">
              <a:defRPr/>
            </a:pPr>
            <a:r>
              <a:rPr lang="en-US" dirty="0"/>
              <a:t>algorithm, data representations, procedures, and loops</a:t>
            </a:r>
          </a:p>
          <a:p>
            <a:pPr eaLnBrk="1" hangingPunct="1">
              <a:defRPr/>
            </a:pPr>
            <a:r>
              <a:rPr lang="en-US" dirty="0"/>
              <a:t>Must understand system to optimize performance</a:t>
            </a:r>
          </a:p>
          <a:p>
            <a:pPr lvl="1" eaLnBrk="1" hangingPunct="1">
              <a:defRPr/>
            </a:pPr>
            <a:r>
              <a:rPr lang="en-US" dirty="0"/>
              <a:t>How programs are compiled and executed</a:t>
            </a:r>
          </a:p>
          <a:p>
            <a:pPr lvl="1" eaLnBrk="1" hangingPunct="1">
              <a:defRPr/>
            </a:pPr>
            <a:r>
              <a:rPr lang="en-US" dirty="0"/>
              <a:t>How modern processors + memory systems operate</a:t>
            </a:r>
          </a:p>
          <a:p>
            <a:pPr lvl="1" eaLnBrk="1" hangingPunct="1">
              <a:defRPr/>
            </a:pPr>
            <a:r>
              <a:rPr lang="en-US" dirty="0"/>
              <a:t>How to measure program performance and identify bottlenecks</a:t>
            </a:r>
          </a:p>
          <a:p>
            <a:pPr lvl="1" eaLnBrk="1" hangingPunct="1">
              <a:defRPr/>
            </a:pPr>
            <a:r>
              <a:rPr lang="en-US" dirty="0"/>
              <a:t>How to improve performance without destroying code modularity and generality</a:t>
            </a:r>
          </a:p>
          <a:p>
            <a:pPr eaLnBrk="1" hangingPunct="1">
              <a:defRPr/>
            </a:pPr>
            <a:endParaRPr lang="en-US" dirty="0"/>
          </a:p>
        </p:txBody>
      </p:sp>
    </p:spTree>
    <p:extLst>
      <p:ext uri="{BB962C8B-B14F-4D97-AF65-F5344CB8AC3E}">
        <p14:creationId xmlns:p14="http://schemas.microsoft.com/office/powerpoint/2010/main" val="34101587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AE3D7-2D37-45D7-810E-C6359E952966}"/>
              </a:ext>
            </a:extLst>
          </p:cNvPr>
          <p:cNvSpPr>
            <a:spLocks noGrp="1"/>
          </p:cNvSpPr>
          <p:nvPr>
            <p:ph type="title"/>
          </p:nvPr>
        </p:nvSpPr>
        <p:spPr/>
        <p:txBody>
          <a:bodyPr/>
          <a:lstStyle/>
          <a:p>
            <a:r>
              <a:rPr lang="en-US" dirty="0"/>
              <a:t>HW:</a:t>
            </a:r>
          </a:p>
        </p:txBody>
      </p:sp>
      <p:sp>
        <p:nvSpPr>
          <p:cNvPr id="3" name="Content Placeholder 2">
            <a:extLst>
              <a:ext uri="{FF2B5EF4-FFF2-40B4-BE49-F238E27FC236}">
                <a16:creationId xmlns:a16="http://schemas.microsoft.com/office/drawing/2014/main" id="{13F44EEF-AA1D-41E6-9FA9-EEAD9AB33BE7}"/>
              </a:ext>
            </a:extLst>
          </p:cNvPr>
          <p:cNvSpPr>
            <a:spLocks noGrp="1"/>
          </p:cNvSpPr>
          <p:nvPr>
            <p:ph idx="1"/>
          </p:nvPr>
        </p:nvSpPr>
        <p:spPr/>
        <p:txBody>
          <a:bodyPr/>
          <a:lstStyle/>
          <a:p>
            <a:r>
              <a:rPr lang="en-US" dirty="0"/>
              <a:t>5.14 to 5.16 PGNO:571 due by 2</a:t>
            </a:r>
            <a:r>
              <a:rPr lang="en-US" baseline="30000" dirty="0"/>
              <a:t>nd</a:t>
            </a:r>
            <a:r>
              <a:rPr lang="en-US" dirty="0"/>
              <a:t> –July in class paper copy.</a:t>
            </a:r>
          </a:p>
        </p:txBody>
      </p:sp>
    </p:spTree>
    <p:extLst>
      <p:ext uri="{BB962C8B-B14F-4D97-AF65-F5344CB8AC3E}">
        <p14:creationId xmlns:p14="http://schemas.microsoft.com/office/powerpoint/2010/main" val="26576596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normAutofit lnSpcReduction="10000"/>
          </a:bodyPr>
          <a:lstStyle/>
          <a:p>
            <a:r>
              <a:rPr lang="en-US" b="1" dirty="0">
                <a:solidFill>
                  <a:schemeClr val="bg2"/>
                </a:solidFill>
              </a:rPr>
              <a:t>Overview</a:t>
            </a:r>
          </a:p>
          <a:p>
            <a:r>
              <a:rPr lang="en-US" dirty="0">
                <a:solidFill>
                  <a:srgbClr val="7F7F7F"/>
                </a:solidFill>
              </a:rPr>
              <a:t>Gen</a:t>
            </a:r>
            <a:r>
              <a:rPr lang="en-US" dirty="0">
                <a:solidFill>
                  <a:schemeClr val="bg2"/>
                </a:solidFill>
              </a:rPr>
              <a:t>eral</a:t>
            </a:r>
            <a:r>
              <a:rPr lang="en-US" dirty="0">
                <a:solidFill>
                  <a:srgbClr val="7F7F7F"/>
                </a:solidFill>
              </a:rPr>
              <a:t>ly Useful Optimizations</a:t>
            </a:r>
          </a:p>
          <a:p>
            <a:pPr lvl="1"/>
            <a:r>
              <a:rPr lang="en-US" dirty="0">
                <a:solidFill>
                  <a:srgbClr val="7F7F7F"/>
                </a:solidFill>
              </a:rPr>
              <a:t>Code motion/</a:t>
            </a:r>
            <a:r>
              <a:rPr lang="en-US" dirty="0" err="1">
                <a:solidFill>
                  <a:srgbClr val="7F7F7F"/>
                </a:solidFill>
              </a:rPr>
              <a:t>precomputation</a:t>
            </a:r>
            <a:endParaRPr lang="en-US" dirty="0">
              <a:solidFill>
                <a:srgbClr val="7F7F7F"/>
              </a:solidFill>
            </a:endParaRPr>
          </a:p>
          <a:p>
            <a:pPr lvl="1"/>
            <a:r>
              <a:rPr lang="en-US" dirty="0">
                <a:solidFill>
                  <a:srgbClr val="7F7F7F"/>
                </a:solidFill>
              </a:rPr>
              <a:t>Strength reduction</a:t>
            </a:r>
          </a:p>
          <a:p>
            <a:pPr lvl="1"/>
            <a:r>
              <a:rPr lang="en-US" dirty="0">
                <a:solidFill>
                  <a:srgbClr val="7F7F7F"/>
                </a:solidFill>
              </a:rPr>
              <a:t>Sharing of common subexpressions</a:t>
            </a:r>
          </a:p>
          <a:p>
            <a:r>
              <a:rPr lang="en-US" dirty="0">
                <a:solidFill>
                  <a:srgbClr val="7F7F7F"/>
                </a:solidFill>
              </a:rPr>
              <a:t>Optimization Blockers</a:t>
            </a:r>
          </a:p>
          <a:p>
            <a:pPr lvl="1"/>
            <a:r>
              <a:rPr lang="en-US" dirty="0">
                <a:solidFill>
                  <a:srgbClr val="7F7F7F"/>
                </a:solidFill>
              </a:rPr>
              <a:t>Procedure calls</a:t>
            </a:r>
          </a:p>
          <a:p>
            <a:pPr lvl="1"/>
            <a:r>
              <a:rPr lang="en-US" dirty="0">
                <a:solidFill>
                  <a:srgbClr val="7F7F7F"/>
                </a:solidFill>
              </a:rPr>
              <a:t>Memory aliasing</a:t>
            </a:r>
          </a:p>
          <a:p>
            <a:r>
              <a:rPr lang="en-US" b="1" dirty="0">
                <a:solidFill>
                  <a:schemeClr val="bg2"/>
                </a:solidFill>
              </a:rPr>
              <a:t>Exploiting Instruction-Level Parallelism</a:t>
            </a:r>
          </a:p>
          <a:p>
            <a:r>
              <a:rPr lang="en-US" dirty="0">
                <a:solidFill>
                  <a:srgbClr val="7F7F7F"/>
                </a:solidFill>
              </a:rPr>
              <a:t>Dealing with Conditionals</a:t>
            </a:r>
            <a:endParaRPr lang="en-US" b="1" dirty="0">
              <a:solidFill>
                <a:srgbClr val="7F7F7F"/>
              </a:solidFill>
            </a:endParaRPr>
          </a:p>
        </p:txBody>
      </p:sp>
    </p:spTree>
    <p:extLst>
      <p:ext uri="{BB962C8B-B14F-4D97-AF65-F5344CB8AC3E}">
        <p14:creationId xmlns:p14="http://schemas.microsoft.com/office/powerpoint/2010/main" val="512908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a:xfrm>
            <a:off x="1981200" y="304800"/>
            <a:ext cx="6561138" cy="573088"/>
          </a:xfrm>
        </p:spPr>
        <p:txBody>
          <a:bodyPr>
            <a:normAutofit fontScale="90000"/>
          </a:bodyPr>
          <a:lstStyle/>
          <a:p>
            <a:pPr eaLnBrk="1" hangingPunct="1">
              <a:defRPr/>
            </a:pPr>
            <a:r>
              <a:rPr lang="en-US" dirty="0"/>
              <a:t>Optimizing Compilers</a:t>
            </a:r>
          </a:p>
        </p:txBody>
      </p:sp>
      <p:sp>
        <p:nvSpPr>
          <p:cNvPr id="651267" name="Rectangle 3"/>
          <p:cNvSpPr>
            <a:spLocks noGrp="1" noChangeArrowheads="1"/>
          </p:cNvSpPr>
          <p:nvPr>
            <p:ph type="body" idx="1"/>
          </p:nvPr>
        </p:nvSpPr>
        <p:spPr>
          <a:xfrm>
            <a:off x="1828800" y="1066800"/>
            <a:ext cx="8686800" cy="5715000"/>
          </a:xfrm>
        </p:spPr>
        <p:txBody>
          <a:bodyPr vert="horz" lIns="90487" tIns="44450" rIns="90487" bIns="44450" rtlCol="0">
            <a:normAutofit/>
          </a:bodyPr>
          <a:lstStyle/>
          <a:p>
            <a:pPr eaLnBrk="1" hangingPunct="1">
              <a:defRPr/>
            </a:pPr>
            <a:r>
              <a:rPr lang="en-US" dirty="0"/>
              <a:t>Provide efficient mapping of program to machine</a:t>
            </a:r>
          </a:p>
          <a:p>
            <a:pPr lvl="1" eaLnBrk="1" hangingPunct="1">
              <a:defRPr/>
            </a:pPr>
            <a:r>
              <a:rPr lang="en-US" dirty="0"/>
              <a:t>register allocation</a:t>
            </a:r>
          </a:p>
          <a:p>
            <a:pPr lvl="1" eaLnBrk="1" hangingPunct="1">
              <a:defRPr/>
            </a:pPr>
            <a:r>
              <a:rPr lang="en-US" dirty="0"/>
              <a:t>code selection and ordering (scheduling)</a:t>
            </a:r>
          </a:p>
          <a:p>
            <a:pPr lvl="1" eaLnBrk="1" hangingPunct="1">
              <a:defRPr/>
            </a:pPr>
            <a:r>
              <a:rPr lang="en-US" dirty="0"/>
              <a:t>dead code elimination</a:t>
            </a:r>
          </a:p>
          <a:p>
            <a:pPr lvl="1" eaLnBrk="1" hangingPunct="1">
              <a:defRPr/>
            </a:pPr>
            <a:r>
              <a:rPr lang="en-US" dirty="0"/>
              <a:t>eliminating minor inefficiencies</a:t>
            </a:r>
          </a:p>
          <a:p>
            <a:pPr eaLnBrk="1" hangingPunct="1">
              <a:defRPr/>
            </a:pPr>
            <a:r>
              <a:rPr lang="en-US" dirty="0"/>
              <a:t>Don’t (usually) improve asymptotic efficiency</a:t>
            </a:r>
          </a:p>
          <a:p>
            <a:pPr lvl="1" eaLnBrk="1" hangingPunct="1">
              <a:defRPr/>
            </a:pPr>
            <a:r>
              <a:rPr lang="en-US" dirty="0"/>
              <a:t>up to programmer to select best overall algorithm</a:t>
            </a:r>
          </a:p>
          <a:p>
            <a:pPr lvl="1" eaLnBrk="1" hangingPunct="1">
              <a:defRPr/>
            </a:pPr>
            <a:r>
              <a:rPr lang="en-US" dirty="0"/>
              <a:t>big-O savings are (often) more important than constant factors</a:t>
            </a:r>
          </a:p>
          <a:p>
            <a:pPr lvl="2" eaLnBrk="1" hangingPunct="1">
              <a:defRPr/>
            </a:pPr>
            <a:r>
              <a:rPr lang="en-US" dirty="0"/>
              <a:t>but constant factors also matter</a:t>
            </a:r>
          </a:p>
          <a:p>
            <a:pPr eaLnBrk="1" hangingPunct="1">
              <a:defRPr/>
            </a:pPr>
            <a:r>
              <a:rPr lang="en-US" dirty="0"/>
              <a:t>Have difficulty overcoming “optimization blockers”</a:t>
            </a:r>
          </a:p>
          <a:p>
            <a:pPr lvl="1" eaLnBrk="1" hangingPunct="1">
              <a:defRPr/>
            </a:pPr>
            <a:r>
              <a:rPr lang="en-US" dirty="0"/>
              <a:t>potential memory aliasing</a:t>
            </a:r>
          </a:p>
          <a:p>
            <a:pPr lvl="1" eaLnBrk="1" hangingPunct="1">
              <a:defRPr/>
            </a:pPr>
            <a:r>
              <a:rPr lang="en-US" dirty="0"/>
              <a:t>potential procedure side-effects</a:t>
            </a:r>
          </a:p>
        </p:txBody>
      </p:sp>
    </p:spTree>
    <p:extLst>
      <p:ext uri="{BB962C8B-B14F-4D97-AF65-F5344CB8AC3E}">
        <p14:creationId xmlns:p14="http://schemas.microsoft.com/office/powerpoint/2010/main" val="298427221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1752600" y="76200"/>
            <a:ext cx="8350250" cy="1060450"/>
          </a:xfrm>
        </p:spPr>
        <p:txBody>
          <a:bodyPr/>
          <a:lstStyle/>
          <a:p>
            <a:pPr eaLnBrk="1" hangingPunct="1">
              <a:defRPr/>
            </a:pPr>
            <a:r>
              <a:rPr lang="en-US" dirty="0"/>
              <a:t> Generally Useful Optimizations</a:t>
            </a:r>
          </a:p>
        </p:txBody>
      </p:sp>
      <p:sp>
        <p:nvSpPr>
          <p:cNvPr id="385027" name="Rectangle 3"/>
          <p:cNvSpPr>
            <a:spLocks noGrp="1" noChangeArrowheads="1"/>
          </p:cNvSpPr>
          <p:nvPr>
            <p:ph type="body" idx="1"/>
          </p:nvPr>
        </p:nvSpPr>
        <p:spPr>
          <a:xfrm>
            <a:off x="1814514" y="1373188"/>
            <a:ext cx="8307387" cy="3275012"/>
          </a:xfrm>
        </p:spPr>
        <p:txBody>
          <a:bodyPr vert="horz" lIns="90487" tIns="44450" rIns="90487" bIns="44450" rtlCol="0">
            <a:normAutofit/>
          </a:bodyPr>
          <a:lstStyle/>
          <a:p>
            <a:pPr eaLnBrk="1" hangingPunct="1">
              <a:defRPr/>
            </a:pPr>
            <a:r>
              <a:rPr lang="en-US" dirty="0"/>
              <a:t>Optimizations that you or the compiler should do regardless of processor / compiler</a:t>
            </a:r>
          </a:p>
          <a:p>
            <a:pPr eaLnBrk="1" hangingPunct="1">
              <a:defRPr/>
            </a:pPr>
            <a:endParaRPr lang="en-US" dirty="0"/>
          </a:p>
          <a:p>
            <a:pPr eaLnBrk="1" hangingPunct="1">
              <a:defRPr/>
            </a:pPr>
            <a:r>
              <a:rPr lang="en-US" dirty="0"/>
              <a:t>Code Motion</a:t>
            </a:r>
          </a:p>
          <a:p>
            <a:pPr lvl="1" eaLnBrk="1" hangingPunct="1">
              <a:defRPr/>
            </a:pPr>
            <a:r>
              <a:rPr lang="en-US" dirty="0"/>
              <a:t>Reduce frequency with which computation performed</a:t>
            </a:r>
          </a:p>
          <a:p>
            <a:pPr lvl="2" eaLnBrk="1" hangingPunct="1">
              <a:defRPr/>
            </a:pPr>
            <a:r>
              <a:rPr lang="en-US" dirty="0"/>
              <a:t>If it will always produce same result</a:t>
            </a:r>
          </a:p>
          <a:p>
            <a:pPr lvl="2" eaLnBrk="1" hangingPunct="1">
              <a:defRPr/>
            </a:pPr>
            <a:r>
              <a:rPr lang="en-US" dirty="0"/>
              <a:t>Especially moving code out of loop</a:t>
            </a:r>
          </a:p>
        </p:txBody>
      </p:sp>
      <p:sp>
        <p:nvSpPr>
          <p:cNvPr id="9220" name="Rectangle 5"/>
          <p:cNvSpPr>
            <a:spLocks noChangeArrowheads="1"/>
          </p:cNvSpPr>
          <p:nvPr/>
        </p:nvSpPr>
        <p:spPr bwMode="auto">
          <a:xfrm>
            <a:off x="6781800" y="4953001"/>
            <a:ext cx="3124200" cy="951543"/>
          </a:xfrm>
          <a:prstGeom prst="rect">
            <a:avLst/>
          </a:prstGeom>
          <a:solidFill>
            <a:srgbClr val="F6F5BD"/>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dirty="0">
                <a:latin typeface="Courier New" pitchFamily="49" charset="0"/>
              </a:rPr>
              <a:t>    long j;</a:t>
            </a:r>
          </a:p>
          <a:p>
            <a:pPr algn="l">
              <a:lnSpc>
                <a:spcPct val="100000"/>
              </a:lnSpc>
            </a:pPr>
            <a:r>
              <a:rPr lang="en-US" sz="1400" dirty="0">
                <a:latin typeface="Courier New" pitchFamily="49" charset="0"/>
              </a:rPr>
              <a:t>    </a:t>
            </a:r>
            <a:r>
              <a:rPr lang="en-US" sz="1400" i="1" dirty="0" err="1">
                <a:latin typeface="Courier New" pitchFamily="49" charset="0"/>
              </a:rPr>
              <a:t>int</a:t>
            </a:r>
            <a:r>
              <a:rPr lang="en-US" sz="1400" i="1" dirty="0">
                <a:latin typeface="Courier New" pitchFamily="49" charset="0"/>
              </a:rPr>
              <a:t> </a:t>
            </a:r>
            <a:r>
              <a:rPr lang="en-US" sz="1400" i="1" dirty="0" err="1">
                <a:latin typeface="Courier New" pitchFamily="49" charset="0"/>
              </a:rPr>
              <a:t>ni</a:t>
            </a:r>
            <a:r>
              <a:rPr lang="en-US" sz="1400" i="1" dirty="0">
                <a:latin typeface="Courier New" pitchFamily="49" charset="0"/>
              </a:rPr>
              <a:t> = </a:t>
            </a:r>
            <a:r>
              <a:rPr lang="en-US" sz="1400" i="1" dirty="0">
                <a:solidFill>
                  <a:srgbClr val="FF0000"/>
                </a:solidFill>
                <a:latin typeface="Courier New" pitchFamily="49" charset="0"/>
              </a:rPr>
              <a:t>n*</a:t>
            </a:r>
            <a:r>
              <a:rPr lang="en-US" sz="1400" i="1" dirty="0" err="1">
                <a:solidFill>
                  <a:srgbClr val="FF0000"/>
                </a:solidFill>
                <a:latin typeface="Courier New" pitchFamily="49" charset="0"/>
              </a:rPr>
              <a:t>i</a:t>
            </a:r>
            <a:r>
              <a:rPr lang="en-US" sz="1400" dirty="0">
                <a:latin typeface="Courier New" pitchFamily="49" charset="0"/>
              </a:rPr>
              <a:t>;</a:t>
            </a: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a[</a:t>
            </a:r>
            <a:r>
              <a:rPr lang="en-US" sz="1400" dirty="0" err="1">
                <a:latin typeface="Courier New" pitchFamily="49" charset="0"/>
              </a:rPr>
              <a:t>ni+j</a:t>
            </a:r>
            <a:r>
              <a:rPr lang="en-US" sz="1400" dirty="0">
                <a:latin typeface="Courier New" pitchFamily="49" charset="0"/>
              </a:rPr>
              <a:t>] = b[j];</a:t>
            </a:r>
          </a:p>
        </p:txBody>
      </p:sp>
      <p:sp>
        <p:nvSpPr>
          <p:cNvPr id="9221" name="Line 6"/>
          <p:cNvSpPr>
            <a:spLocks noChangeShapeType="1"/>
          </p:cNvSpPr>
          <p:nvPr/>
        </p:nvSpPr>
        <p:spPr bwMode="auto">
          <a:xfrm>
            <a:off x="6094413" y="5105400"/>
            <a:ext cx="584200" cy="0"/>
          </a:xfrm>
          <a:prstGeom prst="line">
            <a:avLst/>
          </a:prstGeom>
          <a:noFill/>
          <a:ln w="25400">
            <a:solidFill>
              <a:schemeClr val="tx1"/>
            </a:solidFill>
            <a:round/>
            <a:headEnd/>
            <a:tailEnd type="triangle" w="med" len="med"/>
          </a:ln>
        </p:spPr>
        <p:txBody>
          <a:bodyPr wrap="none" anchor="ctr"/>
          <a:lstStyle/>
          <a:p>
            <a:endParaRPr lang="en-US"/>
          </a:p>
        </p:txBody>
      </p:sp>
      <p:sp>
        <p:nvSpPr>
          <p:cNvPr id="9222" name="Rectangle 7"/>
          <p:cNvSpPr>
            <a:spLocks noChangeArrowheads="1"/>
          </p:cNvSpPr>
          <p:nvPr/>
        </p:nvSpPr>
        <p:spPr bwMode="auto">
          <a:xfrm>
            <a:off x="2132013" y="4343401"/>
            <a:ext cx="3854450" cy="1635125"/>
          </a:xfrm>
          <a:prstGeom prst="rect">
            <a:avLst/>
          </a:prstGeom>
          <a:solidFill>
            <a:srgbClr val="F6F5BD"/>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void </a:t>
            </a:r>
            <a:r>
              <a:rPr lang="en-US" sz="1400" dirty="0" err="1">
                <a:latin typeface="Courier New" pitchFamily="49" charset="0"/>
              </a:rPr>
              <a:t>set_row</a:t>
            </a:r>
            <a:r>
              <a:rPr lang="en-US" sz="1400" dirty="0">
                <a:latin typeface="Courier New" pitchFamily="49" charset="0"/>
              </a:rPr>
              <a:t>(double *a, double *b,</a:t>
            </a:r>
          </a:p>
          <a:p>
            <a:pPr algn="l">
              <a:lnSpc>
                <a:spcPct val="100000"/>
              </a:lnSpc>
            </a:pPr>
            <a:r>
              <a:rPr lang="en-US" sz="1400" dirty="0">
                <a:latin typeface="Courier New" pitchFamily="49" charset="0"/>
              </a:rPr>
              <a:t>   long </a:t>
            </a:r>
            <a:r>
              <a:rPr lang="en-US" sz="1400" dirty="0" err="1">
                <a:latin typeface="Courier New" pitchFamily="49" charset="0"/>
              </a:rPr>
              <a:t>i</a:t>
            </a:r>
            <a:r>
              <a:rPr lang="en-US" sz="1400" dirty="0">
                <a:latin typeface="Courier New" pitchFamily="49" charset="0"/>
              </a:rPr>
              <a:t>, long n)</a:t>
            </a:r>
          </a:p>
          <a:p>
            <a:pPr algn="l">
              <a:lnSpc>
                <a:spcPct val="100000"/>
              </a:lnSpc>
            </a:pPr>
            <a:r>
              <a:rPr lang="en-US" sz="1400" dirty="0">
                <a:latin typeface="Courier New" pitchFamily="49" charset="0"/>
              </a:rPr>
              <a:t>{</a:t>
            </a:r>
          </a:p>
          <a:p>
            <a:pPr algn="l">
              <a:lnSpc>
                <a:spcPct val="100000"/>
              </a:lnSpc>
            </a:pPr>
            <a:r>
              <a:rPr lang="en-US" sz="1400" dirty="0">
                <a:latin typeface="Courier New" pitchFamily="49" charset="0"/>
              </a:rPr>
              <a:t>    long j;</a:t>
            </a: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a[</a:t>
            </a:r>
            <a:r>
              <a:rPr lang="en-US" sz="1400" dirty="0">
                <a:solidFill>
                  <a:srgbClr val="FF0000"/>
                </a:solidFill>
                <a:latin typeface="Courier New" pitchFamily="49" charset="0"/>
              </a:rPr>
              <a:t>n*</a:t>
            </a:r>
            <a:r>
              <a:rPr lang="en-US" sz="1400" dirty="0" err="1">
                <a:solidFill>
                  <a:srgbClr val="FF0000"/>
                </a:solidFill>
                <a:latin typeface="Courier New" pitchFamily="49" charset="0"/>
              </a:rPr>
              <a:t>i</a:t>
            </a:r>
            <a:r>
              <a:rPr lang="en-US" sz="1400" dirty="0" err="1">
                <a:latin typeface="Courier New" pitchFamily="49" charset="0"/>
              </a:rPr>
              <a:t>+j</a:t>
            </a:r>
            <a:r>
              <a:rPr lang="en-US" sz="1400" dirty="0">
                <a:latin typeface="Courier New" pitchFamily="49" charset="0"/>
              </a:rPr>
              <a:t>] = b[j];</a:t>
            </a:r>
          </a:p>
          <a:p>
            <a:pPr algn="l">
              <a:lnSpc>
                <a:spcPct val="100000"/>
              </a:lnSpc>
            </a:pPr>
            <a:r>
              <a:rPr lang="en-US" sz="1400" dirty="0">
                <a:latin typeface="Courier New" pitchFamily="49" charset="0"/>
              </a:rPr>
              <a:t>}</a:t>
            </a:r>
          </a:p>
        </p:txBody>
      </p:sp>
    </p:spTree>
    <p:extLst>
      <p:ext uri="{BB962C8B-B14F-4D97-AF65-F5344CB8AC3E}">
        <p14:creationId xmlns:p14="http://schemas.microsoft.com/office/powerpoint/2010/main" val="43450322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1881762" y="304800"/>
            <a:ext cx="8075754" cy="762000"/>
          </a:xfrm>
        </p:spPr>
        <p:txBody>
          <a:bodyPr>
            <a:normAutofit fontScale="90000"/>
          </a:bodyPr>
          <a:lstStyle/>
          <a:p>
            <a:pPr eaLnBrk="1" hangingPunct="1">
              <a:defRPr/>
            </a:pPr>
            <a:r>
              <a:rPr lang="en-US" dirty="0"/>
              <a:t>Compiler-Generated Code Motion (-O1)</a:t>
            </a:r>
          </a:p>
        </p:txBody>
      </p:sp>
      <p:sp>
        <p:nvSpPr>
          <p:cNvPr id="10243" name="Rectangle 5"/>
          <p:cNvSpPr>
            <a:spLocks noChangeArrowheads="1"/>
          </p:cNvSpPr>
          <p:nvPr/>
        </p:nvSpPr>
        <p:spPr bwMode="auto">
          <a:xfrm>
            <a:off x="2895600" y="3276601"/>
            <a:ext cx="7061916" cy="3105979"/>
          </a:xfrm>
          <a:prstGeom prst="rect">
            <a:avLst/>
          </a:prstGeom>
          <a:solidFill>
            <a:srgbClr val="F1C7C7"/>
          </a:solidFill>
          <a:ln w="57150" cmpd="thickThin">
            <a:solidFill>
              <a:schemeClr val="tx1"/>
            </a:solidFill>
            <a:miter lim="800000"/>
            <a:headEnd/>
            <a:tailEnd/>
          </a:ln>
        </p:spPr>
        <p:txBody>
          <a:bodyPr wrap="none" lIns="90487" tIns="44450" rIns="90487" bIns="44450">
            <a:spAutoFit/>
          </a:bodyPr>
          <a:lstStyle/>
          <a:p>
            <a:r>
              <a:rPr lang="en-US" sz="1400" dirty="0" err="1">
                <a:latin typeface="Courier New" pitchFamily="49" charset="0"/>
              </a:rPr>
              <a:t>set_row</a:t>
            </a:r>
            <a:r>
              <a:rPr lang="en-US" sz="1400" dirty="0">
                <a:latin typeface="Courier New" pitchFamily="49" charset="0"/>
              </a:rPr>
              <a:t>:</a:t>
            </a:r>
          </a:p>
          <a:p>
            <a:r>
              <a:rPr lang="en-US" sz="1400" dirty="0">
                <a:latin typeface="Courier New" pitchFamily="49" charset="0"/>
              </a:rPr>
              <a:t>	</a:t>
            </a:r>
            <a:r>
              <a:rPr lang="en-US" sz="1400" dirty="0" err="1">
                <a:latin typeface="Courier New" pitchFamily="49" charset="0"/>
              </a:rPr>
              <a:t>testq</a:t>
            </a:r>
            <a:r>
              <a:rPr lang="en-US" sz="1400" dirty="0">
                <a:latin typeface="Courier New" pitchFamily="49" charset="0"/>
              </a:rPr>
              <a:t>	%</a:t>
            </a:r>
            <a:r>
              <a:rPr lang="en-US" sz="1400" dirty="0" err="1">
                <a:latin typeface="Courier New" pitchFamily="49" charset="0"/>
              </a:rPr>
              <a:t>rcx</a:t>
            </a:r>
            <a:r>
              <a:rPr lang="en-US" sz="1400" dirty="0">
                <a:latin typeface="Courier New" pitchFamily="49" charset="0"/>
              </a:rPr>
              <a:t>, %</a:t>
            </a:r>
            <a:r>
              <a:rPr lang="en-US" sz="1400" dirty="0" err="1">
                <a:latin typeface="Courier New" pitchFamily="49" charset="0"/>
              </a:rPr>
              <a:t>rcx</a:t>
            </a:r>
            <a:r>
              <a:rPr lang="en-US" sz="1400" dirty="0">
                <a:latin typeface="Courier New" pitchFamily="49" charset="0"/>
              </a:rPr>
              <a:t>		# Test n</a:t>
            </a:r>
          </a:p>
          <a:p>
            <a:r>
              <a:rPr lang="en-US" sz="1400" dirty="0">
                <a:latin typeface="Courier New" pitchFamily="49" charset="0"/>
              </a:rPr>
              <a:t>	</a:t>
            </a:r>
            <a:r>
              <a:rPr lang="en-US" sz="1400" dirty="0" err="1">
                <a:latin typeface="Courier New" pitchFamily="49" charset="0"/>
              </a:rPr>
              <a:t>jle</a:t>
            </a:r>
            <a:r>
              <a:rPr lang="en-US" sz="1400" dirty="0">
                <a:latin typeface="Courier New" pitchFamily="49" charset="0"/>
              </a:rPr>
              <a:t>	.L1			# If &lt;= 0, </a:t>
            </a:r>
            <a:r>
              <a:rPr lang="en-US" sz="1400" dirty="0" err="1">
                <a:latin typeface="Courier New" pitchFamily="49" charset="0"/>
              </a:rPr>
              <a:t>goto</a:t>
            </a:r>
            <a:r>
              <a:rPr lang="en-US" sz="1400" dirty="0">
                <a:latin typeface="Courier New" pitchFamily="49" charset="0"/>
              </a:rPr>
              <a:t> done</a:t>
            </a:r>
          </a:p>
          <a:p>
            <a:r>
              <a:rPr lang="en-US" sz="1400" dirty="0">
                <a:latin typeface="Courier New" pitchFamily="49" charset="0"/>
              </a:rPr>
              <a:t>	</a:t>
            </a:r>
            <a:r>
              <a:rPr lang="en-US" sz="1400" dirty="0" err="1">
                <a:solidFill>
                  <a:srgbClr val="C00000"/>
                </a:solidFill>
                <a:latin typeface="Courier New" pitchFamily="49" charset="0"/>
              </a:rPr>
              <a:t>imulq</a:t>
            </a:r>
            <a:r>
              <a:rPr lang="en-US" sz="1400" dirty="0">
                <a:solidFill>
                  <a:srgbClr val="C00000"/>
                </a:solidFill>
                <a:latin typeface="Courier New" pitchFamily="49" charset="0"/>
              </a:rPr>
              <a:t>	%</a:t>
            </a:r>
            <a:r>
              <a:rPr lang="en-US" sz="1400" dirty="0" err="1">
                <a:solidFill>
                  <a:srgbClr val="C00000"/>
                </a:solidFill>
                <a:latin typeface="Courier New" pitchFamily="49" charset="0"/>
              </a:rPr>
              <a:t>rcx</a:t>
            </a:r>
            <a:r>
              <a:rPr lang="en-US" sz="1400" dirty="0">
                <a:solidFill>
                  <a:srgbClr val="C00000"/>
                </a:solidFill>
                <a:latin typeface="Courier New" pitchFamily="49" charset="0"/>
              </a:rPr>
              <a:t>, %</a:t>
            </a:r>
            <a:r>
              <a:rPr lang="en-US" sz="1400" dirty="0" err="1">
                <a:solidFill>
                  <a:srgbClr val="C00000"/>
                </a:solidFill>
                <a:latin typeface="Courier New" pitchFamily="49" charset="0"/>
              </a:rPr>
              <a:t>rdx</a:t>
            </a:r>
            <a:r>
              <a:rPr lang="en-US" sz="1400" dirty="0">
                <a:solidFill>
                  <a:srgbClr val="C00000"/>
                </a:solidFill>
                <a:latin typeface="Courier New" pitchFamily="49" charset="0"/>
              </a:rPr>
              <a:t>		# </a:t>
            </a:r>
            <a:r>
              <a:rPr lang="en-US" sz="1400" dirty="0" err="1">
                <a:solidFill>
                  <a:srgbClr val="C00000"/>
                </a:solidFill>
                <a:latin typeface="Courier New" pitchFamily="49" charset="0"/>
              </a:rPr>
              <a:t>ni</a:t>
            </a:r>
            <a:r>
              <a:rPr lang="en-US" sz="1400" dirty="0">
                <a:solidFill>
                  <a:srgbClr val="C00000"/>
                </a:solidFill>
                <a:latin typeface="Courier New" pitchFamily="49" charset="0"/>
              </a:rPr>
              <a:t> = n*</a:t>
            </a:r>
            <a:r>
              <a:rPr lang="en-US" sz="1400" dirty="0" err="1">
                <a:solidFill>
                  <a:srgbClr val="C00000"/>
                </a:solidFill>
                <a:latin typeface="Courier New" pitchFamily="49" charset="0"/>
              </a:rPr>
              <a:t>i</a:t>
            </a:r>
            <a:endParaRPr lang="en-US" sz="1400" dirty="0">
              <a:solidFill>
                <a:srgbClr val="C00000"/>
              </a:solidFill>
              <a:latin typeface="Courier New" pitchFamily="49" charset="0"/>
            </a:endParaRPr>
          </a:p>
          <a:p>
            <a:r>
              <a:rPr lang="en-US" sz="1400" dirty="0">
                <a:latin typeface="Courier New" pitchFamily="49" charset="0"/>
              </a:rPr>
              <a:t>	</a:t>
            </a:r>
            <a:r>
              <a:rPr lang="en-US" sz="1400" dirty="0" err="1">
                <a:latin typeface="Courier New" pitchFamily="49" charset="0"/>
              </a:rPr>
              <a:t>leaq</a:t>
            </a:r>
            <a:r>
              <a:rPr lang="en-US" sz="1400" dirty="0">
                <a:latin typeface="Courier New" pitchFamily="49" charset="0"/>
              </a:rPr>
              <a:t>	(%rdi,%rdx,8), %</a:t>
            </a:r>
            <a:r>
              <a:rPr lang="en-US" sz="1400" dirty="0" err="1">
                <a:latin typeface="Courier New" pitchFamily="49" charset="0"/>
              </a:rPr>
              <a:t>rdx</a:t>
            </a:r>
            <a:r>
              <a:rPr lang="en-US" sz="1400" dirty="0">
                <a:latin typeface="Courier New" pitchFamily="49" charset="0"/>
              </a:rPr>
              <a:t>	# </a:t>
            </a:r>
            <a:r>
              <a:rPr lang="en-US" sz="1400" dirty="0" err="1">
                <a:latin typeface="Courier New" pitchFamily="49" charset="0"/>
              </a:rPr>
              <a:t>rowp</a:t>
            </a:r>
            <a:r>
              <a:rPr lang="en-US" sz="1400" dirty="0">
                <a:latin typeface="Courier New" pitchFamily="49" charset="0"/>
              </a:rPr>
              <a:t> = A + </a:t>
            </a:r>
            <a:r>
              <a:rPr lang="en-US" sz="1400" dirty="0" err="1">
                <a:latin typeface="Courier New" pitchFamily="49" charset="0"/>
              </a:rPr>
              <a:t>ni</a:t>
            </a:r>
            <a:r>
              <a:rPr lang="en-US" sz="1400" dirty="0">
                <a:latin typeface="Courier New" pitchFamily="49" charset="0"/>
              </a:rPr>
              <a:t>*8</a:t>
            </a:r>
          </a:p>
          <a:p>
            <a:r>
              <a:rPr lang="en-US" sz="1400" dirty="0">
                <a:latin typeface="Courier New" pitchFamily="49" charset="0"/>
              </a:rPr>
              <a:t>	</a:t>
            </a:r>
            <a:r>
              <a:rPr lang="en-US" sz="1400" dirty="0" err="1">
                <a:latin typeface="Courier New" pitchFamily="49" charset="0"/>
              </a:rPr>
              <a:t>movl</a:t>
            </a:r>
            <a:r>
              <a:rPr lang="en-US" sz="1400" dirty="0">
                <a:latin typeface="Courier New" pitchFamily="49" charset="0"/>
              </a:rPr>
              <a:t>	$0, %</a:t>
            </a:r>
            <a:r>
              <a:rPr lang="en-US" sz="1400" dirty="0" err="1">
                <a:latin typeface="Courier New" pitchFamily="49" charset="0"/>
              </a:rPr>
              <a:t>eax</a:t>
            </a:r>
            <a:r>
              <a:rPr lang="en-US" sz="1400" dirty="0">
                <a:latin typeface="Courier New" pitchFamily="49" charset="0"/>
              </a:rPr>
              <a:t>	               	# j = 0</a:t>
            </a:r>
          </a:p>
          <a:p>
            <a:r>
              <a:rPr lang="en-US" sz="1400" dirty="0">
                <a:latin typeface="Courier New" pitchFamily="49" charset="0"/>
              </a:rPr>
              <a:t>.L3:				      	# loop:</a:t>
            </a:r>
          </a:p>
          <a:p>
            <a:r>
              <a:rPr lang="en-US" sz="1400" dirty="0">
                <a:latin typeface="Courier New" pitchFamily="49" charset="0"/>
              </a:rPr>
              <a:t>	</a:t>
            </a:r>
            <a:r>
              <a:rPr lang="en-US" sz="1400" dirty="0" err="1">
                <a:latin typeface="Courier New" pitchFamily="49" charset="0"/>
              </a:rPr>
              <a:t>movsd</a:t>
            </a:r>
            <a:r>
              <a:rPr lang="en-US" sz="1400" dirty="0">
                <a:latin typeface="Courier New" pitchFamily="49" charset="0"/>
              </a:rPr>
              <a:t>	(%rsi,%rax,8), %xmm0    	# t = b[j]</a:t>
            </a:r>
          </a:p>
          <a:p>
            <a:r>
              <a:rPr lang="en-US" sz="1400" dirty="0">
                <a:latin typeface="Courier New" pitchFamily="49" charset="0"/>
              </a:rPr>
              <a:t>	</a:t>
            </a:r>
            <a:r>
              <a:rPr lang="en-US" sz="1400" dirty="0" err="1">
                <a:latin typeface="Courier New" pitchFamily="49" charset="0"/>
              </a:rPr>
              <a:t>movsd</a:t>
            </a:r>
            <a:r>
              <a:rPr lang="en-US" sz="1400" dirty="0">
                <a:latin typeface="Courier New" pitchFamily="49" charset="0"/>
              </a:rPr>
              <a:t>	%xmm0, (%rdx,%rax,8)   	# M[</a:t>
            </a:r>
            <a:r>
              <a:rPr lang="en-US" sz="1400" dirty="0" err="1">
                <a:latin typeface="Courier New" pitchFamily="49" charset="0"/>
              </a:rPr>
              <a:t>A+ni</a:t>
            </a:r>
            <a:r>
              <a:rPr lang="en-US" sz="1400" dirty="0">
                <a:latin typeface="Courier New" pitchFamily="49" charset="0"/>
              </a:rPr>
              <a:t>*8 + j*8] = t</a:t>
            </a:r>
          </a:p>
          <a:p>
            <a:r>
              <a:rPr lang="en-US" sz="1400" dirty="0">
                <a:latin typeface="Courier New" pitchFamily="49" charset="0"/>
              </a:rPr>
              <a:t>	</a:t>
            </a:r>
            <a:r>
              <a:rPr lang="en-US" sz="1400" dirty="0" err="1">
                <a:latin typeface="Courier New" pitchFamily="49" charset="0"/>
              </a:rPr>
              <a:t>addq</a:t>
            </a:r>
            <a:r>
              <a:rPr lang="en-US" sz="1400" dirty="0">
                <a:latin typeface="Courier New" pitchFamily="49" charset="0"/>
              </a:rPr>
              <a:t>	$1, %</a:t>
            </a:r>
            <a:r>
              <a:rPr lang="en-US" sz="1400" dirty="0" err="1">
                <a:latin typeface="Courier New" pitchFamily="49" charset="0"/>
              </a:rPr>
              <a:t>rax</a:t>
            </a:r>
            <a:r>
              <a:rPr lang="en-US" sz="1400" dirty="0">
                <a:latin typeface="Courier New" pitchFamily="49" charset="0"/>
              </a:rPr>
              <a:t>			# j++</a:t>
            </a:r>
          </a:p>
          <a:p>
            <a:r>
              <a:rPr lang="en-US" sz="1400" dirty="0">
                <a:latin typeface="Courier New" pitchFamily="49" charset="0"/>
              </a:rPr>
              <a:t>	</a:t>
            </a:r>
            <a:r>
              <a:rPr lang="en-US" sz="1400" dirty="0" err="1">
                <a:latin typeface="Courier New" pitchFamily="49" charset="0"/>
              </a:rPr>
              <a:t>cmpq</a:t>
            </a:r>
            <a:r>
              <a:rPr lang="en-US" sz="1400" dirty="0">
                <a:latin typeface="Courier New" pitchFamily="49" charset="0"/>
              </a:rPr>
              <a:t>	%</a:t>
            </a:r>
            <a:r>
              <a:rPr lang="en-US" sz="1400" dirty="0" err="1">
                <a:latin typeface="Courier New" pitchFamily="49" charset="0"/>
              </a:rPr>
              <a:t>rcx</a:t>
            </a:r>
            <a:r>
              <a:rPr lang="en-US" sz="1400" dirty="0">
                <a:latin typeface="Courier New" pitchFamily="49" charset="0"/>
              </a:rPr>
              <a:t>, %</a:t>
            </a:r>
            <a:r>
              <a:rPr lang="en-US" sz="1400" dirty="0" err="1">
                <a:latin typeface="Courier New" pitchFamily="49" charset="0"/>
              </a:rPr>
              <a:t>rax</a:t>
            </a:r>
            <a:r>
              <a:rPr lang="en-US" sz="1400" dirty="0">
                <a:latin typeface="Courier New" pitchFamily="49" charset="0"/>
              </a:rPr>
              <a:t>		# </a:t>
            </a:r>
            <a:r>
              <a:rPr lang="en-US" sz="1400" dirty="0" err="1">
                <a:latin typeface="Courier New" pitchFamily="49" charset="0"/>
              </a:rPr>
              <a:t>j:n</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jne</a:t>
            </a:r>
            <a:r>
              <a:rPr lang="en-US" sz="1400" dirty="0">
                <a:latin typeface="Courier New" pitchFamily="49" charset="0"/>
              </a:rPr>
              <a:t>	.L3			# if !=, </a:t>
            </a:r>
            <a:r>
              <a:rPr lang="en-US" sz="1400" dirty="0" err="1">
                <a:latin typeface="Courier New" pitchFamily="49" charset="0"/>
              </a:rPr>
              <a:t>goto</a:t>
            </a:r>
            <a:r>
              <a:rPr lang="en-US" sz="1400" dirty="0">
                <a:latin typeface="Courier New" pitchFamily="49" charset="0"/>
              </a:rPr>
              <a:t> loop</a:t>
            </a:r>
          </a:p>
          <a:p>
            <a:r>
              <a:rPr lang="en-US" sz="1400" dirty="0">
                <a:latin typeface="Courier New" pitchFamily="49" charset="0"/>
              </a:rPr>
              <a:t>.L1:				      	# done:</a:t>
            </a:r>
          </a:p>
          <a:p>
            <a:r>
              <a:rPr lang="en-US" sz="1400" dirty="0">
                <a:latin typeface="Courier New" pitchFamily="49" charset="0"/>
              </a:rPr>
              <a:t>	rep ; ret</a:t>
            </a:r>
          </a:p>
        </p:txBody>
      </p:sp>
      <p:sp>
        <p:nvSpPr>
          <p:cNvPr id="10244" name="Line 6"/>
          <p:cNvSpPr>
            <a:spLocks noChangeShapeType="1"/>
          </p:cNvSpPr>
          <p:nvPr/>
        </p:nvSpPr>
        <p:spPr bwMode="auto">
          <a:xfrm>
            <a:off x="3810000" y="2743200"/>
            <a:ext cx="609600" cy="457200"/>
          </a:xfrm>
          <a:prstGeom prst="line">
            <a:avLst/>
          </a:prstGeom>
          <a:noFill/>
          <a:ln w="25400">
            <a:solidFill>
              <a:schemeClr val="tx1"/>
            </a:solidFill>
            <a:round/>
            <a:headEnd/>
            <a:tailEnd type="triangle" w="med" len="med"/>
          </a:ln>
        </p:spPr>
        <p:txBody>
          <a:bodyPr wrap="none" anchor="ctr"/>
          <a:lstStyle/>
          <a:p>
            <a:endParaRPr lang="en-US"/>
          </a:p>
        </p:txBody>
      </p:sp>
      <p:sp>
        <p:nvSpPr>
          <p:cNvPr id="10245" name="Line 8"/>
          <p:cNvSpPr>
            <a:spLocks noChangeShapeType="1"/>
          </p:cNvSpPr>
          <p:nvPr/>
        </p:nvSpPr>
        <p:spPr bwMode="auto">
          <a:xfrm rot="5400000" flipH="1" flipV="1">
            <a:off x="6781800" y="2590800"/>
            <a:ext cx="609600" cy="457200"/>
          </a:xfrm>
          <a:prstGeom prst="line">
            <a:avLst/>
          </a:prstGeom>
          <a:noFill/>
          <a:ln w="25400">
            <a:solidFill>
              <a:schemeClr val="tx1"/>
            </a:solidFill>
            <a:round/>
            <a:headEnd/>
            <a:tailEnd type="triangle" w="med" len="med"/>
          </a:ln>
        </p:spPr>
        <p:txBody>
          <a:bodyPr wrap="none" anchor="ctr"/>
          <a:lstStyle/>
          <a:p>
            <a:endParaRPr lang="en-US"/>
          </a:p>
        </p:txBody>
      </p:sp>
      <p:sp>
        <p:nvSpPr>
          <p:cNvPr id="10246" name="Rectangle 9"/>
          <p:cNvSpPr>
            <a:spLocks noChangeArrowheads="1"/>
          </p:cNvSpPr>
          <p:nvPr/>
        </p:nvSpPr>
        <p:spPr bwMode="auto">
          <a:xfrm>
            <a:off x="6781800" y="1219201"/>
            <a:ext cx="3124200" cy="1209675"/>
          </a:xfrm>
          <a:prstGeom prst="rect">
            <a:avLst/>
          </a:prstGeom>
          <a:solidFill>
            <a:srgbClr val="F6F5BD"/>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dirty="0">
                <a:latin typeface="Courier New" pitchFamily="49" charset="0"/>
              </a:rPr>
              <a:t>    long j;</a:t>
            </a:r>
          </a:p>
          <a:p>
            <a:pPr algn="l">
              <a:lnSpc>
                <a:spcPct val="100000"/>
              </a:lnSpc>
            </a:pPr>
            <a:r>
              <a:rPr lang="en-US" sz="1400" dirty="0">
                <a:latin typeface="Courier New" pitchFamily="49" charset="0"/>
              </a:rPr>
              <a:t>    </a:t>
            </a:r>
            <a:r>
              <a:rPr lang="en-US" sz="1400" dirty="0">
                <a:solidFill>
                  <a:srgbClr val="C00000"/>
                </a:solidFill>
                <a:latin typeface="Courier New" pitchFamily="49" charset="0"/>
              </a:rPr>
              <a:t>long </a:t>
            </a:r>
            <a:r>
              <a:rPr lang="en-US" sz="1400" dirty="0" err="1">
                <a:solidFill>
                  <a:srgbClr val="C00000"/>
                </a:solidFill>
                <a:latin typeface="Courier New" pitchFamily="49" charset="0"/>
              </a:rPr>
              <a:t>ni</a:t>
            </a:r>
            <a:r>
              <a:rPr lang="en-US" sz="1400" dirty="0">
                <a:solidFill>
                  <a:srgbClr val="C00000"/>
                </a:solidFill>
                <a:latin typeface="Courier New" pitchFamily="49" charset="0"/>
              </a:rPr>
              <a:t> = n*i;</a:t>
            </a:r>
          </a:p>
          <a:p>
            <a:pPr algn="l">
              <a:lnSpc>
                <a:spcPct val="100000"/>
              </a:lnSpc>
            </a:pPr>
            <a:r>
              <a:rPr lang="en-US" sz="1400" dirty="0">
                <a:latin typeface="Courier New" pitchFamily="49" charset="0"/>
              </a:rPr>
              <a:t>    double *</a:t>
            </a:r>
            <a:r>
              <a:rPr lang="en-US" sz="1400" dirty="0" err="1">
                <a:latin typeface="Courier New" pitchFamily="49" charset="0"/>
              </a:rPr>
              <a:t>rowp</a:t>
            </a:r>
            <a:r>
              <a:rPr lang="en-US" sz="1400" dirty="0">
                <a:latin typeface="Courier New" pitchFamily="49" charset="0"/>
              </a:rPr>
              <a:t> = </a:t>
            </a:r>
            <a:r>
              <a:rPr lang="en-US" sz="1400" dirty="0" err="1">
                <a:latin typeface="Courier New" pitchFamily="49" charset="0"/>
              </a:rPr>
              <a:t>a+ni</a:t>
            </a:r>
            <a:r>
              <a:rPr lang="en-US" sz="1400" dirty="0">
                <a:latin typeface="Courier New" pitchFamily="49" charset="0"/>
              </a:rPr>
              <a:t>;</a:t>
            </a:r>
          </a:p>
          <a:p>
            <a:pPr algn="l">
              <a:lnSpc>
                <a:spcPct val="100000"/>
              </a:lnSpc>
            </a:pPr>
            <a:r>
              <a:rPr lang="en-US" sz="1400" dirty="0">
                <a:latin typeface="Courier New" pitchFamily="49" charset="0"/>
              </a:rPr>
              <a:t>    for (j = 0; j &lt; n; </a:t>
            </a:r>
            <a:r>
              <a:rPr lang="en-US" sz="1400" dirty="0" err="1">
                <a:latin typeface="Courier New" pitchFamily="49" charset="0"/>
              </a:rPr>
              <a:t>j++</a:t>
            </a:r>
            <a:r>
              <a:rPr lang="en-US" sz="1400" dirty="0">
                <a:latin typeface="Courier New" pitchFamily="49" charset="0"/>
              </a:rPr>
              <a:t>)</a:t>
            </a:r>
          </a:p>
          <a:p>
            <a:pPr algn="l">
              <a:lnSpc>
                <a:spcPct val="100000"/>
              </a:lnSpc>
            </a:pPr>
            <a:r>
              <a:rPr lang="en-US" sz="1400" dirty="0">
                <a:latin typeface="Courier New" pitchFamily="49" charset="0"/>
              </a:rPr>
              <a:t>	*</a:t>
            </a:r>
            <a:r>
              <a:rPr lang="en-US" sz="1400" dirty="0" err="1">
                <a:latin typeface="Courier New" pitchFamily="49" charset="0"/>
              </a:rPr>
              <a:t>rowp</a:t>
            </a:r>
            <a:r>
              <a:rPr lang="en-US" sz="1400" dirty="0">
                <a:latin typeface="Courier New" pitchFamily="49" charset="0"/>
              </a:rPr>
              <a:t>++ = b[j];	</a:t>
            </a:r>
          </a:p>
        </p:txBody>
      </p:sp>
      <p:sp>
        <p:nvSpPr>
          <p:cNvPr id="10247" name="Rectangle 10"/>
          <p:cNvSpPr>
            <a:spLocks noChangeArrowheads="1"/>
          </p:cNvSpPr>
          <p:nvPr/>
        </p:nvSpPr>
        <p:spPr bwMode="auto">
          <a:xfrm>
            <a:off x="1828800" y="1066801"/>
            <a:ext cx="3854450" cy="1635125"/>
          </a:xfrm>
          <a:prstGeom prst="rect">
            <a:avLst/>
          </a:prstGeom>
          <a:solidFill>
            <a:srgbClr val="F6F5BD"/>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void </a:t>
            </a:r>
            <a:r>
              <a:rPr lang="en-US" sz="1400" dirty="0" err="1">
                <a:latin typeface="Courier New" pitchFamily="49" charset="0"/>
              </a:rPr>
              <a:t>set_row</a:t>
            </a:r>
            <a:r>
              <a:rPr lang="en-US" sz="1400" dirty="0">
                <a:latin typeface="Courier New" pitchFamily="49" charset="0"/>
              </a:rPr>
              <a:t>(double *a, double *b,</a:t>
            </a:r>
          </a:p>
          <a:p>
            <a:pPr algn="l">
              <a:lnSpc>
                <a:spcPct val="100000"/>
              </a:lnSpc>
            </a:pPr>
            <a:r>
              <a:rPr lang="en-US" sz="1400" dirty="0">
                <a:latin typeface="Courier New" pitchFamily="49" charset="0"/>
              </a:rPr>
              <a:t>   long </a:t>
            </a:r>
            <a:r>
              <a:rPr lang="en-US" sz="1400" dirty="0" err="1">
                <a:latin typeface="Courier New" pitchFamily="49" charset="0"/>
              </a:rPr>
              <a:t>i</a:t>
            </a:r>
            <a:r>
              <a:rPr lang="en-US" sz="1400" dirty="0">
                <a:latin typeface="Courier New" pitchFamily="49" charset="0"/>
              </a:rPr>
              <a:t>, long n)</a:t>
            </a:r>
          </a:p>
          <a:p>
            <a:pPr algn="l">
              <a:lnSpc>
                <a:spcPct val="100000"/>
              </a:lnSpc>
            </a:pPr>
            <a:r>
              <a:rPr lang="en-US" sz="1400" dirty="0">
                <a:latin typeface="Courier New" pitchFamily="49" charset="0"/>
              </a:rPr>
              <a:t>{</a:t>
            </a:r>
          </a:p>
          <a:p>
            <a:pPr algn="l">
              <a:lnSpc>
                <a:spcPct val="100000"/>
              </a:lnSpc>
            </a:pPr>
            <a:r>
              <a:rPr lang="en-US" sz="1400" dirty="0">
                <a:latin typeface="Courier New" pitchFamily="49" charset="0"/>
              </a:rPr>
              <a:t>    long j;</a:t>
            </a: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a[</a:t>
            </a:r>
            <a:r>
              <a:rPr lang="en-US" sz="1400" dirty="0">
                <a:solidFill>
                  <a:srgbClr val="C00000"/>
                </a:solidFill>
                <a:latin typeface="Courier New" pitchFamily="49" charset="0"/>
              </a:rPr>
              <a:t>n*</a:t>
            </a:r>
            <a:r>
              <a:rPr lang="en-US" sz="1400" dirty="0" err="1">
                <a:solidFill>
                  <a:srgbClr val="C00000"/>
                </a:solidFill>
                <a:latin typeface="Courier New" pitchFamily="49" charset="0"/>
              </a:rPr>
              <a:t>i</a:t>
            </a:r>
            <a:r>
              <a:rPr lang="en-US" sz="1400" dirty="0" err="1">
                <a:latin typeface="Courier New" pitchFamily="49" charset="0"/>
              </a:rPr>
              <a:t>+j</a:t>
            </a:r>
            <a:r>
              <a:rPr lang="en-US" sz="1400" dirty="0">
                <a:latin typeface="Courier New" pitchFamily="49" charset="0"/>
              </a:rPr>
              <a:t>] = b[j];</a:t>
            </a:r>
          </a:p>
          <a:p>
            <a:pPr algn="l">
              <a:lnSpc>
                <a:spcPct val="100000"/>
              </a:lnSpc>
            </a:pPr>
            <a:r>
              <a:rPr lang="en-US" sz="1400" dirty="0">
                <a:latin typeface="Courier New" pitchFamily="49" charset="0"/>
              </a:rPr>
              <a:t>}</a:t>
            </a:r>
          </a:p>
        </p:txBody>
      </p:sp>
    </p:spTree>
    <p:extLst>
      <p:ext uri="{BB962C8B-B14F-4D97-AF65-F5344CB8AC3E}">
        <p14:creationId xmlns:p14="http://schemas.microsoft.com/office/powerpoint/2010/main" val="33410887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animBg="1"/>
      <p:bldP spid="1024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1828800" y="304801"/>
            <a:ext cx="6203950" cy="555625"/>
          </a:xfrm>
        </p:spPr>
        <p:txBody>
          <a:bodyPr>
            <a:normAutofit fontScale="90000"/>
          </a:bodyPr>
          <a:lstStyle/>
          <a:p>
            <a:pPr eaLnBrk="1" hangingPunct="1">
              <a:defRPr/>
            </a:pPr>
            <a:r>
              <a:rPr lang="en-US" dirty="0"/>
              <a:t>Reduction in Strength</a:t>
            </a:r>
          </a:p>
        </p:txBody>
      </p:sp>
      <p:sp>
        <p:nvSpPr>
          <p:cNvPr id="11267" name="Rectangle 3"/>
          <p:cNvSpPr>
            <a:spLocks noGrp="1" noChangeArrowheads="1"/>
          </p:cNvSpPr>
          <p:nvPr>
            <p:ph type="body" idx="1"/>
          </p:nvPr>
        </p:nvSpPr>
        <p:spPr>
          <a:xfrm>
            <a:off x="1814514" y="1220788"/>
            <a:ext cx="8307387" cy="2817812"/>
          </a:xfrm>
          <a:noFill/>
        </p:spPr>
        <p:txBody>
          <a:bodyPr vert="horz" lIns="90487" tIns="44450" rIns="90487" bIns="44450" rtlCol="0">
            <a:normAutofit/>
          </a:bodyPr>
          <a:lstStyle/>
          <a:p>
            <a:pPr lvl="1" eaLnBrk="1" hangingPunct="1"/>
            <a:r>
              <a:rPr lang="en-US" dirty="0"/>
              <a:t>Replace costly operation with simpler one</a:t>
            </a:r>
          </a:p>
          <a:p>
            <a:pPr lvl="1" eaLnBrk="1" hangingPunct="1"/>
            <a:r>
              <a:rPr lang="en-US" dirty="0"/>
              <a:t>Shift, add instead of multiply or divide</a:t>
            </a:r>
          </a:p>
          <a:p>
            <a:pPr lvl="2" eaLnBrk="1" hangingPunct="1">
              <a:buFont typeface="Wingdings" pitchFamily="2" charset="2"/>
              <a:buNone/>
            </a:pPr>
            <a:r>
              <a:rPr lang="en-US" dirty="0">
                <a:latin typeface="Courier New" pitchFamily="49" charset="0"/>
              </a:rPr>
              <a:t>16*x	--&gt;	x &lt;&lt; 4</a:t>
            </a:r>
          </a:p>
          <a:p>
            <a:pPr lvl="2" eaLnBrk="1" hangingPunct="1"/>
            <a:r>
              <a:rPr lang="en-US" dirty="0"/>
              <a:t>Utility is machine dependent</a:t>
            </a:r>
          </a:p>
          <a:p>
            <a:pPr lvl="2" eaLnBrk="1" hangingPunct="1"/>
            <a:r>
              <a:rPr lang="en-US" dirty="0"/>
              <a:t>Depends on cost of multiply or divide instruction</a:t>
            </a:r>
          </a:p>
          <a:p>
            <a:pPr lvl="3" eaLnBrk="1" hangingPunct="1"/>
            <a:r>
              <a:rPr lang="en-US" dirty="0"/>
              <a:t>On Intel Nehalem, integer multiply requires 3 CPU cycles</a:t>
            </a:r>
          </a:p>
          <a:p>
            <a:pPr lvl="1" eaLnBrk="1" hangingPunct="1"/>
            <a:r>
              <a:rPr lang="en-US" dirty="0"/>
              <a:t>Recognize sequence of products</a:t>
            </a:r>
          </a:p>
          <a:p>
            <a:pPr lvl="1" eaLnBrk="1" hangingPunct="1"/>
            <a:endParaRPr lang="en-US" dirty="0"/>
          </a:p>
          <a:p>
            <a:pPr lvl="1" eaLnBrk="1" hangingPunct="1"/>
            <a:endParaRPr lang="en-US" dirty="0"/>
          </a:p>
          <a:p>
            <a:pPr lvl="1" eaLnBrk="1" hangingPunct="1"/>
            <a:endParaRPr lang="en-US" dirty="0"/>
          </a:p>
          <a:p>
            <a:pPr lvl="1" eaLnBrk="1" hangingPunct="1"/>
            <a:endParaRPr lang="en-US" dirty="0"/>
          </a:p>
          <a:p>
            <a:pPr lvl="1" eaLnBrk="1" hangingPunct="1"/>
            <a:endParaRPr lang="en-US" dirty="0"/>
          </a:p>
        </p:txBody>
      </p:sp>
      <p:sp>
        <p:nvSpPr>
          <p:cNvPr id="11268" name="Rectangle 4"/>
          <p:cNvSpPr>
            <a:spLocks noChangeArrowheads="1"/>
          </p:cNvSpPr>
          <p:nvPr/>
        </p:nvSpPr>
        <p:spPr bwMode="auto">
          <a:xfrm>
            <a:off x="2362200" y="4597400"/>
            <a:ext cx="2876224" cy="1166986"/>
          </a:xfrm>
          <a:prstGeom prst="rect">
            <a:avLst/>
          </a:prstGeom>
          <a:solidFill>
            <a:srgbClr val="F6F5BD"/>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for (</a:t>
            </a:r>
            <a:r>
              <a:rPr lang="en-US" sz="1400" dirty="0" err="1">
                <a:latin typeface="Courier New" pitchFamily="49" charset="0"/>
              </a:rPr>
              <a:t>i</a:t>
            </a:r>
            <a:r>
              <a:rPr lang="en-US" sz="1400" dirty="0">
                <a:latin typeface="Courier New" pitchFamily="49" charset="0"/>
              </a:rPr>
              <a:t> = 0; </a:t>
            </a:r>
            <a:r>
              <a:rPr lang="en-US" sz="1400" dirty="0" err="1">
                <a:latin typeface="Courier New" pitchFamily="49" charset="0"/>
              </a:rPr>
              <a:t>i</a:t>
            </a:r>
            <a:r>
              <a:rPr lang="en-US" sz="1400" dirty="0">
                <a:latin typeface="Courier New" pitchFamily="49" charset="0"/>
              </a:rPr>
              <a:t> &lt; n; </a:t>
            </a:r>
            <a:r>
              <a:rPr lang="en-US" sz="1400" dirty="0" err="1">
                <a:latin typeface="Courier New" pitchFamily="49" charset="0"/>
              </a:rPr>
              <a:t>i</a:t>
            </a:r>
            <a:r>
              <a:rPr lang="en-US" sz="1400" dirty="0">
                <a:latin typeface="Courier New" pitchFamily="49" charset="0"/>
              </a:rPr>
              <a:t>++) {</a:t>
            </a:r>
          </a:p>
          <a:p>
            <a:pPr algn="l">
              <a:lnSpc>
                <a:spcPct val="100000"/>
              </a:lnSpc>
            </a:pPr>
            <a:r>
              <a:rPr lang="en-US" sz="1400" dirty="0">
                <a:latin typeface="Courier New" pitchFamily="49" charset="0"/>
              </a:rPr>
              <a:t>  </a:t>
            </a:r>
            <a:r>
              <a:rPr lang="en-US" sz="1400" dirty="0" err="1">
                <a:solidFill>
                  <a:srgbClr val="C00000"/>
                </a:solidFill>
                <a:latin typeface="Courier New" pitchFamily="49" charset="0"/>
              </a:rPr>
              <a:t>int</a:t>
            </a:r>
            <a:r>
              <a:rPr lang="en-US" sz="1400" dirty="0">
                <a:solidFill>
                  <a:srgbClr val="C00000"/>
                </a:solidFill>
                <a:latin typeface="Courier New" pitchFamily="49" charset="0"/>
              </a:rPr>
              <a:t> </a:t>
            </a:r>
            <a:r>
              <a:rPr lang="en-US" sz="1400" dirty="0" err="1">
                <a:solidFill>
                  <a:srgbClr val="C00000"/>
                </a:solidFill>
                <a:latin typeface="Courier New" pitchFamily="49" charset="0"/>
              </a:rPr>
              <a:t>ni</a:t>
            </a:r>
            <a:r>
              <a:rPr lang="en-US" sz="1400" dirty="0">
                <a:solidFill>
                  <a:srgbClr val="C00000"/>
                </a:solidFill>
                <a:latin typeface="Courier New" pitchFamily="49" charset="0"/>
              </a:rPr>
              <a:t> = n*</a:t>
            </a:r>
            <a:r>
              <a:rPr lang="en-US" sz="1400" dirty="0" err="1">
                <a:solidFill>
                  <a:srgbClr val="C00000"/>
                </a:solidFill>
                <a:latin typeface="Courier New" pitchFamily="49" charset="0"/>
              </a:rPr>
              <a:t>i</a:t>
            </a:r>
            <a:r>
              <a:rPr lang="en-US" sz="1400" dirty="0">
                <a:solidFill>
                  <a:srgbClr val="C00000"/>
                </a:solidFill>
                <a:latin typeface="Courier New" pitchFamily="49" charset="0"/>
              </a:rPr>
              <a:t>;</a:t>
            </a: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a[</a:t>
            </a:r>
            <a:r>
              <a:rPr lang="en-US" sz="1400" dirty="0" err="1">
                <a:latin typeface="Courier New" pitchFamily="49" charset="0"/>
              </a:rPr>
              <a:t>ni</a:t>
            </a:r>
            <a:r>
              <a:rPr lang="en-US" sz="1400" dirty="0">
                <a:latin typeface="Courier New" pitchFamily="49" charset="0"/>
              </a:rPr>
              <a:t> + j] = b[j];</a:t>
            </a:r>
          </a:p>
          <a:p>
            <a:pPr algn="l">
              <a:lnSpc>
                <a:spcPct val="100000"/>
              </a:lnSpc>
            </a:pPr>
            <a:r>
              <a:rPr lang="en-US" sz="1400" dirty="0">
                <a:latin typeface="Courier New" pitchFamily="49" charset="0"/>
              </a:rPr>
              <a:t>}</a:t>
            </a:r>
          </a:p>
        </p:txBody>
      </p:sp>
      <p:sp>
        <p:nvSpPr>
          <p:cNvPr id="11269" name="Rectangle 5"/>
          <p:cNvSpPr>
            <a:spLocks noChangeArrowheads="1"/>
          </p:cNvSpPr>
          <p:nvPr/>
        </p:nvSpPr>
        <p:spPr bwMode="auto">
          <a:xfrm>
            <a:off x="6400800" y="4368800"/>
            <a:ext cx="2897188" cy="1422400"/>
          </a:xfrm>
          <a:prstGeom prst="rect">
            <a:avLst/>
          </a:prstGeom>
          <a:solidFill>
            <a:srgbClr val="F6F5BD"/>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i="1" dirty="0" err="1">
                <a:latin typeface="Courier New" pitchFamily="49" charset="0"/>
              </a:rPr>
              <a:t>int</a:t>
            </a:r>
            <a:r>
              <a:rPr lang="en-US" sz="1400" i="1" dirty="0">
                <a:latin typeface="Courier New" pitchFamily="49" charset="0"/>
              </a:rPr>
              <a:t> </a:t>
            </a:r>
            <a:r>
              <a:rPr lang="en-US" sz="1400" i="1" dirty="0" err="1">
                <a:latin typeface="Courier New" pitchFamily="49" charset="0"/>
              </a:rPr>
              <a:t>ni</a:t>
            </a:r>
            <a:r>
              <a:rPr lang="en-US" sz="1400" i="1" dirty="0">
                <a:latin typeface="Courier New" pitchFamily="49" charset="0"/>
              </a:rPr>
              <a:t> = 0;</a:t>
            </a:r>
            <a:endParaRPr lang="en-US" sz="1400" dirty="0">
              <a:latin typeface="Courier New" pitchFamily="49" charset="0"/>
            </a:endParaRPr>
          </a:p>
          <a:p>
            <a:pPr algn="l">
              <a:lnSpc>
                <a:spcPct val="100000"/>
              </a:lnSpc>
            </a:pPr>
            <a:r>
              <a:rPr lang="en-US" sz="1400" dirty="0">
                <a:latin typeface="Courier New" pitchFamily="49" charset="0"/>
              </a:rPr>
              <a:t>for (i = 0; i &lt; n; i++) {</a:t>
            </a:r>
          </a:p>
          <a:p>
            <a:pPr algn="l">
              <a:lnSpc>
                <a:spcPct val="100000"/>
              </a:lnSpc>
            </a:pPr>
            <a:r>
              <a:rPr lang="en-US" sz="1400" dirty="0">
                <a:latin typeface="Courier New" pitchFamily="49" charset="0"/>
              </a:rPr>
              <a:t>  for (j = 0; j &lt; n; </a:t>
            </a:r>
            <a:r>
              <a:rPr lang="en-US" sz="1400" dirty="0" err="1">
                <a:latin typeface="Courier New" pitchFamily="49" charset="0"/>
              </a:rPr>
              <a:t>j++</a:t>
            </a:r>
            <a:r>
              <a:rPr lang="en-US" sz="1400" dirty="0">
                <a:latin typeface="Courier New" pitchFamily="49" charset="0"/>
              </a:rPr>
              <a:t>)</a:t>
            </a:r>
          </a:p>
          <a:p>
            <a:pPr algn="l">
              <a:lnSpc>
                <a:spcPct val="100000"/>
              </a:lnSpc>
            </a:pPr>
            <a:r>
              <a:rPr lang="en-US" sz="1400" dirty="0">
                <a:latin typeface="Courier New" pitchFamily="49" charset="0"/>
              </a:rPr>
              <a:t>    a[</a:t>
            </a:r>
            <a:r>
              <a:rPr lang="en-US" sz="1400" dirty="0" err="1">
                <a:latin typeface="Courier New" pitchFamily="49" charset="0"/>
              </a:rPr>
              <a:t>ni</a:t>
            </a:r>
            <a:r>
              <a:rPr lang="en-US" sz="1400" dirty="0">
                <a:latin typeface="Courier New" pitchFamily="49" charset="0"/>
              </a:rPr>
              <a:t> + j] = b[j];</a:t>
            </a:r>
          </a:p>
          <a:p>
            <a:pPr algn="l">
              <a:lnSpc>
                <a:spcPct val="100000"/>
              </a:lnSpc>
            </a:pPr>
            <a:r>
              <a:rPr lang="en-US" sz="1400" i="1" dirty="0">
                <a:latin typeface="Courier New" pitchFamily="49" charset="0"/>
              </a:rPr>
              <a:t>  </a:t>
            </a:r>
            <a:r>
              <a:rPr lang="en-US" sz="1400" i="1" dirty="0" err="1">
                <a:solidFill>
                  <a:srgbClr val="C00000"/>
                </a:solidFill>
                <a:latin typeface="Courier New" pitchFamily="49" charset="0"/>
              </a:rPr>
              <a:t>ni</a:t>
            </a:r>
            <a:r>
              <a:rPr lang="en-US" sz="1400" i="1" dirty="0">
                <a:solidFill>
                  <a:srgbClr val="C00000"/>
                </a:solidFill>
                <a:latin typeface="Courier New" pitchFamily="49" charset="0"/>
              </a:rPr>
              <a:t> += n;</a:t>
            </a:r>
          </a:p>
          <a:p>
            <a:pPr algn="l">
              <a:lnSpc>
                <a:spcPct val="100000"/>
              </a:lnSpc>
            </a:pPr>
            <a:r>
              <a:rPr lang="en-US" sz="1400" dirty="0">
                <a:latin typeface="Courier New" pitchFamily="49" charset="0"/>
              </a:rPr>
              <a:t>}</a:t>
            </a:r>
          </a:p>
        </p:txBody>
      </p:sp>
      <p:sp>
        <p:nvSpPr>
          <p:cNvPr id="11270" name="Line 6"/>
          <p:cNvSpPr>
            <a:spLocks noChangeShapeType="1"/>
          </p:cNvSpPr>
          <p:nvPr/>
        </p:nvSpPr>
        <p:spPr bwMode="auto">
          <a:xfrm>
            <a:off x="5541963" y="4906963"/>
            <a:ext cx="584200" cy="0"/>
          </a:xfrm>
          <a:prstGeom prst="line">
            <a:avLst/>
          </a:prstGeom>
          <a:noFill/>
          <a:ln w="25400">
            <a:solidFill>
              <a:schemeClr val="tx1"/>
            </a:solidFill>
            <a:round/>
            <a:headEnd/>
            <a:tailEnd type="triangle" w="med" len="med"/>
          </a:ln>
        </p:spPr>
        <p:txBody>
          <a:bodyPr wrap="none" anchor="ctr"/>
          <a:lstStyle/>
          <a:p>
            <a:endParaRPr lang="en-US"/>
          </a:p>
        </p:txBody>
      </p:sp>
    </p:spTree>
    <p:extLst>
      <p:ext uri="{BB962C8B-B14F-4D97-AF65-F5344CB8AC3E}">
        <p14:creationId xmlns:p14="http://schemas.microsoft.com/office/powerpoint/2010/main" val="780474993"/>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2336</TotalTime>
  <Words>4525</Words>
  <Application>Microsoft Office PowerPoint</Application>
  <PresentationFormat>Widescreen</PresentationFormat>
  <Paragraphs>1006</Paragraphs>
  <Slides>51</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Calibri Light</vt:lpstr>
      <vt:lpstr>Courier New</vt:lpstr>
      <vt:lpstr>Helvetica</vt:lpstr>
      <vt:lpstr>Wingdings</vt:lpstr>
      <vt:lpstr>Wingdings 2</vt:lpstr>
      <vt:lpstr>Office Theme</vt:lpstr>
      <vt:lpstr>PowerPoint Presentation</vt:lpstr>
      <vt:lpstr>Announcements</vt:lpstr>
      <vt:lpstr>Feed Back</vt:lpstr>
      <vt:lpstr>Today</vt:lpstr>
      <vt:lpstr>Performance Realities</vt:lpstr>
      <vt:lpstr>Optimizing Compilers</vt:lpstr>
      <vt:lpstr> Generally Useful Optimizations</vt:lpstr>
      <vt:lpstr>Compiler-Generated Code Motion (-O1)</vt:lpstr>
      <vt:lpstr>Reduction in Strength</vt:lpstr>
      <vt:lpstr>Share Common Subexpressions</vt:lpstr>
      <vt:lpstr>Today</vt:lpstr>
      <vt:lpstr>Limitations of Optimizing Compilers</vt:lpstr>
      <vt:lpstr>Optimization Blocker #1: Procedure Calls</vt:lpstr>
      <vt:lpstr>Lower Case Conversion Performance</vt:lpstr>
      <vt:lpstr>Convert Loop To Goto Form</vt:lpstr>
      <vt:lpstr>Calling Strlen</vt:lpstr>
      <vt:lpstr>Improving Performance</vt:lpstr>
      <vt:lpstr>Lower Case Conversion Performance</vt:lpstr>
      <vt:lpstr>Optimization Blocker: Procedure Calls</vt:lpstr>
      <vt:lpstr>Memory Matters</vt:lpstr>
      <vt:lpstr>Memory Aliasing</vt:lpstr>
      <vt:lpstr>Removing Aliasing</vt:lpstr>
      <vt:lpstr>Optimization Blocker: Memory Aliasing</vt:lpstr>
      <vt:lpstr>Today</vt:lpstr>
      <vt:lpstr>Exploiting Instruction-Level Parallelism</vt:lpstr>
      <vt:lpstr>Benchmark Example: Data Type for Vectors</vt:lpstr>
      <vt:lpstr>Benchmark Computation</vt:lpstr>
      <vt:lpstr>Cycles Per Element (CPE)</vt:lpstr>
      <vt:lpstr>Benchmark Performance</vt:lpstr>
      <vt:lpstr>Basic Optimizations</vt:lpstr>
      <vt:lpstr>Effect of Basic Optimizations</vt:lpstr>
      <vt:lpstr>Loop Unrolling (2x1)</vt:lpstr>
      <vt:lpstr>Effect of Loop Unrolling</vt:lpstr>
      <vt:lpstr>Loop Unrolling with Reassociation (2x1a)</vt:lpstr>
      <vt:lpstr>Effect of Reassociation</vt:lpstr>
      <vt:lpstr>Reassociated Computation</vt:lpstr>
      <vt:lpstr>Loop Unrolling with Separate Accumulators (2x2)</vt:lpstr>
      <vt:lpstr>Effect of Separate Accumulators</vt:lpstr>
      <vt:lpstr>Separate Accumulators</vt:lpstr>
      <vt:lpstr>Unrolling &amp; Accumulating</vt:lpstr>
      <vt:lpstr>What About Branches?</vt:lpstr>
      <vt:lpstr>Modern CPU Design</vt:lpstr>
      <vt:lpstr>Branch Outcomes</vt:lpstr>
      <vt:lpstr>Branch Prediction</vt:lpstr>
      <vt:lpstr>Branch Prediction Through Loop</vt:lpstr>
      <vt:lpstr>Branch Misprediction Invalidation</vt:lpstr>
      <vt:lpstr>Branch Misprediction Recovery</vt:lpstr>
      <vt:lpstr>Branch Prediction Numbers</vt:lpstr>
      <vt:lpstr>Getting High Performance</vt:lpstr>
      <vt:lpstr>HW:</vt:lpstr>
      <vt:lpstr>Today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Sandesh Dhawaskar Sathyanarayana</dc:creator>
  <cp:lastModifiedBy>Sandesh Dhawaskar Sathyanarayana</cp:lastModifiedBy>
  <cp:revision>25</cp:revision>
  <dcterms:created xsi:type="dcterms:W3CDTF">2018-05-31T22:03:47Z</dcterms:created>
  <dcterms:modified xsi:type="dcterms:W3CDTF">2018-06-25T06:03:43Z</dcterms:modified>
</cp:coreProperties>
</file>