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33" r:id="rId2"/>
    <p:sldId id="1243" r:id="rId3"/>
    <p:sldId id="1085" r:id="rId4"/>
    <p:sldId id="1157" r:id="rId5"/>
    <p:sldId id="1158" r:id="rId6"/>
    <p:sldId id="1242" r:id="rId7"/>
    <p:sldId id="1164" r:id="rId8"/>
    <p:sldId id="1165" r:id="rId9"/>
    <p:sldId id="1166" r:id="rId10"/>
    <p:sldId id="1167" r:id="rId11"/>
    <p:sldId id="1168" r:id="rId12"/>
    <p:sldId id="1169" r:id="rId13"/>
    <p:sldId id="1170" r:id="rId14"/>
    <p:sldId id="1171" r:id="rId15"/>
    <p:sldId id="1201" r:id="rId16"/>
    <p:sldId id="1173" r:id="rId17"/>
    <p:sldId id="1175" r:id="rId18"/>
    <p:sldId id="1240" r:id="rId19"/>
    <p:sldId id="1176" r:id="rId20"/>
    <p:sldId id="1177" r:id="rId21"/>
    <p:sldId id="1202" r:id="rId22"/>
    <p:sldId id="1203" r:id="rId23"/>
    <p:sldId id="1204" r:id="rId24"/>
    <p:sldId id="1205" r:id="rId25"/>
    <p:sldId id="1206" r:id="rId26"/>
    <p:sldId id="1207" r:id="rId27"/>
    <p:sldId id="1208" r:id="rId28"/>
    <p:sldId id="1209" r:id="rId29"/>
    <p:sldId id="1210" r:id="rId30"/>
    <p:sldId id="1211" r:id="rId31"/>
    <p:sldId id="1179" r:id="rId32"/>
    <p:sldId id="1180" r:id="rId33"/>
    <p:sldId id="1241" r:id="rId34"/>
    <p:sldId id="1181" r:id="rId35"/>
    <p:sldId id="1182" r:id="rId36"/>
    <p:sldId id="1183" r:id="rId37"/>
    <p:sldId id="1184" r:id="rId38"/>
    <p:sldId id="1185" r:id="rId39"/>
    <p:sldId id="1214" r:id="rId40"/>
    <p:sldId id="1216" r:id="rId41"/>
    <p:sldId id="1217" r:id="rId42"/>
    <p:sldId id="1188" r:id="rId43"/>
    <p:sldId id="1218" r:id="rId44"/>
    <p:sldId id="1227" r:id="rId45"/>
    <p:sldId id="1231" r:id="rId46"/>
    <p:sldId id="1219" r:id="rId47"/>
    <p:sldId id="1190" r:id="rId48"/>
    <p:sldId id="1191" r:id="rId49"/>
    <p:sldId id="1192" r:id="rId50"/>
    <p:sldId id="1193" r:id="rId51"/>
    <p:sldId id="1228" r:id="rId52"/>
    <p:sldId id="1225" r:id="rId53"/>
    <p:sldId id="1195" r:id="rId54"/>
    <p:sldId id="1220" r:id="rId55"/>
    <p:sldId id="1221" r:id="rId56"/>
    <p:sldId id="1222" r:id="rId57"/>
    <p:sldId id="1198" r:id="rId58"/>
    <p:sldId id="1224" r:id="rId59"/>
    <p:sldId id="120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pumemgap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880015299171499"/>
          <c:y val="6.0185185185185203E-2"/>
          <c:w val="0.51180020900165302"/>
          <c:h val="0.80722222222222195"/>
        </c:manualLayout>
      </c:layout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Disk seek time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data!$B$2:$B$9</c:f>
              <c:numCache>
                <c:formatCode>#,##0</c:formatCode>
                <c:ptCount val="8"/>
                <c:pt idx="0">
                  <c:v>75000000</c:v>
                </c:pt>
                <c:pt idx="1">
                  <c:v>28000000</c:v>
                </c:pt>
                <c:pt idx="2">
                  <c:v>10000000</c:v>
                </c:pt>
                <c:pt idx="3">
                  <c:v>8000000</c:v>
                </c:pt>
                <c:pt idx="4">
                  <c:v>6000000</c:v>
                </c:pt>
                <c:pt idx="5">
                  <c:v>5000000</c:v>
                </c:pt>
                <c:pt idx="6">
                  <c:v>3000000</c:v>
                </c:pt>
                <c:pt idx="7">
                  <c:v>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7-4EFB-802A-1495EE91B6F6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SSD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data!$C$2:$C$9</c:f>
              <c:numCache>
                <c:formatCode>General</c:formatCode>
                <c:ptCount val="8"/>
                <c:pt idx="7" formatCode="#,##0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7-4EFB-802A-1495EE91B6F6}"/>
            </c:ext>
          </c:extLst>
        </c:ser>
        <c:ser>
          <c:idx val="3"/>
          <c:order val="2"/>
          <c:tx>
            <c:strRef>
              <c:f>data!$D$1</c:f>
              <c:strCache>
                <c:ptCount val="1"/>
                <c:pt idx="0">
                  <c:v>DRAM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data!$D$2:$D$9</c:f>
              <c:numCache>
                <c:formatCode>#,##0</c:formatCode>
                <c:ptCount val="8"/>
                <c:pt idx="0" formatCode="General">
                  <c:v>200</c:v>
                </c:pt>
                <c:pt idx="1">
                  <c:v>100</c:v>
                </c:pt>
                <c:pt idx="2" formatCode="General">
                  <c:v>70</c:v>
                </c:pt>
                <c:pt idx="3" formatCode="General">
                  <c:v>60</c:v>
                </c:pt>
                <c:pt idx="4" formatCode="General">
                  <c:v>55</c:v>
                </c:pt>
                <c:pt idx="5" formatCode="General">
                  <c:v>50</c:v>
                </c:pt>
                <c:pt idx="6" formatCode="General">
                  <c:v>40</c:v>
                </c:pt>
                <c:pt idx="7" formatCode="General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C7-4EFB-802A-1495EE91B6F6}"/>
            </c:ext>
          </c:extLst>
        </c:ser>
        <c:ser>
          <c:idx val="4"/>
          <c:order val="3"/>
          <c:tx>
            <c:strRef>
              <c:f>data!$E$1</c:f>
              <c:strCache>
                <c:ptCount val="1"/>
                <c:pt idx="0">
                  <c:v>SRAM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data!$E$2:$E$9</c:f>
              <c:numCache>
                <c:formatCode>General</c:formatCode>
                <c:ptCount val="8"/>
                <c:pt idx="0">
                  <c:v>150</c:v>
                </c:pt>
                <c:pt idx="1">
                  <c:v>35</c:v>
                </c:pt>
                <c:pt idx="2">
                  <c:v>15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C7-4EFB-802A-1495EE91B6F6}"/>
            </c:ext>
          </c:extLst>
        </c:ser>
        <c:ser>
          <c:idx val="5"/>
          <c:order val="4"/>
          <c:tx>
            <c:strRef>
              <c:f>data!$F$1</c:f>
              <c:strCache>
                <c:ptCount val="1"/>
                <c:pt idx="0">
                  <c:v>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data!$F$2:$F$9</c:f>
              <c:numCache>
                <c:formatCode>General</c:formatCode>
                <c:ptCount val="8"/>
                <c:pt idx="0">
                  <c:v>166</c:v>
                </c:pt>
                <c:pt idx="1">
                  <c:v>50</c:v>
                </c:pt>
                <c:pt idx="2">
                  <c:v>6</c:v>
                </c:pt>
                <c:pt idx="3">
                  <c:v>1.6</c:v>
                </c:pt>
                <c:pt idx="4">
                  <c:v>0.3</c:v>
                </c:pt>
                <c:pt idx="5">
                  <c:v>0.5</c:v>
                </c:pt>
                <c:pt idx="6">
                  <c:v>0.4</c:v>
                </c:pt>
                <c:pt idx="7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C7-4EFB-802A-1495EE91B6F6}"/>
            </c:ext>
          </c:extLst>
        </c:ser>
        <c:ser>
          <c:idx val="6"/>
          <c:order val="5"/>
          <c:tx>
            <c:strRef>
              <c:f>data!$G$1</c:f>
              <c:strCache>
                <c:ptCount val="1"/>
                <c:pt idx="0">
                  <c:v>Effective 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data!$G$2:$G$9</c:f>
              <c:numCache>
                <c:formatCode>General</c:formatCode>
                <c:ptCount val="8"/>
                <c:pt idx="4">
                  <c:v>0.3</c:v>
                </c:pt>
                <c:pt idx="5">
                  <c:v>0.25</c:v>
                </c:pt>
                <c:pt idx="6">
                  <c:v>0.1</c:v>
                </c:pt>
                <c:pt idx="7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C7-4EFB-802A-1495EE91B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477312"/>
        <c:axId val="90479616"/>
      </c:lineChart>
      <c:catAx>
        <c:axId val="90477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txPr>
          <a:bodyPr rot="0" vert="horz" anchor="ctr" anchorCtr="1"/>
          <a:lstStyle/>
          <a:p>
            <a:pPr>
              <a:defRPr/>
            </a:pPr>
            <a:endParaRPr lang="en-US"/>
          </a:p>
        </c:txPr>
        <c:crossAx val="90479616"/>
        <c:crossesAt val="0"/>
        <c:auto val="1"/>
        <c:lblAlgn val="ctr"/>
        <c:lblOffset val="100"/>
        <c:noMultiLvlLbl val="0"/>
      </c:catAx>
      <c:valAx>
        <c:axId val="90479616"/>
        <c:scaling>
          <c:logBase val="10"/>
          <c:orientation val="minMax"/>
          <c:min val="0.0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(ns)</a:t>
                </a:r>
              </a:p>
            </c:rich>
          </c:tx>
          <c:overlay val="0"/>
        </c:title>
        <c:numFmt formatCode="#,##0.0" sourceLinked="0"/>
        <c:majorTickMark val="out"/>
        <c:minorTickMark val="none"/>
        <c:tickLblPos val="nextTo"/>
        <c:crossAx val="90477312"/>
        <c:crosses val="autoZero"/>
        <c:crossBetween val="between"/>
        <c:minorUnit val="10"/>
      </c:valAx>
      <c:spPr>
        <a:ln>
          <a:noFill/>
        </a:ln>
      </c:spPr>
    </c:plotArea>
    <c:legend>
      <c:legendPos val="r"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EB872-7D08-4DA4-8F8C-C47CB082F78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AF4A8-BD8B-43BA-993B-AB20BD90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5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50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6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15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7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9700" y="400050"/>
            <a:ext cx="4792663" cy="3594100"/>
          </a:xfrm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123" y="4247554"/>
            <a:ext cx="6952232" cy="51803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44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61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28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50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1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711200"/>
            <a:ext cx="6440487" cy="3624263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0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5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1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01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84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54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69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00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47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6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711200"/>
            <a:ext cx="6440487" cy="3624263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39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19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49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89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746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29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22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693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832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934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8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456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4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2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867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38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072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559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942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630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369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956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533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74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84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1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4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5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0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DE2F-75EF-4A82-A8E1-715E03B88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625E3-D1C5-4788-A0D3-BFBB925F7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AE6F-9526-49E4-B5BC-5A6AAC2A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CF754-DF0A-46B0-90DF-0FAC5F8C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283E5-A9D7-465F-93D6-1C6014BB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4748-1007-4F87-9925-F2F5C7F6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E6D18-A0EF-4C1E-9201-23F4E0061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D33A1-C178-4228-AC93-94D01DEE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34842-3B0F-406F-9815-318BE388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7A9F-7AA2-4EAC-84FB-39581B23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6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DE9FD-9D63-4825-B2A7-6794D6898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AED53-34B7-4FC9-A6AB-208418E5C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90579-44DF-4103-96A0-1DE63A13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09A6-0EB8-4BC9-B8B3-7136509B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882A5-5024-4B87-9440-FCA8D985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8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9B0F-C68D-41A0-9667-3BA3F191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1A30-A185-4C64-A298-40EF1165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E7A3-FE2C-498F-BA79-91079F0B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8096C-7A52-496A-BB73-3CAE7248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BED4-CA88-4128-9EE0-5C390BCF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1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3057-B195-48E0-A8D7-8624218F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8ABD7-5AC8-496C-BFFA-2199E16DC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6AE0-6682-4FDC-BF01-EA473263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A8582-39A2-4B41-8136-A509A54A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F535C-00B0-4224-A3A6-0A3598E0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5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1D0F-7793-440D-9E46-C7230006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D906-24CD-4E47-810E-3BB4FFDA4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7D042-6DE1-4798-844C-1903AEEBC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D077C-8B41-497D-98BB-C0427F5F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0C83B-B448-4431-A607-E850D58B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95B13-32A1-4640-98A4-8F2B5B45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11F3-007C-432C-AF10-6D7D587E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CA400-DF79-4212-B18A-B8048AB7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70E0-DBB4-4F56-9E9C-4548C05D3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8DCE3-8591-430B-A085-DB98A5736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7E0A4-DFAF-4F88-99E3-57A20BA84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0BBC6-8BF4-428B-B24A-20FBA806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767AE-58E0-4995-8B50-103CE795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56715-FCFD-42AE-BDF2-10B3A6DD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B994-3339-4B2E-9EBD-B45D7340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BC996-5C30-4235-89E5-735F1788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287E8-37E3-4D8A-B8FF-040EBB4D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CB8DD-E0EF-4EAB-9451-77F18FB4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214D7-271B-4615-AD15-A8CBA2AC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8229A-EAF4-42A6-A128-583F4D61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52C52-F07C-4542-B260-3508ECB3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2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D731-54A4-45B7-B35A-60EE459B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92C5-5689-478A-9983-CDF3EB9A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B6600-3073-44E9-93DF-BDE5A1F53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9B1AF-064F-4C48-BA84-CA326518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BF7B9-A05D-4559-908E-3ACBB027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195D-FB30-4B27-8C53-E0462762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0F87-5166-4719-94ED-CA029895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2AD5E-017A-4D4F-94E8-69E44E0C7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551CE-4D4F-49D3-9D35-4A346D60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326ED-5AC7-47BD-B282-77BFD583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3FB5F-D5FC-45FA-AF32-0485813C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540A2-0CFA-40D6-8EE3-78CA4865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6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190B4-9942-4309-9752-EC6C8731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0A013-791D-464F-AC0A-454BD1C58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FCA1-10A5-4A92-A50B-96844A579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AFF61-7213-4EA6-BC88-44AF7448A73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5687-2F88-49CC-8692-0BFC7A590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72072-E70F-480A-A8B3-2390DBE47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The Memory Hierarchy[Performance Lab portions]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11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June 25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, 2018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Summer 2018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(2)</a:t>
            </a:r>
          </a:p>
        </p:txBody>
      </p:sp>
      <p:sp>
        <p:nvSpPr>
          <p:cNvPr id="6863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838200" y="1470991"/>
            <a:ext cx="10515600" cy="4705972"/>
          </a:xfrm>
        </p:spPr>
        <p:txBody>
          <a:bodyPr/>
          <a:lstStyle/>
          <a:p>
            <a:r>
              <a:rPr lang="en-US" dirty="0"/>
              <a:t>Main memory reads A from the memory bus, retrieves word </a:t>
            </a:r>
            <a:r>
              <a:rPr lang="en-US" dirty="0" err="1"/>
              <a:t>x</a:t>
            </a:r>
            <a:r>
              <a:rPr lang="en-US" dirty="0"/>
              <a:t>, and places it on the bus.</a:t>
            </a: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6772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5857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4400551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3416301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3416301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3416301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3416301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3416301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4189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1" name="AutoShape 13"/>
          <p:cNvSpPr>
            <a:spLocks noChangeArrowheads="1"/>
          </p:cNvSpPr>
          <p:nvPr/>
        </p:nvSpPr>
        <p:spPr bwMode="auto">
          <a:xfrm flipH="1">
            <a:off x="4100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4633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3213101" y="2342148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3490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2500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4412D-B816-4761-AE8C-44356ED40D42}"/>
              </a:ext>
            </a:extLst>
          </p:cNvPr>
          <p:cNvGrpSpPr/>
          <p:nvPr/>
        </p:nvGrpSpPr>
        <p:grpSpPr>
          <a:xfrm>
            <a:off x="4329113" y="3729623"/>
            <a:ext cx="3962400" cy="458202"/>
            <a:chOff x="2805113" y="3729623"/>
            <a:chExt cx="3962400" cy="458202"/>
          </a:xfrm>
        </p:grpSpPr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>
              <a:off x="2805113" y="4187825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8627" name="Text Box 19"/>
            <p:cNvSpPr txBox="1">
              <a:spLocks noChangeArrowheads="1"/>
            </p:cNvSpPr>
            <p:nvPr/>
          </p:nvSpPr>
          <p:spPr bwMode="auto">
            <a:xfrm>
              <a:off x="5792072" y="3729623"/>
              <a:ext cx="27924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>
                  <a:latin typeface="Calibri" panose="020F0502020204030204" pitchFamily="34" charset="0"/>
                </a:rPr>
                <a:t>x</a:t>
              </a:r>
            </a:p>
          </p:txBody>
        </p:sp>
      </p:grp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8296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9202738" y="36845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9186863" y="41868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8291513" y="42799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8077201" y="3179889"/>
            <a:ext cx="1319711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2730237" y="30120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5787808" y="37137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6172201" y="2466976"/>
            <a:ext cx="3057247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6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(3)</a:t>
            </a:r>
          </a:p>
        </p:txBody>
      </p:sp>
      <p:sp>
        <p:nvSpPr>
          <p:cNvPr id="69660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read word x from the bus and copies it into register %</a:t>
            </a:r>
            <a:r>
              <a:rPr lang="en-US" dirty="0" err="1"/>
              <a:t>rax</a:t>
            </a:r>
            <a:r>
              <a:rPr lang="en-US" dirty="0"/>
              <a:t>.</a:t>
            </a: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6772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857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4400551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3416301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3416301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3416301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3416301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3416301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4189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5" name="AutoShape 13"/>
          <p:cNvSpPr>
            <a:spLocks noChangeArrowheads="1"/>
          </p:cNvSpPr>
          <p:nvPr/>
        </p:nvSpPr>
        <p:spPr bwMode="auto">
          <a:xfrm flipH="1">
            <a:off x="4100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4633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3213101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9648" name="AutoShape 16"/>
          <p:cNvSpPr>
            <a:spLocks noChangeArrowheads="1"/>
          </p:cNvSpPr>
          <p:nvPr/>
        </p:nvSpPr>
        <p:spPr bwMode="auto">
          <a:xfrm>
            <a:off x="3490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2500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V="1">
            <a:off x="3795713" y="3276600"/>
            <a:ext cx="0" cy="7620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8296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8291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8001001" y="3471446"/>
            <a:ext cx="149909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9202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9186863" y="41741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2730237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5787808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6172201" y="2438400"/>
            <a:ext cx="30572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6550136C-E1DD-4962-BF25-5A3F528CF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1" y="3118202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0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4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(1)</a:t>
            </a:r>
          </a:p>
        </p:txBody>
      </p:sp>
      <p:sp>
        <p:nvSpPr>
          <p:cNvPr id="90141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838200" y="1457740"/>
            <a:ext cx="10515600" cy="4719224"/>
          </a:xfrm>
        </p:spPr>
        <p:txBody>
          <a:bodyPr/>
          <a:lstStyle/>
          <a:p>
            <a:r>
              <a:rPr lang="en-US" dirty="0"/>
              <a:t>CPU places address A on bus. Main memory reads it and waits for the corresponding data word to arrive.</a:t>
            </a: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6772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5857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4400551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3416301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3416301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3416301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3416301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3416301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4" name="AutoShape 12"/>
          <p:cNvSpPr>
            <a:spLocks noChangeArrowheads="1"/>
          </p:cNvSpPr>
          <p:nvPr/>
        </p:nvSpPr>
        <p:spPr bwMode="auto">
          <a:xfrm>
            <a:off x="4189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5" name="AutoShape 13"/>
          <p:cNvSpPr>
            <a:spLocks noChangeArrowheads="1"/>
          </p:cNvSpPr>
          <p:nvPr/>
        </p:nvSpPr>
        <p:spPr bwMode="auto">
          <a:xfrm flipH="1">
            <a:off x="4100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4633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3182510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0128" name="AutoShape 16"/>
          <p:cNvSpPr>
            <a:spLocks noChangeArrowheads="1"/>
          </p:cNvSpPr>
          <p:nvPr/>
        </p:nvSpPr>
        <p:spPr bwMode="auto">
          <a:xfrm>
            <a:off x="3490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2500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D25509-ED8D-49F0-95F5-7ABC8E18BF47}"/>
              </a:ext>
            </a:extLst>
          </p:cNvPr>
          <p:cNvGrpSpPr/>
          <p:nvPr/>
        </p:nvGrpSpPr>
        <p:grpSpPr>
          <a:xfrm>
            <a:off x="4329113" y="3808998"/>
            <a:ext cx="3962400" cy="382002"/>
            <a:chOff x="2805113" y="3808998"/>
            <a:chExt cx="3962400" cy="382002"/>
          </a:xfrm>
        </p:grpSpPr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>
              <a:off x="2805113" y="4191000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5776050" y="3808998"/>
              <a:ext cx="30970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>
                  <a:latin typeface="Calibri" panose="020F0502020204030204" pitchFamily="34" charset="0"/>
                </a:rPr>
                <a:t>A</a:t>
              </a:r>
            </a:p>
          </p:txBody>
        </p:sp>
      </p:grp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8296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8291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000">
              <a:latin typeface="Calibri" panose="020F0502020204030204" pitchFamily="34" charset="0"/>
            </a:endParaRP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8107972" y="3471446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9202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9186863" y="41741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2730237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5787808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6172200" y="2438401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9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(2)</a:t>
            </a:r>
          </a:p>
        </p:txBody>
      </p:sp>
      <p:sp>
        <p:nvSpPr>
          <p:cNvPr id="91166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/>
            <a:r>
              <a:rPr lang="en-US" dirty="0"/>
              <a:t> CPU places data word </a:t>
            </a:r>
            <a:r>
              <a:rPr lang="en-US" dirty="0" err="1"/>
              <a:t>y</a:t>
            </a:r>
            <a:r>
              <a:rPr lang="en-US" dirty="0"/>
              <a:t> on the bus.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8291514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1" name="AutoShape 5"/>
          <p:cNvSpPr>
            <a:spLocks noChangeArrowheads="1"/>
          </p:cNvSpPr>
          <p:nvPr/>
        </p:nvSpPr>
        <p:spPr bwMode="auto">
          <a:xfrm>
            <a:off x="6767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5853114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>
            <a:off x="4395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3411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3411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3411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3411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3411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9" name="AutoShape 13"/>
          <p:cNvSpPr>
            <a:spLocks noChangeArrowheads="1"/>
          </p:cNvSpPr>
          <p:nvPr/>
        </p:nvSpPr>
        <p:spPr bwMode="auto">
          <a:xfrm>
            <a:off x="4184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0" name="AutoShape 14"/>
          <p:cNvSpPr>
            <a:spLocks noChangeArrowheads="1"/>
          </p:cNvSpPr>
          <p:nvPr/>
        </p:nvSpPr>
        <p:spPr bwMode="auto">
          <a:xfrm flipH="1">
            <a:off x="4095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4629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3177748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1153" name="AutoShape 17"/>
          <p:cNvSpPr>
            <a:spLocks noChangeArrowheads="1"/>
          </p:cNvSpPr>
          <p:nvPr/>
        </p:nvSpPr>
        <p:spPr bwMode="auto">
          <a:xfrm>
            <a:off x="3486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2495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>
            <a:off x="3790950" y="3305503"/>
            <a:ext cx="0" cy="9144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0417DE-4608-4815-A6F7-EB4E113FC4FE}"/>
              </a:ext>
            </a:extLst>
          </p:cNvPr>
          <p:cNvGrpSpPr/>
          <p:nvPr/>
        </p:nvGrpSpPr>
        <p:grpSpPr>
          <a:xfrm>
            <a:off x="3790950" y="3824388"/>
            <a:ext cx="4495800" cy="366613"/>
            <a:chOff x="2266950" y="3824387"/>
            <a:chExt cx="4495800" cy="366613"/>
          </a:xfrm>
        </p:grpSpPr>
        <p:sp>
          <p:nvSpPr>
            <p:cNvPr id="91155" name="Text Box 19"/>
            <p:cNvSpPr txBox="1">
              <a:spLocks noChangeArrowheads="1"/>
            </p:cNvSpPr>
            <p:nvPr/>
          </p:nvSpPr>
          <p:spPr bwMode="auto">
            <a:xfrm>
              <a:off x="5783263" y="3824387"/>
              <a:ext cx="2696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i="1">
                  <a:latin typeface="Calibri" panose="020F0502020204030204" pitchFamily="34" charset="0"/>
                </a:rPr>
                <a:t>y</a:t>
              </a:r>
            </a:p>
          </p:txBody>
        </p:sp>
        <p:sp>
          <p:nvSpPr>
            <p:cNvPr id="91157" name="Line 21"/>
            <p:cNvSpPr>
              <a:spLocks noChangeShapeType="1"/>
            </p:cNvSpPr>
            <p:nvPr/>
          </p:nvSpPr>
          <p:spPr bwMode="auto">
            <a:xfrm>
              <a:off x="2266950" y="4191000"/>
              <a:ext cx="44958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8286750" y="42672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8042441" y="3471446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9197976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9182100" y="418999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2725475" y="3015248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5783046" y="3716923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6176962" y="2438401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9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(3)</a:t>
            </a:r>
          </a:p>
        </p:txBody>
      </p:sp>
      <p:sp>
        <p:nvSpPr>
          <p:cNvPr id="92187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1638" indent="-401638"/>
            <a:r>
              <a:rPr lang="en-US" dirty="0"/>
              <a:t>Main memory reads data word y from the bus and stores it at address A.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8296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5" name="AutoShape 5"/>
          <p:cNvSpPr>
            <a:spLocks noChangeArrowheads="1"/>
          </p:cNvSpPr>
          <p:nvPr/>
        </p:nvSpPr>
        <p:spPr bwMode="auto">
          <a:xfrm>
            <a:off x="6772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5857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7" name="AutoShape 7"/>
          <p:cNvSpPr>
            <a:spLocks noChangeArrowheads="1"/>
          </p:cNvSpPr>
          <p:nvPr/>
        </p:nvSpPr>
        <p:spPr bwMode="auto">
          <a:xfrm>
            <a:off x="4400551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3416301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3416301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3416301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3416301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3416301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3" name="AutoShape 13"/>
          <p:cNvSpPr>
            <a:spLocks noChangeArrowheads="1"/>
          </p:cNvSpPr>
          <p:nvPr/>
        </p:nvSpPr>
        <p:spPr bwMode="auto">
          <a:xfrm>
            <a:off x="4189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4" name="AutoShape 14"/>
          <p:cNvSpPr>
            <a:spLocks noChangeArrowheads="1"/>
          </p:cNvSpPr>
          <p:nvPr/>
        </p:nvSpPr>
        <p:spPr bwMode="auto">
          <a:xfrm flipH="1">
            <a:off x="4100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4633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3133726" y="2342148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2177" name="AutoShape 17"/>
          <p:cNvSpPr>
            <a:spLocks noChangeArrowheads="1"/>
          </p:cNvSpPr>
          <p:nvPr/>
        </p:nvSpPr>
        <p:spPr bwMode="auto">
          <a:xfrm>
            <a:off x="3490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2500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8291513" y="426402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endParaRPr lang="en-US" sz="10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8053996" y="3467005"/>
            <a:ext cx="13910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9202738" y="3668713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9186863" y="417094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2765982" y="3014246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5748339" y="3697873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6162675" y="2466976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2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disk"/>
          <p:cNvPicPr>
            <a:picLocks noChangeAspect="1" noChangeArrowheads="1"/>
          </p:cNvPicPr>
          <p:nvPr/>
        </p:nvPicPr>
        <p:blipFill>
          <a:blip r:embed="rId3"/>
          <a:srcRect l="11427" t="11632" b="8240"/>
          <a:stretch>
            <a:fillRect/>
          </a:stretch>
        </p:blipFill>
        <p:spPr bwMode="auto">
          <a:xfrm>
            <a:off x="3352800" y="1219200"/>
            <a:ext cx="6496050" cy="4724400"/>
          </a:xfrm>
          <a:prstGeom prst="rect">
            <a:avLst/>
          </a:prstGeom>
          <a:noFill/>
        </p:spPr>
      </p:pic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Disk Drive?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5257801" y="1219200"/>
            <a:ext cx="87716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4114800" y="1752600"/>
            <a:ext cx="1828800" cy="1600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810001" y="1371600"/>
            <a:ext cx="58221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latin typeface="Calibri" panose="020F0502020204030204" pitchFamily="34" charset="0"/>
              </a:rPr>
              <a:t>Arm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3124200" y="281940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2438401" y="2362200"/>
            <a:ext cx="99944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latin typeface="Calibri" panose="020F0502020204030204" pitchFamily="34" charset="0"/>
              </a:rPr>
              <a:t>Actuator</a:t>
            </a:r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 flipH="1">
            <a:off x="8153400" y="1981200"/>
            <a:ext cx="9144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8839200" y="1524000"/>
            <a:ext cx="89415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latin typeface="Calibri" panose="020F0502020204030204" pitchFamily="34" charset="0"/>
              </a:rPr>
              <a:t>Platters</a:t>
            </a:r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 flipV="1">
            <a:off x="3810000" y="4572000"/>
            <a:ext cx="2286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8" name="AutoShape 12"/>
          <p:cNvSpPr>
            <a:spLocks noChangeArrowheads="1"/>
          </p:cNvSpPr>
          <p:nvPr/>
        </p:nvSpPr>
        <p:spPr bwMode="auto">
          <a:xfrm flipH="1">
            <a:off x="7162800" y="4724400"/>
            <a:ext cx="1200498" cy="609600"/>
          </a:xfrm>
          <a:prstGeom prst="curvedUpArrow">
            <a:avLst>
              <a:gd name="adj1" fmla="val 57500"/>
              <a:gd name="adj2" fmla="val 98466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8363299" y="4192589"/>
            <a:ext cx="1529137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Electronics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(including a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processor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and memory!)</a:t>
            </a:r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>
            <a:off x="5943600" y="1676400"/>
            <a:ext cx="12192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3242057" y="5181601"/>
            <a:ext cx="113588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latin typeface="Calibri" panose="020F0502020204030204" pitchFamily="34" charset="0"/>
              </a:rPr>
              <a:t>SCSI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latin typeface="Calibri" panose="020F0502020204030204" pitchFamily="34" charset="0"/>
              </a:rPr>
              <a:t>connector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6934201" y="6216650"/>
            <a:ext cx="345639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i="1" dirty="0">
                <a:latin typeface="Calibri" panose="020F0502020204030204" pitchFamily="34" charset="0"/>
              </a:rPr>
              <a:t>Image courtesy of Seagate Technology</a:t>
            </a:r>
          </a:p>
        </p:txBody>
      </p:sp>
    </p:spTree>
    <p:extLst>
      <p:ext uri="{BB962C8B-B14F-4D97-AF65-F5344CB8AC3E}">
        <p14:creationId xmlns:p14="http://schemas.microsoft.com/office/powerpoint/2010/main" val="340337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29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Geometry</a:t>
            </a:r>
          </a:p>
        </p:txBody>
      </p:sp>
      <p:sp>
        <p:nvSpPr>
          <p:cNvPr id="93230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1920876" y="1371600"/>
            <a:ext cx="7896225" cy="4972050"/>
          </a:xfrm>
        </p:spPr>
        <p:txBody>
          <a:bodyPr/>
          <a:lstStyle/>
          <a:p>
            <a:r>
              <a:rPr lang="en-US" dirty="0"/>
              <a:t>Disks consist of </a:t>
            </a:r>
            <a:r>
              <a:rPr lang="en-US" dirty="0">
                <a:solidFill>
                  <a:srgbClr val="C00000"/>
                </a:solidFill>
              </a:rPr>
              <a:t>platters</a:t>
            </a:r>
            <a:r>
              <a:rPr lang="en-US" dirty="0"/>
              <a:t>, each with two </a:t>
            </a:r>
            <a:r>
              <a:rPr lang="en-US" dirty="0">
                <a:solidFill>
                  <a:srgbClr val="C00000"/>
                </a:solidFill>
              </a:rPr>
              <a:t>surfaces</a:t>
            </a:r>
            <a:r>
              <a:rPr lang="en-US" dirty="0"/>
              <a:t>.</a:t>
            </a:r>
          </a:p>
          <a:p>
            <a:r>
              <a:rPr lang="en-US" dirty="0"/>
              <a:t>Each surface consists of concentric rings called </a:t>
            </a:r>
            <a:r>
              <a:rPr lang="en-US" dirty="0">
                <a:solidFill>
                  <a:srgbClr val="C00000"/>
                </a:solidFill>
              </a:rPr>
              <a:t>tracks</a:t>
            </a:r>
            <a:r>
              <a:rPr lang="en-US" dirty="0"/>
              <a:t>.</a:t>
            </a:r>
          </a:p>
          <a:p>
            <a:r>
              <a:rPr lang="en-US" dirty="0"/>
              <a:t>Each track consists of </a:t>
            </a:r>
            <a:r>
              <a:rPr lang="en-US" dirty="0">
                <a:solidFill>
                  <a:srgbClr val="C00000"/>
                </a:solidFill>
              </a:rPr>
              <a:t>sectors </a:t>
            </a:r>
            <a:r>
              <a:rPr lang="en-US" dirty="0"/>
              <a:t>separated by </a:t>
            </a:r>
            <a:r>
              <a:rPr lang="en-US" dirty="0">
                <a:solidFill>
                  <a:srgbClr val="C00000"/>
                </a:solidFill>
              </a:rPr>
              <a:t>gaps</a:t>
            </a:r>
            <a:r>
              <a:rPr lang="en-US" dirty="0"/>
              <a:t>.</a:t>
            </a:r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3560764" y="3941763"/>
            <a:ext cx="1851025" cy="1812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2590800" y="2992438"/>
            <a:ext cx="3790950" cy="37131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2781300" y="31781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2971800" y="3363913"/>
            <a:ext cx="3030538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3162300" y="3551238"/>
            <a:ext cx="2649538" cy="25955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3351214" y="3736975"/>
            <a:ext cx="2270125" cy="2222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3732214" y="4110038"/>
            <a:ext cx="1508125" cy="14779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3932238" y="4275137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4059239" y="3319462"/>
            <a:ext cx="819327" cy="338554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</a:t>
            </a: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2687638" y="3400426"/>
            <a:ext cx="99060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2960688" y="3400425"/>
            <a:ext cx="6731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2317751" y="3110498"/>
            <a:ext cx="7179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Tracks</a:t>
            </a: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7199314" y="3970338"/>
            <a:ext cx="1851025" cy="18129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7748589" y="3548062"/>
            <a:ext cx="7560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Track </a:t>
            </a:r>
            <a:r>
              <a:rPr lang="en-US" sz="1600" i="1" dirty="0" err="1">
                <a:latin typeface="Calibri" panose="020F0502020204030204" pitchFamily="34" charset="0"/>
              </a:rPr>
              <a:t>k</a:t>
            </a:r>
            <a:endParaRPr lang="en-US" sz="1600" i="1" dirty="0">
              <a:latin typeface="Calibri" panose="020F0502020204030204" pitchFamily="34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8135938" y="3914775"/>
            <a:ext cx="1066800" cy="990600"/>
            <a:chOff x="4320" y="690"/>
            <a:chExt cx="672" cy="624"/>
          </a:xfrm>
        </p:grpSpPr>
        <p:sp>
          <p:nvSpPr>
            <p:cNvPr id="93203" name="Line 1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4" name="Line 2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5" name="Line 2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6" name="Line 2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 flipV="1">
            <a:off x="8135938" y="4848225"/>
            <a:ext cx="1066800" cy="990600"/>
            <a:chOff x="4320" y="690"/>
            <a:chExt cx="672" cy="624"/>
          </a:xfrm>
        </p:grpSpPr>
        <p:sp>
          <p:nvSpPr>
            <p:cNvPr id="93208" name="Line 2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9" name="Line 2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0" name="Line 2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1" name="Line 2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 flipH="1" flipV="1">
            <a:off x="7069138" y="4848225"/>
            <a:ext cx="1066800" cy="990600"/>
            <a:chOff x="4320" y="690"/>
            <a:chExt cx="672" cy="624"/>
          </a:xfrm>
        </p:grpSpPr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5" name="Line 3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6" name="Line 3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 flipH="1">
            <a:off x="7069138" y="3914775"/>
            <a:ext cx="1066800" cy="990600"/>
            <a:chOff x="4320" y="690"/>
            <a:chExt cx="672" cy="624"/>
          </a:xfrm>
        </p:grpSpPr>
        <p:sp>
          <p:nvSpPr>
            <p:cNvPr id="93218" name="Line 3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9" name="Line 3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20" name="Line 3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21" name="Line 3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3222" name="Text Box 38"/>
          <p:cNvSpPr txBox="1">
            <a:spLocks noChangeArrowheads="1"/>
          </p:cNvSpPr>
          <p:nvPr/>
        </p:nvSpPr>
        <p:spPr bwMode="auto">
          <a:xfrm>
            <a:off x="7673975" y="6247398"/>
            <a:ext cx="8018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Sectors</a:t>
            </a:r>
          </a:p>
        </p:txBody>
      </p:sp>
      <p:sp>
        <p:nvSpPr>
          <p:cNvPr id="93223" name="Line 39"/>
          <p:cNvSpPr>
            <a:spLocks noChangeShapeType="1"/>
          </p:cNvSpPr>
          <p:nvPr/>
        </p:nvSpPr>
        <p:spPr bwMode="auto">
          <a:xfrm flipV="1">
            <a:off x="79073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4" name="Line 40"/>
          <p:cNvSpPr>
            <a:spLocks noChangeShapeType="1"/>
          </p:cNvSpPr>
          <p:nvPr/>
        </p:nvSpPr>
        <p:spPr bwMode="auto">
          <a:xfrm flipV="1">
            <a:off x="83645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5" name="AutoShape 41"/>
          <p:cNvSpPr>
            <a:spLocks noChangeArrowheads="1"/>
          </p:cNvSpPr>
          <p:nvPr/>
        </p:nvSpPr>
        <p:spPr bwMode="auto">
          <a:xfrm>
            <a:off x="5621338" y="4509970"/>
            <a:ext cx="1524000" cy="733663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6" name="Text Box 42"/>
          <p:cNvSpPr txBox="1">
            <a:spLocks noChangeArrowheads="1"/>
          </p:cNvSpPr>
          <p:nvPr/>
        </p:nvSpPr>
        <p:spPr bwMode="auto">
          <a:xfrm>
            <a:off x="8810625" y="3551823"/>
            <a:ext cx="60555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Gaps</a:t>
            </a:r>
          </a:p>
        </p:txBody>
      </p:sp>
      <p:sp>
        <p:nvSpPr>
          <p:cNvPr id="93227" name="Line 43"/>
          <p:cNvSpPr>
            <a:spLocks noChangeShapeType="1"/>
          </p:cNvSpPr>
          <p:nvPr/>
        </p:nvSpPr>
        <p:spPr bwMode="auto">
          <a:xfrm flipH="1">
            <a:off x="8621713" y="3857626"/>
            <a:ext cx="24765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8" name="Line 44"/>
          <p:cNvSpPr>
            <a:spLocks noChangeShapeType="1"/>
          </p:cNvSpPr>
          <p:nvPr/>
        </p:nvSpPr>
        <p:spPr bwMode="auto">
          <a:xfrm flipV="1">
            <a:off x="8945563" y="3905250"/>
            <a:ext cx="1905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48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457200"/>
            <a:ext cx="7592093" cy="762000"/>
          </a:xfrm>
        </p:spPr>
        <p:txBody>
          <a:bodyPr/>
          <a:lstStyle/>
          <a:p>
            <a:r>
              <a:rPr lang="en-US" dirty="0"/>
              <a:t>Disk Capacity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Capacity</a:t>
            </a:r>
            <a:r>
              <a:rPr lang="en-US" dirty="0"/>
              <a:t>: maximum number of bits that can be stored.</a:t>
            </a:r>
          </a:p>
          <a:p>
            <a:pPr lvl="1"/>
            <a:r>
              <a:rPr lang="en-US" dirty="0"/>
              <a:t>Vendors express capacity in units of gigabytes (GB),  where</a:t>
            </a:r>
            <a:br>
              <a:rPr lang="en-US" dirty="0"/>
            </a:br>
            <a:r>
              <a:rPr lang="en-US" dirty="0"/>
              <a:t>1 GB = 10</a:t>
            </a:r>
            <a:r>
              <a:rPr lang="en-US" baseline="30000" dirty="0"/>
              <a:t>9</a:t>
            </a:r>
            <a:r>
              <a:rPr lang="en-US" dirty="0"/>
              <a:t> Bytes. </a:t>
            </a:r>
          </a:p>
          <a:p>
            <a:r>
              <a:rPr lang="en-US" dirty="0"/>
              <a:t>Capacity is determined by these technology factors: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Recording density </a:t>
            </a:r>
            <a:r>
              <a:rPr lang="en-US" dirty="0"/>
              <a:t>(bits/in): number of bits that can be squeezed into a 1 inch segment of a track.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Track density </a:t>
            </a:r>
            <a:r>
              <a:rPr lang="en-US" dirty="0"/>
              <a:t>(tracks/in): number of tracks that can be squeezed into a 1 inch radial segment.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Areal density </a:t>
            </a:r>
            <a:r>
              <a:rPr lang="en-US" dirty="0"/>
              <a:t>(bits/in</a:t>
            </a:r>
            <a:r>
              <a:rPr lang="en-US" baseline="30000" dirty="0"/>
              <a:t>2</a:t>
            </a:r>
            <a:r>
              <a:rPr lang="en-US" dirty="0"/>
              <a:t>): product of recording and track density.</a:t>
            </a:r>
          </a:p>
        </p:txBody>
      </p:sp>
    </p:spTree>
    <p:extLst>
      <p:ext uri="{BB962C8B-B14F-4D97-AF65-F5344CB8AC3E}">
        <p14:creationId xmlns:p14="http://schemas.microsoft.com/office/powerpoint/2010/main" val="220443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BF432312-7A43-47E1-9194-14594828FEE5}"/>
              </a:ext>
            </a:extLst>
          </p:cNvPr>
          <p:cNvSpPr/>
          <p:nvPr/>
        </p:nvSpPr>
        <p:spPr bwMode="auto">
          <a:xfrm>
            <a:off x="6598993" y="2094212"/>
            <a:ext cx="3218107" cy="3152177"/>
          </a:xfrm>
          <a:prstGeom prst="donut">
            <a:avLst>
              <a:gd name="adj" fmla="val 10608"/>
            </a:avLst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zones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4416425" cy="5064125"/>
          </a:xfrm>
        </p:spPr>
        <p:txBody>
          <a:bodyPr>
            <a:normAutofit fontScale="92500"/>
          </a:bodyPr>
          <a:lstStyle/>
          <a:p>
            <a:r>
              <a:rPr lang="en-US" dirty="0"/>
              <a:t>Modern disks partition tracks into disjoint subsets called </a:t>
            </a:r>
            <a:r>
              <a:rPr lang="en-US" dirty="0">
                <a:solidFill>
                  <a:srgbClr val="C00000"/>
                </a:solidFill>
              </a:rPr>
              <a:t>recording zones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Each track in a zone has the same number of sectors, determined by the circumference of innermost track.</a:t>
            </a:r>
          </a:p>
          <a:p>
            <a:pPr lvl="1"/>
            <a:r>
              <a:rPr lang="en-US" dirty="0"/>
              <a:t>Each zone has a different number of sectors/track, outer zones have more sectors/track than inner zones.</a:t>
            </a:r>
          </a:p>
          <a:p>
            <a:pPr lvl="1"/>
            <a:r>
              <a:rPr lang="en-US" dirty="0"/>
              <a:t>So we use </a:t>
            </a:r>
            <a:r>
              <a:rPr lang="en-US" b="1" dirty="0">
                <a:solidFill>
                  <a:srgbClr val="C00000"/>
                </a:solidFill>
              </a:rPr>
              <a:t>average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 of sectors/track when computing capacity. 		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6598992" y="2094212"/>
            <a:ext cx="3218108" cy="3152177"/>
            <a:chOff x="761519" y="3629623"/>
            <a:chExt cx="3218108" cy="3152177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121084" y="3981695"/>
              <a:ext cx="2500477" cy="24495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497130" y="4350248"/>
              <a:ext cx="1746888" cy="17109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761519" y="3629623"/>
              <a:ext cx="3218108" cy="315217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1847706" y="4664867"/>
              <a:ext cx="1065211" cy="1042735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/>
                <a:t>Spindle</a:t>
              </a:r>
            </a:p>
          </p:txBody>
        </p:sp>
        <p:cxnSp>
          <p:nvCxnSpPr>
            <p:cNvPr id="22" name="Straight Connector 21"/>
            <p:cNvCxnSpPr>
              <a:stCxn id="8" idx="0"/>
              <a:endCxn id="15" idx="0"/>
            </p:cNvCxnSpPr>
            <p:nvPr/>
          </p:nvCxnSpPr>
          <p:spPr bwMode="auto">
            <a:xfrm>
              <a:off x="2370574" y="4350248"/>
              <a:ext cx="9738" cy="31461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8" idx="7"/>
              <a:endCxn id="15" idx="7"/>
            </p:cNvCxnSpPr>
            <p:nvPr/>
          </p:nvCxnSpPr>
          <p:spPr bwMode="auto">
            <a:xfrm flipH="1">
              <a:off x="2756920" y="4600807"/>
              <a:ext cx="231272" cy="21676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8" idx="6"/>
              <a:endCxn id="15" idx="6"/>
            </p:cNvCxnSpPr>
            <p:nvPr/>
          </p:nvCxnSpPr>
          <p:spPr bwMode="auto">
            <a:xfrm flipH="1" flipV="1">
              <a:off x="2912917" y="5186235"/>
              <a:ext cx="331101" cy="1947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" idx="5"/>
              <a:endCxn id="15" idx="5"/>
            </p:cNvCxnSpPr>
            <p:nvPr/>
          </p:nvCxnSpPr>
          <p:spPr bwMode="auto">
            <a:xfrm flipH="1" flipV="1">
              <a:off x="2756920" y="5554897"/>
              <a:ext cx="231272" cy="25571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8" idx="4"/>
              <a:endCxn id="15" idx="4"/>
            </p:cNvCxnSpPr>
            <p:nvPr/>
          </p:nvCxnSpPr>
          <p:spPr bwMode="auto">
            <a:xfrm flipV="1">
              <a:off x="2370574" y="5707602"/>
              <a:ext cx="9738" cy="35357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15" idx="3"/>
              <a:endCxn id="8" idx="3"/>
            </p:cNvCxnSpPr>
            <p:nvPr/>
          </p:nvCxnSpPr>
          <p:spPr bwMode="auto">
            <a:xfrm flipH="1">
              <a:off x="1752956" y="5554897"/>
              <a:ext cx="250747" cy="25571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15" idx="2"/>
              <a:endCxn id="8" idx="2"/>
            </p:cNvCxnSpPr>
            <p:nvPr/>
          </p:nvCxnSpPr>
          <p:spPr bwMode="auto">
            <a:xfrm flipH="1">
              <a:off x="1497130" y="5186235"/>
              <a:ext cx="350576" cy="1947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8" idx="1"/>
              <a:endCxn id="15" idx="1"/>
            </p:cNvCxnSpPr>
            <p:nvPr/>
          </p:nvCxnSpPr>
          <p:spPr bwMode="auto">
            <a:xfrm>
              <a:off x="1752956" y="4600807"/>
              <a:ext cx="250747" cy="21676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057400" y="4033745"/>
              <a:ext cx="461665" cy="25103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…</a:t>
              </a:r>
            </a:p>
          </p:txBody>
        </p:sp>
        <p:cxnSp>
          <p:nvCxnSpPr>
            <p:cNvPr id="40" name="Straight Connector 39"/>
            <p:cNvCxnSpPr>
              <a:stCxn id="10" idx="0"/>
              <a:endCxn id="12" idx="0"/>
            </p:cNvCxnSpPr>
            <p:nvPr/>
          </p:nvCxnSpPr>
          <p:spPr bwMode="auto">
            <a:xfrm>
              <a:off x="2370573" y="3629623"/>
              <a:ext cx="750" cy="352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6"/>
              <a:endCxn id="12" idx="6"/>
            </p:cNvCxnSpPr>
            <p:nvPr/>
          </p:nvCxnSpPr>
          <p:spPr bwMode="auto">
            <a:xfrm flipH="1">
              <a:off x="3621561" y="5205712"/>
              <a:ext cx="358066" cy="74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10" idx="7"/>
              <a:endCxn id="12" idx="7"/>
            </p:cNvCxnSpPr>
            <p:nvPr/>
          </p:nvCxnSpPr>
          <p:spPr bwMode="auto">
            <a:xfrm flipH="1">
              <a:off x="3255375" y="4091249"/>
              <a:ext cx="252971" cy="24917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10" idx="5"/>
              <a:endCxn id="12" idx="5"/>
            </p:cNvCxnSpPr>
            <p:nvPr/>
          </p:nvCxnSpPr>
          <p:spPr bwMode="auto">
            <a:xfrm flipH="1" flipV="1">
              <a:off x="3255375" y="6072499"/>
              <a:ext cx="252971" cy="24767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10" idx="4"/>
              <a:endCxn id="12" idx="4"/>
            </p:cNvCxnSpPr>
            <p:nvPr/>
          </p:nvCxnSpPr>
          <p:spPr bwMode="auto">
            <a:xfrm flipV="1">
              <a:off x="2370573" y="6431224"/>
              <a:ext cx="750" cy="35057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12" idx="3"/>
              <a:endCxn id="10" idx="3"/>
            </p:cNvCxnSpPr>
            <p:nvPr/>
          </p:nvCxnSpPr>
          <p:spPr bwMode="auto">
            <a:xfrm flipH="1">
              <a:off x="1232800" y="6072499"/>
              <a:ext cx="254470" cy="24767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12" idx="2"/>
              <a:endCxn id="10" idx="2"/>
            </p:cNvCxnSpPr>
            <p:nvPr/>
          </p:nvCxnSpPr>
          <p:spPr bwMode="auto">
            <a:xfrm flipH="1" flipV="1">
              <a:off x="761519" y="5205712"/>
              <a:ext cx="359565" cy="74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10" idx="1"/>
              <a:endCxn id="12" idx="1"/>
            </p:cNvCxnSpPr>
            <p:nvPr/>
          </p:nvCxnSpPr>
          <p:spPr bwMode="auto">
            <a:xfrm>
              <a:off x="1232800" y="4091249"/>
              <a:ext cx="254470" cy="24917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flipH="1">
              <a:off x="2836334" y="3733800"/>
              <a:ext cx="151858" cy="35744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 flipV="1">
              <a:off x="3508346" y="4600807"/>
              <a:ext cx="335521" cy="1405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508346" y="5647267"/>
              <a:ext cx="335521" cy="16334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2912917" y="6320174"/>
              <a:ext cx="152016" cy="2922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flipH="1">
              <a:off x="1727555" y="6345575"/>
              <a:ext cx="177444" cy="2922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 flipV="1">
              <a:off x="872067" y="5707602"/>
              <a:ext cx="360733" cy="10301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872067" y="4600807"/>
              <a:ext cx="360733" cy="1405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27555" y="3749565"/>
              <a:ext cx="177444" cy="2944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ext Box 9">
            <a:extLst>
              <a:ext uri="{FF2B5EF4-FFF2-40B4-BE49-F238E27FC236}">
                <a16:creationId xmlns:a16="http://schemas.microsoft.com/office/drawing/2014/main" id="{E48DD942-869C-4453-8433-AA474688A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341" y="2237109"/>
            <a:ext cx="70588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highlight>
                  <a:srgbClr val="DEDFF5"/>
                </a:highlight>
                <a:latin typeface="Calibri" panose="020F0502020204030204" pitchFamily="34" charset="0"/>
              </a:rPr>
              <a:t>Zone</a:t>
            </a:r>
          </a:p>
        </p:txBody>
      </p:sp>
      <p:sp>
        <p:nvSpPr>
          <p:cNvPr id="36" name="Text Box 9">
            <a:extLst>
              <a:ext uri="{FF2B5EF4-FFF2-40B4-BE49-F238E27FC236}">
                <a16:creationId xmlns:a16="http://schemas.microsoft.com/office/drawing/2014/main" id="{27AAF289-4FFC-4FA7-87E2-EA7ACD017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398" y="2116890"/>
            <a:ext cx="7244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2760756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Computing Disk Capacity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Capacity =  (# bytes/sector) </a:t>
            </a:r>
            <a:r>
              <a:rPr lang="en-US" sz="2000" dirty="0" err="1"/>
              <a:t>x</a:t>
            </a:r>
            <a:r>
              <a:rPr lang="en-US" sz="2000" dirty="0"/>
              <a:t> (avg. # sectors/track) </a:t>
            </a:r>
            <a:r>
              <a:rPr lang="en-US" sz="2000" dirty="0" err="1"/>
              <a:t>x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    (# tracks/surface) </a:t>
            </a:r>
            <a:r>
              <a:rPr lang="en-US" sz="2000" dirty="0" err="1"/>
              <a:t>x</a:t>
            </a:r>
            <a:r>
              <a:rPr lang="en-US" sz="2000" dirty="0"/>
              <a:t> (# surfaces/platter) </a:t>
            </a:r>
            <a:r>
              <a:rPr lang="en-US" sz="2000" dirty="0" err="1"/>
              <a:t>x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		    (# platters/disk)</a:t>
            </a:r>
          </a:p>
          <a:p>
            <a:pPr>
              <a:buNone/>
            </a:pPr>
            <a:r>
              <a:rPr lang="en-US" sz="2000" dirty="0"/>
              <a:t>Example:</a:t>
            </a:r>
          </a:p>
          <a:p>
            <a:pPr lvl="1"/>
            <a:r>
              <a:rPr lang="en-US" sz="1800" dirty="0"/>
              <a:t>512 bytes/sector</a:t>
            </a:r>
          </a:p>
          <a:p>
            <a:pPr lvl="1"/>
            <a:r>
              <a:rPr lang="en-US" sz="1800" dirty="0"/>
              <a:t>300 sectors/track (on average)</a:t>
            </a:r>
          </a:p>
          <a:p>
            <a:pPr lvl="1"/>
            <a:r>
              <a:rPr lang="en-US" sz="1800" dirty="0"/>
              <a:t>20,000 tracks/surface</a:t>
            </a:r>
          </a:p>
          <a:p>
            <a:pPr lvl="1"/>
            <a:r>
              <a:rPr lang="en-US" sz="1800" dirty="0"/>
              <a:t>2 surfaces/platter</a:t>
            </a:r>
          </a:p>
          <a:p>
            <a:pPr lvl="1"/>
            <a:r>
              <a:rPr lang="en-US" sz="1800" dirty="0"/>
              <a:t>5 platters/disk</a:t>
            </a:r>
          </a:p>
          <a:p>
            <a:pPr lvl="1"/>
            <a:endParaRPr lang="en-US" sz="1800" dirty="0"/>
          </a:p>
          <a:p>
            <a:pPr>
              <a:buNone/>
            </a:pPr>
            <a:r>
              <a:rPr lang="en-US" sz="2000" dirty="0"/>
              <a:t>Capacity = 512 x 300 x 20,000 x 2 x 5</a:t>
            </a:r>
          </a:p>
          <a:p>
            <a:pPr>
              <a:buNone/>
            </a:pPr>
            <a:r>
              <a:rPr lang="en-US" sz="2000" dirty="0"/>
              <a:t>		 = 30,720,000,000</a:t>
            </a:r>
          </a:p>
          <a:p>
            <a:pPr>
              <a:buNone/>
            </a:pPr>
            <a:r>
              <a:rPr lang="en-US" sz="2000" dirty="0"/>
              <a:t>                = 30.72 GB 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279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7F06-3CFA-4C8B-89E2-737497B7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5D8A-00E3-4194-B017-698E1EAC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Exam:</a:t>
            </a:r>
          </a:p>
          <a:p>
            <a:r>
              <a:rPr lang="en-US" dirty="0"/>
              <a:t>29</a:t>
            </a:r>
            <a:r>
              <a:rPr lang="en-US" baseline="30000" dirty="0"/>
              <a:t>th</a:t>
            </a:r>
            <a:r>
              <a:rPr lang="en-US" dirty="0"/>
              <a:t> June – 6.30 pm to 8 pm B_DLC DLC - 1B65 Murray and 1B70</a:t>
            </a:r>
          </a:p>
          <a:p>
            <a:r>
              <a:rPr lang="en-US" dirty="0"/>
              <a:t>Its Hard !!!! </a:t>
            </a:r>
          </a:p>
          <a:p>
            <a:r>
              <a:rPr lang="en-US" dirty="0"/>
              <a:t>Start preparation </a:t>
            </a:r>
          </a:p>
          <a:p>
            <a:r>
              <a:rPr lang="en-US" dirty="0"/>
              <a:t>4 questions and 25 </a:t>
            </a:r>
            <a:r>
              <a:rPr lang="en-US"/>
              <a:t>marks each.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32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Operation (Single-Platter View)</a:t>
            </a:r>
          </a:p>
        </p:txBody>
      </p:sp>
      <p:sp>
        <p:nvSpPr>
          <p:cNvPr id="95236" name="Oval 4"/>
          <p:cNvSpPr>
            <a:spLocks noChangeArrowheads="1"/>
          </p:cNvSpPr>
          <p:nvPr/>
        </p:nvSpPr>
        <p:spPr bwMode="auto">
          <a:xfrm>
            <a:off x="4486276" y="2722564"/>
            <a:ext cx="1851025" cy="18129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3516313" y="1773238"/>
            <a:ext cx="3790950" cy="37131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3706813" y="19589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3897314" y="2144714"/>
            <a:ext cx="3030537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1" name="Oval 9"/>
          <p:cNvSpPr>
            <a:spLocks noChangeArrowheads="1"/>
          </p:cNvSpPr>
          <p:nvPr/>
        </p:nvSpPr>
        <p:spPr bwMode="auto">
          <a:xfrm>
            <a:off x="4087814" y="2332038"/>
            <a:ext cx="2649537" cy="2595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4276726" y="2517775"/>
            <a:ext cx="2270125" cy="2222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3" name="Oval 11"/>
          <p:cNvSpPr>
            <a:spLocks noChangeArrowheads="1"/>
          </p:cNvSpPr>
          <p:nvPr/>
        </p:nvSpPr>
        <p:spPr bwMode="auto">
          <a:xfrm>
            <a:off x="4657726" y="2890838"/>
            <a:ext cx="1508125" cy="1477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5" name="Arc 13"/>
          <p:cNvSpPr>
            <a:spLocks/>
          </p:cNvSpPr>
          <p:nvPr/>
        </p:nvSpPr>
        <p:spPr bwMode="auto">
          <a:xfrm rot="-1879939">
            <a:off x="3338513" y="2114550"/>
            <a:ext cx="1231900" cy="508000"/>
          </a:xfrm>
          <a:custGeom>
            <a:avLst/>
            <a:gdLst>
              <a:gd name="G0" fmla="+- 19775 0 0"/>
              <a:gd name="G1" fmla="+- 21600 0 0"/>
              <a:gd name="G2" fmla="+- 21600 0 0"/>
              <a:gd name="T0" fmla="*/ 0 w 19775"/>
              <a:gd name="T1" fmla="*/ 12910 h 21600"/>
              <a:gd name="T2" fmla="*/ 19750 w 19775"/>
              <a:gd name="T3" fmla="*/ 0 h 21600"/>
              <a:gd name="T4" fmla="*/ 19775 w 197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5" h="21600" fill="none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</a:path>
              <a:path w="19775" h="21600" stroke="0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  <a:lnTo>
                  <a:pt x="19775" y="21600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981200" y="1647825"/>
            <a:ext cx="1735138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The disk surface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spins at a fixed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rotational rate</a:t>
            </a:r>
          </a:p>
        </p:txBody>
      </p:sp>
      <p:sp>
        <p:nvSpPr>
          <p:cNvPr id="95264" name="Oval 32"/>
          <p:cNvSpPr>
            <a:spLocks noChangeArrowheads="1"/>
          </p:cNvSpPr>
          <p:nvPr/>
        </p:nvSpPr>
        <p:spPr bwMode="auto">
          <a:xfrm rot="21600000">
            <a:off x="4826794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5862639" y="1787526"/>
            <a:ext cx="4195763" cy="3629025"/>
            <a:chOff x="2733" y="1126"/>
            <a:chExt cx="2643" cy="2286"/>
          </a:xfrm>
        </p:grpSpPr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2733" y="2607"/>
              <a:ext cx="2643" cy="805"/>
              <a:chOff x="2733" y="2607"/>
              <a:chExt cx="2643" cy="805"/>
            </a:xfrm>
          </p:grpSpPr>
          <p:sp>
            <p:nvSpPr>
              <p:cNvPr id="95237" name="Rectangle 5"/>
              <p:cNvSpPr>
                <a:spLocks noChangeArrowheads="1"/>
              </p:cNvSpPr>
              <p:nvPr/>
            </p:nvSpPr>
            <p:spPr bwMode="auto">
              <a:xfrm>
                <a:off x="3520" y="2894"/>
                <a:ext cx="1856" cy="5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alibri" panose="020F0502020204030204" pitchFamily="34" charset="0"/>
                  </a:rPr>
                  <a:t>By moving radially, the arm can position the read/write head over any track.</a:t>
                </a:r>
              </a:p>
            </p:txBody>
          </p:sp>
          <p:sp>
            <p:nvSpPr>
              <p:cNvPr id="95248" name="Arc 16"/>
              <p:cNvSpPr>
                <a:spLocks noChangeAspect="1"/>
              </p:cNvSpPr>
              <p:nvPr/>
            </p:nvSpPr>
            <p:spPr bwMode="auto">
              <a:xfrm rot="2822162" flipV="1">
                <a:off x="2493" y="2847"/>
                <a:ext cx="713" cy="233"/>
              </a:xfrm>
              <a:custGeom>
                <a:avLst/>
                <a:gdLst>
                  <a:gd name="G0" fmla="+- 18756 0 0"/>
                  <a:gd name="G1" fmla="+- 21600 0 0"/>
                  <a:gd name="G2" fmla="+- 21600 0 0"/>
                  <a:gd name="T0" fmla="*/ 0 w 37393"/>
                  <a:gd name="T1" fmla="*/ 10887 h 21600"/>
                  <a:gd name="T2" fmla="*/ 37393 w 37393"/>
                  <a:gd name="T3" fmla="*/ 10681 h 21600"/>
                  <a:gd name="T4" fmla="*/ 18756 w 373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393" h="21600" fill="none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</a:path>
                  <a:path w="37393" h="21600" stroke="0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  <a:lnTo>
                      <a:pt x="1875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FF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95247" name="Rectangle 15"/>
            <p:cNvSpPr>
              <a:spLocks noChangeArrowheads="1"/>
            </p:cNvSpPr>
            <p:nvPr/>
          </p:nvSpPr>
          <p:spPr bwMode="auto">
            <a:xfrm>
              <a:off x="3604" y="1126"/>
              <a:ext cx="1433" cy="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The read/write </a:t>
              </a:r>
              <a:r>
                <a:rPr lang="en-US" sz="1600" i="1" dirty="0">
                  <a:latin typeface="Calibri" panose="020F0502020204030204" pitchFamily="34" charset="0"/>
                </a:rPr>
                <a:t>head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is attached to the end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of the </a:t>
              </a:r>
              <a:r>
                <a:rPr lang="en-US" sz="1600" i="1" dirty="0">
                  <a:latin typeface="Calibri" panose="020F0502020204030204" pitchFamily="34" charset="0"/>
                </a:rPr>
                <a:t>arm</a:t>
              </a:r>
              <a:r>
                <a:rPr lang="en-US" sz="1600" dirty="0">
                  <a:latin typeface="Calibri" panose="020F0502020204030204" pitchFamily="34" charset="0"/>
                </a:rPr>
                <a:t> and flies over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the disk surface on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a thin cushion of air.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811839" y="2968628"/>
            <a:ext cx="2205037" cy="1249363"/>
            <a:chOff x="2701" y="1870"/>
            <a:chExt cx="1389" cy="787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 rot="-2659851">
              <a:off x="2701" y="2330"/>
              <a:ext cx="1389" cy="327"/>
              <a:chOff x="2264" y="2892"/>
              <a:chExt cx="1389" cy="327"/>
            </a:xfrm>
          </p:grpSpPr>
          <p:sp>
            <p:nvSpPr>
              <p:cNvPr id="95256" name="Oval 24"/>
              <p:cNvSpPr>
                <a:spLocks noChangeArrowheads="1"/>
              </p:cNvSpPr>
              <p:nvPr/>
            </p:nvSpPr>
            <p:spPr bwMode="auto">
              <a:xfrm>
                <a:off x="2264" y="2892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57" name="Rectangle 2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58" name="Oval 26"/>
            <p:cNvSpPr>
              <a:spLocks noChangeAspect="1" noChangeArrowheads="1"/>
            </p:cNvSpPr>
            <p:nvPr/>
          </p:nvSpPr>
          <p:spPr bwMode="auto">
            <a:xfrm>
              <a:off x="3859" y="1870"/>
              <a:ext cx="164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 rot="-809166">
            <a:off x="5897278" y="3103137"/>
            <a:ext cx="2205037" cy="1249363"/>
            <a:chOff x="2701" y="1870"/>
            <a:chExt cx="1389" cy="787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 rot="-2659851">
              <a:off x="2701" y="2330"/>
              <a:ext cx="1389" cy="327"/>
              <a:chOff x="2264" y="2892"/>
              <a:chExt cx="1389" cy="327"/>
            </a:xfrm>
          </p:grpSpPr>
          <p:sp>
            <p:nvSpPr>
              <p:cNvPr id="95281" name="Oval 49"/>
              <p:cNvSpPr>
                <a:spLocks noChangeArrowheads="1"/>
              </p:cNvSpPr>
              <p:nvPr/>
            </p:nvSpPr>
            <p:spPr bwMode="auto">
              <a:xfrm>
                <a:off x="2264" y="2892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82" name="Rectangle 50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83" name="Oval 51"/>
            <p:cNvSpPr>
              <a:spLocks noChangeAspect="1" noChangeArrowheads="1"/>
            </p:cNvSpPr>
            <p:nvPr/>
          </p:nvSpPr>
          <p:spPr bwMode="auto">
            <a:xfrm>
              <a:off x="3789" y="1870"/>
              <a:ext cx="164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 rot="905387">
            <a:off x="5746590" y="2720841"/>
            <a:ext cx="2205037" cy="1249363"/>
            <a:chOff x="2701" y="1870"/>
            <a:chExt cx="1389" cy="787"/>
          </a:xfrm>
        </p:grpSpPr>
        <p:grpSp>
          <p:nvGrpSpPr>
            <p:cNvPr id="9" name="Group 63"/>
            <p:cNvGrpSpPr>
              <a:grpSpLocks/>
            </p:cNvGrpSpPr>
            <p:nvPr/>
          </p:nvGrpSpPr>
          <p:grpSpPr bwMode="auto">
            <a:xfrm rot="-2659851">
              <a:off x="2701" y="2330"/>
              <a:ext cx="1389" cy="327"/>
              <a:chOff x="2264" y="2892"/>
              <a:chExt cx="1389" cy="327"/>
            </a:xfrm>
          </p:grpSpPr>
          <p:sp>
            <p:nvSpPr>
              <p:cNvPr id="95296" name="Oval 64"/>
              <p:cNvSpPr>
                <a:spLocks noChangeArrowheads="1"/>
              </p:cNvSpPr>
              <p:nvPr/>
            </p:nvSpPr>
            <p:spPr bwMode="auto">
              <a:xfrm>
                <a:off x="2264" y="2892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97" name="Rectangle 6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98" name="Oval 66"/>
            <p:cNvSpPr>
              <a:spLocks noChangeAspect="1" noChangeArrowheads="1"/>
            </p:cNvSpPr>
            <p:nvPr/>
          </p:nvSpPr>
          <p:spPr bwMode="auto">
            <a:xfrm>
              <a:off x="3789" y="1870"/>
              <a:ext cx="164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5261" name="Oval 29"/>
          <p:cNvSpPr>
            <a:spLocks noChangeArrowheads="1"/>
          </p:cNvSpPr>
          <p:nvPr/>
        </p:nvSpPr>
        <p:spPr bwMode="auto">
          <a:xfrm rot="5400000">
            <a:off x="4826793" y="3098800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62" name="Oval 30"/>
          <p:cNvSpPr>
            <a:spLocks noChangeArrowheads="1"/>
          </p:cNvSpPr>
          <p:nvPr/>
        </p:nvSpPr>
        <p:spPr bwMode="auto">
          <a:xfrm rot="10800000">
            <a:off x="4826794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63" name="Oval 31"/>
          <p:cNvSpPr>
            <a:spLocks noChangeArrowheads="1"/>
          </p:cNvSpPr>
          <p:nvPr/>
        </p:nvSpPr>
        <p:spPr bwMode="auto">
          <a:xfrm rot="16200000">
            <a:off x="4826793" y="3098801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44" name="Oval 12"/>
          <p:cNvSpPr>
            <a:spLocks noChangeArrowheads="1"/>
          </p:cNvSpPr>
          <p:nvPr/>
        </p:nvSpPr>
        <p:spPr bwMode="auto">
          <a:xfrm>
            <a:off x="4826794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 rot="905387">
            <a:off x="5737065" y="2720841"/>
            <a:ext cx="2205037" cy="1249363"/>
            <a:chOff x="2701" y="1870"/>
            <a:chExt cx="1389" cy="787"/>
          </a:xfrm>
        </p:grpSpPr>
        <p:grpSp>
          <p:nvGrpSpPr>
            <p:cNvPr id="11" name="Group 69"/>
            <p:cNvGrpSpPr>
              <a:grpSpLocks/>
            </p:cNvGrpSpPr>
            <p:nvPr/>
          </p:nvGrpSpPr>
          <p:grpSpPr bwMode="auto">
            <a:xfrm rot="-2659851">
              <a:off x="2701" y="2330"/>
              <a:ext cx="1389" cy="327"/>
              <a:chOff x="2264" y="2892"/>
              <a:chExt cx="1389" cy="327"/>
            </a:xfrm>
          </p:grpSpPr>
          <p:sp>
            <p:nvSpPr>
              <p:cNvPr id="95302" name="Oval 70"/>
              <p:cNvSpPr>
                <a:spLocks noChangeArrowheads="1"/>
              </p:cNvSpPr>
              <p:nvPr/>
            </p:nvSpPr>
            <p:spPr bwMode="auto">
              <a:xfrm>
                <a:off x="2264" y="2892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3" name="Rectangle 7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04" name="Oval 72"/>
            <p:cNvSpPr>
              <a:spLocks noChangeAspect="1" noChangeArrowheads="1"/>
            </p:cNvSpPr>
            <p:nvPr/>
          </p:nvSpPr>
          <p:spPr bwMode="auto">
            <a:xfrm>
              <a:off x="3789" y="1870"/>
              <a:ext cx="164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 rot="905387">
            <a:off x="5737065" y="2720841"/>
            <a:ext cx="2205037" cy="1249363"/>
            <a:chOff x="2701" y="1870"/>
            <a:chExt cx="1389" cy="787"/>
          </a:xfrm>
        </p:grpSpPr>
        <p:grpSp>
          <p:nvGrpSpPr>
            <p:cNvPr id="13" name="Group 74"/>
            <p:cNvGrpSpPr>
              <a:grpSpLocks/>
            </p:cNvGrpSpPr>
            <p:nvPr/>
          </p:nvGrpSpPr>
          <p:grpSpPr bwMode="auto">
            <a:xfrm rot="-2659851">
              <a:off x="2701" y="2330"/>
              <a:ext cx="1389" cy="327"/>
              <a:chOff x="2264" y="2892"/>
              <a:chExt cx="1389" cy="327"/>
            </a:xfrm>
          </p:grpSpPr>
          <p:sp>
            <p:nvSpPr>
              <p:cNvPr id="95307" name="Oval 75"/>
              <p:cNvSpPr>
                <a:spLocks noChangeArrowheads="1"/>
              </p:cNvSpPr>
              <p:nvPr/>
            </p:nvSpPr>
            <p:spPr bwMode="auto">
              <a:xfrm>
                <a:off x="2264" y="2892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8" name="Rectangle 7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09" name="Oval 77"/>
            <p:cNvSpPr>
              <a:spLocks noChangeAspect="1" noChangeArrowheads="1"/>
            </p:cNvSpPr>
            <p:nvPr/>
          </p:nvSpPr>
          <p:spPr bwMode="auto">
            <a:xfrm>
              <a:off x="3789" y="1870"/>
              <a:ext cx="164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83"/>
          <p:cNvGrpSpPr>
            <a:grpSpLocks/>
          </p:cNvGrpSpPr>
          <p:nvPr/>
        </p:nvGrpSpPr>
        <p:grpSpPr bwMode="auto">
          <a:xfrm rot="-809166">
            <a:off x="5898864" y="3101550"/>
            <a:ext cx="2205038" cy="1249363"/>
            <a:chOff x="2701" y="1870"/>
            <a:chExt cx="1389" cy="787"/>
          </a:xfrm>
        </p:grpSpPr>
        <p:grpSp>
          <p:nvGrpSpPr>
            <p:cNvPr id="15" name="Group 84"/>
            <p:cNvGrpSpPr>
              <a:grpSpLocks/>
            </p:cNvGrpSpPr>
            <p:nvPr/>
          </p:nvGrpSpPr>
          <p:grpSpPr bwMode="auto">
            <a:xfrm rot="-2659851">
              <a:off x="2701" y="2330"/>
              <a:ext cx="1389" cy="327"/>
              <a:chOff x="2264" y="2892"/>
              <a:chExt cx="1389" cy="327"/>
            </a:xfrm>
          </p:grpSpPr>
          <p:sp>
            <p:nvSpPr>
              <p:cNvPr id="95317" name="Oval 85"/>
              <p:cNvSpPr>
                <a:spLocks noChangeArrowheads="1"/>
              </p:cNvSpPr>
              <p:nvPr/>
            </p:nvSpPr>
            <p:spPr bwMode="auto">
              <a:xfrm>
                <a:off x="2264" y="2892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18" name="Rectangle 8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19" name="Oval 87"/>
            <p:cNvSpPr>
              <a:spLocks noChangeAspect="1" noChangeArrowheads="1"/>
            </p:cNvSpPr>
            <p:nvPr/>
          </p:nvSpPr>
          <p:spPr bwMode="auto">
            <a:xfrm>
              <a:off x="3789" y="1870"/>
              <a:ext cx="164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88"/>
          <p:cNvGrpSpPr>
            <a:grpSpLocks/>
          </p:cNvGrpSpPr>
          <p:nvPr/>
        </p:nvGrpSpPr>
        <p:grpSpPr bwMode="auto">
          <a:xfrm rot="-809166">
            <a:off x="5897278" y="3101550"/>
            <a:ext cx="2205037" cy="1249363"/>
            <a:chOff x="2701" y="1870"/>
            <a:chExt cx="1389" cy="787"/>
          </a:xfrm>
        </p:grpSpPr>
        <p:grpSp>
          <p:nvGrpSpPr>
            <p:cNvPr id="17" name="Group 89"/>
            <p:cNvGrpSpPr>
              <a:grpSpLocks/>
            </p:cNvGrpSpPr>
            <p:nvPr/>
          </p:nvGrpSpPr>
          <p:grpSpPr bwMode="auto">
            <a:xfrm rot="-2659851">
              <a:off x="2701" y="2330"/>
              <a:ext cx="1389" cy="327"/>
              <a:chOff x="2264" y="2892"/>
              <a:chExt cx="1389" cy="327"/>
            </a:xfrm>
          </p:grpSpPr>
          <p:sp>
            <p:nvSpPr>
              <p:cNvPr id="95322" name="Oval 90"/>
              <p:cNvSpPr>
                <a:spLocks noChangeArrowheads="1"/>
              </p:cNvSpPr>
              <p:nvPr/>
            </p:nvSpPr>
            <p:spPr bwMode="auto">
              <a:xfrm>
                <a:off x="2264" y="2892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23" name="Rectangle 9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24" name="Oval 92"/>
            <p:cNvSpPr>
              <a:spLocks noChangeAspect="1" noChangeArrowheads="1"/>
            </p:cNvSpPr>
            <p:nvPr/>
          </p:nvSpPr>
          <p:spPr bwMode="auto">
            <a:xfrm>
              <a:off x="3789" y="1870"/>
              <a:ext cx="164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93"/>
          <p:cNvGrpSpPr>
            <a:grpSpLocks/>
          </p:cNvGrpSpPr>
          <p:nvPr/>
        </p:nvGrpSpPr>
        <p:grpSpPr bwMode="auto">
          <a:xfrm rot="-809166">
            <a:off x="5897278" y="3101550"/>
            <a:ext cx="2205037" cy="1249363"/>
            <a:chOff x="2701" y="1870"/>
            <a:chExt cx="1389" cy="787"/>
          </a:xfrm>
        </p:grpSpPr>
        <p:grpSp>
          <p:nvGrpSpPr>
            <p:cNvPr id="19" name="Group 94"/>
            <p:cNvGrpSpPr>
              <a:grpSpLocks/>
            </p:cNvGrpSpPr>
            <p:nvPr/>
          </p:nvGrpSpPr>
          <p:grpSpPr bwMode="auto">
            <a:xfrm rot="-2659851">
              <a:off x="2701" y="2330"/>
              <a:ext cx="1389" cy="327"/>
              <a:chOff x="2264" y="2892"/>
              <a:chExt cx="1389" cy="327"/>
            </a:xfrm>
          </p:grpSpPr>
          <p:sp>
            <p:nvSpPr>
              <p:cNvPr id="95327" name="Oval 95"/>
              <p:cNvSpPr>
                <a:spLocks noChangeArrowheads="1"/>
              </p:cNvSpPr>
              <p:nvPr/>
            </p:nvSpPr>
            <p:spPr bwMode="auto">
              <a:xfrm>
                <a:off x="2264" y="2892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28" name="Rectangle 9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29" name="Oval 97"/>
            <p:cNvSpPr>
              <a:spLocks noChangeAspect="1" noChangeArrowheads="1"/>
            </p:cNvSpPr>
            <p:nvPr/>
          </p:nvSpPr>
          <p:spPr bwMode="auto">
            <a:xfrm>
              <a:off x="3789" y="1870"/>
              <a:ext cx="164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63" name="Oval 32"/>
          <p:cNvSpPr>
            <a:spLocks noChangeArrowheads="1"/>
          </p:cNvSpPr>
          <p:nvPr/>
        </p:nvSpPr>
        <p:spPr bwMode="auto">
          <a:xfrm>
            <a:off x="4826794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</p:spTree>
    <p:extLst>
      <p:ext uri="{BB962C8B-B14F-4D97-AF65-F5344CB8AC3E}">
        <p14:creationId xmlns:p14="http://schemas.microsoft.com/office/powerpoint/2010/main" val="365227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4" grpId="0" animBg="1"/>
      <p:bldP spid="95261" grpId="0" animBg="1" autoUpdateAnimBg="0"/>
      <p:bldP spid="95262" grpId="0" animBg="1" autoUpdateAnimBg="0"/>
      <p:bldP spid="95263" grpId="0" animBg="1" autoUpdateAnimBg="0"/>
      <p:bldP spid="95244" grpId="0" animBg="1" autoUpdateAnimBg="0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Oval 2"/>
          <p:cNvSpPr>
            <a:spLocks noChangeAspect="1" noChangeArrowheads="1"/>
          </p:cNvSpPr>
          <p:nvPr/>
        </p:nvSpPr>
        <p:spPr bwMode="auto">
          <a:xfrm>
            <a:off x="2262189" y="2090738"/>
            <a:ext cx="1716087" cy="1714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59014" y="2090739"/>
            <a:ext cx="7799387" cy="1722437"/>
            <a:chOff x="463" y="1317"/>
            <a:chExt cx="4913" cy="108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sp>
            <p:nvSpPr>
              <p:cNvPr id="57358" name="Line 5"/>
              <p:cNvSpPr>
                <a:spLocks noChangeAspect="1" noChangeShapeType="1"/>
              </p:cNvSpPr>
              <p:nvPr/>
            </p:nvSpPr>
            <p:spPr bwMode="auto">
              <a:xfrm>
                <a:off x="1006" y="1317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9" name="Line 6"/>
              <p:cNvSpPr>
                <a:spLocks noChangeAspect="1" noChangeShapeType="1"/>
              </p:cNvSpPr>
              <p:nvPr/>
            </p:nvSpPr>
            <p:spPr bwMode="auto">
              <a:xfrm rot="1800000">
                <a:off x="1008" y="1319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0" name="Line 7"/>
              <p:cNvSpPr>
                <a:spLocks noChangeAspect="1" noChangeShapeType="1"/>
              </p:cNvSpPr>
              <p:nvPr/>
            </p:nvSpPr>
            <p:spPr bwMode="auto">
              <a:xfrm rot="3600000">
                <a:off x="1004" y="1321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1" name="Line 8"/>
              <p:cNvSpPr>
                <a:spLocks noChangeAspect="1" noChangeShapeType="1"/>
              </p:cNvSpPr>
              <p:nvPr/>
            </p:nvSpPr>
            <p:spPr bwMode="auto">
              <a:xfrm rot="5400000">
                <a:off x="1004" y="1307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2" name="Line 9"/>
              <p:cNvSpPr>
                <a:spLocks noChangeAspect="1" noChangeShapeType="1"/>
              </p:cNvSpPr>
              <p:nvPr/>
            </p:nvSpPr>
            <p:spPr bwMode="auto">
              <a:xfrm rot="7200000">
                <a:off x="1011" y="1300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3" name="Line 10"/>
              <p:cNvSpPr>
                <a:spLocks noChangeAspect="1" noChangeShapeType="1"/>
              </p:cNvSpPr>
              <p:nvPr/>
            </p:nvSpPr>
            <p:spPr bwMode="auto">
              <a:xfrm rot="9000000">
                <a:off x="1017" y="1322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7357" name="Rectangle 11"/>
            <p:cNvSpPr>
              <a:spLocks noChangeArrowheads="1"/>
            </p:cNvSpPr>
            <p:nvPr/>
          </p:nvSpPr>
          <p:spPr bwMode="auto">
            <a:xfrm>
              <a:off x="1776" y="1488"/>
              <a:ext cx="3600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 anchor="b">
              <a:prstTxWarp prst="textNoShape">
                <a:avLst/>
              </a:prstTxWarp>
            </a:bodyPr>
            <a:lstStyle/>
            <a:p>
              <a:r>
                <a:rPr lang="en-US" sz="2800">
                  <a:solidFill>
                    <a:schemeClr val="tx2"/>
                  </a:solidFill>
                  <a:latin typeface="Calibri" panose="020F0502020204030204" pitchFamily="34" charset="0"/>
                </a:rPr>
                <a:t>Tracks divided into sectors</a:t>
              </a:r>
            </a:p>
          </p:txBody>
        </p:sp>
      </p:grpSp>
      <p:sp>
        <p:nvSpPr>
          <p:cNvPr id="57348" name="Rectangle 12"/>
          <p:cNvSpPr>
            <a:spLocks noGrp="1" noChangeArrowheads="1"/>
          </p:cNvSpPr>
          <p:nvPr>
            <p:ph type="title"/>
          </p:nvPr>
        </p:nvSpPr>
        <p:spPr>
          <a:xfrm>
            <a:off x="1881018" y="381000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Disk Structure - top view of single platter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452688" y="1524001"/>
            <a:ext cx="7300912" cy="2117725"/>
            <a:chOff x="585" y="960"/>
            <a:chExt cx="4599" cy="1334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585" y="1430"/>
              <a:ext cx="865" cy="864"/>
              <a:chOff x="585" y="1430"/>
              <a:chExt cx="865" cy="864"/>
            </a:xfrm>
          </p:grpSpPr>
          <p:sp>
            <p:nvSpPr>
              <p:cNvPr id="57352" name="Oval 15"/>
              <p:cNvSpPr>
                <a:spLocks noChangeAspect="1" noChangeArrowheads="1"/>
              </p:cNvSpPr>
              <p:nvPr/>
            </p:nvSpPr>
            <p:spPr bwMode="auto">
              <a:xfrm>
                <a:off x="900" y="1765"/>
                <a:ext cx="216" cy="2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3" name="Oval 16"/>
              <p:cNvSpPr>
                <a:spLocks noChangeAspect="1" noChangeArrowheads="1"/>
              </p:cNvSpPr>
              <p:nvPr/>
            </p:nvSpPr>
            <p:spPr bwMode="auto">
              <a:xfrm>
                <a:off x="585" y="1430"/>
                <a:ext cx="865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4" name="Oval 17"/>
              <p:cNvSpPr>
                <a:spLocks noChangeAspect="1" noChangeArrowheads="1"/>
              </p:cNvSpPr>
              <p:nvPr/>
            </p:nvSpPr>
            <p:spPr bwMode="auto">
              <a:xfrm>
                <a:off x="693" y="1538"/>
                <a:ext cx="649" cy="6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5" name="Oval 18"/>
              <p:cNvSpPr>
                <a:spLocks noChangeAspect="1" noChangeArrowheads="1"/>
              </p:cNvSpPr>
              <p:nvPr/>
            </p:nvSpPr>
            <p:spPr bwMode="auto">
              <a:xfrm>
                <a:off x="792" y="1657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7351" name="Rectangle 19"/>
            <p:cNvSpPr>
              <a:spLocks noChangeArrowheads="1"/>
            </p:cNvSpPr>
            <p:nvPr/>
          </p:nvSpPr>
          <p:spPr bwMode="auto">
            <a:xfrm>
              <a:off x="1776" y="960"/>
              <a:ext cx="3408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 anchor="b">
              <a:prstTxWarp prst="textNoShape">
                <a:avLst/>
              </a:prstTxWarp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alibri" panose="020F0502020204030204" pitchFamily="34" charset="0"/>
                </a:rPr>
                <a:t>Surface organized into tracks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2259013" y="2090739"/>
            <a:ext cx="1727200" cy="1722437"/>
            <a:chOff x="525" y="1152"/>
            <a:chExt cx="1449" cy="1446"/>
          </a:xfrm>
        </p:grpSpPr>
        <p:sp>
          <p:nvSpPr>
            <p:cNvPr id="116740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399" name="Oval 5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0" name="Oval 6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1" name="Oval 7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2" name="Line 8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3" name="Line 9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4" name="Line 10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5" name="Line 11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6" name="Line 12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7" name="Line 13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8" name="Oval 14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396" name="AutoShape 15"/>
          <p:cNvSpPr>
            <a:spLocks noChangeAspect="1" noChangeArrowheads="1"/>
          </p:cNvSpPr>
          <p:nvPr/>
        </p:nvSpPr>
        <p:spPr bwMode="auto">
          <a:xfrm>
            <a:off x="2984501" y="1962151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Rectangle 16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Head in position above a track</a:t>
            </a:r>
          </a:p>
        </p:txBody>
      </p:sp>
    </p:spTree>
    <p:extLst>
      <p:ext uri="{BB962C8B-B14F-4D97-AF65-F5344CB8AC3E}">
        <p14:creationId xmlns:p14="http://schemas.microsoft.com/office/powerpoint/2010/main" val="308448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2259013" y="2090739"/>
            <a:ext cx="1727200" cy="1722437"/>
            <a:chOff x="525" y="1152"/>
            <a:chExt cx="1449" cy="1446"/>
          </a:xfrm>
        </p:grpSpPr>
        <p:sp>
          <p:nvSpPr>
            <p:cNvPr id="118788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8" name="Oval 5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49" name="Oval 6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0" name="Oval 7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1" name="Line 8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2" name="Line 9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3" name="Line 10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4" name="Line 11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5" name="Line 12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6" name="Line 13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7" name="Oval 14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444" name="AutoShape 15"/>
          <p:cNvSpPr>
            <a:spLocks noChangeAspect="1" noChangeArrowheads="1"/>
          </p:cNvSpPr>
          <p:nvPr/>
        </p:nvSpPr>
        <p:spPr bwMode="auto">
          <a:xfrm>
            <a:off x="2984501" y="1962151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5" name="AutoShape 16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6" name="Rectangle 17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Rotation is counter-clockwise</a:t>
            </a:r>
          </a:p>
        </p:txBody>
      </p:sp>
    </p:spTree>
    <p:extLst>
      <p:ext uri="{BB962C8B-B14F-4D97-AF65-F5344CB8AC3E}">
        <p14:creationId xmlns:p14="http://schemas.microsoft.com/office/powerpoint/2010/main" val="1320564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59013" y="1962151"/>
            <a:ext cx="1727200" cy="1851025"/>
            <a:chOff x="463" y="1236"/>
            <a:chExt cx="1088" cy="116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grpSp>
            <p:nvGrpSpPr>
              <p:cNvPr id="4" name="Group 5"/>
              <p:cNvGrpSpPr>
                <a:grpSpLocks noChangeAspect="1"/>
              </p:cNvGrpSpPr>
              <p:nvPr/>
            </p:nvGrpSpPr>
            <p:grpSpPr bwMode="auto">
              <a:xfrm>
                <a:off x="463" y="1317"/>
                <a:ext cx="1088" cy="1085"/>
                <a:chOff x="525" y="1152"/>
                <a:chExt cx="1449" cy="1446"/>
              </a:xfrm>
            </p:grpSpPr>
            <p:sp>
              <p:nvSpPr>
                <p:cNvPr id="120838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499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0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1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2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3" name="Line 11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4" name="Line 12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5" name="Line 13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6" name="Line 14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7" name="Line 15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8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497" name="Freeform 17"/>
              <p:cNvSpPr>
                <a:spLocks noChangeAspect="1"/>
              </p:cNvSpPr>
              <p:nvPr/>
            </p:nvSpPr>
            <p:spPr bwMode="auto">
              <a:xfrm rot="1766421">
                <a:off x="982" y="1526"/>
                <a:ext cx="161" cy="153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3495" name="AutoShape 18"/>
            <p:cNvSpPr>
              <a:spLocks noChangeAspect="1" noChangeArrowheads="1"/>
            </p:cNvSpPr>
            <p:nvPr/>
          </p:nvSpPr>
          <p:spPr bwMode="auto">
            <a:xfrm>
              <a:off x="920" y="1236"/>
              <a:ext cx="183" cy="350"/>
            </a:xfrm>
            <a:prstGeom prst="downArrow">
              <a:avLst>
                <a:gd name="adj1" fmla="val 50000"/>
                <a:gd name="adj2" fmla="val 47814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492" name="AutoShape 19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3" name="Rectangle 20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About to read blue sector</a:t>
            </a:r>
          </a:p>
        </p:txBody>
      </p:sp>
    </p:spTree>
    <p:extLst>
      <p:ext uri="{BB962C8B-B14F-4D97-AF65-F5344CB8AC3E}">
        <p14:creationId xmlns:p14="http://schemas.microsoft.com/office/powerpoint/2010/main" val="269591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0574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latin typeface="Calibri" panose="020F0502020204030204" pitchFamily="34" charset="0"/>
              </a:rPr>
              <a:t>After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read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259013" y="2090739"/>
            <a:ext cx="1727200" cy="1722437"/>
            <a:chOff x="525" y="1152"/>
            <a:chExt cx="1449" cy="1446"/>
          </a:xfrm>
        </p:grpSpPr>
        <p:sp>
          <p:nvSpPr>
            <p:cNvPr id="122885" name="Oval 5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546" name="Oval 6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7" name="Oval 7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8" name="Oval 8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9" name="Line 9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0" name="Line 10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1" name="Line 11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2" name="Line 12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3" name="Line 13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4" name="Line 14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5" name="Oval 15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541" name="Freeform 16"/>
          <p:cNvSpPr>
            <a:spLocks noChangeAspect="1"/>
          </p:cNvSpPr>
          <p:nvPr/>
        </p:nvSpPr>
        <p:spPr bwMode="auto">
          <a:xfrm>
            <a:off x="2882900" y="2438400"/>
            <a:ext cx="242888" cy="230188"/>
          </a:xfrm>
          <a:custGeom>
            <a:avLst/>
            <a:gdLst>
              <a:gd name="T0" fmla="*/ 62 w 164"/>
              <a:gd name="T1" fmla="*/ 155 h 155"/>
              <a:gd name="T2" fmla="*/ 0 w 164"/>
              <a:gd name="T3" fmla="*/ 48 h 155"/>
              <a:gd name="T4" fmla="*/ 21 w 164"/>
              <a:gd name="T5" fmla="*/ 38 h 155"/>
              <a:gd name="T6" fmla="*/ 45 w 164"/>
              <a:gd name="T7" fmla="*/ 26 h 155"/>
              <a:gd name="T8" fmla="*/ 62 w 164"/>
              <a:gd name="T9" fmla="*/ 21 h 155"/>
              <a:gd name="T10" fmla="*/ 80 w 164"/>
              <a:gd name="T11" fmla="*/ 14 h 155"/>
              <a:gd name="T12" fmla="*/ 102 w 164"/>
              <a:gd name="T13" fmla="*/ 9 h 155"/>
              <a:gd name="T14" fmla="*/ 122 w 164"/>
              <a:gd name="T15" fmla="*/ 5 h 155"/>
              <a:gd name="T16" fmla="*/ 152 w 164"/>
              <a:gd name="T17" fmla="*/ 2 h 155"/>
              <a:gd name="T18" fmla="*/ 164 w 164"/>
              <a:gd name="T19" fmla="*/ 0 h 155"/>
              <a:gd name="T20" fmla="*/ 164 w 164"/>
              <a:gd name="T21" fmla="*/ 129 h 155"/>
              <a:gd name="T22" fmla="*/ 149 w 164"/>
              <a:gd name="T23" fmla="*/ 131 h 155"/>
              <a:gd name="T24" fmla="*/ 137 w 164"/>
              <a:gd name="T25" fmla="*/ 131 h 155"/>
              <a:gd name="T26" fmla="*/ 126 w 164"/>
              <a:gd name="T27" fmla="*/ 132 h 155"/>
              <a:gd name="T28" fmla="*/ 107 w 164"/>
              <a:gd name="T29" fmla="*/ 138 h 155"/>
              <a:gd name="T30" fmla="*/ 89 w 164"/>
              <a:gd name="T31" fmla="*/ 143 h 155"/>
              <a:gd name="T32" fmla="*/ 71 w 164"/>
              <a:gd name="T33" fmla="*/ 150 h 155"/>
              <a:gd name="T34" fmla="*/ 62 w 164"/>
              <a:gd name="T35" fmla="*/ 155 h 15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4"/>
              <a:gd name="T55" fmla="*/ 0 h 155"/>
              <a:gd name="T56" fmla="*/ 164 w 164"/>
              <a:gd name="T57" fmla="*/ 155 h 15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4" h="155">
                <a:moveTo>
                  <a:pt x="62" y="155"/>
                </a:moveTo>
                <a:lnTo>
                  <a:pt x="0" y="48"/>
                </a:lnTo>
                <a:lnTo>
                  <a:pt x="21" y="38"/>
                </a:lnTo>
                <a:lnTo>
                  <a:pt x="45" y="26"/>
                </a:lnTo>
                <a:lnTo>
                  <a:pt x="62" y="21"/>
                </a:lnTo>
                <a:lnTo>
                  <a:pt x="80" y="14"/>
                </a:lnTo>
                <a:lnTo>
                  <a:pt x="102" y="9"/>
                </a:lnTo>
                <a:lnTo>
                  <a:pt x="122" y="5"/>
                </a:lnTo>
                <a:lnTo>
                  <a:pt x="152" y="2"/>
                </a:lnTo>
                <a:lnTo>
                  <a:pt x="164" y="0"/>
                </a:lnTo>
                <a:lnTo>
                  <a:pt x="164" y="129"/>
                </a:lnTo>
                <a:lnTo>
                  <a:pt x="149" y="131"/>
                </a:lnTo>
                <a:lnTo>
                  <a:pt x="137" y="131"/>
                </a:lnTo>
                <a:lnTo>
                  <a:pt x="126" y="132"/>
                </a:lnTo>
                <a:lnTo>
                  <a:pt x="107" y="138"/>
                </a:lnTo>
                <a:lnTo>
                  <a:pt x="89" y="143"/>
                </a:lnTo>
                <a:lnTo>
                  <a:pt x="71" y="150"/>
                </a:lnTo>
                <a:lnTo>
                  <a:pt x="62" y="155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2" name="AutoShape 17"/>
          <p:cNvSpPr>
            <a:spLocks noChangeAspect="1" noChangeArrowheads="1"/>
          </p:cNvSpPr>
          <p:nvPr/>
        </p:nvSpPr>
        <p:spPr bwMode="auto">
          <a:xfrm>
            <a:off x="2984501" y="1962151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3" name="AutoShape 18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4" name="Rectangle 19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After reading blue sector</a:t>
            </a:r>
          </a:p>
        </p:txBody>
      </p:sp>
    </p:spTree>
    <p:extLst>
      <p:ext uri="{BB962C8B-B14F-4D97-AF65-F5344CB8AC3E}">
        <p14:creationId xmlns:p14="http://schemas.microsoft.com/office/powerpoint/2010/main" val="4100166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0574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latin typeface="Calibri" panose="020F0502020204030204" pitchFamily="34" charset="0"/>
              </a:rPr>
              <a:t>After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read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259013" y="1962150"/>
            <a:ext cx="1727200" cy="1855788"/>
            <a:chOff x="444" y="1113"/>
            <a:chExt cx="1163" cy="1251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6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4935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597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598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599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0" name="Line 1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1" name="Line 1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2" name="Line 1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3" name="Line 1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4" name="Line 1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5" name="Line 1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6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7594" name="Freeform 18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95" name="Freeform 19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592" name="AutoShape 20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589" name="AutoShape 21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0" name="Rectangle 22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Red request scheduled next</a:t>
            </a:r>
          </a:p>
        </p:txBody>
      </p:sp>
    </p:spTree>
    <p:extLst>
      <p:ext uri="{BB962C8B-B14F-4D97-AF65-F5344CB8AC3E}">
        <p14:creationId xmlns:p14="http://schemas.microsoft.com/office/powerpoint/2010/main" val="51153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Seek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0574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267200" y="3946526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latin typeface="Calibri" panose="020F0502020204030204" pitchFamily="34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259013" y="1962150"/>
            <a:ext cx="1727200" cy="1855788"/>
            <a:chOff x="444" y="1113"/>
            <a:chExt cx="1163" cy="1251"/>
          </a:xfrm>
        </p:grpSpPr>
        <p:grpSp>
          <p:nvGrpSpPr>
            <p:cNvPr id="3" name="Group 6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7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6984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66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4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5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6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7" name="Line 13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8" name="Line 14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9" name="Line 15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70" name="Line 16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71" name="Line 17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72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660" name="Freeform 19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61" name="Freeform 20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658" name="AutoShape 21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 noChangeAspect="1"/>
          </p:cNvGrpSpPr>
          <p:nvPr/>
        </p:nvGrpSpPr>
        <p:grpSpPr bwMode="auto">
          <a:xfrm>
            <a:off x="4308475" y="1600200"/>
            <a:ext cx="1727200" cy="2217738"/>
            <a:chOff x="1716" y="864"/>
            <a:chExt cx="1163" cy="1494"/>
          </a:xfrm>
        </p:grpSpPr>
        <p:grpSp>
          <p:nvGrpSpPr>
            <p:cNvPr id="6" name="Group 23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4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7001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647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48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49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0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1" name="Line 30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2" name="Line 31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3" name="Line 32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4" name="Line 33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5" name="Line 34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6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644" name="Freeform 36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45" name="Freeform 37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642" name="AutoShape 38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639" name="AutoShape 39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0" name="Rectangle 40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Seek to red’s track</a:t>
            </a:r>
          </a:p>
        </p:txBody>
      </p:sp>
    </p:spTree>
    <p:extLst>
      <p:ext uri="{BB962C8B-B14F-4D97-AF65-F5344CB8AC3E}">
        <p14:creationId xmlns:p14="http://schemas.microsoft.com/office/powerpoint/2010/main" val="547281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Rotational Latency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0574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267200" y="3946526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latin typeface="Calibri" panose="020F0502020204030204" pitchFamily="34" charset="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6019800" y="3946526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Rotational latency</a:t>
            </a: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2259013" y="1962150"/>
            <a:ext cx="1727200" cy="1855788"/>
            <a:chOff x="444" y="1113"/>
            <a:chExt cx="1163" cy="1251"/>
          </a:xfrm>
        </p:grpSpPr>
        <p:grpSp>
          <p:nvGrpSpPr>
            <p:cNvPr id="3" name="Group 7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8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903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7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1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2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3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4" name="Line 14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5" name="Line 15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6" name="Line 16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7" name="Line 17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8" name="Line 18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9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727" name="Freeform 20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28" name="Freeform 21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25" name="AutoShape 22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 noChangeAspect="1"/>
          </p:cNvGrpSpPr>
          <p:nvPr/>
        </p:nvGrpSpPr>
        <p:grpSpPr bwMode="auto">
          <a:xfrm>
            <a:off x="4308475" y="1600200"/>
            <a:ext cx="1727200" cy="2217738"/>
            <a:chOff x="1716" y="864"/>
            <a:chExt cx="1163" cy="1494"/>
          </a:xfrm>
        </p:grpSpPr>
        <p:grpSp>
          <p:nvGrpSpPr>
            <p:cNvPr id="6" name="Group 24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5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9050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714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5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6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7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8" name="Line 31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9" name="Line 32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0" name="Line 33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1" name="Line 34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2" name="Line 35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3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711" name="Freeform 37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12" name="Freeform 38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09" name="AutoShape 39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0"/>
          <p:cNvGrpSpPr>
            <a:grpSpLocks noChangeAspect="1"/>
          </p:cNvGrpSpPr>
          <p:nvPr/>
        </p:nvGrpSpPr>
        <p:grpSpPr bwMode="auto">
          <a:xfrm>
            <a:off x="6357938" y="1625600"/>
            <a:ext cx="1727200" cy="2192338"/>
            <a:chOff x="3003" y="864"/>
            <a:chExt cx="1163" cy="1476"/>
          </a:xfrm>
        </p:grpSpPr>
        <p:grpSp>
          <p:nvGrpSpPr>
            <p:cNvPr id="9" name="Group 41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2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29067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698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699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0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1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2" name="Line 48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3" name="Line 49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4" name="Line 50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5" name="Line 51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6" name="Line 52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7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694" name="Freeform 54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95" name="Freeform 55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96" name="Freeform 56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692" name="AutoShape 57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689" name="AutoShape 58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0" name="Rectangle 59"/>
          <p:cNvSpPr>
            <a:spLocks noChangeArrowheads="1"/>
          </p:cNvSpPr>
          <p:nvPr/>
        </p:nvSpPr>
        <p:spPr bwMode="auto">
          <a:xfrm>
            <a:off x="3505200" y="4495800"/>
            <a:ext cx="64008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Wait for red sector to rotate around</a:t>
            </a:r>
          </a:p>
        </p:txBody>
      </p:sp>
    </p:spTree>
    <p:extLst>
      <p:ext uri="{BB962C8B-B14F-4D97-AF65-F5344CB8AC3E}">
        <p14:creationId xmlns:p14="http://schemas.microsoft.com/office/powerpoint/2010/main" val="2651499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0574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267200" y="3946526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latin typeface="Calibri" panose="020F0502020204030204" pitchFamily="34" charset="0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019800" y="3946526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Rotational latency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82296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r>
              <a:rPr lang="en-US" sz="2000">
                <a:latin typeface="Calibri" panose="020F0502020204030204" pitchFamily="34" charset="0"/>
              </a:rPr>
              <a:t> read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2259013" y="1962150"/>
            <a:ext cx="1727200" cy="1855788"/>
            <a:chOff x="444" y="1113"/>
            <a:chExt cx="1163" cy="1251"/>
          </a:xfrm>
        </p:grpSpPr>
        <p:grpSp>
          <p:nvGrpSpPr>
            <p:cNvPr id="3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1082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96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97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98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99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0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1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2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3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4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5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93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94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91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4308475" y="1600200"/>
            <a:ext cx="1727200" cy="2217738"/>
            <a:chOff x="1716" y="864"/>
            <a:chExt cx="1163" cy="1494"/>
          </a:xfrm>
        </p:grpSpPr>
        <p:grpSp>
          <p:nvGrpSpPr>
            <p:cNvPr id="6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1099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80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1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2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3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4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5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6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7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8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9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77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78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75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 noChangeAspect="1"/>
          </p:cNvGrpSpPr>
          <p:nvPr/>
        </p:nvGrpSpPr>
        <p:grpSpPr bwMode="auto">
          <a:xfrm>
            <a:off x="6357938" y="1625600"/>
            <a:ext cx="1727200" cy="2192338"/>
            <a:chOff x="3003" y="864"/>
            <a:chExt cx="1163" cy="1476"/>
          </a:xfrm>
        </p:grpSpPr>
        <p:grpSp>
          <p:nvGrpSpPr>
            <p:cNvPr id="9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1116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64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5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6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7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8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9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0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1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2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3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60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61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62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58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 noChangeAspect="1"/>
          </p:cNvGrpSpPr>
          <p:nvPr/>
        </p:nvGrpSpPr>
        <p:grpSpPr bwMode="auto">
          <a:xfrm>
            <a:off x="8407400" y="1649414"/>
            <a:ext cx="1727200" cy="2168525"/>
            <a:chOff x="4299" y="858"/>
            <a:chExt cx="1163" cy="1461"/>
          </a:xfrm>
        </p:grpSpPr>
        <p:grpSp>
          <p:nvGrpSpPr>
            <p:cNvPr id="12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13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1134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3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47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48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49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0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1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2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3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4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5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6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44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45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42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739" name="AutoShape 76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0" name="Rectangle 77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Complete read of red</a:t>
            </a:r>
          </a:p>
        </p:txBody>
      </p:sp>
    </p:spTree>
    <p:extLst>
      <p:ext uri="{BB962C8B-B14F-4D97-AF65-F5344CB8AC3E}">
        <p14:creationId xmlns:p14="http://schemas.microsoft.com/office/powerpoint/2010/main" val="83865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Storage technologies and trends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Caching in the memory hierarchy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5727" y="5657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19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9" y="435678"/>
            <a:ext cx="8092663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Disk Access – Service Time Components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0574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267200" y="3946526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latin typeface="Calibri" panose="020F0502020204030204" pitchFamily="34" charset="0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19800" y="3946526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Rotational latency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82296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r>
              <a:rPr lang="en-US" sz="2000">
                <a:latin typeface="Calibri" panose="020F0502020204030204" pitchFamily="34" charset="0"/>
              </a:rPr>
              <a:t> read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2259013" y="1962150"/>
            <a:ext cx="1727200" cy="1855788"/>
            <a:chOff x="444" y="1113"/>
            <a:chExt cx="1163" cy="1251"/>
          </a:xfrm>
        </p:grpSpPr>
        <p:grpSp>
          <p:nvGrpSpPr>
            <p:cNvPr id="3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31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48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9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0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1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2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3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4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5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6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7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45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46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43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4308475" y="1600200"/>
            <a:ext cx="1727200" cy="2217738"/>
            <a:chOff x="1716" y="864"/>
            <a:chExt cx="1163" cy="1494"/>
          </a:xfrm>
        </p:grpSpPr>
        <p:grpSp>
          <p:nvGrpSpPr>
            <p:cNvPr id="6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3147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32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3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4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5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6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7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8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9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0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1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29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30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27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 noChangeAspect="1"/>
          </p:cNvGrpSpPr>
          <p:nvPr/>
        </p:nvGrpSpPr>
        <p:grpSpPr bwMode="auto">
          <a:xfrm>
            <a:off x="6357938" y="1625600"/>
            <a:ext cx="1727200" cy="2192338"/>
            <a:chOff x="3003" y="864"/>
            <a:chExt cx="1163" cy="1476"/>
          </a:xfrm>
        </p:grpSpPr>
        <p:grpSp>
          <p:nvGrpSpPr>
            <p:cNvPr id="9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3164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16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7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8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9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0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1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2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3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4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5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12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3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4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10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 noChangeAspect="1"/>
          </p:cNvGrpSpPr>
          <p:nvPr/>
        </p:nvGrpSpPr>
        <p:grpSpPr bwMode="auto">
          <a:xfrm>
            <a:off x="8407400" y="1649414"/>
            <a:ext cx="1727200" cy="2168525"/>
            <a:chOff x="4299" y="858"/>
            <a:chExt cx="1163" cy="1461"/>
          </a:xfrm>
        </p:grpSpPr>
        <p:grpSp>
          <p:nvGrpSpPr>
            <p:cNvPr id="12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13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3182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3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799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0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1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2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3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4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5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6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7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8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796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7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794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787" name="AutoShape 76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182654" y="5341203"/>
            <a:ext cx="140621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Data transfer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774854" y="5341203"/>
            <a:ext cx="62549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Seek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00800" y="5341204"/>
            <a:ext cx="16565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Rotational </a:t>
            </a:r>
          </a:p>
          <a:p>
            <a:pPr algn="ctr"/>
            <a:r>
              <a:rPr lang="en-US" dirty="0">
                <a:latin typeface="Calibri" pitchFamily="34" charset="0"/>
              </a:rPr>
              <a:t>latency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54854" y="5341203"/>
            <a:ext cx="140621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Data transfer</a:t>
            </a:r>
          </a:p>
        </p:txBody>
      </p:sp>
      <p:cxnSp>
        <p:nvCxnSpPr>
          <p:cNvPr id="89" name="Straight Arrow Connector 88"/>
          <p:cNvCxnSpPr>
            <a:stCxn id="84" idx="0"/>
          </p:cNvCxnSpPr>
          <p:nvPr/>
        </p:nvCxnSpPr>
        <p:spPr bwMode="auto">
          <a:xfrm flipV="1">
            <a:off x="2885763" y="4573369"/>
            <a:ext cx="240562" cy="76783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rot="5400000" flipH="1" flipV="1">
            <a:off x="4799151" y="5018901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rot="5400000" flipH="1" flipV="1">
            <a:off x="6849659" y="5018901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 flipH="1" flipV="1">
            <a:off x="8899121" y="5030569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21984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Access Time</a:t>
            </a:r>
          </a:p>
        </p:txBody>
      </p:sp>
      <p:sp>
        <p:nvSpPr>
          <p:cNvPr id="12595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366125" cy="49720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Average time to access some target sector approximated by: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 +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Seek time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to position heads over cylinder containing target sector.</a:t>
            </a:r>
          </a:p>
          <a:p>
            <a:pPr lvl="1"/>
            <a:r>
              <a:rPr lang="en-US" dirty="0"/>
              <a:t>Typical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 is 3—9 ms</a:t>
            </a:r>
          </a:p>
          <a:p>
            <a:r>
              <a:rPr lang="en-US" dirty="0">
                <a:solidFill>
                  <a:srgbClr val="C00000"/>
                </a:solidFill>
              </a:rPr>
              <a:t>Rotational latency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waiting for first bit of target sector to pass under </a:t>
            </a:r>
            <a:r>
              <a:rPr lang="en-US" dirty="0" err="1"/>
              <a:t>r/w</a:t>
            </a:r>
            <a:r>
              <a:rPr lang="en-US" dirty="0"/>
              <a:t> head.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1/2 </a:t>
            </a:r>
            <a:r>
              <a:rPr lang="en-US" dirty="0" err="1"/>
              <a:t>x</a:t>
            </a:r>
            <a:r>
              <a:rPr lang="en-US" dirty="0"/>
              <a:t> 1/RPMs </a:t>
            </a:r>
            <a:r>
              <a:rPr lang="en-US" dirty="0" err="1"/>
              <a:t>x</a:t>
            </a:r>
            <a:r>
              <a:rPr lang="en-US" dirty="0"/>
              <a:t> 60 sec/1 min</a:t>
            </a:r>
          </a:p>
          <a:p>
            <a:pPr lvl="1"/>
            <a:r>
              <a:rPr lang="en-US" dirty="0"/>
              <a:t>Typical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7,200 RPMs</a:t>
            </a:r>
          </a:p>
          <a:p>
            <a:r>
              <a:rPr lang="en-US" dirty="0">
                <a:solidFill>
                  <a:srgbClr val="C00000"/>
                </a:solidFill>
              </a:rPr>
              <a:t>Transfer time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)	</a:t>
            </a:r>
          </a:p>
          <a:p>
            <a:pPr lvl="1"/>
            <a:r>
              <a:rPr lang="en-US" dirty="0"/>
              <a:t>Time to read the bits in the target sector.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 1/RPM </a:t>
            </a:r>
            <a:r>
              <a:rPr lang="en-US" dirty="0" err="1"/>
              <a:t>x</a:t>
            </a:r>
            <a:r>
              <a:rPr lang="en-US" dirty="0"/>
              <a:t> 1/(avg # sectors/track) </a:t>
            </a:r>
            <a:r>
              <a:rPr lang="en-US" dirty="0" err="1"/>
              <a:t>x</a:t>
            </a:r>
            <a:r>
              <a:rPr lang="en-US" dirty="0"/>
              <a:t> 60 secs/1 min.</a:t>
            </a:r>
          </a:p>
        </p:txBody>
      </p:sp>
    </p:spTree>
    <p:extLst>
      <p:ext uri="{BB962C8B-B14F-4D97-AF65-F5344CB8AC3E}">
        <p14:creationId xmlns:p14="http://schemas.microsoft.com/office/powerpoint/2010/main" val="1074670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Time Example</a:t>
            </a:r>
          </a:p>
        </p:txBody>
      </p:sp>
      <p:sp>
        <p:nvSpPr>
          <p:cNvPr id="12698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747125" cy="4972050"/>
          </a:xfrm>
        </p:spPr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Rotational rate = 7,200 RPM</a:t>
            </a:r>
          </a:p>
          <a:p>
            <a:pPr lvl="1"/>
            <a:r>
              <a:rPr lang="en-US" dirty="0"/>
              <a:t>Average seek time = 9 ms.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 # sectors/track = 400.</a:t>
            </a:r>
          </a:p>
          <a:p>
            <a:r>
              <a:rPr lang="en-US" dirty="0"/>
              <a:t>Derived: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874" y="3276601"/>
            <a:ext cx="5365411" cy="3219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6368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Time Example</a:t>
            </a:r>
          </a:p>
        </p:txBody>
      </p:sp>
      <p:sp>
        <p:nvSpPr>
          <p:cNvPr id="12698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920876" y="1288502"/>
            <a:ext cx="8747125" cy="49720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Rotational rate = 7,200 RPM</a:t>
            </a:r>
          </a:p>
          <a:p>
            <a:pPr lvl="1"/>
            <a:r>
              <a:rPr lang="en-US" dirty="0"/>
              <a:t>Average seek time = </a:t>
            </a:r>
            <a:r>
              <a:rPr lang="en-US" dirty="0">
                <a:solidFill>
                  <a:srgbClr val="C00000"/>
                </a:solidFill>
              </a:rPr>
              <a:t>9 ms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 # sectors/track = 400.</a:t>
            </a:r>
          </a:p>
          <a:p>
            <a:r>
              <a:rPr lang="en-US" dirty="0"/>
              <a:t>Derived: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1/2 x (60 secs/7200 RPM) x 1000 ms/sec = </a:t>
            </a:r>
            <a:r>
              <a:rPr lang="en-US" dirty="0">
                <a:solidFill>
                  <a:srgbClr val="C00000"/>
                </a:solidFill>
              </a:rPr>
              <a:t>4 ms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 60/7200 RPM </a:t>
            </a:r>
            <a:r>
              <a:rPr lang="en-US" dirty="0" err="1"/>
              <a:t>x</a:t>
            </a:r>
            <a:r>
              <a:rPr lang="en-US" dirty="0"/>
              <a:t> 1/400 </a:t>
            </a:r>
            <a:r>
              <a:rPr lang="en-US" dirty="0" err="1"/>
              <a:t>secs</a:t>
            </a:r>
            <a:r>
              <a:rPr lang="en-US" dirty="0"/>
              <a:t>/track </a:t>
            </a:r>
            <a:r>
              <a:rPr lang="en-US" dirty="0" err="1"/>
              <a:t>x</a:t>
            </a:r>
            <a:r>
              <a:rPr lang="en-US" dirty="0"/>
              <a:t> 1000 ms/sec = </a:t>
            </a:r>
            <a:r>
              <a:rPr lang="en-US" dirty="0">
                <a:solidFill>
                  <a:srgbClr val="C00000"/>
                </a:solidFill>
              </a:rPr>
              <a:t>0.02 ms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 </a:t>
            </a:r>
            <a:r>
              <a:rPr lang="en-US" dirty="0">
                <a:solidFill>
                  <a:srgbClr val="C00000"/>
                </a:solidFill>
              </a:rPr>
              <a:t>9 ms + 4 ms + 0.02 ms</a:t>
            </a:r>
          </a:p>
          <a:p>
            <a:r>
              <a:rPr lang="en-US" dirty="0"/>
              <a:t>Important points:</a:t>
            </a:r>
          </a:p>
          <a:p>
            <a:pPr lvl="1"/>
            <a:r>
              <a:rPr lang="en-US" dirty="0"/>
              <a:t>Access time dominated by seek time and rotational latency.</a:t>
            </a:r>
          </a:p>
          <a:p>
            <a:pPr lvl="1"/>
            <a:r>
              <a:rPr lang="en-US" dirty="0"/>
              <a:t>First bit in a sector is the most expensive, the rest are free.</a:t>
            </a:r>
          </a:p>
          <a:p>
            <a:pPr lvl="1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SRAM access time is about  4 ns/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doubleword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, DRAM about  60 ns</a:t>
            </a:r>
          </a:p>
          <a:p>
            <a:pPr lvl="2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Disk is about 40,000 times slower than SRAM, </a:t>
            </a:r>
          </a:p>
          <a:p>
            <a:pPr lvl="2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2,500 times slower then DRAM.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7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Disk Blocks</a:t>
            </a:r>
          </a:p>
        </p:txBody>
      </p:sp>
      <p:sp>
        <p:nvSpPr>
          <p:cNvPr id="12800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Modern disks present a simpler abstract view of the complex sector geometry:</a:t>
            </a:r>
          </a:p>
          <a:p>
            <a:pPr lvl="1"/>
            <a:r>
              <a:rPr lang="en-US" dirty="0"/>
              <a:t>The set of available sectors is modeled as a sequence of </a:t>
            </a:r>
            <a:r>
              <a:rPr lang="en-US" dirty="0" err="1"/>
              <a:t>b</a:t>
            </a:r>
            <a:r>
              <a:rPr lang="en-US" dirty="0"/>
              <a:t>-sized </a:t>
            </a:r>
            <a:r>
              <a:rPr lang="en-US" dirty="0">
                <a:solidFill>
                  <a:srgbClr val="C00000"/>
                </a:solidFill>
              </a:rPr>
              <a:t>logical blocks </a:t>
            </a:r>
            <a:r>
              <a:rPr lang="en-US" dirty="0"/>
              <a:t>(0, 1, 2, ...)</a:t>
            </a:r>
          </a:p>
          <a:p>
            <a:r>
              <a:rPr lang="en-US" dirty="0"/>
              <a:t>Mapping between logical blocks and actual (physical) sectors</a:t>
            </a:r>
          </a:p>
          <a:p>
            <a:pPr lvl="1"/>
            <a:r>
              <a:rPr lang="en-US" dirty="0"/>
              <a:t>Maintained by hardware/firmware device called disk controller.</a:t>
            </a:r>
          </a:p>
          <a:p>
            <a:pPr lvl="1"/>
            <a:r>
              <a:rPr lang="en-US" dirty="0"/>
              <a:t>Converts requests for logical blocks into (</a:t>
            </a:r>
            <a:r>
              <a:rPr lang="en-US" dirty="0" err="1"/>
              <a:t>surface,track,sector</a:t>
            </a:r>
            <a:r>
              <a:rPr lang="en-US" dirty="0"/>
              <a:t>) triples.</a:t>
            </a:r>
          </a:p>
          <a:p>
            <a:r>
              <a:rPr lang="en-US" dirty="0"/>
              <a:t>Allows controller to set aside spare cylinders for each zone.</a:t>
            </a:r>
          </a:p>
          <a:p>
            <a:pPr lvl="1"/>
            <a:r>
              <a:rPr lang="en-US" dirty="0"/>
              <a:t>Accounts for the difference in “formatted capacity” and “maximum capacity”.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27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1" name="Rectangle 51"/>
          <p:cNvSpPr>
            <a:spLocks noGrp="1" noChangeArrowheads="1"/>
          </p:cNvSpPr>
          <p:nvPr>
            <p:ph type="title"/>
          </p:nvPr>
        </p:nvSpPr>
        <p:spPr>
          <a:xfrm>
            <a:off x="1881019" y="334078"/>
            <a:ext cx="7592093" cy="762000"/>
          </a:xfrm>
        </p:spPr>
        <p:txBody>
          <a:bodyPr/>
          <a:lstStyle/>
          <a:p>
            <a:r>
              <a:rPr lang="en-US" dirty="0"/>
              <a:t>I/O Bus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8404225" y="287655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6880225" y="30289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5965825" y="306070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97287" name="AutoShape 7"/>
          <p:cNvSpPr>
            <a:spLocks noChangeArrowheads="1"/>
          </p:cNvSpPr>
          <p:nvPr/>
        </p:nvSpPr>
        <p:spPr bwMode="auto">
          <a:xfrm>
            <a:off x="4508501" y="302895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2608263" y="306070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3524251" y="17335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3524251" y="18859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3524251" y="20383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3524251" y="21907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3524251" y="23431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4" name="AutoShape 14"/>
          <p:cNvSpPr>
            <a:spLocks noChangeArrowheads="1"/>
          </p:cNvSpPr>
          <p:nvPr/>
        </p:nvSpPr>
        <p:spPr bwMode="auto">
          <a:xfrm>
            <a:off x="4297363" y="1733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5" name="AutoShape 15"/>
          <p:cNvSpPr>
            <a:spLocks noChangeArrowheads="1"/>
          </p:cNvSpPr>
          <p:nvPr/>
        </p:nvSpPr>
        <p:spPr bwMode="auto">
          <a:xfrm flipH="1">
            <a:off x="4208463" y="2114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4741863" y="158115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3222995" y="141187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7298" name="AutoShape 18"/>
          <p:cNvSpPr>
            <a:spLocks noChangeArrowheads="1"/>
          </p:cNvSpPr>
          <p:nvPr/>
        </p:nvSpPr>
        <p:spPr bwMode="auto">
          <a:xfrm>
            <a:off x="3598863" y="257175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2455863" y="135255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2343151" y="104674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5389563" y="2342148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97302" name="Line 22"/>
          <p:cNvSpPr>
            <a:spLocks noChangeShapeType="1"/>
          </p:cNvSpPr>
          <p:nvPr/>
        </p:nvSpPr>
        <p:spPr bwMode="auto">
          <a:xfrm flipH="1">
            <a:off x="5275263" y="264795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6910388" y="2342148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7561263" y="26479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5" name="AutoShape 25"/>
          <p:cNvSpPr>
            <a:spLocks noChangeArrowheads="1"/>
          </p:cNvSpPr>
          <p:nvPr/>
        </p:nvSpPr>
        <p:spPr bwMode="auto">
          <a:xfrm>
            <a:off x="6189663" y="37147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6" name="AutoShape 26"/>
          <p:cNvSpPr>
            <a:spLocks noChangeArrowheads="1"/>
          </p:cNvSpPr>
          <p:nvPr/>
        </p:nvSpPr>
        <p:spPr bwMode="auto">
          <a:xfrm flipV="1">
            <a:off x="729456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687546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08" name="AutoShape 28"/>
          <p:cNvSpPr>
            <a:spLocks noChangeArrowheads="1"/>
          </p:cNvSpPr>
          <p:nvPr/>
        </p:nvSpPr>
        <p:spPr bwMode="auto">
          <a:xfrm flipV="1">
            <a:off x="49641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9" name="Rectangle 29"/>
          <p:cNvSpPr>
            <a:spLocks noChangeArrowheads="1"/>
          </p:cNvSpPr>
          <p:nvPr/>
        </p:nvSpPr>
        <p:spPr bwMode="auto">
          <a:xfrm>
            <a:off x="454501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7310" name="AutoShape 30"/>
          <p:cNvSpPr>
            <a:spLocks noChangeArrowheads="1"/>
          </p:cNvSpPr>
          <p:nvPr/>
        </p:nvSpPr>
        <p:spPr bwMode="auto">
          <a:xfrm flipV="1">
            <a:off x="32877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2944813" y="516255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12" name="Line 32"/>
          <p:cNvSpPr>
            <a:spLocks noChangeShapeType="1"/>
          </p:cNvSpPr>
          <p:nvPr/>
        </p:nvSpPr>
        <p:spPr bwMode="auto">
          <a:xfrm>
            <a:off x="3173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3" name="Line 33"/>
          <p:cNvSpPr>
            <a:spLocks noChangeShapeType="1"/>
          </p:cNvSpPr>
          <p:nvPr/>
        </p:nvSpPr>
        <p:spPr bwMode="auto">
          <a:xfrm>
            <a:off x="3935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2712340" y="592354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3398781" y="592354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7316" name="Line 36"/>
          <p:cNvSpPr>
            <a:spLocks noChangeShapeType="1"/>
          </p:cNvSpPr>
          <p:nvPr/>
        </p:nvSpPr>
        <p:spPr bwMode="auto">
          <a:xfrm>
            <a:off x="52308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4690636" y="592354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7318" name="Line 38"/>
          <p:cNvSpPr>
            <a:spLocks noChangeShapeType="1"/>
          </p:cNvSpPr>
          <p:nvPr/>
        </p:nvSpPr>
        <p:spPr bwMode="auto">
          <a:xfrm>
            <a:off x="7535863" y="56959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9" name="AutoShape 39"/>
          <p:cNvSpPr>
            <a:spLocks noChangeArrowheads="1"/>
          </p:cNvSpPr>
          <p:nvPr/>
        </p:nvSpPr>
        <p:spPr bwMode="auto">
          <a:xfrm>
            <a:off x="7231063" y="607695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7320" name="AutoShape 40"/>
          <p:cNvSpPr>
            <a:spLocks noChangeArrowheads="1"/>
          </p:cNvSpPr>
          <p:nvPr/>
        </p:nvSpPr>
        <p:spPr bwMode="auto">
          <a:xfrm>
            <a:off x="2379663" y="423545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1" name="Rectangle 41"/>
          <p:cNvSpPr>
            <a:spLocks noChangeArrowheads="1"/>
          </p:cNvSpPr>
          <p:nvPr/>
        </p:nvSpPr>
        <p:spPr bwMode="auto">
          <a:xfrm>
            <a:off x="3455989" y="4405313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2" name="Rectangle 42"/>
          <p:cNvSpPr>
            <a:spLocks noChangeArrowheads="1"/>
          </p:cNvSpPr>
          <p:nvPr/>
        </p:nvSpPr>
        <p:spPr bwMode="auto">
          <a:xfrm>
            <a:off x="5132389" y="4395788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3" name="Rectangle 43"/>
          <p:cNvSpPr>
            <a:spLocks noChangeArrowheads="1"/>
          </p:cNvSpPr>
          <p:nvPr/>
        </p:nvSpPr>
        <p:spPr bwMode="auto">
          <a:xfrm>
            <a:off x="7466014" y="43862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6053139" y="453924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7325" name="Rectangle 45"/>
          <p:cNvSpPr>
            <a:spLocks noChangeArrowheads="1"/>
          </p:cNvSpPr>
          <p:nvPr/>
        </p:nvSpPr>
        <p:spPr bwMode="auto">
          <a:xfrm>
            <a:off x="6356351" y="4324350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6" name="Rectangle 46"/>
          <p:cNvSpPr>
            <a:spLocks noChangeArrowheads="1"/>
          </p:cNvSpPr>
          <p:nvPr/>
        </p:nvSpPr>
        <p:spPr bwMode="auto">
          <a:xfrm>
            <a:off x="82470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7" name="Rectangle 47"/>
          <p:cNvSpPr>
            <a:spLocks noChangeArrowheads="1"/>
          </p:cNvSpPr>
          <p:nvPr/>
        </p:nvSpPr>
        <p:spPr bwMode="auto">
          <a:xfrm>
            <a:off x="85518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8" name="Rectangle 48"/>
          <p:cNvSpPr>
            <a:spLocks noChangeArrowheads="1"/>
          </p:cNvSpPr>
          <p:nvPr/>
        </p:nvSpPr>
        <p:spPr bwMode="auto">
          <a:xfrm>
            <a:off x="88566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9" name="Text Box 49"/>
          <p:cNvSpPr txBox="1">
            <a:spLocks noChangeArrowheads="1"/>
          </p:cNvSpPr>
          <p:nvPr/>
        </p:nvSpPr>
        <p:spPr bwMode="auto">
          <a:xfrm>
            <a:off x="8232775" y="4625529"/>
            <a:ext cx="1975862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Expansion slots for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other devices such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as network adapters.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88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5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(1)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7815264" y="2988677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8309" name="AutoShape 5"/>
          <p:cNvSpPr>
            <a:spLocks noChangeArrowheads="1"/>
          </p:cNvSpPr>
          <p:nvPr/>
        </p:nvSpPr>
        <p:spPr bwMode="auto">
          <a:xfrm>
            <a:off x="6291263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5376864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3919538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2935288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2935288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935288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935288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935288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7" name="AutoShape 13"/>
          <p:cNvSpPr>
            <a:spLocks noChangeArrowheads="1"/>
          </p:cNvSpPr>
          <p:nvPr/>
        </p:nvSpPr>
        <p:spPr bwMode="auto">
          <a:xfrm>
            <a:off x="3708400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8" name="AutoShape 14"/>
          <p:cNvSpPr>
            <a:spLocks noChangeArrowheads="1"/>
          </p:cNvSpPr>
          <p:nvPr/>
        </p:nvSpPr>
        <p:spPr bwMode="auto">
          <a:xfrm flipH="1">
            <a:off x="3619500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4152900" y="1693277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2634033" y="1524000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8321" name="AutoShape 17"/>
          <p:cNvSpPr>
            <a:spLocks noChangeArrowheads="1"/>
          </p:cNvSpPr>
          <p:nvPr/>
        </p:nvSpPr>
        <p:spPr bwMode="auto">
          <a:xfrm>
            <a:off x="3009900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1866900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1752601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5600700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5" name="AutoShape 21"/>
          <p:cNvSpPr>
            <a:spLocks noChangeArrowheads="1"/>
          </p:cNvSpPr>
          <p:nvPr/>
        </p:nvSpPr>
        <p:spPr bwMode="auto">
          <a:xfrm flipV="1">
            <a:off x="670560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628650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8327" name="AutoShape 23"/>
          <p:cNvSpPr>
            <a:spLocks noChangeArrowheads="1"/>
          </p:cNvSpPr>
          <p:nvPr/>
        </p:nvSpPr>
        <p:spPr bwMode="auto">
          <a:xfrm flipV="1">
            <a:off x="43751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8" name="Rectangle 24"/>
          <p:cNvSpPr>
            <a:spLocks noChangeArrowheads="1"/>
          </p:cNvSpPr>
          <p:nvPr/>
        </p:nvSpPr>
        <p:spPr bwMode="auto">
          <a:xfrm>
            <a:off x="395605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8329" name="AutoShape 25"/>
          <p:cNvSpPr>
            <a:spLocks noChangeArrowheads="1"/>
          </p:cNvSpPr>
          <p:nvPr/>
        </p:nvSpPr>
        <p:spPr bwMode="auto">
          <a:xfrm flipV="1">
            <a:off x="26987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2355850" y="5198477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2584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>
            <a:off x="3346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2190106" y="6035675"/>
            <a:ext cx="75693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2880610" y="6019800"/>
            <a:ext cx="9793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46418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4101674" y="6035675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>
            <a:off x="69469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8" name="AutoShape 34"/>
          <p:cNvSpPr>
            <a:spLocks noChangeArrowheads="1"/>
          </p:cNvSpPr>
          <p:nvPr/>
        </p:nvSpPr>
        <p:spPr bwMode="auto">
          <a:xfrm>
            <a:off x="6648450" y="6189077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8339" name="AutoShape 35"/>
          <p:cNvSpPr>
            <a:spLocks noChangeArrowheads="1"/>
          </p:cNvSpPr>
          <p:nvPr/>
        </p:nvSpPr>
        <p:spPr bwMode="auto">
          <a:xfrm>
            <a:off x="1790700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2861009" y="4458451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4537409" y="446095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2" name="Rectangle 38"/>
          <p:cNvSpPr>
            <a:spLocks noChangeArrowheads="1"/>
          </p:cNvSpPr>
          <p:nvPr/>
        </p:nvSpPr>
        <p:spPr bwMode="auto">
          <a:xfrm>
            <a:off x="6877051" y="44815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7077076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5767389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5" name="Line 41"/>
          <p:cNvSpPr>
            <a:spLocks noChangeShapeType="1"/>
          </p:cNvSpPr>
          <p:nvPr/>
        </p:nvSpPr>
        <p:spPr bwMode="auto">
          <a:xfrm>
            <a:off x="3879850" y="3365500"/>
            <a:ext cx="201295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6" name="Line 42"/>
          <p:cNvSpPr>
            <a:spLocks noChangeShapeType="1"/>
          </p:cNvSpPr>
          <p:nvPr/>
        </p:nvSpPr>
        <p:spPr bwMode="auto">
          <a:xfrm>
            <a:off x="5856288" y="3365501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 flipV="1">
            <a:off x="5818188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8" name="Line 44"/>
          <p:cNvSpPr>
            <a:spLocks noChangeShapeType="1"/>
          </p:cNvSpPr>
          <p:nvPr/>
        </p:nvSpPr>
        <p:spPr bwMode="auto">
          <a:xfrm>
            <a:off x="6953250" y="4487864"/>
            <a:ext cx="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9" name="Rectangle 45"/>
          <p:cNvSpPr>
            <a:spLocks noChangeArrowheads="1"/>
          </p:cNvSpPr>
          <p:nvPr/>
        </p:nvSpPr>
        <p:spPr bwMode="auto">
          <a:xfrm>
            <a:off x="2019300" y="3172827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8350" name="Text Box 46"/>
          <p:cNvSpPr txBox="1">
            <a:spLocks noChangeArrowheads="1"/>
          </p:cNvSpPr>
          <p:nvPr/>
        </p:nvSpPr>
        <p:spPr bwMode="auto">
          <a:xfrm>
            <a:off x="5462150" y="1263314"/>
            <a:ext cx="5321464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CPU initiates a disk read by writing a command, logical block number, and destination memory address to a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port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(address) associated with disk controller.</a:t>
            </a:r>
          </a:p>
        </p:txBody>
      </p:sp>
    </p:spTree>
    <p:extLst>
      <p:ext uri="{BB962C8B-B14F-4D97-AF65-F5344CB8AC3E}">
        <p14:creationId xmlns:p14="http://schemas.microsoft.com/office/powerpoint/2010/main" val="27097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45" grpId="0" animBg="1"/>
      <p:bldP spid="98346" grpId="0" animBg="1"/>
      <p:bldP spid="98347" grpId="0" animBg="1"/>
      <p:bldP spid="983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7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(2)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818439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9333" name="AutoShape 5"/>
          <p:cNvSpPr>
            <a:spLocks noChangeArrowheads="1"/>
          </p:cNvSpPr>
          <p:nvPr/>
        </p:nvSpPr>
        <p:spPr bwMode="auto">
          <a:xfrm>
            <a:off x="6294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5380039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3922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2938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2938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2938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2938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2938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1" name="AutoShape 13"/>
          <p:cNvSpPr>
            <a:spLocks noChangeArrowheads="1"/>
          </p:cNvSpPr>
          <p:nvPr/>
        </p:nvSpPr>
        <p:spPr bwMode="auto">
          <a:xfrm>
            <a:off x="3711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2" name="AutoShape 14"/>
          <p:cNvSpPr>
            <a:spLocks noChangeArrowheads="1"/>
          </p:cNvSpPr>
          <p:nvPr/>
        </p:nvSpPr>
        <p:spPr bwMode="auto">
          <a:xfrm flipH="1">
            <a:off x="3622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4156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2637208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9345" name="AutoShape 17"/>
          <p:cNvSpPr>
            <a:spLocks noChangeArrowheads="1"/>
          </p:cNvSpPr>
          <p:nvPr/>
        </p:nvSpPr>
        <p:spPr bwMode="auto">
          <a:xfrm>
            <a:off x="3013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1870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1771651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9348" name="AutoShape 20"/>
          <p:cNvSpPr>
            <a:spLocks noChangeArrowheads="1"/>
          </p:cNvSpPr>
          <p:nvPr/>
        </p:nvSpPr>
        <p:spPr bwMode="auto">
          <a:xfrm>
            <a:off x="5603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9" name="AutoShape 21"/>
          <p:cNvSpPr>
            <a:spLocks noChangeArrowheads="1"/>
          </p:cNvSpPr>
          <p:nvPr/>
        </p:nvSpPr>
        <p:spPr bwMode="auto">
          <a:xfrm flipV="1">
            <a:off x="6708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6289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auto">
          <a:xfrm flipV="1">
            <a:off x="4378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2" name="Rectangle 24"/>
          <p:cNvSpPr>
            <a:spLocks noChangeArrowheads="1"/>
          </p:cNvSpPr>
          <p:nvPr/>
        </p:nvSpPr>
        <p:spPr bwMode="auto">
          <a:xfrm>
            <a:off x="3959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9353" name="AutoShape 25"/>
          <p:cNvSpPr>
            <a:spLocks noChangeArrowheads="1"/>
          </p:cNvSpPr>
          <p:nvPr/>
        </p:nvSpPr>
        <p:spPr bwMode="auto">
          <a:xfrm flipV="1">
            <a:off x="2701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4" name="Rectangle 26"/>
          <p:cNvSpPr>
            <a:spLocks noChangeArrowheads="1"/>
          </p:cNvSpPr>
          <p:nvPr/>
        </p:nvSpPr>
        <p:spPr bwMode="auto">
          <a:xfrm>
            <a:off x="2359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2587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>
            <a:off x="3349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2126552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2812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9359" name="Line 31"/>
          <p:cNvSpPr>
            <a:spLocks noChangeShapeType="1"/>
          </p:cNvSpPr>
          <p:nvPr/>
        </p:nvSpPr>
        <p:spPr bwMode="auto">
          <a:xfrm>
            <a:off x="4645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4104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9361" name="AutoShape 33"/>
          <p:cNvSpPr>
            <a:spLocks noChangeArrowheads="1"/>
          </p:cNvSpPr>
          <p:nvPr/>
        </p:nvSpPr>
        <p:spPr bwMode="auto">
          <a:xfrm>
            <a:off x="6645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9362" name="AutoShape 34"/>
          <p:cNvSpPr>
            <a:spLocks noChangeArrowheads="1"/>
          </p:cNvSpPr>
          <p:nvPr/>
        </p:nvSpPr>
        <p:spPr bwMode="auto">
          <a:xfrm>
            <a:off x="1793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3" name="Rectangle 35"/>
          <p:cNvSpPr>
            <a:spLocks noChangeArrowheads="1"/>
          </p:cNvSpPr>
          <p:nvPr/>
        </p:nvSpPr>
        <p:spPr bwMode="auto">
          <a:xfrm>
            <a:off x="2870200" y="4464467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4" name="Rectangle 36"/>
          <p:cNvSpPr>
            <a:spLocks noChangeArrowheads="1"/>
          </p:cNvSpPr>
          <p:nvPr/>
        </p:nvSpPr>
        <p:spPr bwMode="auto">
          <a:xfrm>
            <a:off x="4546600" y="4454942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5" name="Rectangle 37"/>
          <p:cNvSpPr>
            <a:spLocks noChangeArrowheads="1"/>
          </p:cNvSpPr>
          <p:nvPr/>
        </p:nvSpPr>
        <p:spPr bwMode="auto">
          <a:xfrm>
            <a:off x="6880226" y="4445417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7080251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9367" name="Rectangle 39"/>
          <p:cNvSpPr>
            <a:spLocks noChangeArrowheads="1"/>
          </p:cNvSpPr>
          <p:nvPr/>
        </p:nvSpPr>
        <p:spPr bwMode="auto">
          <a:xfrm>
            <a:off x="5770564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8" name="Line 40"/>
          <p:cNvSpPr>
            <a:spLocks noChangeShapeType="1"/>
          </p:cNvSpPr>
          <p:nvPr/>
        </p:nvSpPr>
        <p:spPr bwMode="auto">
          <a:xfrm>
            <a:off x="5821364" y="3365500"/>
            <a:ext cx="1965325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9" name="Line 41"/>
          <p:cNvSpPr>
            <a:spLocks noChangeShapeType="1"/>
          </p:cNvSpPr>
          <p:nvPr/>
        </p:nvSpPr>
        <p:spPr bwMode="auto">
          <a:xfrm>
            <a:off x="5859463" y="3365501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0" name="Line 42"/>
          <p:cNvSpPr>
            <a:spLocks noChangeShapeType="1"/>
          </p:cNvSpPr>
          <p:nvPr/>
        </p:nvSpPr>
        <p:spPr bwMode="auto">
          <a:xfrm flipV="1">
            <a:off x="5821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1" name="Line 43"/>
          <p:cNvSpPr>
            <a:spLocks noChangeShapeType="1"/>
          </p:cNvSpPr>
          <p:nvPr/>
        </p:nvSpPr>
        <p:spPr bwMode="auto">
          <a:xfrm flipH="1">
            <a:off x="6956425" y="4500564"/>
            <a:ext cx="0" cy="1671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2022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5677065" y="1454973"/>
            <a:ext cx="4603751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Disk controller reads the sector and performs a direct memory access (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DMA</a:t>
            </a:r>
            <a:r>
              <a:rPr lang="en-US" dirty="0">
                <a:latin typeface="Calibri" panose="020F0502020204030204" pitchFamily="34" charset="0"/>
              </a:rPr>
              <a:t>) transfer into main memory.</a:t>
            </a:r>
          </a:p>
        </p:txBody>
      </p:sp>
    </p:spTree>
    <p:extLst>
      <p:ext uri="{BB962C8B-B14F-4D97-AF65-F5344CB8AC3E}">
        <p14:creationId xmlns:p14="http://schemas.microsoft.com/office/powerpoint/2010/main" val="381619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8" grpId="0" animBg="1"/>
      <p:bldP spid="99369" grpId="0" animBg="1"/>
      <p:bldP spid="99370" grpId="0" animBg="1"/>
      <p:bldP spid="9937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00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(3)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7818439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6294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5380039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3922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2938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2938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2938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2938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2938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5" name="AutoShape 13"/>
          <p:cNvSpPr>
            <a:spLocks noChangeArrowheads="1"/>
          </p:cNvSpPr>
          <p:nvPr/>
        </p:nvSpPr>
        <p:spPr bwMode="auto">
          <a:xfrm>
            <a:off x="3711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6" name="AutoShape 14"/>
          <p:cNvSpPr>
            <a:spLocks noChangeArrowheads="1"/>
          </p:cNvSpPr>
          <p:nvPr/>
        </p:nvSpPr>
        <p:spPr bwMode="auto">
          <a:xfrm flipH="1">
            <a:off x="3622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4156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2637208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100369" name="AutoShape 17"/>
          <p:cNvSpPr>
            <a:spLocks noChangeArrowheads="1"/>
          </p:cNvSpPr>
          <p:nvPr/>
        </p:nvSpPr>
        <p:spPr bwMode="auto">
          <a:xfrm>
            <a:off x="3013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1870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1771651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100372" name="AutoShape 20"/>
          <p:cNvSpPr>
            <a:spLocks noChangeArrowheads="1"/>
          </p:cNvSpPr>
          <p:nvPr/>
        </p:nvSpPr>
        <p:spPr bwMode="auto">
          <a:xfrm>
            <a:off x="5603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3" name="AutoShape 21"/>
          <p:cNvSpPr>
            <a:spLocks noChangeArrowheads="1"/>
          </p:cNvSpPr>
          <p:nvPr/>
        </p:nvSpPr>
        <p:spPr bwMode="auto">
          <a:xfrm flipV="1">
            <a:off x="6708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6289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100375" name="AutoShape 23"/>
          <p:cNvSpPr>
            <a:spLocks noChangeArrowheads="1"/>
          </p:cNvSpPr>
          <p:nvPr/>
        </p:nvSpPr>
        <p:spPr bwMode="auto">
          <a:xfrm flipV="1">
            <a:off x="4378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3959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100377" name="AutoShape 25"/>
          <p:cNvSpPr>
            <a:spLocks noChangeArrowheads="1"/>
          </p:cNvSpPr>
          <p:nvPr/>
        </p:nvSpPr>
        <p:spPr bwMode="auto">
          <a:xfrm flipV="1">
            <a:off x="2701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8" name="Rectangle 26"/>
          <p:cNvSpPr>
            <a:spLocks noChangeArrowheads="1"/>
          </p:cNvSpPr>
          <p:nvPr/>
        </p:nvSpPr>
        <p:spPr bwMode="auto">
          <a:xfrm>
            <a:off x="2359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>
            <a:off x="2587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0" name="Line 28"/>
          <p:cNvSpPr>
            <a:spLocks noChangeShapeType="1"/>
          </p:cNvSpPr>
          <p:nvPr/>
        </p:nvSpPr>
        <p:spPr bwMode="auto">
          <a:xfrm>
            <a:off x="3349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2126552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2812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100383" name="Line 31"/>
          <p:cNvSpPr>
            <a:spLocks noChangeShapeType="1"/>
          </p:cNvSpPr>
          <p:nvPr/>
        </p:nvSpPr>
        <p:spPr bwMode="auto">
          <a:xfrm>
            <a:off x="4645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4104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100385" name="Line 33"/>
          <p:cNvSpPr>
            <a:spLocks noChangeShapeType="1"/>
          </p:cNvSpPr>
          <p:nvPr/>
        </p:nvSpPr>
        <p:spPr bwMode="auto">
          <a:xfrm>
            <a:off x="6950075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6" name="AutoShape 34"/>
          <p:cNvSpPr>
            <a:spLocks noChangeArrowheads="1"/>
          </p:cNvSpPr>
          <p:nvPr/>
        </p:nvSpPr>
        <p:spPr bwMode="auto">
          <a:xfrm>
            <a:off x="6645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100387" name="AutoShape 35"/>
          <p:cNvSpPr>
            <a:spLocks noChangeArrowheads="1"/>
          </p:cNvSpPr>
          <p:nvPr/>
        </p:nvSpPr>
        <p:spPr bwMode="auto">
          <a:xfrm>
            <a:off x="1793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2870200" y="4464467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4546600" y="4454942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6880226" y="4445417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1" name="Text Box 39"/>
          <p:cNvSpPr txBox="1">
            <a:spLocks noChangeArrowheads="1"/>
          </p:cNvSpPr>
          <p:nvPr/>
        </p:nvSpPr>
        <p:spPr bwMode="auto">
          <a:xfrm>
            <a:off x="7080251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5770564" y="4383504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3" name="Line 41"/>
          <p:cNvSpPr>
            <a:spLocks noChangeShapeType="1"/>
          </p:cNvSpPr>
          <p:nvPr/>
        </p:nvSpPr>
        <p:spPr bwMode="auto">
          <a:xfrm flipH="1">
            <a:off x="4867275" y="2679700"/>
            <a:ext cx="1017588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4" name="Line 42"/>
          <p:cNvSpPr>
            <a:spLocks noChangeShapeType="1"/>
          </p:cNvSpPr>
          <p:nvPr/>
        </p:nvSpPr>
        <p:spPr bwMode="auto">
          <a:xfrm>
            <a:off x="5859463" y="2667001"/>
            <a:ext cx="0" cy="18335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5" name="Line 43"/>
          <p:cNvSpPr>
            <a:spLocks noChangeShapeType="1"/>
          </p:cNvSpPr>
          <p:nvPr/>
        </p:nvSpPr>
        <p:spPr bwMode="auto">
          <a:xfrm flipV="1">
            <a:off x="5821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6" name="Line 44"/>
          <p:cNvSpPr>
            <a:spLocks noChangeShapeType="1"/>
          </p:cNvSpPr>
          <p:nvPr/>
        </p:nvSpPr>
        <p:spPr bwMode="auto">
          <a:xfrm flipH="1">
            <a:off x="6950075" y="4500564"/>
            <a:ext cx="635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7" name="Rectangle 45"/>
          <p:cNvSpPr>
            <a:spLocks noChangeArrowheads="1"/>
          </p:cNvSpPr>
          <p:nvPr/>
        </p:nvSpPr>
        <p:spPr bwMode="auto">
          <a:xfrm>
            <a:off x="2022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100399" name="Text Box 47"/>
          <p:cNvSpPr txBox="1">
            <a:spLocks noChangeArrowheads="1"/>
          </p:cNvSpPr>
          <p:nvPr/>
        </p:nvSpPr>
        <p:spPr bwMode="auto">
          <a:xfrm>
            <a:off x="5857460" y="1219200"/>
            <a:ext cx="4732337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When the DMA transfer completes, the disk controller notifies the CPU with an </a:t>
            </a:r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</a:rPr>
              <a:t>interrupt</a:t>
            </a:r>
            <a:r>
              <a:rPr lang="en-US" dirty="0">
                <a:latin typeface="Calibri" panose="020F0502020204030204" pitchFamily="34" charset="0"/>
              </a:rPr>
              <a:t> (i.e., asserts a special “interrupt” pin on the CPU).</a:t>
            </a:r>
          </a:p>
        </p:txBody>
      </p:sp>
    </p:spTree>
    <p:extLst>
      <p:ext uri="{BB962C8B-B14F-4D97-AF65-F5344CB8AC3E}">
        <p14:creationId xmlns:p14="http://schemas.microsoft.com/office/powerpoint/2010/main" val="14858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3" grpId="0" animBg="1"/>
      <p:bldP spid="100394" grpId="0" animBg="1"/>
      <p:bldP spid="100395" grpId="0" animBg="1"/>
      <p:bldP spid="10039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289"/>
          <p:cNvSpPr>
            <a:spLocks noChangeArrowheads="1"/>
          </p:cNvSpPr>
          <p:nvPr/>
        </p:nvSpPr>
        <p:spPr bwMode="auto">
          <a:xfrm>
            <a:off x="2514600" y="3352800"/>
            <a:ext cx="7162800" cy="9906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708" y="309719"/>
            <a:ext cx="7592093" cy="762000"/>
          </a:xfrm>
        </p:spPr>
        <p:txBody>
          <a:bodyPr/>
          <a:lstStyle/>
          <a:p>
            <a:r>
              <a:rPr lang="en-US" dirty="0"/>
              <a:t>Solid State Disks (</a:t>
            </a:r>
            <a:r>
              <a:rPr lang="en-US" dirty="0" err="1"/>
              <a:t>SSDs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4724401"/>
            <a:ext cx="7896225" cy="1904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Pages: 512KB to 4KB, Blocks: 32 to 128 pages</a:t>
            </a:r>
          </a:p>
          <a:p>
            <a:r>
              <a:rPr lang="en-US" dirty="0"/>
              <a:t>Data read/written in units of pages. </a:t>
            </a:r>
          </a:p>
          <a:p>
            <a:r>
              <a:rPr lang="en-US" dirty="0"/>
              <a:t>Page can be written only after its block has been erased.</a:t>
            </a:r>
          </a:p>
          <a:p>
            <a:r>
              <a:rPr lang="en-US" dirty="0"/>
              <a:t>A block wears out after about 100,000 repeated writes.</a:t>
            </a:r>
          </a:p>
        </p:txBody>
      </p:sp>
      <p:sp>
        <p:nvSpPr>
          <p:cNvPr id="62" name="AutoShape 238"/>
          <p:cNvSpPr>
            <a:spLocks noChangeArrowheads="1"/>
          </p:cNvSpPr>
          <p:nvPr/>
        </p:nvSpPr>
        <p:spPr bwMode="auto">
          <a:xfrm flipV="1">
            <a:off x="5829300" y="16065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Rectangle 239"/>
          <p:cNvSpPr>
            <a:spLocks noChangeArrowheads="1"/>
          </p:cNvSpPr>
          <p:nvPr/>
        </p:nvSpPr>
        <p:spPr bwMode="auto">
          <a:xfrm>
            <a:off x="5029200" y="2406650"/>
            <a:ext cx="2057400" cy="520700"/>
          </a:xfrm>
          <a:prstGeom prst="rect">
            <a:avLst/>
          </a:prstGeom>
          <a:solidFill>
            <a:srgbClr val="DEDFF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Flash 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translation layer</a:t>
            </a:r>
          </a:p>
        </p:txBody>
      </p:sp>
      <p:sp>
        <p:nvSpPr>
          <p:cNvPr id="64" name="Line 258"/>
          <p:cNvSpPr>
            <a:spLocks noChangeShapeType="1"/>
          </p:cNvSpPr>
          <p:nvPr/>
        </p:nvSpPr>
        <p:spPr bwMode="auto">
          <a:xfrm>
            <a:off x="6096000" y="292735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Rectangle 235"/>
          <p:cNvSpPr>
            <a:spLocks noChangeArrowheads="1"/>
          </p:cNvSpPr>
          <p:nvPr/>
        </p:nvSpPr>
        <p:spPr bwMode="auto">
          <a:xfrm>
            <a:off x="4953000" y="1390650"/>
            <a:ext cx="2209800" cy="2413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rgbClr val="CCFFCC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Rectangle 264"/>
          <p:cNvSpPr>
            <a:spLocks noChangeArrowheads="1"/>
          </p:cNvSpPr>
          <p:nvPr/>
        </p:nvSpPr>
        <p:spPr bwMode="auto">
          <a:xfrm>
            <a:off x="6000751" y="15414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Text Box 265"/>
          <p:cNvSpPr txBox="1">
            <a:spLocks noChangeArrowheads="1"/>
          </p:cNvSpPr>
          <p:nvPr/>
        </p:nvSpPr>
        <p:spPr bwMode="auto">
          <a:xfrm>
            <a:off x="4953001" y="1050409"/>
            <a:ext cx="87075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68" name="Rectangle 271"/>
          <p:cNvSpPr>
            <a:spLocks noChangeArrowheads="1"/>
          </p:cNvSpPr>
          <p:nvPr/>
        </p:nvSpPr>
        <p:spPr bwMode="auto">
          <a:xfrm>
            <a:off x="7086600" y="1174750"/>
            <a:ext cx="457200" cy="533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Rectangle 272"/>
          <p:cNvSpPr>
            <a:spLocks noChangeArrowheads="1"/>
          </p:cNvSpPr>
          <p:nvPr/>
        </p:nvSpPr>
        <p:spPr bwMode="auto">
          <a:xfrm>
            <a:off x="4572000" y="1219200"/>
            <a:ext cx="4572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Rectangle 280"/>
          <p:cNvSpPr>
            <a:spLocks noChangeArrowheads="1"/>
          </p:cNvSpPr>
          <p:nvPr/>
        </p:nvSpPr>
        <p:spPr bwMode="auto">
          <a:xfrm>
            <a:off x="2678113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Rectangle 274"/>
          <p:cNvSpPr>
            <a:spLocks noChangeArrowheads="1"/>
          </p:cNvSpPr>
          <p:nvPr/>
        </p:nvSpPr>
        <p:spPr bwMode="auto">
          <a:xfrm>
            <a:off x="27543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5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Page 0</a:t>
            </a:r>
          </a:p>
        </p:txBody>
      </p:sp>
      <p:sp>
        <p:nvSpPr>
          <p:cNvPr id="86" name="Rectangle 277"/>
          <p:cNvSpPr>
            <a:spLocks noChangeArrowheads="1"/>
          </p:cNvSpPr>
          <p:nvPr/>
        </p:nvSpPr>
        <p:spPr bwMode="auto">
          <a:xfrm>
            <a:off x="35925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500" kern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87" name="Rectangle 278"/>
          <p:cNvSpPr>
            <a:spLocks noChangeArrowheads="1"/>
          </p:cNvSpPr>
          <p:nvPr/>
        </p:nvSpPr>
        <p:spPr bwMode="auto">
          <a:xfrm>
            <a:off x="48879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Page P-1</a:t>
            </a:r>
          </a:p>
        </p:txBody>
      </p:sp>
      <p:sp>
        <p:nvSpPr>
          <p:cNvPr id="88" name="Text Box 279"/>
          <p:cNvSpPr txBox="1">
            <a:spLocks noChangeArrowheads="1"/>
          </p:cNvSpPr>
          <p:nvPr/>
        </p:nvSpPr>
        <p:spPr bwMode="auto">
          <a:xfrm>
            <a:off x="4430713" y="3613151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89" name="Text Box 281"/>
          <p:cNvSpPr txBox="1">
            <a:spLocks noChangeArrowheads="1"/>
          </p:cNvSpPr>
          <p:nvPr/>
        </p:nvSpPr>
        <p:spPr bwMode="auto">
          <a:xfrm>
            <a:off x="2590801" y="3321050"/>
            <a:ext cx="8563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Block 0</a:t>
            </a:r>
          </a:p>
        </p:txBody>
      </p:sp>
      <p:sp>
        <p:nvSpPr>
          <p:cNvPr id="71" name="Text Box 282"/>
          <p:cNvSpPr txBox="1">
            <a:spLocks noChangeArrowheads="1"/>
          </p:cNvSpPr>
          <p:nvPr/>
        </p:nvSpPr>
        <p:spPr bwMode="auto">
          <a:xfrm>
            <a:off x="5835650" y="3657601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78" name="Rectangle 287"/>
          <p:cNvSpPr>
            <a:spLocks noChangeArrowheads="1"/>
          </p:cNvSpPr>
          <p:nvPr/>
        </p:nvSpPr>
        <p:spPr bwMode="auto">
          <a:xfrm>
            <a:off x="6400800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Rectangle 283"/>
          <p:cNvSpPr>
            <a:spLocks noChangeArrowheads="1"/>
          </p:cNvSpPr>
          <p:nvPr/>
        </p:nvSpPr>
        <p:spPr bwMode="auto">
          <a:xfrm>
            <a:off x="64770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500" kern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Page 0</a:t>
            </a:r>
          </a:p>
        </p:txBody>
      </p:sp>
      <p:sp>
        <p:nvSpPr>
          <p:cNvPr id="80" name="Rectangle 284"/>
          <p:cNvSpPr>
            <a:spLocks noChangeArrowheads="1"/>
          </p:cNvSpPr>
          <p:nvPr/>
        </p:nvSpPr>
        <p:spPr bwMode="auto">
          <a:xfrm>
            <a:off x="73152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500" kern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81" name="Rectangle 285"/>
          <p:cNvSpPr>
            <a:spLocks noChangeArrowheads="1"/>
          </p:cNvSpPr>
          <p:nvPr/>
        </p:nvSpPr>
        <p:spPr bwMode="auto">
          <a:xfrm>
            <a:off x="86106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Page P-1</a:t>
            </a:r>
          </a:p>
        </p:txBody>
      </p:sp>
      <p:sp>
        <p:nvSpPr>
          <p:cNvPr id="82" name="Text Box 286"/>
          <p:cNvSpPr txBox="1">
            <a:spLocks noChangeArrowheads="1"/>
          </p:cNvSpPr>
          <p:nvPr/>
        </p:nvSpPr>
        <p:spPr bwMode="auto">
          <a:xfrm>
            <a:off x="8153400" y="3613151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83" name="Text Box 288"/>
          <p:cNvSpPr txBox="1">
            <a:spLocks noChangeArrowheads="1"/>
          </p:cNvSpPr>
          <p:nvPr/>
        </p:nvSpPr>
        <p:spPr bwMode="auto">
          <a:xfrm>
            <a:off x="6324600" y="3321050"/>
            <a:ext cx="11047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Block  B-1</a:t>
            </a:r>
          </a:p>
        </p:txBody>
      </p:sp>
      <p:sp>
        <p:nvSpPr>
          <p:cNvPr id="74" name="Text Box 291"/>
          <p:cNvSpPr txBox="1">
            <a:spLocks noChangeArrowheads="1"/>
          </p:cNvSpPr>
          <p:nvPr/>
        </p:nvSpPr>
        <p:spPr bwMode="auto">
          <a:xfrm>
            <a:off x="2436813" y="3016250"/>
            <a:ext cx="150874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Flash memory</a:t>
            </a:r>
          </a:p>
        </p:txBody>
      </p:sp>
      <p:sp>
        <p:nvSpPr>
          <p:cNvPr id="75" name="Rectangle 292"/>
          <p:cNvSpPr>
            <a:spLocks noChangeArrowheads="1"/>
          </p:cNvSpPr>
          <p:nvPr/>
        </p:nvSpPr>
        <p:spPr bwMode="auto">
          <a:xfrm>
            <a:off x="2362200" y="2317750"/>
            <a:ext cx="7467600" cy="217805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Text Box 293"/>
          <p:cNvSpPr txBox="1">
            <a:spLocks noChangeArrowheads="1"/>
          </p:cNvSpPr>
          <p:nvPr/>
        </p:nvSpPr>
        <p:spPr bwMode="auto">
          <a:xfrm>
            <a:off x="2270125" y="1981200"/>
            <a:ext cx="216918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Solid State Disk (SSD)</a:t>
            </a:r>
          </a:p>
        </p:txBody>
      </p:sp>
      <p:sp>
        <p:nvSpPr>
          <p:cNvPr id="77" name="Text Box 297"/>
          <p:cNvSpPr txBox="1">
            <a:spLocks noChangeArrowheads="1"/>
          </p:cNvSpPr>
          <p:nvPr/>
        </p:nvSpPr>
        <p:spPr bwMode="auto">
          <a:xfrm>
            <a:off x="6248400" y="1655763"/>
            <a:ext cx="21336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400" i="1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Requests to read and </a:t>
            </a:r>
          </a:p>
          <a:p>
            <a:pPr>
              <a:defRPr/>
            </a:pPr>
            <a:r>
              <a:rPr lang="en-US" sz="1400" i="1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write logical disk blocks</a:t>
            </a:r>
          </a:p>
        </p:txBody>
      </p:sp>
    </p:spTree>
    <p:extLst>
      <p:ext uri="{BB962C8B-B14F-4D97-AF65-F5344CB8AC3E}">
        <p14:creationId xmlns:p14="http://schemas.microsoft.com/office/powerpoint/2010/main" val="21507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Random-Access Memory (RAM)</a:t>
            </a:r>
          </a:p>
        </p:txBody>
      </p:sp>
      <p:sp>
        <p:nvSpPr>
          <p:cNvPr id="11981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442325" cy="4972050"/>
          </a:xfrm>
        </p:spPr>
        <p:txBody>
          <a:bodyPr/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RAM </a:t>
            </a:r>
            <a:r>
              <a:rPr lang="en-US" dirty="0"/>
              <a:t>is traditionally packaged as a chip.</a:t>
            </a:r>
          </a:p>
          <a:p>
            <a:pPr lvl="1"/>
            <a:r>
              <a:rPr lang="en-US" dirty="0"/>
              <a:t>Basic storage unit is normally a </a:t>
            </a:r>
            <a:r>
              <a:rPr lang="en-US" dirty="0">
                <a:solidFill>
                  <a:srgbClr val="C00000"/>
                </a:solidFill>
              </a:rPr>
              <a:t>cell </a:t>
            </a:r>
            <a:r>
              <a:rPr lang="en-US" dirty="0"/>
              <a:t>(one bit per cell).</a:t>
            </a:r>
          </a:p>
          <a:p>
            <a:pPr lvl="1"/>
            <a:r>
              <a:rPr lang="en-US" dirty="0"/>
              <a:t>Multiple RAM chips form a memory.</a:t>
            </a:r>
          </a:p>
          <a:p>
            <a:endParaRPr lang="en-US" dirty="0"/>
          </a:p>
          <a:p>
            <a:r>
              <a:rPr lang="en-US" dirty="0"/>
              <a:t>RAM comes in two varieties:</a:t>
            </a:r>
          </a:p>
          <a:p>
            <a:pPr lvl="1"/>
            <a:r>
              <a:rPr lang="en-US" dirty="0"/>
              <a:t>SRAM (Static RAM)</a:t>
            </a:r>
          </a:p>
          <a:p>
            <a:pPr lvl="1"/>
            <a:r>
              <a:rPr lang="en-US" dirty="0"/>
              <a:t>DRAM (Dynamic RAM)</a:t>
            </a:r>
          </a:p>
        </p:txBody>
      </p:sp>
    </p:spTree>
    <p:extLst>
      <p:ext uri="{BB962C8B-B14F-4D97-AF65-F5344CB8AC3E}">
        <p14:creationId xmlns:p14="http://schemas.microsoft.com/office/powerpoint/2010/main" val="4040502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Performance Characteristics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3200401"/>
            <a:ext cx="7896225" cy="25908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Sequential access faster than random access</a:t>
            </a:r>
          </a:p>
          <a:p>
            <a:pPr lvl="1"/>
            <a:r>
              <a:rPr lang="en-US" dirty="0"/>
              <a:t>Common theme in the memory hierarchy</a:t>
            </a:r>
          </a:p>
          <a:p>
            <a:r>
              <a:rPr lang="en-US" dirty="0"/>
              <a:t>Random writes are somewhat slower</a:t>
            </a:r>
          </a:p>
          <a:p>
            <a:pPr lvl="1"/>
            <a:r>
              <a:rPr lang="en-US" dirty="0"/>
              <a:t>Erasing a block takes a long time (~1 </a:t>
            </a:r>
            <a:r>
              <a:rPr lang="en-US" dirty="0" err="1"/>
              <a:t>ms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Modifying a block page requires all other pages to be copied to new block.</a:t>
            </a:r>
          </a:p>
          <a:p>
            <a:pPr lvl="1"/>
            <a:r>
              <a:rPr lang="en-US" dirty="0"/>
              <a:t>In earlier SSDs, the read/write gap was much larger.  Fixed by flash translation layer.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8476" y="1676401"/>
            <a:ext cx="8747125" cy="1015663"/>
          </a:xfrm>
          <a:prstGeom prst="rect">
            <a:avLst/>
          </a:prstGeom>
          <a:solidFill>
            <a:srgbClr val="E2E2E2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Sequential read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550 MB/s	Sequential write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470 MB/s</a:t>
            </a:r>
          </a:p>
          <a:p>
            <a:r>
              <a:rPr lang="en-US" sz="2000" dirty="0">
                <a:latin typeface="Calibri" pitchFamily="34" charset="0"/>
              </a:rPr>
              <a:t>Random read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365 MB/s	Random write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303 MB/s</a:t>
            </a:r>
          </a:p>
          <a:p>
            <a:r>
              <a:rPr lang="en-US" sz="2000" dirty="0" err="1">
                <a:latin typeface="Calibri" pitchFamily="34" charset="0"/>
              </a:rPr>
              <a:t>Avg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seq</a:t>
            </a:r>
            <a:r>
              <a:rPr lang="en-US" sz="2000" dirty="0">
                <a:latin typeface="Calibri" pitchFamily="34" charset="0"/>
              </a:rPr>
              <a:t> read time	50 us		</a:t>
            </a:r>
            <a:r>
              <a:rPr lang="en-US" sz="2000" dirty="0" err="1">
                <a:latin typeface="Calibri" pitchFamily="34" charset="0"/>
              </a:rPr>
              <a:t>Avg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seq</a:t>
            </a:r>
            <a:r>
              <a:rPr lang="en-US" sz="2000" dirty="0">
                <a:latin typeface="Calibri" pitchFamily="34" charset="0"/>
              </a:rPr>
              <a:t> write time	60 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1" y="6292334"/>
            <a:ext cx="433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Source: Intel SSD 730 product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055316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SSD Tradeoffs	vs Rotating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No moving parts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faster, less power, more rugged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Have the potential to wear out </a:t>
            </a:r>
          </a:p>
          <a:p>
            <a:pPr lvl="2"/>
            <a:r>
              <a:rPr lang="en-US" dirty="0"/>
              <a:t>Mitigated by “wear leveling logic” in flash translation layer</a:t>
            </a:r>
          </a:p>
          <a:p>
            <a:pPr lvl="2"/>
            <a:r>
              <a:rPr lang="en-US" dirty="0"/>
              <a:t>E.g. Intel SSD 730 guarantees 128 petabyte (128 x 10</a:t>
            </a:r>
            <a:r>
              <a:rPr lang="en-US" baseline="30000" dirty="0"/>
              <a:t>15</a:t>
            </a:r>
            <a:r>
              <a:rPr lang="en-US" dirty="0"/>
              <a:t> bytes) of writes before they wear out</a:t>
            </a:r>
          </a:p>
          <a:p>
            <a:pPr lvl="1"/>
            <a:r>
              <a:rPr lang="en-US" dirty="0"/>
              <a:t>In 2015, about 30 times more expensive per byte</a:t>
            </a:r>
          </a:p>
          <a:p>
            <a:pPr lvl="1"/>
            <a:endParaRPr lang="en-US" dirty="0"/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MP3 players, smart phones, laptops</a:t>
            </a:r>
          </a:p>
          <a:p>
            <a:pPr lvl="1"/>
            <a:r>
              <a:rPr lang="en-US" dirty="0"/>
              <a:t>Increasingly common in desktops and servers</a:t>
            </a:r>
          </a:p>
        </p:txBody>
      </p:sp>
    </p:spTree>
    <p:extLst>
      <p:ext uri="{BB962C8B-B14F-4D97-AF65-F5344CB8AC3E}">
        <p14:creationId xmlns:p14="http://schemas.microsoft.com/office/powerpoint/2010/main" val="1682710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CPU-Memory Gap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1928814" y="1143000"/>
            <a:ext cx="8167687" cy="4462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The gap </a:t>
            </a:r>
            <a:r>
              <a:rPr lang="en-US" sz="2400" i="1" dirty="0">
                <a:ln>
                  <a:solidFill>
                    <a:srgbClr val="DF9F98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widens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 between DRAM, disk, and CPU speeds.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/>
          </p:nvPr>
        </p:nvGraphicFramePr>
        <p:xfrm>
          <a:off x="1867570" y="1773942"/>
          <a:ext cx="8421687" cy="472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67120" y="4159478"/>
            <a:ext cx="80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DRAM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0279" y="5189356"/>
            <a:ext cx="58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CPU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3194" y="2890510"/>
            <a:ext cx="54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SSD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3036" y="2297668"/>
            <a:ext cx="58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22875087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to the Rescue!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The key to bridging this CPU-Memory gap is a fundamental property of computer programs known as </a:t>
            </a:r>
            <a:r>
              <a:rPr lang="en-US" dirty="0">
                <a:solidFill>
                  <a:srgbClr val="C00000"/>
                </a:solidFill>
              </a:rPr>
              <a:t>locality.</a:t>
            </a:r>
          </a:p>
        </p:txBody>
      </p:sp>
    </p:spTree>
    <p:extLst>
      <p:ext uri="{BB962C8B-B14F-4D97-AF65-F5344CB8AC3E}">
        <p14:creationId xmlns:p14="http://schemas.microsoft.com/office/powerpoint/2010/main" val="3774326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Storage technologies and trends</a:t>
            </a:r>
          </a:p>
          <a:p>
            <a:pPr>
              <a:lnSpc>
                <a:spcPct val="80000"/>
              </a:lnSpc>
            </a:pPr>
            <a:r>
              <a:rPr lang="en-US" dirty="0"/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BFBFBF"/>
                </a:solidFill>
              </a:rPr>
              <a:t>Caching in the 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887668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177382" cy="762000"/>
          </a:xfrm>
        </p:spPr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C00000"/>
                </a:solidFill>
              </a:rPr>
              <a:t>Principle of Locality: </a:t>
            </a:r>
            <a:r>
              <a:rPr lang="en-GB" dirty="0"/>
              <a:t>Programs tend to use data and instructions with addresses near or equal to those they have used recently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Temporal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Recently referenced items are likely </a:t>
            </a:r>
            <a:br>
              <a:rPr lang="en-GB" dirty="0"/>
            </a:br>
            <a:r>
              <a:rPr lang="en-GB" dirty="0"/>
              <a:t>to be referenced again in the near future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Spatial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Items with nearby addresses tend </a:t>
            </a:r>
            <a:br>
              <a:rPr lang="en-GB" dirty="0"/>
            </a:br>
            <a:r>
              <a:rPr lang="en-GB" dirty="0"/>
              <a:t>to be referenced close together in time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0" y="312420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013700" y="312420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7843056" y="2614412"/>
            <a:ext cx="627844" cy="433589"/>
          </a:xfrm>
          <a:custGeom>
            <a:avLst/>
            <a:gdLst>
              <a:gd name="connsiteX0" fmla="*/ 290847 w 627844"/>
              <a:gd name="connsiteY0" fmla="*/ 433589 h 433589"/>
              <a:gd name="connsiteX1" fmla="*/ 46149 w 627844"/>
              <a:gd name="connsiteY1" fmla="*/ 72980 h 433589"/>
              <a:gd name="connsiteX2" fmla="*/ 567743 w 627844"/>
              <a:gd name="connsiteY2" fmla="*/ 60101 h 433589"/>
              <a:gd name="connsiteX3" fmla="*/ 406757 w 627844"/>
              <a:gd name="connsiteY3" fmla="*/ 433589 h 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7626261" y="461694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019961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94700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7940720" y="4186572"/>
            <a:ext cx="841420" cy="359535"/>
          </a:xfrm>
          <a:custGeom>
            <a:avLst/>
            <a:gdLst>
              <a:gd name="connsiteX0" fmla="*/ 200695 w 841420"/>
              <a:gd name="connsiteY0" fmla="*/ 353095 h 359535"/>
              <a:gd name="connsiteX1" fmla="*/ 91225 w 841420"/>
              <a:gd name="connsiteY1" fmla="*/ 56881 h 359535"/>
              <a:gd name="connsiteX2" fmla="*/ 748048 w 841420"/>
              <a:gd name="connsiteY2" fmla="*/ 50442 h 359535"/>
              <a:gd name="connsiteX3" fmla="*/ 651456 w 841420"/>
              <a:gd name="connsiteY3" fmla="*/ 359535 h 35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3185397"/>
            <a:ext cx="5318124" cy="2768858"/>
          </a:xfrm>
        </p:spPr>
        <p:txBody>
          <a:bodyPr>
            <a:normAutofit fontScale="92500"/>
          </a:bodyPr>
          <a:lstStyle/>
          <a:p>
            <a:r>
              <a:rPr lang="en-US" dirty="0"/>
              <a:t>Data references</a:t>
            </a:r>
          </a:p>
          <a:p>
            <a:pPr lvl="1"/>
            <a:r>
              <a:rPr lang="en-US" dirty="0"/>
              <a:t>Reference array elements in succession (stride-1 reference pattern).</a:t>
            </a:r>
          </a:p>
          <a:p>
            <a:pPr lvl="1"/>
            <a:r>
              <a:rPr lang="en-US" dirty="0"/>
              <a:t>Reference variable </a:t>
            </a:r>
            <a:r>
              <a:rPr lang="en-US" b="1" dirty="0">
                <a:latin typeface="Courier New"/>
                <a:cs typeface="Courier New"/>
              </a:rPr>
              <a:t>sum</a:t>
            </a:r>
            <a:r>
              <a:rPr lang="en-US" dirty="0"/>
              <a:t> each iteration.</a:t>
            </a:r>
          </a:p>
          <a:p>
            <a:r>
              <a:rPr lang="en-US" dirty="0"/>
              <a:t>Instruction references</a:t>
            </a:r>
          </a:p>
          <a:p>
            <a:pPr lvl="1"/>
            <a:r>
              <a:rPr lang="en-US" dirty="0"/>
              <a:t>Reference instructions in sequence.</a:t>
            </a:r>
          </a:p>
          <a:p>
            <a:pPr lvl="1"/>
            <a:r>
              <a:rPr lang="en-US" dirty="0"/>
              <a:t>Cycle through loop repeatedly. </a:t>
            </a: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3588" y="1651000"/>
            <a:ext cx="3044825" cy="1092200"/>
          </a:xfrm>
          <a:prstGeom prst="rect">
            <a:avLst/>
          </a:prstGeom>
          <a:solidFill>
            <a:srgbClr val="F7F5CD"/>
          </a:solidFill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sum = 0;</a:t>
            </a:r>
          </a:p>
          <a:p>
            <a:pPr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for 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= 0;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&lt; </a:t>
            </a:r>
            <a:r>
              <a:rPr lang="en-US" sz="1600" dirty="0" err="1">
                <a:latin typeface="Courier New" charset="0"/>
              </a:rPr>
              <a:t>n</a:t>
            </a:r>
            <a:r>
              <a:rPr lang="en-US" sz="1600" dirty="0">
                <a:latin typeface="Courier New" charset="0"/>
              </a:rPr>
              <a:t>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++)</a:t>
            </a:r>
          </a:p>
          <a:p>
            <a:pPr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	sum += </a:t>
            </a:r>
            <a:r>
              <a:rPr lang="en-US" sz="1600" dirty="0" err="1">
                <a:latin typeface="Courier New" charset="0"/>
              </a:rPr>
              <a:t>a[i</a:t>
            </a:r>
            <a:r>
              <a:rPr lang="en-US" sz="1600" dirty="0">
                <a:latin typeface="Courier New" charset="0"/>
              </a:rPr>
              <a:t>];</a:t>
            </a:r>
          </a:p>
          <a:p>
            <a:pPr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return sum;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6101" y="2872771"/>
            <a:ext cx="199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Spatial or Temporal</a:t>
            </a:r>
          </a:p>
          <a:p>
            <a:pPr algn="ctr"/>
            <a:r>
              <a:rPr lang="en-US" dirty="0">
                <a:latin typeface="Calibri" pitchFamily="34" charset="0"/>
              </a:rPr>
              <a:t>Locality?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7279" y="4251067"/>
            <a:ext cx="104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7579" y="503143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37070" y="5444698"/>
            <a:ext cx="104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C35D5-84E1-4DE8-94A7-34FE5B73BFAA}"/>
              </a:ext>
            </a:extLst>
          </p:cNvPr>
          <p:cNvSpPr txBox="1"/>
          <p:nvPr/>
        </p:nvSpPr>
        <p:spPr>
          <a:xfrm>
            <a:off x="7827577" y="376951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</a:t>
            </a:r>
          </a:p>
        </p:txBody>
      </p:sp>
    </p:spTree>
    <p:extLst>
      <p:ext uri="{BB962C8B-B14F-4D97-AF65-F5344CB8AC3E}">
        <p14:creationId xmlns:p14="http://schemas.microsoft.com/office/powerpoint/2010/main" val="134913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1029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177382" cy="762000"/>
          </a:xfrm>
        </p:spPr>
        <p:txBody>
          <a:bodyPr/>
          <a:lstStyle/>
          <a:p>
            <a:r>
              <a:rPr lang="en-US" dirty="0"/>
              <a:t>Qualitative Estimates of Locality</a:t>
            </a:r>
          </a:p>
        </p:txBody>
      </p:sp>
      <p:sp>
        <p:nvSpPr>
          <p:cNvPr id="132102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Claim:</a:t>
            </a:r>
            <a:r>
              <a:rPr lang="en-US" dirty="0"/>
              <a:t> Being able to look at code and get a qualitative sense of its locality is a key skill for a professional programmer.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2100" name="Text Box 1028"/>
          <p:cNvSpPr txBox="1">
            <a:spLocks noChangeArrowheads="1"/>
          </p:cNvSpPr>
          <p:nvPr/>
        </p:nvSpPr>
        <p:spPr bwMode="auto">
          <a:xfrm>
            <a:off x="3011215" y="3977126"/>
            <a:ext cx="4441825" cy="2589213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sum_array_rows(int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a[M][N</a:t>
            </a:r>
            <a:r>
              <a:rPr lang="en-US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&lt; M;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 &lt; N;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    sum += </a:t>
            </a:r>
            <a:r>
              <a:rPr lang="en-US" dirty="0" err="1">
                <a:latin typeface="Courier New" charset="0"/>
              </a:rPr>
              <a:t>a[i][j</a:t>
            </a:r>
            <a:r>
              <a:rPr lang="en-US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55A12-B9B0-4731-B3AB-1F55AC0A25D8}"/>
              </a:ext>
            </a:extLst>
          </p:cNvPr>
          <p:cNvSpPr txBox="1"/>
          <p:nvPr/>
        </p:nvSpPr>
        <p:spPr>
          <a:xfrm>
            <a:off x="8102028" y="4191818"/>
            <a:ext cx="198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Hint: array layout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 is row-major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5EC20-4737-4863-9787-07ADA35D357A}"/>
              </a:ext>
            </a:extLst>
          </p:cNvPr>
          <p:cNvSpPr txBox="1"/>
          <p:nvPr/>
        </p:nvSpPr>
        <p:spPr>
          <a:xfrm>
            <a:off x="8377941" y="5630833"/>
            <a:ext cx="130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yes</a:t>
            </a:r>
          </a:p>
        </p:txBody>
      </p:sp>
    </p:spTree>
    <p:extLst>
      <p:ext uri="{BB962C8B-B14F-4D97-AF65-F5344CB8AC3E}">
        <p14:creationId xmlns:p14="http://schemas.microsoft.com/office/powerpoint/2010/main" val="350299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3341689" y="2484438"/>
            <a:ext cx="4441825" cy="258921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sum_array_cols(int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a[M][N</a:t>
            </a:r>
            <a:r>
              <a:rPr lang="en-US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 &lt; N;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&lt; M;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    sum += </a:t>
            </a:r>
            <a:r>
              <a:rPr lang="en-US" dirty="0" err="1">
                <a:latin typeface="Courier New" charset="0"/>
              </a:rPr>
              <a:t>a[i][j</a:t>
            </a:r>
            <a:r>
              <a:rPr lang="en-US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10A75-937C-4D6F-9C78-6B0DF0D10DC9}"/>
              </a:ext>
            </a:extLst>
          </p:cNvPr>
          <p:cNvSpPr txBox="1"/>
          <p:nvPr/>
        </p:nvSpPr>
        <p:spPr>
          <a:xfrm>
            <a:off x="8038880" y="5400000"/>
            <a:ext cx="210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no, unless…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66AD5-FDF4-45C7-8C7F-7D736D0CB2EF}"/>
              </a:ext>
            </a:extLst>
          </p:cNvPr>
          <p:cNvSpPr txBox="1"/>
          <p:nvPr/>
        </p:nvSpPr>
        <p:spPr>
          <a:xfrm>
            <a:off x="8327682" y="5872460"/>
            <a:ext cx="15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 is very small</a:t>
            </a:r>
          </a:p>
        </p:txBody>
      </p:sp>
    </p:spTree>
    <p:extLst>
      <p:ext uri="{BB962C8B-B14F-4D97-AF65-F5344CB8AC3E}">
        <p14:creationId xmlns:p14="http://schemas.microsoft.com/office/powerpoint/2010/main" val="387774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4150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</a:t>
            </a:r>
            <a:r>
              <a:rPr lang="en-US" dirty="0"/>
              <a:t>: Can you permute the loops so that the function scans the 3-d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b="0" dirty="0">
                <a:cs typeface="Courier New"/>
              </a:rPr>
              <a:t> </a:t>
            </a:r>
            <a:r>
              <a:rPr lang="en-US" dirty="0"/>
              <a:t>with a stride-1 reference pattern (and thus has good spatial locality)?</a:t>
            </a:r>
          </a:p>
        </p:txBody>
      </p:sp>
      <p:sp>
        <p:nvSpPr>
          <p:cNvPr id="134148" name="Text Box 1028"/>
          <p:cNvSpPr txBox="1">
            <a:spLocks noChangeArrowheads="1"/>
          </p:cNvSpPr>
          <p:nvPr/>
        </p:nvSpPr>
        <p:spPr bwMode="auto">
          <a:xfrm>
            <a:off x="3465514" y="3033713"/>
            <a:ext cx="4987925" cy="286385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sum_array_3d(int </a:t>
            </a:r>
            <a:r>
              <a:rPr lang="en-US" dirty="0" err="1">
                <a:latin typeface="Courier New" charset="0"/>
              </a:rPr>
              <a:t>a[M][N][N</a:t>
            </a:r>
            <a:r>
              <a:rPr lang="en-US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for (i = 0; i &lt; N; i++)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 &lt; N;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    for (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 </a:t>
            </a:r>
            <a:r>
              <a:rPr lang="en-US">
                <a:latin typeface="Courier New" charset="0"/>
              </a:rPr>
              <a:t>&lt; M;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        sum += </a:t>
            </a:r>
            <a:r>
              <a:rPr lang="en-US" dirty="0" err="1">
                <a:latin typeface="Courier New" charset="0"/>
              </a:rPr>
              <a:t>a[k][i][j</a:t>
            </a:r>
            <a:r>
              <a:rPr lang="en-US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973FF-DDF1-47C3-BAC0-94B193D43655}"/>
              </a:ext>
            </a:extLst>
          </p:cNvPr>
          <p:cNvSpPr txBox="1"/>
          <p:nvPr/>
        </p:nvSpPr>
        <p:spPr>
          <a:xfrm>
            <a:off x="6870119" y="6172510"/>
            <a:ext cx="30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make j the inner loop</a:t>
            </a:r>
          </a:p>
        </p:txBody>
      </p:sp>
    </p:spTree>
    <p:extLst>
      <p:ext uri="{BB962C8B-B14F-4D97-AF65-F5344CB8AC3E}">
        <p14:creationId xmlns:p14="http://schemas.microsoft.com/office/powerpoint/2010/main" val="330782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</a:t>
            </a:r>
            <a:r>
              <a:rPr lang="en-US" dirty="0" err="1"/>
              <a:t>vs</a:t>
            </a:r>
            <a:r>
              <a:rPr lang="en-US" dirty="0"/>
              <a:t> DRAM Summary</a:t>
            </a:r>
          </a:p>
        </p:txBody>
      </p:sp>
      <p:sp>
        <p:nvSpPr>
          <p:cNvPr id="120836" name="Text Box 1028"/>
          <p:cNvSpPr txBox="1">
            <a:spLocks noChangeArrowheads="1"/>
          </p:cNvSpPr>
          <p:nvPr/>
        </p:nvSpPr>
        <p:spPr bwMode="auto">
          <a:xfrm>
            <a:off x="1905000" y="2362201"/>
            <a:ext cx="8610600" cy="224676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/>
              <a:t>	Trans.	Access	Needs	Needs		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	per bit	 time	refresh?	EDC?	Cost	Applications</a:t>
            </a:r>
          </a:p>
          <a:p>
            <a:pPr algn="l">
              <a:lnSpc>
                <a:spcPct val="100000"/>
              </a:lnSpc>
            </a:pPr>
            <a:endParaRPr lang="en-US" sz="2000" dirty="0"/>
          </a:p>
          <a:p>
            <a:pPr algn="l">
              <a:lnSpc>
                <a:spcPct val="100000"/>
              </a:lnSpc>
            </a:pPr>
            <a:r>
              <a:rPr lang="en-US" sz="2000" dirty="0"/>
              <a:t>SRAM	4 or 6	1X	No	Maybe	100x	Cache memories</a:t>
            </a:r>
          </a:p>
          <a:p>
            <a:pPr algn="l">
              <a:lnSpc>
                <a:spcPct val="100000"/>
              </a:lnSpc>
            </a:pPr>
            <a:endParaRPr lang="en-US" sz="2000" dirty="0"/>
          </a:p>
          <a:p>
            <a:pPr algn="l">
              <a:lnSpc>
                <a:spcPct val="100000"/>
              </a:lnSpc>
            </a:pPr>
            <a:r>
              <a:rPr lang="en-US" sz="2000" dirty="0"/>
              <a:t>DRAM	1	10X	Yes	Yes	1X	Main memories,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						frame buffers</a:t>
            </a:r>
          </a:p>
        </p:txBody>
      </p:sp>
      <p:sp>
        <p:nvSpPr>
          <p:cNvPr id="120837" name="Line 1029"/>
          <p:cNvSpPr>
            <a:spLocks noChangeShapeType="1"/>
          </p:cNvSpPr>
          <p:nvPr/>
        </p:nvSpPr>
        <p:spPr bwMode="auto">
          <a:xfrm>
            <a:off x="1905000" y="3124200"/>
            <a:ext cx="861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13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Hierarchies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fundamental and enduring properties of hardware and software:</a:t>
            </a:r>
          </a:p>
          <a:p>
            <a:pPr lvl="1"/>
            <a:r>
              <a:rPr lang="en-US" dirty="0"/>
              <a:t>Fast storage technologies cost more per byte, have less capacity, and require more power (heat!). </a:t>
            </a:r>
          </a:p>
          <a:p>
            <a:pPr lvl="1"/>
            <a:r>
              <a:rPr lang="en-US" dirty="0"/>
              <a:t>The gap between CPU and main memory speed is widening.</a:t>
            </a:r>
          </a:p>
          <a:p>
            <a:pPr lvl="1"/>
            <a:r>
              <a:rPr lang="en-US" dirty="0"/>
              <a:t>Well-written programs tend to exhibit good locality.</a:t>
            </a:r>
          </a:p>
          <a:p>
            <a:pPr lvl="1"/>
            <a:endParaRPr lang="en-US" dirty="0"/>
          </a:p>
          <a:p>
            <a:r>
              <a:rPr lang="en-US" dirty="0"/>
              <a:t>These fundamental properties complement each other beautifully.</a:t>
            </a:r>
          </a:p>
          <a:p>
            <a:endParaRPr lang="en-US" dirty="0"/>
          </a:p>
          <a:p>
            <a:r>
              <a:rPr lang="en-US" dirty="0"/>
              <a:t>They suggest an approach for organizing memory and storage systems known as a </a:t>
            </a:r>
            <a:r>
              <a:rPr lang="en-US" dirty="0">
                <a:solidFill>
                  <a:srgbClr val="C00000"/>
                </a:solidFill>
              </a:rPr>
              <a:t>memory hierarchy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74803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Storage technologies and trends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/>
              <a:t>Caching in the 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3006070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1585913" y="247650"/>
            <a:ext cx="8716962" cy="782638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/>
              </a:rPr>
              <a:t>Example Memory 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2076450" y="342901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5268217" y="834509"/>
            <a:ext cx="6238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Regs</a:t>
            </a:r>
            <a:endParaRPr lang="en-US" kern="0" dirty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5055818" y="1283386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L1 cache </a:t>
            </a:r>
          </a:p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4824985" y="3821798"/>
            <a:ext cx="1510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Main memory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4360916" y="4847323"/>
            <a:ext cx="2438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Local secondary storage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5037139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4686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4303714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1600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647826" y="3625166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Larger, 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slower,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and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cheaper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(per byte)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storage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3779839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4231876" y="5947461"/>
            <a:ext cx="26965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Remote secondary storage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(e.g., Web 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8597306" y="5375050"/>
            <a:ext cx="206275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Local disks hold files retrieved from disks </a:t>
            </a:r>
          </a:p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on remote servers.</a:t>
            </a: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3232151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5055818" y="1948548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L2 cache 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6486526" y="1641804"/>
            <a:ext cx="2838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L1 cache holds cache lines 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6097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CPU registers hold words retrieved from </a:t>
            </a:r>
            <a:r>
              <a:rPr lang="en-US" sz="1400" kern="0" dirty="0" err="1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th</a:t>
            </a: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e L1 cache.</a:t>
            </a: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6889751" y="2403800"/>
            <a:ext cx="2628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L2 cache holds cache lines</a:t>
            </a:r>
          </a:p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 retrieved from L3 cache.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4759325" y="644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4391025" y="13536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4010025" y="2041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3603625" y="279665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3078163" y="37951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2457450" y="49127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654176" y="1137553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Smaller,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faster,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and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costlier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(per byte)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storage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1614488" y="954089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2641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5055818" y="2780398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L3 cache 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7334251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L3 cache holds cache lines</a:t>
            </a:r>
          </a:p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 retrieved from main memory.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1911350" y="59637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7923690" y="4346121"/>
            <a:ext cx="254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Main memory holds disk blocks retrieved from local disks.</a:t>
            </a:r>
          </a:p>
        </p:txBody>
      </p:sp>
    </p:spTree>
    <p:extLst>
      <p:ext uri="{BB962C8B-B14F-4D97-AF65-F5344CB8AC3E}">
        <p14:creationId xmlns:p14="http://schemas.microsoft.com/office/powerpoint/2010/main" val="4160212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20876" y="1301915"/>
            <a:ext cx="8442325" cy="497205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Cache:</a:t>
            </a:r>
            <a:r>
              <a:rPr lang="en-US" i="1" dirty="0"/>
              <a:t> </a:t>
            </a:r>
            <a:r>
              <a:rPr lang="en-US" dirty="0"/>
              <a:t>A smaller, faster storage device that acts as a staging area for a subset of the data in a larger, slower device.</a:t>
            </a:r>
          </a:p>
          <a:p>
            <a:r>
              <a:rPr lang="en-US" dirty="0"/>
              <a:t>Fundamental idea of a memory hierarchy: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k</a:t>
            </a:r>
            <a:r>
              <a:rPr lang="en-US" dirty="0"/>
              <a:t>, the faster, smaller device at level </a:t>
            </a:r>
            <a:r>
              <a:rPr lang="en-US" dirty="0" err="1"/>
              <a:t>k</a:t>
            </a:r>
            <a:r>
              <a:rPr lang="en-US" dirty="0"/>
              <a:t> serves as a cache for the larger, slower device at level k+1.</a:t>
            </a:r>
          </a:p>
          <a:p>
            <a:r>
              <a:rPr lang="en-US" dirty="0"/>
              <a:t>Why do memory hierarchies work?</a:t>
            </a:r>
          </a:p>
          <a:p>
            <a:pPr lvl="1"/>
            <a:r>
              <a:rPr lang="en-US" dirty="0"/>
              <a:t>Because of locality, programs tend to access the data at level </a:t>
            </a:r>
            <a:r>
              <a:rPr lang="en-US" dirty="0" err="1"/>
              <a:t>k</a:t>
            </a:r>
            <a:r>
              <a:rPr lang="en-US" dirty="0"/>
              <a:t> more often than they access the data at level k+1. </a:t>
            </a:r>
          </a:p>
          <a:p>
            <a:pPr lvl="1"/>
            <a:r>
              <a:rPr lang="en-US" dirty="0"/>
              <a:t>Thus, the storage at level k+1 can be slower, and thus larger and cheaper per bit.</a:t>
            </a:r>
          </a:p>
          <a:p>
            <a:r>
              <a:rPr lang="en-US" i="1" dirty="0">
                <a:solidFill>
                  <a:srgbClr val="C00000"/>
                </a:solidFill>
              </a:rPr>
              <a:t>Big Idea (Ideal):  </a:t>
            </a:r>
            <a:r>
              <a:rPr lang="en-US" dirty="0"/>
              <a:t>The memory hierarchy creates a large pool</a:t>
            </a:r>
            <a:br>
              <a:rPr lang="en-US" dirty="0"/>
            </a:br>
            <a:r>
              <a:rPr lang="en-US" dirty="0"/>
              <a:t>of storage that costs as much as the cheap storage near the bottom, but that serves data to programs at the rate of the fast storage near the top.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7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4876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29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81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57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419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257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81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419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096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257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96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3810000" y="6096001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419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96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12764" y="234859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1201" y="4343400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7159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</a:t>
            </a:r>
            <a:r>
              <a:rPr lang="en-GB" sz="1600" b="1" dirty="0">
                <a:latin typeface="Calibri" pitchFamily="34" charset="0"/>
              </a:rPr>
              <a:t>iewed as partitioned 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5466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 is copied in 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7086600" y="2166312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114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114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4162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4876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4876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Hit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29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81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57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419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257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81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419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096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257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96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3810000" y="6096001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419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96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12764" y="234859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1201" y="4343400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7443759" y="1580884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21174" y="1619517"/>
            <a:ext cx="1184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2578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7460094" y="2209800"/>
            <a:ext cx="2154670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solidFill>
                  <a:srgbClr val="C00000"/>
                </a:solidFill>
                <a:latin typeface="Calibri" pitchFamily="34" charset="0"/>
              </a:rPr>
              <a:t>Hit!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45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animBg="1"/>
      <p:bldP spid="4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4876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4876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Miss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29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81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57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419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257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81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419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096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257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96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3810000" y="6096001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419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96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12764" y="234859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1201" y="4343400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7443759" y="1580884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21173" y="1619517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7460095" y="2209800"/>
            <a:ext cx="2569847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not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rgbClr val="C0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7467601" y="3200400"/>
            <a:ext cx="2585173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fetched from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latin typeface="Calibri" pitchFamily="34" charset="0"/>
              </a:rPr>
              <a:t>memory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21172" y="3395246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114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4196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7467601" y="4191000"/>
            <a:ext cx="2810939" cy="17535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stored in cache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Placement policy:</a:t>
            </a:r>
            <a:br>
              <a:rPr lang="en-GB" dirty="0">
                <a:latin typeface="Calibri" pitchFamily="34" charset="0"/>
              </a:rPr>
            </a:br>
            <a:r>
              <a:rPr lang="en-GB" dirty="0">
                <a:latin typeface="Calibri" pitchFamily="34" charset="0"/>
              </a:rPr>
              <a:t>determines where b goes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Replacement policy:</a:t>
            </a:r>
            <a:br>
              <a:rPr lang="en-GB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dirty="0">
                <a:latin typeface="Calibri" pitchFamily="34" charset="0"/>
              </a:rPr>
              <a:t>determines which block</a:t>
            </a:r>
            <a:br>
              <a:rPr lang="en-GB" dirty="0">
                <a:latin typeface="Calibri" pitchFamily="34" charset="0"/>
              </a:rPr>
            </a:br>
            <a:r>
              <a:rPr lang="en-GB" dirty="0">
                <a:latin typeface="Calibri" pitchFamily="34" charset="0"/>
              </a:rPr>
              <a:t>gets evicted (victim)</a:t>
            </a:r>
          </a:p>
        </p:txBody>
      </p:sp>
    </p:spTree>
    <p:extLst>
      <p:ext uri="{BB962C8B-B14F-4D97-AF65-F5344CB8AC3E}">
        <p14:creationId xmlns:p14="http://schemas.microsoft.com/office/powerpoint/2010/main" val="16945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animBg="1"/>
      <p:bldP spid="38" grpId="0" animBg="1"/>
      <p:bldP spid="38" grpId="1" animBg="1"/>
      <p:bldP spid="39" grpId="0" animBg="1"/>
      <p:bldP spid="42" grpId="0" build="allAtOnce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General Caching Concepts: </a:t>
            </a:r>
            <a:br>
              <a:rPr lang="en-US" dirty="0"/>
            </a:br>
            <a:r>
              <a:rPr lang="en-US" dirty="0"/>
              <a:t>3 Types of Cache Misses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20876" y="1733550"/>
            <a:ext cx="8518525" cy="49720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Cold (compulsory) miss</a:t>
            </a:r>
          </a:p>
          <a:p>
            <a:pPr lvl="1"/>
            <a:r>
              <a:rPr lang="en-US" dirty="0"/>
              <a:t>Cold misses occur because the cache starts empty and this is the first reference to the block.</a:t>
            </a:r>
          </a:p>
          <a:p>
            <a:r>
              <a:rPr lang="en-US" dirty="0">
                <a:solidFill>
                  <a:srgbClr val="C00000"/>
                </a:solidFill>
              </a:rPr>
              <a:t>Capacity miss</a:t>
            </a:r>
          </a:p>
          <a:p>
            <a:pPr lvl="1"/>
            <a:r>
              <a:rPr lang="en-US" dirty="0"/>
              <a:t>Occurs when the set of active cache blocks (</a:t>
            </a:r>
            <a:r>
              <a:rPr lang="en-US" dirty="0">
                <a:solidFill>
                  <a:srgbClr val="C00000"/>
                </a:solidFill>
              </a:rPr>
              <a:t>working set</a:t>
            </a:r>
            <a:r>
              <a:rPr lang="en-US" dirty="0"/>
              <a:t>) is larger than the cache.</a:t>
            </a:r>
          </a:p>
          <a:p>
            <a:r>
              <a:rPr lang="en-US" dirty="0">
                <a:solidFill>
                  <a:srgbClr val="C00000"/>
                </a:solidFill>
              </a:rPr>
              <a:t>Conflict miss</a:t>
            </a:r>
          </a:p>
          <a:p>
            <a:pPr lvl="1"/>
            <a:r>
              <a:rPr lang="en-US" dirty="0"/>
              <a:t>Most caches limit blocks at level k+1 to a small subset (sometimes a singleton) of the block positions at level k.</a:t>
            </a:r>
          </a:p>
          <a:p>
            <a:pPr lvl="2"/>
            <a:r>
              <a:rPr lang="en-US" dirty="0"/>
              <a:t>E.g. Block </a:t>
            </a:r>
            <a:r>
              <a:rPr lang="en-US" dirty="0" err="1"/>
              <a:t>i</a:t>
            </a:r>
            <a:r>
              <a:rPr lang="en-US" dirty="0"/>
              <a:t> at level k+1 must be placed in block (</a:t>
            </a:r>
            <a:r>
              <a:rPr lang="en-US" dirty="0" err="1"/>
              <a:t>i</a:t>
            </a:r>
            <a:r>
              <a:rPr lang="en-US" dirty="0"/>
              <a:t> mod 4) at level </a:t>
            </a:r>
            <a:r>
              <a:rPr lang="en-US" dirty="0" err="1"/>
              <a:t>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Conflict misses occur when the level </a:t>
            </a:r>
            <a:r>
              <a:rPr lang="en-US" dirty="0" err="1"/>
              <a:t>k</a:t>
            </a:r>
            <a:r>
              <a:rPr lang="en-US" dirty="0"/>
              <a:t> cache is large enough, but multiple data objects all map to the same level </a:t>
            </a:r>
            <a:r>
              <a:rPr lang="en-US" dirty="0" err="1"/>
              <a:t>k</a:t>
            </a:r>
            <a:r>
              <a:rPr lang="en-US" dirty="0"/>
              <a:t> block.</a:t>
            </a:r>
          </a:p>
          <a:p>
            <a:pPr lvl="2"/>
            <a:r>
              <a:rPr lang="en-US" dirty="0"/>
              <a:t>E.g. Referencing blocks 0, 8, 0, 8, 0, 8, ... would miss every time.</a:t>
            </a:r>
          </a:p>
        </p:txBody>
      </p:sp>
    </p:spTree>
    <p:extLst>
      <p:ext uri="{BB962C8B-B14F-4D97-AF65-F5344CB8AC3E}">
        <p14:creationId xmlns:p14="http://schemas.microsoft.com/office/powerpoint/2010/main" val="324584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659982" cy="7620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Examples of Caching in the </a:t>
            </a:r>
            <a:r>
              <a:rPr lang="en-GB" dirty="0" err="1"/>
              <a:t>Mem</a:t>
            </a:r>
            <a:r>
              <a:rPr lang="en-GB" dirty="0"/>
              <a:t>. Hierarchy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9182100" y="24288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Hardware MMU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7429500" y="24288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5372100" y="24288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TLB</a:t>
            </a: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3467100" y="24288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Address translations</a:t>
            </a: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638300" y="24288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9182100" y="5338763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browser</a:t>
            </a: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7429500" y="5338763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00" name="Rectangle 10"/>
          <p:cNvSpPr>
            <a:spLocks noChangeArrowheads="1"/>
          </p:cNvSpPr>
          <p:nvPr/>
        </p:nvSpPr>
        <p:spPr bwMode="auto">
          <a:xfrm>
            <a:off x="5372100" y="5338763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3467100" y="5338763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02" name="Rectangle 12"/>
          <p:cNvSpPr>
            <a:spLocks noChangeArrowheads="1"/>
          </p:cNvSpPr>
          <p:nvPr/>
        </p:nvSpPr>
        <p:spPr bwMode="auto">
          <a:xfrm>
            <a:off x="1638300" y="5338763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Browser cache</a:t>
            </a:r>
          </a:p>
        </p:txBody>
      </p:sp>
      <p:sp>
        <p:nvSpPr>
          <p:cNvPr id="37903" name="Rectangle 13"/>
          <p:cNvSpPr>
            <a:spLocks noChangeArrowheads="1"/>
          </p:cNvSpPr>
          <p:nvPr/>
        </p:nvSpPr>
        <p:spPr bwMode="auto">
          <a:xfrm>
            <a:off x="1638300" y="5924550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cache</a:t>
            </a:r>
          </a:p>
        </p:txBody>
      </p:sp>
      <p:sp>
        <p:nvSpPr>
          <p:cNvPr id="37904" name="Rectangle 14"/>
          <p:cNvSpPr>
            <a:spLocks noChangeArrowheads="1"/>
          </p:cNvSpPr>
          <p:nvPr/>
        </p:nvSpPr>
        <p:spPr bwMode="auto">
          <a:xfrm>
            <a:off x="1638300" y="47529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Network buffer cache</a:t>
            </a:r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1638300" y="402907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Buffer cache</a:t>
            </a:r>
          </a:p>
        </p:txBody>
      </p:sp>
      <p:sp>
        <p:nvSpPr>
          <p:cNvPr id="37906" name="Rectangle 16"/>
          <p:cNvSpPr>
            <a:spLocks noChangeArrowheads="1"/>
          </p:cNvSpPr>
          <p:nvPr/>
        </p:nvSpPr>
        <p:spPr bwMode="auto">
          <a:xfrm>
            <a:off x="1638300" y="3690939"/>
            <a:ext cx="1828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37907" name="Rectangle 17"/>
          <p:cNvSpPr>
            <a:spLocks noChangeArrowheads="1"/>
          </p:cNvSpPr>
          <p:nvPr/>
        </p:nvSpPr>
        <p:spPr bwMode="auto">
          <a:xfrm>
            <a:off x="1638300" y="3352800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L2 cache</a:t>
            </a:r>
          </a:p>
        </p:txBody>
      </p:sp>
      <p:sp>
        <p:nvSpPr>
          <p:cNvPr id="37908" name="Rectangle 18"/>
          <p:cNvSpPr>
            <a:spLocks noChangeArrowheads="1"/>
          </p:cNvSpPr>
          <p:nvPr/>
        </p:nvSpPr>
        <p:spPr bwMode="auto">
          <a:xfrm>
            <a:off x="1638300" y="3014663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37909" name="Rectangle 19"/>
          <p:cNvSpPr>
            <a:spLocks noChangeArrowheads="1"/>
          </p:cNvSpPr>
          <p:nvPr/>
        </p:nvSpPr>
        <p:spPr bwMode="auto">
          <a:xfrm>
            <a:off x="1638300" y="2078038"/>
            <a:ext cx="1828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37910" name="Rectangle 20"/>
          <p:cNvSpPr>
            <a:spLocks noChangeArrowheads="1"/>
          </p:cNvSpPr>
          <p:nvPr/>
        </p:nvSpPr>
        <p:spPr bwMode="auto">
          <a:xfrm>
            <a:off x="1638300" y="1438276"/>
            <a:ext cx="1828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Cache Type</a:t>
            </a:r>
          </a:p>
        </p:txBody>
      </p:sp>
      <p:sp>
        <p:nvSpPr>
          <p:cNvPr id="37911" name="Rectangle 21"/>
          <p:cNvSpPr>
            <a:spLocks noChangeArrowheads="1"/>
          </p:cNvSpPr>
          <p:nvPr/>
        </p:nvSpPr>
        <p:spPr bwMode="auto">
          <a:xfrm>
            <a:off x="3467100" y="5924550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12" name="Rectangle 22"/>
          <p:cNvSpPr>
            <a:spLocks noChangeArrowheads="1"/>
          </p:cNvSpPr>
          <p:nvPr/>
        </p:nvSpPr>
        <p:spPr bwMode="auto">
          <a:xfrm>
            <a:off x="3467100" y="47529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3" name="Rectangle 23"/>
          <p:cNvSpPr>
            <a:spLocks noChangeArrowheads="1"/>
          </p:cNvSpPr>
          <p:nvPr/>
        </p:nvSpPr>
        <p:spPr bwMode="auto">
          <a:xfrm>
            <a:off x="3467100" y="402907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4" name="Rectangle 24"/>
          <p:cNvSpPr>
            <a:spLocks noChangeArrowheads="1"/>
          </p:cNvSpPr>
          <p:nvPr/>
        </p:nvSpPr>
        <p:spPr bwMode="auto">
          <a:xfrm>
            <a:off x="3467100" y="3690939"/>
            <a:ext cx="19050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4-KB pages</a:t>
            </a:r>
          </a:p>
        </p:txBody>
      </p:sp>
      <p:sp>
        <p:nvSpPr>
          <p:cNvPr id="37915" name="Rectangle 25"/>
          <p:cNvSpPr>
            <a:spLocks noChangeArrowheads="1"/>
          </p:cNvSpPr>
          <p:nvPr/>
        </p:nvSpPr>
        <p:spPr bwMode="auto">
          <a:xfrm>
            <a:off x="3467100" y="3352800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6" name="Rectangle 26"/>
          <p:cNvSpPr>
            <a:spLocks noChangeArrowheads="1"/>
          </p:cNvSpPr>
          <p:nvPr/>
        </p:nvSpPr>
        <p:spPr bwMode="auto">
          <a:xfrm>
            <a:off x="3467100" y="3014663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7" name="Rectangle 27"/>
          <p:cNvSpPr>
            <a:spLocks noChangeArrowheads="1"/>
          </p:cNvSpPr>
          <p:nvPr/>
        </p:nvSpPr>
        <p:spPr bwMode="auto">
          <a:xfrm>
            <a:off x="3467100" y="2078038"/>
            <a:ext cx="19050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4-8 bytes words</a:t>
            </a:r>
          </a:p>
        </p:txBody>
      </p:sp>
      <p:sp>
        <p:nvSpPr>
          <p:cNvPr id="37918" name="Rectangle 28"/>
          <p:cNvSpPr>
            <a:spLocks noChangeArrowheads="1"/>
          </p:cNvSpPr>
          <p:nvPr/>
        </p:nvSpPr>
        <p:spPr bwMode="auto">
          <a:xfrm>
            <a:off x="3467100" y="1438276"/>
            <a:ext cx="19050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What is Cached?</a:t>
            </a:r>
          </a:p>
        </p:txBody>
      </p:sp>
      <p:sp>
        <p:nvSpPr>
          <p:cNvPr id="37919" name="Rectangle 29"/>
          <p:cNvSpPr>
            <a:spLocks noChangeArrowheads="1"/>
          </p:cNvSpPr>
          <p:nvPr/>
        </p:nvSpPr>
        <p:spPr bwMode="auto">
          <a:xfrm>
            <a:off x="9182100" y="5924550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proxy server</a:t>
            </a:r>
          </a:p>
        </p:txBody>
      </p:sp>
      <p:sp>
        <p:nvSpPr>
          <p:cNvPr id="37920" name="Rectangle 30"/>
          <p:cNvSpPr>
            <a:spLocks noChangeArrowheads="1"/>
          </p:cNvSpPr>
          <p:nvPr/>
        </p:nvSpPr>
        <p:spPr bwMode="auto">
          <a:xfrm>
            <a:off x="7429500" y="5924550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1,000,000,000</a:t>
            </a:r>
          </a:p>
        </p:txBody>
      </p:sp>
      <p:sp>
        <p:nvSpPr>
          <p:cNvPr id="37921" name="Rectangle 31"/>
          <p:cNvSpPr>
            <a:spLocks noChangeArrowheads="1"/>
          </p:cNvSpPr>
          <p:nvPr/>
        </p:nvSpPr>
        <p:spPr bwMode="auto">
          <a:xfrm>
            <a:off x="5372100" y="5924550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Remote server disks</a:t>
            </a:r>
          </a:p>
        </p:txBody>
      </p:sp>
      <p:sp>
        <p:nvSpPr>
          <p:cNvPr id="37922" name="Rectangle 32"/>
          <p:cNvSpPr>
            <a:spLocks noChangeArrowheads="1"/>
          </p:cNvSpPr>
          <p:nvPr/>
        </p:nvSpPr>
        <p:spPr bwMode="auto">
          <a:xfrm>
            <a:off x="9182100" y="402907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37923" name="Rectangle 33"/>
          <p:cNvSpPr>
            <a:spLocks noChangeArrowheads="1"/>
          </p:cNvSpPr>
          <p:nvPr/>
        </p:nvSpPr>
        <p:spPr bwMode="auto">
          <a:xfrm>
            <a:off x="7429500" y="402907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24" name="Rectangle 34"/>
          <p:cNvSpPr>
            <a:spLocks noChangeArrowheads="1"/>
          </p:cNvSpPr>
          <p:nvPr/>
        </p:nvSpPr>
        <p:spPr bwMode="auto">
          <a:xfrm>
            <a:off x="5372100" y="402907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25" name="Rectangle 35"/>
          <p:cNvSpPr>
            <a:spLocks noChangeArrowheads="1"/>
          </p:cNvSpPr>
          <p:nvPr/>
        </p:nvSpPr>
        <p:spPr bwMode="auto">
          <a:xfrm>
            <a:off x="9182100" y="3014663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6" name="Rectangle 36"/>
          <p:cNvSpPr>
            <a:spLocks noChangeArrowheads="1"/>
          </p:cNvSpPr>
          <p:nvPr/>
        </p:nvSpPr>
        <p:spPr bwMode="auto">
          <a:xfrm>
            <a:off x="7429500" y="3014663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7" name="Rectangle 37"/>
          <p:cNvSpPr>
            <a:spLocks noChangeArrowheads="1"/>
          </p:cNvSpPr>
          <p:nvPr/>
        </p:nvSpPr>
        <p:spPr bwMode="auto">
          <a:xfrm>
            <a:off x="5372100" y="3014663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L1</a:t>
            </a:r>
          </a:p>
        </p:txBody>
      </p:sp>
      <p:sp>
        <p:nvSpPr>
          <p:cNvPr id="37928" name="Rectangle 38"/>
          <p:cNvSpPr>
            <a:spLocks noChangeArrowheads="1"/>
          </p:cNvSpPr>
          <p:nvPr/>
        </p:nvSpPr>
        <p:spPr bwMode="auto">
          <a:xfrm>
            <a:off x="9182100" y="3352800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9" name="Rectangle 39"/>
          <p:cNvSpPr>
            <a:spLocks noChangeArrowheads="1"/>
          </p:cNvSpPr>
          <p:nvPr/>
        </p:nvSpPr>
        <p:spPr bwMode="auto">
          <a:xfrm>
            <a:off x="7429500" y="3352800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30" name="Rectangle 40"/>
          <p:cNvSpPr>
            <a:spLocks noChangeArrowheads="1"/>
          </p:cNvSpPr>
          <p:nvPr/>
        </p:nvSpPr>
        <p:spPr bwMode="auto">
          <a:xfrm>
            <a:off x="5372100" y="3352800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L2</a:t>
            </a:r>
          </a:p>
        </p:txBody>
      </p:sp>
      <p:sp>
        <p:nvSpPr>
          <p:cNvPr id="37931" name="Rectangle 41"/>
          <p:cNvSpPr>
            <a:spLocks noChangeArrowheads="1"/>
          </p:cNvSpPr>
          <p:nvPr/>
        </p:nvSpPr>
        <p:spPr bwMode="auto">
          <a:xfrm>
            <a:off x="9182100" y="47529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NFS client</a:t>
            </a:r>
          </a:p>
        </p:txBody>
      </p:sp>
      <p:sp>
        <p:nvSpPr>
          <p:cNvPr id="37932" name="Rectangle 42"/>
          <p:cNvSpPr>
            <a:spLocks noChangeArrowheads="1"/>
          </p:cNvSpPr>
          <p:nvPr/>
        </p:nvSpPr>
        <p:spPr bwMode="auto">
          <a:xfrm>
            <a:off x="7429500" y="47529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33" name="Rectangle 43"/>
          <p:cNvSpPr>
            <a:spLocks noChangeArrowheads="1"/>
          </p:cNvSpPr>
          <p:nvPr/>
        </p:nvSpPr>
        <p:spPr bwMode="auto">
          <a:xfrm>
            <a:off x="5372100" y="47529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34" name="Rectangle 44"/>
          <p:cNvSpPr>
            <a:spLocks noChangeArrowheads="1"/>
          </p:cNvSpPr>
          <p:nvPr/>
        </p:nvSpPr>
        <p:spPr bwMode="auto">
          <a:xfrm>
            <a:off x="9182100" y="3690939"/>
            <a:ext cx="1447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 + OS</a:t>
            </a:r>
          </a:p>
        </p:txBody>
      </p:sp>
      <p:sp>
        <p:nvSpPr>
          <p:cNvPr id="37935" name="Rectangle 45"/>
          <p:cNvSpPr>
            <a:spLocks noChangeArrowheads="1"/>
          </p:cNvSpPr>
          <p:nvPr/>
        </p:nvSpPr>
        <p:spPr bwMode="auto">
          <a:xfrm>
            <a:off x="7429500" y="3690939"/>
            <a:ext cx="17526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36" name="Rectangle 46"/>
          <p:cNvSpPr>
            <a:spLocks noChangeArrowheads="1"/>
          </p:cNvSpPr>
          <p:nvPr/>
        </p:nvSpPr>
        <p:spPr bwMode="auto">
          <a:xfrm>
            <a:off x="5372100" y="3690939"/>
            <a:ext cx="20574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37" name="Rectangle 47"/>
          <p:cNvSpPr>
            <a:spLocks noChangeArrowheads="1"/>
          </p:cNvSpPr>
          <p:nvPr/>
        </p:nvSpPr>
        <p:spPr bwMode="auto">
          <a:xfrm>
            <a:off x="9182100" y="2078038"/>
            <a:ext cx="1447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Compiler</a:t>
            </a:r>
          </a:p>
        </p:txBody>
      </p:sp>
      <p:sp>
        <p:nvSpPr>
          <p:cNvPr id="37938" name="Rectangle 48"/>
          <p:cNvSpPr>
            <a:spLocks noChangeArrowheads="1"/>
          </p:cNvSpPr>
          <p:nvPr/>
        </p:nvSpPr>
        <p:spPr bwMode="auto">
          <a:xfrm>
            <a:off x="7429500" y="2078038"/>
            <a:ext cx="17526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939" name="Rectangle 49"/>
          <p:cNvSpPr>
            <a:spLocks noChangeArrowheads="1"/>
          </p:cNvSpPr>
          <p:nvPr/>
        </p:nvSpPr>
        <p:spPr bwMode="auto">
          <a:xfrm>
            <a:off x="5372100" y="2078038"/>
            <a:ext cx="20574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 CPU core</a:t>
            </a:r>
          </a:p>
        </p:txBody>
      </p:sp>
      <p:sp>
        <p:nvSpPr>
          <p:cNvPr id="37940" name="Rectangle 50"/>
          <p:cNvSpPr>
            <a:spLocks noChangeArrowheads="1"/>
          </p:cNvSpPr>
          <p:nvPr/>
        </p:nvSpPr>
        <p:spPr bwMode="auto">
          <a:xfrm>
            <a:off x="9182100" y="1438276"/>
            <a:ext cx="1447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Managed By</a:t>
            </a:r>
          </a:p>
        </p:txBody>
      </p:sp>
      <p:sp>
        <p:nvSpPr>
          <p:cNvPr id="37941" name="Rectangle 51"/>
          <p:cNvSpPr>
            <a:spLocks noChangeArrowheads="1"/>
          </p:cNvSpPr>
          <p:nvPr/>
        </p:nvSpPr>
        <p:spPr bwMode="auto">
          <a:xfrm>
            <a:off x="7429500" y="1438276"/>
            <a:ext cx="17526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Latency (cycles)</a:t>
            </a:r>
          </a:p>
        </p:txBody>
      </p:sp>
      <p:sp>
        <p:nvSpPr>
          <p:cNvPr id="37942" name="Rectangle 52"/>
          <p:cNvSpPr>
            <a:spLocks noChangeArrowheads="1"/>
          </p:cNvSpPr>
          <p:nvPr/>
        </p:nvSpPr>
        <p:spPr bwMode="auto">
          <a:xfrm>
            <a:off x="5372100" y="1438276"/>
            <a:ext cx="20574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Where is it Cached?</a:t>
            </a:r>
          </a:p>
        </p:txBody>
      </p:sp>
      <p:sp>
        <p:nvSpPr>
          <p:cNvPr id="37948" name="Line 58"/>
          <p:cNvSpPr>
            <a:spLocks noChangeShapeType="1"/>
          </p:cNvSpPr>
          <p:nvPr/>
        </p:nvSpPr>
        <p:spPr bwMode="auto">
          <a:xfrm>
            <a:off x="1638300" y="1438276"/>
            <a:ext cx="1588" cy="639763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 anchorCtr="0"/>
          <a:lstStyle/>
          <a:p>
            <a:endParaRPr 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1638300" y="439102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cache	</a:t>
            </a: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467100" y="439102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sectors</a:t>
            </a: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5372100" y="439102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controller</a:t>
            </a:r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7429500" y="439102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100,000</a:t>
            </a: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9182100" y="439102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firmware</a:t>
            </a:r>
          </a:p>
        </p:txBody>
      </p:sp>
    </p:spTree>
    <p:extLst>
      <p:ext uri="{BB962C8B-B14F-4D97-AF65-F5344CB8AC3E}">
        <p14:creationId xmlns:p14="http://schemas.microsoft.com/office/powerpoint/2010/main" val="3203014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speed gap between CPU, memory and mass storage continues to widen.</a:t>
            </a:r>
          </a:p>
          <a:p>
            <a:endParaRPr lang="en-US" dirty="0"/>
          </a:p>
          <a:p>
            <a:r>
              <a:rPr lang="en-US" dirty="0"/>
              <a:t>Well-written programs exhibit a property called </a:t>
            </a:r>
            <a:r>
              <a:rPr lang="en-US" i="1" dirty="0"/>
              <a:t>locality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Memory hierarchies based on </a:t>
            </a:r>
            <a:r>
              <a:rPr lang="en-US" i="1" dirty="0"/>
              <a:t>caching</a:t>
            </a:r>
            <a:r>
              <a:rPr lang="en-US" dirty="0"/>
              <a:t> close the gap by exploiting locality.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331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DRAMs</a:t>
            </a:r>
          </a:p>
        </p:txBody>
      </p:sp>
      <p:sp>
        <p:nvSpPr>
          <p:cNvPr id="12186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594725" cy="5114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DRAM cell has not changed since its invention in 1966.</a:t>
            </a:r>
          </a:p>
          <a:p>
            <a:pPr lvl="1"/>
            <a:r>
              <a:rPr lang="en-US" dirty="0"/>
              <a:t>Commercialized by Intel in 1970. </a:t>
            </a:r>
          </a:p>
          <a:p>
            <a:r>
              <a:rPr lang="en-US" dirty="0"/>
              <a:t>DRAM cores with better interface logic and faster I/O :</a:t>
            </a:r>
          </a:p>
          <a:p>
            <a:pPr lvl="1"/>
            <a:r>
              <a:rPr lang="en-US" dirty="0"/>
              <a:t>Synchronous DRAM (</a:t>
            </a:r>
            <a:r>
              <a:rPr lang="en-US" dirty="0">
                <a:solidFill>
                  <a:srgbClr val="FF0000"/>
                </a:solidFill>
              </a:rPr>
              <a:t>SDRAM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a conventional clock signal instead of asynchronous control</a:t>
            </a:r>
          </a:p>
          <a:p>
            <a:pPr lvl="2"/>
            <a:r>
              <a:rPr lang="en-US" dirty="0"/>
              <a:t>Allows reuse of the row addresses (e.g., RAS, CAS, CAS, CAS)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Double data-rate synchronous DRAM (</a:t>
            </a:r>
            <a:r>
              <a:rPr lang="en-US" dirty="0">
                <a:solidFill>
                  <a:srgbClr val="FF0000"/>
                </a:solidFill>
              </a:rPr>
              <a:t>DDR SDRAM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Double edge clocking sends two bits per cycle per pin</a:t>
            </a:r>
          </a:p>
          <a:p>
            <a:pPr lvl="2"/>
            <a:r>
              <a:rPr lang="en-US" dirty="0"/>
              <a:t>Different types distinguished by size of small </a:t>
            </a:r>
            <a:r>
              <a:rPr lang="en-US" dirty="0" err="1"/>
              <a:t>prefetch</a:t>
            </a:r>
            <a:r>
              <a:rPr lang="en-US" dirty="0"/>
              <a:t> buffer: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DDR</a:t>
            </a:r>
            <a:r>
              <a:rPr lang="en-US" dirty="0"/>
              <a:t> (2 bits), </a:t>
            </a:r>
            <a:r>
              <a:rPr lang="en-US" dirty="0">
                <a:solidFill>
                  <a:srgbClr val="FF0000"/>
                </a:solidFill>
              </a:rPr>
              <a:t>DDR2</a:t>
            </a:r>
            <a:r>
              <a:rPr lang="en-US" dirty="0"/>
              <a:t> (4 bits), </a:t>
            </a:r>
            <a:r>
              <a:rPr lang="en-US" dirty="0">
                <a:solidFill>
                  <a:srgbClr val="FF0000"/>
                </a:solidFill>
              </a:rPr>
              <a:t>DDR3</a:t>
            </a:r>
            <a:r>
              <a:rPr lang="en-US" dirty="0"/>
              <a:t> (8 bits)</a:t>
            </a:r>
          </a:p>
          <a:p>
            <a:pPr lvl="2"/>
            <a:r>
              <a:rPr lang="en-US" dirty="0"/>
              <a:t>By 2010, standard for most server and desktop systems</a:t>
            </a:r>
          </a:p>
          <a:p>
            <a:pPr lvl="2"/>
            <a:r>
              <a:rPr lang="en-US" dirty="0"/>
              <a:t>Intel Core i7 supports DDR3 and DDR4 SDRAM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8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Nonvolatile Memories</a:t>
            </a:r>
          </a:p>
        </p:txBody>
      </p:sp>
      <p:sp>
        <p:nvSpPr>
          <p:cNvPr id="12288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920876" y="1309524"/>
            <a:ext cx="7896225" cy="54486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DRAM and SRAM are volatile memories</a:t>
            </a:r>
          </a:p>
          <a:p>
            <a:pPr lvl="1"/>
            <a:r>
              <a:rPr lang="en-US" dirty="0"/>
              <a:t>Lose information if powered off.</a:t>
            </a:r>
          </a:p>
          <a:p>
            <a:r>
              <a:rPr lang="en-US" dirty="0"/>
              <a:t>Nonvolatile memories retain value even if powered off</a:t>
            </a:r>
          </a:p>
          <a:p>
            <a:pPr lvl="1"/>
            <a:r>
              <a:rPr lang="en-US" dirty="0"/>
              <a:t>Read-only memory (</a:t>
            </a:r>
            <a:r>
              <a:rPr lang="en-US" dirty="0">
                <a:solidFill>
                  <a:srgbClr val="C00000"/>
                </a:solidFill>
              </a:rPr>
              <a:t>ROM</a:t>
            </a:r>
            <a:r>
              <a:rPr lang="en-US" dirty="0"/>
              <a:t>): programmed during production</a:t>
            </a:r>
          </a:p>
          <a:p>
            <a:pPr lvl="1"/>
            <a:r>
              <a:rPr lang="en-US" dirty="0"/>
              <a:t>Programmable ROM (</a:t>
            </a:r>
            <a:r>
              <a:rPr lang="en-US" dirty="0">
                <a:solidFill>
                  <a:srgbClr val="C00000"/>
                </a:solidFill>
              </a:rPr>
              <a:t>PROM</a:t>
            </a:r>
            <a:r>
              <a:rPr lang="en-US" dirty="0"/>
              <a:t>): can be programmed once</a:t>
            </a:r>
          </a:p>
          <a:p>
            <a:pPr lvl="1"/>
            <a:r>
              <a:rPr lang="en-US" dirty="0" err="1"/>
              <a:t>Eraseable</a:t>
            </a:r>
            <a:r>
              <a:rPr lang="en-US" dirty="0"/>
              <a:t> PROM (</a:t>
            </a:r>
            <a:r>
              <a:rPr lang="en-US" dirty="0">
                <a:solidFill>
                  <a:srgbClr val="C00000"/>
                </a:solidFill>
              </a:rPr>
              <a:t>EPROM</a:t>
            </a:r>
            <a:r>
              <a:rPr lang="en-US" dirty="0"/>
              <a:t>): can be bulk erased (UV, X-Ray)</a:t>
            </a:r>
          </a:p>
          <a:p>
            <a:pPr lvl="1"/>
            <a:r>
              <a:rPr lang="en-US" dirty="0"/>
              <a:t>Electrically </a:t>
            </a:r>
            <a:r>
              <a:rPr lang="en-US" dirty="0" err="1"/>
              <a:t>eraseable</a:t>
            </a:r>
            <a:r>
              <a:rPr lang="en-US" dirty="0"/>
              <a:t> PROM (</a:t>
            </a:r>
            <a:r>
              <a:rPr lang="en-US" dirty="0">
                <a:solidFill>
                  <a:srgbClr val="C00000"/>
                </a:solidFill>
              </a:rPr>
              <a:t>EEPROM</a:t>
            </a:r>
            <a:r>
              <a:rPr lang="en-US" dirty="0"/>
              <a:t>): electronic erase capability</a:t>
            </a:r>
          </a:p>
          <a:p>
            <a:pPr lvl="1"/>
            <a:r>
              <a:rPr lang="en-US" dirty="0"/>
              <a:t>Flash memory: EEPROMs, with partial (block-level) erase capability</a:t>
            </a:r>
          </a:p>
          <a:p>
            <a:pPr lvl="2"/>
            <a:r>
              <a:rPr lang="en-US" dirty="0"/>
              <a:t>Wears out after about 100,000 </a:t>
            </a:r>
            <a:r>
              <a:rPr lang="en-US" dirty="0" err="1"/>
              <a:t>erasings</a:t>
            </a:r>
            <a:endParaRPr lang="en-US" dirty="0"/>
          </a:p>
          <a:p>
            <a:pPr lvl="1"/>
            <a:r>
              <a:rPr lang="en-US" dirty="0"/>
              <a:t>3D </a:t>
            </a:r>
            <a:r>
              <a:rPr lang="en-US" dirty="0" err="1"/>
              <a:t>XPoint</a:t>
            </a:r>
            <a:r>
              <a:rPr lang="en-US" dirty="0"/>
              <a:t> (Intel </a:t>
            </a:r>
            <a:r>
              <a:rPr lang="en-US" dirty="0" err="1"/>
              <a:t>Optane</a:t>
            </a:r>
            <a:r>
              <a:rPr lang="en-US" dirty="0"/>
              <a:t>) &amp; emerging NVMs</a:t>
            </a:r>
          </a:p>
          <a:p>
            <a:pPr lvl="2"/>
            <a:r>
              <a:rPr lang="en-US" dirty="0"/>
              <a:t>New materials</a:t>
            </a:r>
          </a:p>
          <a:p>
            <a:pPr lvl="1"/>
            <a:endParaRPr lang="en-US" dirty="0"/>
          </a:p>
          <a:p>
            <a:r>
              <a:rPr lang="en-US" dirty="0"/>
              <a:t>Uses for Nonvolatile Memories</a:t>
            </a:r>
          </a:p>
          <a:p>
            <a:pPr lvl="1"/>
            <a:r>
              <a:rPr lang="en-US" dirty="0"/>
              <a:t>Firmware programs stored in a ROM (BIOS, controllers for disks, network cards, graphics accelerators, security subsystems,…)</a:t>
            </a:r>
          </a:p>
          <a:p>
            <a:pPr lvl="1"/>
            <a:r>
              <a:rPr lang="en-US" dirty="0"/>
              <a:t>Solid state disks (replace rotating disks in thumb drives, smart phones, mp3 players, tablets, laptops, data centers,…)</a:t>
            </a:r>
          </a:p>
          <a:p>
            <a:pPr lvl="1"/>
            <a:r>
              <a:rPr lang="en-US" dirty="0"/>
              <a:t>Disk caches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8E46E-F23A-44D5-85D1-72691CD169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3" t="16144" r="15462" b="19617"/>
          <a:stretch/>
        </p:blipFill>
        <p:spPr>
          <a:xfrm>
            <a:off x="7431477" y="3786626"/>
            <a:ext cx="2469269" cy="13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4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6" name="Rectangle 26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7869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Bus Structure Connecting </a:t>
            </a:r>
            <a:br>
              <a:rPr lang="en-US" dirty="0"/>
            </a:br>
            <a:r>
              <a:rPr lang="en-US" dirty="0"/>
              <a:t>CPU and Memory</a:t>
            </a:r>
          </a:p>
        </p:txBody>
      </p:sp>
      <p:sp>
        <p:nvSpPr>
          <p:cNvPr id="6658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920876" y="150495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bus </a:t>
            </a:r>
            <a:r>
              <a:rPr lang="en-US" dirty="0"/>
              <a:t>is a collection of parallel wires that carry address, data, and control signals.</a:t>
            </a:r>
          </a:p>
          <a:p>
            <a:r>
              <a:rPr lang="en-US" dirty="0"/>
              <a:t>Buses are typically shared by multiple devices.</a:t>
            </a:r>
          </a:p>
        </p:txBody>
      </p:sp>
      <p:sp>
        <p:nvSpPr>
          <p:cNvPr id="66565" name="Rectangle 5"/>
          <p:cNvSpPr>
            <a:spLocks noChangeAspect="1" noChangeArrowheads="1"/>
          </p:cNvSpPr>
          <p:nvPr/>
        </p:nvSpPr>
        <p:spPr bwMode="auto">
          <a:xfrm>
            <a:off x="9161464" y="5337175"/>
            <a:ext cx="1049337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66566" name="AutoShape 6"/>
          <p:cNvSpPr>
            <a:spLocks noChangeAspect="1" noChangeArrowheads="1"/>
          </p:cNvSpPr>
          <p:nvPr/>
        </p:nvSpPr>
        <p:spPr bwMode="auto">
          <a:xfrm>
            <a:off x="7404100" y="5511800"/>
            <a:ext cx="1720850" cy="615950"/>
          </a:xfrm>
          <a:prstGeom prst="leftRightArrow">
            <a:avLst>
              <a:gd name="adj1" fmla="val 50000"/>
              <a:gd name="adj2" fmla="val 55876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67" name="Rectangle 7"/>
          <p:cNvSpPr>
            <a:spLocks noChangeAspect="1" noChangeArrowheads="1"/>
          </p:cNvSpPr>
          <p:nvPr/>
        </p:nvSpPr>
        <p:spPr bwMode="auto">
          <a:xfrm>
            <a:off x="6348414" y="5548313"/>
            <a:ext cx="1049337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66568" name="AutoShape 8"/>
          <p:cNvSpPr>
            <a:spLocks noChangeAspect="1" noChangeArrowheads="1"/>
          </p:cNvSpPr>
          <p:nvPr/>
        </p:nvSpPr>
        <p:spPr bwMode="auto">
          <a:xfrm>
            <a:off x="4667250" y="5511800"/>
            <a:ext cx="1676400" cy="615950"/>
          </a:xfrm>
          <a:prstGeom prst="leftRightArrow">
            <a:avLst>
              <a:gd name="adj1" fmla="val 50000"/>
              <a:gd name="adj2" fmla="val 54433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69" name="Rectangle 9"/>
          <p:cNvSpPr>
            <a:spLocks noChangeAspect="1" noChangeArrowheads="1"/>
          </p:cNvSpPr>
          <p:nvPr/>
        </p:nvSpPr>
        <p:spPr bwMode="auto">
          <a:xfrm>
            <a:off x="2474914" y="5548313"/>
            <a:ext cx="2162175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66570" name="Rectangle 10"/>
          <p:cNvSpPr>
            <a:spLocks noChangeAspect="1" noChangeArrowheads="1"/>
          </p:cNvSpPr>
          <p:nvPr/>
        </p:nvSpPr>
        <p:spPr bwMode="auto">
          <a:xfrm>
            <a:off x="3532189" y="401796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1" name="Rectangle 11"/>
          <p:cNvSpPr>
            <a:spLocks noChangeAspect="1" noChangeArrowheads="1"/>
          </p:cNvSpPr>
          <p:nvPr/>
        </p:nvSpPr>
        <p:spPr bwMode="auto">
          <a:xfrm>
            <a:off x="3532189" y="4194176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2" name="Rectangle 12"/>
          <p:cNvSpPr>
            <a:spLocks noChangeAspect="1" noChangeArrowheads="1"/>
          </p:cNvSpPr>
          <p:nvPr/>
        </p:nvSpPr>
        <p:spPr bwMode="auto">
          <a:xfrm>
            <a:off x="3532189" y="4370389"/>
            <a:ext cx="788987" cy="174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3" name="Rectangle 13"/>
          <p:cNvSpPr>
            <a:spLocks noChangeAspect="1" noChangeArrowheads="1"/>
          </p:cNvSpPr>
          <p:nvPr/>
        </p:nvSpPr>
        <p:spPr bwMode="auto">
          <a:xfrm>
            <a:off x="3532189" y="454501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4" name="Rectangle 14"/>
          <p:cNvSpPr>
            <a:spLocks noChangeAspect="1" noChangeArrowheads="1"/>
          </p:cNvSpPr>
          <p:nvPr/>
        </p:nvSpPr>
        <p:spPr bwMode="auto">
          <a:xfrm>
            <a:off x="3532189" y="4721226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5" name="AutoShape 15"/>
          <p:cNvSpPr>
            <a:spLocks noChangeAspect="1" noChangeArrowheads="1"/>
          </p:cNvSpPr>
          <p:nvPr/>
        </p:nvSpPr>
        <p:spPr bwMode="auto">
          <a:xfrm>
            <a:off x="4424363" y="4017964"/>
            <a:ext cx="512762" cy="439737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6" name="AutoShape 16"/>
          <p:cNvSpPr>
            <a:spLocks noChangeAspect="1" noChangeArrowheads="1"/>
          </p:cNvSpPr>
          <p:nvPr/>
        </p:nvSpPr>
        <p:spPr bwMode="auto">
          <a:xfrm flipH="1">
            <a:off x="4321176" y="4457700"/>
            <a:ext cx="512763" cy="439738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7" name="Rectangle 17"/>
          <p:cNvSpPr>
            <a:spLocks noChangeAspect="1" noChangeArrowheads="1"/>
          </p:cNvSpPr>
          <p:nvPr/>
        </p:nvSpPr>
        <p:spPr bwMode="auto">
          <a:xfrm>
            <a:off x="4937126" y="3843338"/>
            <a:ext cx="614363" cy="1230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6578" name="Text Box 18"/>
          <p:cNvSpPr txBox="1">
            <a:spLocks noChangeAspect="1" noChangeArrowheads="1"/>
          </p:cNvSpPr>
          <p:nvPr/>
        </p:nvSpPr>
        <p:spPr bwMode="auto">
          <a:xfrm>
            <a:off x="3365501" y="3671680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6579" name="AutoShape 19"/>
          <p:cNvSpPr>
            <a:spLocks noChangeAspect="1" noChangeArrowheads="1"/>
          </p:cNvSpPr>
          <p:nvPr/>
        </p:nvSpPr>
        <p:spPr bwMode="auto">
          <a:xfrm>
            <a:off x="3617913" y="4984750"/>
            <a:ext cx="703262" cy="52705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0" name="Rectangle 20"/>
          <p:cNvSpPr>
            <a:spLocks noChangeAspect="1" noChangeArrowheads="1"/>
          </p:cNvSpPr>
          <p:nvPr/>
        </p:nvSpPr>
        <p:spPr bwMode="auto">
          <a:xfrm>
            <a:off x="2300288" y="3578225"/>
            <a:ext cx="3427412" cy="28130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1" name="Text Box 21"/>
          <p:cNvSpPr txBox="1">
            <a:spLocks noChangeAspect="1" noChangeArrowheads="1"/>
          </p:cNvSpPr>
          <p:nvPr/>
        </p:nvSpPr>
        <p:spPr bwMode="auto">
          <a:xfrm>
            <a:off x="2268539" y="32501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66582" name="Text Box 22"/>
          <p:cNvSpPr txBox="1">
            <a:spLocks noChangeAspect="1" noChangeArrowheads="1"/>
          </p:cNvSpPr>
          <p:nvPr/>
        </p:nvSpPr>
        <p:spPr bwMode="auto">
          <a:xfrm>
            <a:off x="5872163" y="4746417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66583" name="Line 23"/>
          <p:cNvSpPr>
            <a:spLocks noChangeAspect="1" noChangeShapeType="1"/>
          </p:cNvSpPr>
          <p:nvPr/>
        </p:nvSpPr>
        <p:spPr bwMode="auto">
          <a:xfrm flipH="1">
            <a:off x="5551488" y="5073650"/>
            <a:ext cx="792162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4" name="Text Box 24"/>
          <p:cNvSpPr txBox="1">
            <a:spLocks noChangeAspect="1" noChangeArrowheads="1"/>
          </p:cNvSpPr>
          <p:nvPr/>
        </p:nvSpPr>
        <p:spPr bwMode="auto">
          <a:xfrm>
            <a:off x="7543800" y="4746417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66585" name="Line 25"/>
          <p:cNvSpPr>
            <a:spLocks noChangeAspect="1" noChangeShapeType="1"/>
          </p:cNvSpPr>
          <p:nvPr/>
        </p:nvSpPr>
        <p:spPr bwMode="auto">
          <a:xfrm>
            <a:off x="8188325" y="5073650"/>
            <a:ext cx="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9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1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(1)</a:t>
            </a:r>
          </a:p>
        </p:txBody>
      </p:sp>
      <p:sp>
        <p:nvSpPr>
          <p:cNvPr id="67617" name="Rectangle 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places address A on the memory bus.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8291514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6767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5853114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4395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3411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3411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3411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3411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411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7" name="AutoShape 13"/>
          <p:cNvSpPr>
            <a:spLocks noChangeArrowheads="1"/>
          </p:cNvSpPr>
          <p:nvPr/>
        </p:nvSpPr>
        <p:spPr bwMode="auto">
          <a:xfrm>
            <a:off x="4184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8" name="AutoShape 14"/>
          <p:cNvSpPr>
            <a:spLocks noChangeArrowheads="1"/>
          </p:cNvSpPr>
          <p:nvPr/>
        </p:nvSpPr>
        <p:spPr bwMode="auto">
          <a:xfrm flipH="1">
            <a:off x="4095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629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3181720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7601" name="AutoShape 17"/>
          <p:cNvSpPr>
            <a:spLocks noChangeArrowheads="1"/>
          </p:cNvSpPr>
          <p:nvPr/>
        </p:nvSpPr>
        <p:spPr bwMode="auto">
          <a:xfrm>
            <a:off x="3486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2495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866B6E-E184-4966-B7BE-68064F0F7E42}"/>
              </a:ext>
            </a:extLst>
          </p:cNvPr>
          <p:cNvGrpSpPr/>
          <p:nvPr/>
        </p:nvGrpSpPr>
        <p:grpSpPr>
          <a:xfrm>
            <a:off x="4324350" y="3808998"/>
            <a:ext cx="3962400" cy="382002"/>
            <a:chOff x="2800350" y="3808998"/>
            <a:chExt cx="3962400" cy="382002"/>
          </a:xfrm>
        </p:grpSpPr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2800350" y="4191000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5771288" y="3808998"/>
              <a:ext cx="30970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 dirty="0">
                  <a:latin typeface="Calibri" panose="020F0502020204030204" pitchFamily="34" charset="0"/>
                </a:rPr>
                <a:t>A</a:t>
              </a:r>
            </a:p>
          </p:txBody>
        </p:sp>
      </p:grp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9197976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9182100" y="418999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8286750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8016339" y="3472448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5783046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2725475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6153151" y="2438401"/>
            <a:ext cx="3057247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84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3212</Words>
  <Application>Microsoft Office PowerPoint</Application>
  <PresentationFormat>Widescreen</PresentationFormat>
  <Paragraphs>863</Paragraphs>
  <Slides>59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Announcements</vt:lpstr>
      <vt:lpstr>Today</vt:lpstr>
      <vt:lpstr>Random-Access Memory (RAM)</vt:lpstr>
      <vt:lpstr>SRAM vs DRAM Summary</vt:lpstr>
      <vt:lpstr>Enhanced DRAMs</vt:lpstr>
      <vt:lpstr>Nonvolatile Memories</vt:lpstr>
      <vt:lpstr>Traditional Bus Structure Connecting  CPU and Memory</vt:lpstr>
      <vt:lpstr>Memory Read Transaction (1)</vt:lpstr>
      <vt:lpstr>Memory Read Transaction (2)</vt:lpstr>
      <vt:lpstr>Memory Read Transaction (3)</vt:lpstr>
      <vt:lpstr>Memory Write Transaction (1)</vt:lpstr>
      <vt:lpstr>Memory Write Transaction (2)</vt:lpstr>
      <vt:lpstr>Memory Write Transaction (3)</vt:lpstr>
      <vt:lpstr>What’s Inside A Disk Drive?</vt:lpstr>
      <vt:lpstr>Disk Geometry</vt:lpstr>
      <vt:lpstr>Disk Capacity</vt:lpstr>
      <vt:lpstr>Recording zones </vt:lpstr>
      <vt:lpstr> Computing Disk Capacity</vt:lpstr>
      <vt:lpstr>Disk Operation (Single-Platter View)</vt:lpstr>
      <vt:lpstr>Disk Structure - top view of single platter</vt:lpstr>
      <vt:lpstr>Disk Access</vt:lpstr>
      <vt:lpstr>Disk Access</vt:lpstr>
      <vt:lpstr>Disk Access – Read</vt:lpstr>
      <vt:lpstr>Disk Access – Read</vt:lpstr>
      <vt:lpstr>Disk Access – Read</vt:lpstr>
      <vt:lpstr>Disk Access – Seek</vt:lpstr>
      <vt:lpstr>Disk Access – Rotational Latency</vt:lpstr>
      <vt:lpstr>Disk Access – Read</vt:lpstr>
      <vt:lpstr>Disk Access – Service Time Components</vt:lpstr>
      <vt:lpstr>Disk Access Time</vt:lpstr>
      <vt:lpstr>Disk Access Time Example</vt:lpstr>
      <vt:lpstr>Disk Access Time Example</vt:lpstr>
      <vt:lpstr>Logical Disk Blocks</vt:lpstr>
      <vt:lpstr>I/O Bus</vt:lpstr>
      <vt:lpstr>Reading a Disk Sector (1)</vt:lpstr>
      <vt:lpstr>Reading a Disk Sector (2)</vt:lpstr>
      <vt:lpstr>Reading a Disk Sector (3)</vt:lpstr>
      <vt:lpstr>Solid State Disks (SSDs)</vt:lpstr>
      <vt:lpstr>SSD Performance Characteristics </vt:lpstr>
      <vt:lpstr>SSD Tradeoffs vs Rotating Disks</vt:lpstr>
      <vt:lpstr>The CPU-Memory Gap</vt:lpstr>
      <vt:lpstr>Locality to the Rescue! </vt:lpstr>
      <vt:lpstr>Today</vt:lpstr>
      <vt:lpstr>Locality</vt:lpstr>
      <vt:lpstr>Locality Example</vt:lpstr>
      <vt:lpstr>Qualitative Estimates of Locality</vt:lpstr>
      <vt:lpstr>Locality Example</vt:lpstr>
      <vt:lpstr>Locality Example</vt:lpstr>
      <vt:lpstr>Memory Hierarchies</vt:lpstr>
      <vt:lpstr>Today</vt:lpstr>
      <vt:lpstr>Example Memory       Hierarchy</vt:lpstr>
      <vt:lpstr>Caches</vt:lpstr>
      <vt:lpstr>General Cache Concepts</vt:lpstr>
      <vt:lpstr>General Cache Concepts: Hit</vt:lpstr>
      <vt:lpstr>General Cache Concepts: Miss</vt:lpstr>
      <vt:lpstr> General Caching Concepts:  3 Types of Cache Misses</vt:lpstr>
      <vt:lpstr>Examples of Caching in the Mem. Hierarchy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7</cp:revision>
  <dcterms:created xsi:type="dcterms:W3CDTF">2018-06-01T01:54:35Z</dcterms:created>
  <dcterms:modified xsi:type="dcterms:W3CDTF">2018-06-01T20:07:44Z</dcterms:modified>
</cp:coreProperties>
</file>