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4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33" r:id="rId2"/>
    <p:sldId id="1370" r:id="rId3"/>
    <p:sldId id="1308" r:id="rId4"/>
    <p:sldId id="1344" r:id="rId5"/>
    <p:sldId id="1350" r:id="rId6"/>
    <p:sldId id="1351" r:id="rId7"/>
    <p:sldId id="1352" r:id="rId8"/>
    <p:sldId id="1353" r:id="rId9"/>
    <p:sldId id="1354" r:id="rId10"/>
    <p:sldId id="1243" r:id="rId11"/>
    <p:sldId id="1290" r:id="rId12"/>
    <p:sldId id="1291" r:id="rId13"/>
    <p:sldId id="1292" r:id="rId14"/>
    <p:sldId id="1293" r:id="rId15"/>
    <p:sldId id="1294" r:id="rId16"/>
    <p:sldId id="1300" r:id="rId17"/>
    <p:sldId id="1301" r:id="rId18"/>
    <p:sldId id="1302" r:id="rId19"/>
    <p:sldId id="1298" r:id="rId20"/>
    <p:sldId id="1257" r:id="rId21"/>
    <p:sldId id="1303" r:id="rId22"/>
    <p:sldId id="1305" r:id="rId23"/>
    <p:sldId id="1309" r:id="rId24"/>
    <p:sldId id="1323" r:id="rId25"/>
    <p:sldId id="1264" r:id="rId26"/>
    <p:sldId id="1330" r:id="rId27"/>
    <p:sldId id="1331" r:id="rId28"/>
    <p:sldId id="1332" r:id="rId29"/>
    <p:sldId id="1335" r:id="rId30"/>
    <p:sldId id="1313" r:id="rId31"/>
    <p:sldId id="1273" r:id="rId32"/>
    <p:sldId id="1274" r:id="rId33"/>
    <p:sldId id="1275" r:id="rId34"/>
    <p:sldId id="1276" r:id="rId35"/>
    <p:sldId id="1278" r:id="rId36"/>
    <p:sldId id="1280" r:id="rId37"/>
    <p:sldId id="1282" r:id="rId38"/>
    <p:sldId id="1314" r:id="rId39"/>
    <p:sldId id="1322" r:id="rId40"/>
    <p:sldId id="1315" r:id="rId41"/>
    <p:sldId id="1316" r:id="rId42"/>
    <p:sldId id="1317" r:id="rId43"/>
    <p:sldId id="1318" r:id="rId44"/>
    <p:sldId id="1319" r:id="rId45"/>
    <p:sldId id="1320" r:id="rId46"/>
    <p:sldId id="1321" r:id="rId47"/>
    <p:sldId id="1371" r:id="rId48"/>
    <p:sldId id="1336" r:id="rId49"/>
    <p:sldId id="1369" r:id="rId50"/>
    <p:sldId id="1360" r:id="rId51"/>
    <p:sldId id="1361" r:id="rId52"/>
    <p:sldId id="1362" r:id="rId53"/>
    <p:sldId id="1363" r:id="rId54"/>
    <p:sldId id="1365" r:id="rId55"/>
    <p:sldId id="1366" r:id="rId56"/>
    <p:sldId id="1367" r:id="rId57"/>
    <p:sldId id="136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ountains:corei7mountain4x4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em:corei7mm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Mini%20HD:Users:bryant:ics3:ncode:mem:mountain:corei5mountain4x4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Mini%20HD:Users:bryant:ics3:ncode:mem:mountain:haswell-mountain4x4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Office%20HD:Users:bryant:ics3:ncode:mem:mountain:haswell-mountain4x4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Office%20HD:Users:bryant:ics3:ncode:mem:mountain:haswell-mountain4x4.xlsx" TargetMode="External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Mini%20HD:Users:bryant:ics3:ncode:mem:mountain:core2duo-mountain4x4.xlsx" TargetMode="External"/><Relationship Id="rId1" Type="http://schemas.openxmlformats.org/officeDocument/2006/relationships/themeOverride" Target="../theme/themeOverrid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45"/>
      <c:rAngAx val="0"/>
    </c:view3D>
    <c:floor>
      <c:thickness val="0"/>
      <c:spPr>
        <a:solidFill>
          <a:schemeClr val="bg1">
            <a:lumMod val="85000"/>
          </a:schemeClr>
        </a:solidFill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8498920968212"/>
          <c:y val="2.8386075383512899E-2"/>
          <c:w val="0.69976389617964396"/>
          <c:h val="0.921287118521949"/>
        </c:manualLayout>
      </c:layout>
      <c:surface3DChart>
        <c:wireframe val="0"/>
        <c:ser>
          <c:idx val="0"/>
          <c:order val="0"/>
          <c:tx>
            <c:strRef>
              <c:f>data!$A$2</c:f>
              <c:strCache>
                <c:ptCount val="1"/>
                <c:pt idx="0">
                  <c:v>128m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data!$B$2:$M$2</c:f>
              <c:numCache>
                <c:formatCode>General</c:formatCode>
                <c:ptCount val="12"/>
                <c:pt idx="0">
                  <c:v>8350</c:v>
                </c:pt>
                <c:pt idx="1">
                  <c:v>4750</c:v>
                </c:pt>
                <c:pt idx="2">
                  <c:v>3096</c:v>
                </c:pt>
                <c:pt idx="3">
                  <c:v>2286</c:v>
                </c:pt>
                <c:pt idx="4">
                  <c:v>1817</c:v>
                </c:pt>
                <c:pt idx="5">
                  <c:v>1512</c:v>
                </c:pt>
                <c:pt idx="6">
                  <c:v>1293</c:v>
                </c:pt>
                <c:pt idx="7">
                  <c:v>1131</c:v>
                </c:pt>
                <c:pt idx="8">
                  <c:v>1055</c:v>
                </c:pt>
                <c:pt idx="9">
                  <c:v>995</c:v>
                </c:pt>
                <c:pt idx="10">
                  <c:v>945</c:v>
                </c:pt>
                <c:pt idx="11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62-4E0A-8C6A-69F78D8CD3CC}"/>
            </c:ext>
          </c:extLst>
        </c:ser>
        <c:ser>
          <c:idx val="1"/>
          <c:order val="1"/>
          <c:tx>
            <c:strRef>
              <c:f>data!$A$3</c:f>
              <c:strCache>
                <c:ptCount val="1"/>
                <c:pt idx="0">
                  <c:v>64m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data!$B$3:$M$3</c:f>
              <c:numCache>
                <c:formatCode>General</c:formatCode>
                <c:ptCount val="12"/>
                <c:pt idx="0">
                  <c:v>8352</c:v>
                </c:pt>
                <c:pt idx="1">
                  <c:v>4750</c:v>
                </c:pt>
                <c:pt idx="2">
                  <c:v>3092</c:v>
                </c:pt>
                <c:pt idx="3">
                  <c:v>2287</c:v>
                </c:pt>
                <c:pt idx="4">
                  <c:v>1816</c:v>
                </c:pt>
                <c:pt idx="5">
                  <c:v>1510</c:v>
                </c:pt>
                <c:pt idx="6">
                  <c:v>1291</c:v>
                </c:pt>
                <c:pt idx="7">
                  <c:v>1129</c:v>
                </c:pt>
                <c:pt idx="8">
                  <c:v>1051</c:v>
                </c:pt>
                <c:pt idx="9">
                  <c:v>989</c:v>
                </c:pt>
                <c:pt idx="10">
                  <c:v>938</c:v>
                </c:pt>
                <c:pt idx="11">
                  <c:v>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62-4E0A-8C6A-69F78D8CD3CC}"/>
            </c:ext>
          </c:extLst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32m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data!$B$4:$M$4</c:f>
              <c:numCache>
                <c:formatCode>General</c:formatCode>
                <c:ptCount val="12"/>
                <c:pt idx="0">
                  <c:v>8406</c:v>
                </c:pt>
                <c:pt idx="1">
                  <c:v>4787</c:v>
                </c:pt>
                <c:pt idx="2">
                  <c:v>3098</c:v>
                </c:pt>
                <c:pt idx="3">
                  <c:v>2289</c:v>
                </c:pt>
                <c:pt idx="4">
                  <c:v>1823</c:v>
                </c:pt>
                <c:pt idx="5">
                  <c:v>1512</c:v>
                </c:pt>
                <c:pt idx="6">
                  <c:v>1295</c:v>
                </c:pt>
                <c:pt idx="7">
                  <c:v>1133</c:v>
                </c:pt>
                <c:pt idx="8">
                  <c:v>1052</c:v>
                </c:pt>
                <c:pt idx="9">
                  <c:v>989</c:v>
                </c:pt>
                <c:pt idx="10">
                  <c:v>938</c:v>
                </c:pt>
                <c:pt idx="11">
                  <c:v>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62-4E0A-8C6A-69F78D8CD3CC}"/>
            </c:ext>
          </c:extLst>
        </c:ser>
        <c:ser>
          <c:idx val="3"/>
          <c:order val="3"/>
          <c:tx>
            <c:strRef>
              <c:f>data!$A$5</c:f>
              <c:strCache>
                <c:ptCount val="1"/>
                <c:pt idx="0">
                  <c:v>16m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data!$B$5:$M$5</c:f>
              <c:numCache>
                <c:formatCode>General</c:formatCode>
                <c:ptCount val="12"/>
                <c:pt idx="0">
                  <c:v>8556</c:v>
                </c:pt>
                <c:pt idx="1">
                  <c:v>4990</c:v>
                </c:pt>
                <c:pt idx="2">
                  <c:v>3204</c:v>
                </c:pt>
                <c:pt idx="3">
                  <c:v>2376</c:v>
                </c:pt>
                <c:pt idx="4">
                  <c:v>1891</c:v>
                </c:pt>
                <c:pt idx="5">
                  <c:v>1579</c:v>
                </c:pt>
                <c:pt idx="6">
                  <c:v>1356</c:v>
                </c:pt>
                <c:pt idx="7">
                  <c:v>1198</c:v>
                </c:pt>
                <c:pt idx="8">
                  <c:v>1127</c:v>
                </c:pt>
                <c:pt idx="9">
                  <c:v>1070</c:v>
                </c:pt>
                <c:pt idx="10">
                  <c:v>1028</c:v>
                </c:pt>
                <c:pt idx="11">
                  <c:v>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C62-4E0A-8C6A-69F78D8CD3CC}"/>
            </c:ext>
          </c:extLst>
        </c:ser>
        <c:ser>
          <c:idx val="4"/>
          <c:order val="4"/>
          <c:tx>
            <c:strRef>
              <c:f>data!$A$6</c:f>
              <c:strCache>
                <c:ptCount val="1"/>
                <c:pt idx="0">
                  <c:v>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data!$B$6:$M$6</c:f>
              <c:numCache>
                <c:formatCode>General</c:formatCode>
                <c:ptCount val="12"/>
                <c:pt idx="0">
                  <c:v>8998</c:v>
                </c:pt>
                <c:pt idx="1">
                  <c:v>5447</c:v>
                </c:pt>
                <c:pt idx="2">
                  <c:v>3570</c:v>
                </c:pt>
                <c:pt idx="3">
                  <c:v>2643</c:v>
                </c:pt>
                <c:pt idx="4">
                  <c:v>2104</c:v>
                </c:pt>
                <c:pt idx="5">
                  <c:v>1743</c:v>
                </c:pt>
                <c:pt idx="6">
                  <c:v>1477</c:v>
                </c:pt>
                <c:pt idx="7">
                  <c:v>1300</c:v>
                </c:pt>
                <c:pt idx="8">
                  <c:v>1217</c:v>
                </c:pt>
                <c:pt idx="9">
                  <c:v>1158</c:v>
                </c:pt>
                <c:pt idx="10">
                  <c:v>1128</c:v>
                </c:pt>
                <c:pt idx="11">
                  <c:v>1096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62-4E0A-8C6A-69F78D8CD3CC}"/>
            </c:ext>
          </c:extLst>
        </c:ser>
        <c:ser>
          <c:idx val="5"/>
          <c:order val="5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data!$B$7:$M$7</c:f>
              <c:numCache>
                <c:formatCode>General</c:formatCode>
                <c:ptCount val="12"/>
                <c:pt idx="0">
                  <c:v>11494</c:v>
                </c:pt>
                <c:pt idx="1">
                  <c:v>7921</c:v>
                </c:pt>
                <c:pt idx="2">
                  <c:v>5664</c:v>
                </c:pt>
                <c:pt idx="3">
                  <c:v>4319</c:v>
                </c:pt>
                <c:pt idx="4">
                  <c:v>3524</c:v>
                </c:pt>
                <c:pt idx="5">
                  <c:v>2991</c:v>
                </c:pt>
                <c:pt idx="6">
                  <c:v>2592</c:v>
                </c:pt>
                <c:pt idx="7">
                  <c:v>2298</c:v>
                </c:pt>
                <c:pt idx="8">
                  <c:v>2208</c:v>
                </c:pt>
                <c:pt idx="9">
                  <c:v>2148</c:v>
                </c:pt>
                <c:pt idx="10">
                  <c:v>2117</c:v>
                </c:pt>
                <c:pt idx="11">
                  <c:v>2077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C62-4E0A-8C6A-69F78D8CD3CC}"/>
            </c:ext>
          </c:extLst>
        </c:ser>
        <c:ser>
          <c:idx val="6"/>
          <c:order val="6"/>
          <c:tx>
            <c:strRef>
              <c:f>data!$A$8</c:f>
              <c:strCache>
                <c:ptCount val="1"/>
                <c:pt idx="0">
                  <c:v>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data!$B$8:$M$8</c:f>
              <c:numCache>
                <c:formatCode>General</c:formatCode>
                <c:ptCount val="12"/>
                <c:pt idx="0">
                  <c:v>12297</c:v>
                </c:pt>
                <c:pt idx="1">
                  <c:v>8417</c:v>
                </c:pt>
                <c:pt idx="2">
                  <c:v>5940</c:v>
                </c:pt>
                <c:pt idx="3">
                  <c:v>4573</c:v>
                </c:pt>
                <c:pt idx="4">
                  <c:v>3734</c:v>
                </c:pt>
                <c:pt idx="5">
                  <c:v>3174</c:v>
                </c:pt>
                <c:pt idx="6">
                  <c:v>2763</c:v>
                </c:pt>
                <c:pt idx="7">
                  <c:v>2446</c:v>
                </c:pt>
                <c:pt idx="8">
                  <c:v>2349</c:v>
                </c:pt>
                <c:pt idx="9">
                  <c:v>2272</c:v>
                </c:pt>
                <c:pt idx="10">
                  <c:v>2213</c:v>
                </c:pt>
                <c:pt idx="11">
                  <c:v>2160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C62-4E0A-8C6A-69F78D8CD3CC}"/>
            </c:ext>
          </c:extLst>
        </c:ser>
        <c:ser>
          <c:idx val="7"/>
          <c:order val="7"/>
          <c:tx>
            <c:strRef>
              <c:f>data!$A$9</c:f>
              <c:strCache>
                <c:ptCount val="1"/>
                <c:pt idx="0">
                  <c:v>1024k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data!$B$9:$M$9</c:f>
              <c:numCache>
                <c:formatCode>General</c:formatCode>
                <c:ptCount val="12"/>
                <c:pt idx="0">
                  <c:v>12422</c:v>
                </c:pt>
                <c:pt idx="1">
                  <c:v>8398</c:v>
                </c:pt>
                <c:pt idx="2">
                  <c:v>5971</c:v>
                </c:pt>
                <c:pt idx="3">
                  <c:v>4569</c:v>
                </c:pt>
                <c:pt idx="4">
                  <c:v>3740</c:v>
                </c:pt>
                <c:pt idx="5">
                  <c:v>3172</c:v>
                </c:pt>
                <c:pt idx="6">
                  <c:v>2756</c:v>
                </c:pt>
                <c:pt idx="7">
                  <c:v>2446</c:v>
                </c:pt>
                <c:pt idx="8">
                  <c:v>2351</c:v>
                </c:pt>
                <c:pt idx="9">
                  <c:v>2271</c:v>
                </c:pt>
                <c:pt idx="10">
                  <c:v>2209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C62-4E0A-8C6A-69F78D8CD3CC}"/>
            </c:ext>
          </c:extLst>
        </c:ser>
        <c:ser>
          <c:idx val="8"/>
          <c:order val="8"/>
          <c:tx>
            <c:strRef>
              <c:f>data!$A$10</c:f>
              <c:strCache>
                <c:ptCount val="1"/>
                <c:pt idx="0">
                  <c:v>512k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data!$B$10:$M$10</c:f>
              <c:numCache>
                <c:formatCode>General</c:formatCode>
                <c:ptCount val="12"/>
                <c:pt idx="0">
                  <c:v>12432</c:v>
                </c:pt>
                <c:pt idx="1">
                  <c:v>8472</c:v>
                </c:pt>
                <c:pt idx="2">
                  <c:v>5950</c:v>
                </c:pt>
                <c:pt idx="3">
                  <c:v>4573</c:v>
                </c:pt>
                <c:pt idx="4">
                  <c:v>3726</c:v>
                </c:pt>
                <c:pt idx="5">
                  <c:v>3165</c:v>
                </c:pt>
                <c:pt idx="6">
                  <c:v>2758</c:v>
                </c:pt>
                <c:pt idx="7">
                  <c:v>2447</c:v>
                </c:pt>
                <c:pt idx="8">
                  <c:v>2341</c:v>
                </c:pt>
                <c:pt idx="9">
                  <c:v>2267</c:v>
                </c:pt>
                <c:pt idx="10">
                  <c:v>2210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C62-4E0A-8C6A-69F78D8CD3CC}"/>
            </c:ext>
          </c:extLst>
        </c:ser>
        <c:ser>
          <c:idx val="9"/>
          <c:order val="9"/>
          <c:tx>
            <c:strRef>
              <c:f>data!$A$11</c:f>
              <c:strCache>
                <c:ptCount val="1"/>
                <c:pt idx="0">
                  <c:v>256k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data!$B$11:$M$11</c:f>
              <c:numCache>
                <c:formatCode>General</c:formatCode>
                <c:ptCount val="12"/>
                <c:pt idx="0">
                  <c:v>12564</c:v>
                </c:pt>
                <c:pt idx="1">
                  <c:v>10037</c:v>
                </c:pt>
                <c:pt idx="2">
                  <c:v>8679</c:v>
                </c:pt>
                <c:pt idx="3">
                  <c:v>7175</c:v>
                </c:pt>
                <c:pt idx="4">
                  <c:v>5915</c:v>
                </c:pt>
                <c:pt idx="5">
                  <c:v>5022</c:v>
                </c:pt>
                <c:pt idx="6">
                  <c:v>4345</c:v>
                </c:pt>
                <c:pt idx="7">
                  <c:v>3856</c:v>
                </c:pt>
                <c:pt idx="8">
                  <c:v>3895</c:v>
                </c:pt>
                <c:pt idx="9">
                  <c:v>3981</c:v>
                </c:pt>
                <c:pt idx="10">
                  <c:v>4001</c:v>
                </c:pt>
                <c:pt idx="11">
                  <c:v>4404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C62-4E0A-8C6A-69F78D8CD3CC}"/>
            </c:ext>
          </c:extLst>
        </c:ser>
        <c:ser>
          <c:idx val="10"/>
          <c:order val="10"/>
          <c:tx>
            <c:strRef>
              <c:f>data!$A$12</c:f>
              <c:strCache>
                <c:ptCount val="1"/>
                <c:pt idx="0">
                  <c:v>128k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data!$B$12:$M$12</c:f>
              <c:numCache>
                <c:formatCode>General</c:formatCode>
                <c:ptCount val="12"/>
                <c:pt idx="0">
                  <c:v>12711</c:v>
                </c:pt>
                <c:pt idx="1">
                  <c:v>10750</c:v>
                </c:pt>
                <c:pt idx="2">
                  <c:v>10271</c:v>
                </c:pt>
                <c:pt idx="3">
                  <c:v>8649</c:v>
                </c:pt>
                <c:pt idx="4">
                  <c:v>7525</c:v>
                </c:pt>
                <c:pt idx="5">
                  <c:v>6374</c:v>
                </c:pt>
                <c:pt idx="6">
                  <c:v>5482</c:v>
                </c:pt>
                <c:pt idx="7">
                  <c:v>4854</c:v>
                </c:pt>
                <c:pt idx="8">
                  <c:v>4901</c:v>
                </c:pt>
                <c:pt idx="9">
                  <c:v>4933</c:v>
                </c:pt>
                <c:pt idx="10">
                  <c:v>4917</c:v>
                </c:pt>
                <c:pt idx="11">
                  <c:v>4924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C62-4E0A-8C6A-69F78D8CD3CC}"/>
            </c:ext>
          </c:extLst>
        </c:ser>
        <c:ser>
          <c:idx val="11"/>
          <c:order val="11"/>
          <c:tx>
            <c:strRef>
              <c:f>data!$A$13</c:f>
              <c:strCache>
                <c:ptCount val="1"/>
                <c:pt idx="0">
                  <c:v>64k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data!$B$13:$M$13</c:f>
              <c:numCache>
                <c:formatCode>General</c:formatCode>
                <c:ptCount val="12"/>
                <c:pt idx="0">
                  <c:v>12687</c:v>
                </c:pt>
                <c:pt idx="1">
                  <c:v>10689</c:v>
                </c:pt>
                <c:pt idx="2">
                  <c:v>10208</c:v>
                </c:pt>
                <c:pt idx="3">
                  <c:v>8768</c:v>
                </c:pt>
                <c:pt idx="4">
                  <c:v>7570</c:v>
                </c:pt>
                <c:pt idx="5">
                  <c:v>6352</c:v>
                </c:pt>
                <c:pt idx="6">
                  <c:v>5460</c:v>
                </c:pt>
                <c:pt idx="7">
                  <c:v>4830</c:v>
                </c:pt>
                <c:pt idx="8">
                  <c:v>4885</c:v>
                </c:pt>
                <c:pt idx="9">
                  <c:v>4885</c:v>
                </c:pt>
                <c:pt idx="10">
                  <c:v>4823</c:v>
                </c:pt>
                <c:pt idx="11">
                  <c:v>4868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C62-4E0A-8C6A-69F78D8CD3CC}"/>
            </c:ext>
          </c:extLst>
        </c:ser>
        <c:ser>
          <c:idx val="12"/>
          <c:order val="12"/>
          <c:tx>
            <c:strRef>
              <c:f>data!$A$14</c:f>
              <c:strCache>
                <c:ptCount val="1"/>
                <c:pt idx="0">
                  <c:v>32k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data!$B$14:$M$14</c:f>
              <c:numCache>
                <c:formatCode>General</c:formatCode>
                <c:ptCount val="12"/>
                <c:pt idx="0">
                  <c:v>14101</c:v>
                </c:pt>
                <c:pt idx="1">
                  <c:v>13686</c:v>
                </c:pt>
                <c:pt idx="2">
                  <c:v>13524</c:v>
                </c:pt>
                <c:pt idx="3">
                  <c:v>13092</c:v>
                </c:pt>
                <c:pt idx="4">
                  <c:v>13144</c:v>
                </c:pt>
                <c:pt idx="5">
                  <c:v>12771</c:v>
                </c:pt>
                <c:pt idx="6">
                  <c:v>12783</c:v>
                </c:pt>
                <c:pt idx="7">
                  <c:v>12466</c:v>
                </c:pt>
                <c:pt idx="8">
                  <c:v>12230</c:v>
                </c:pt>
                <c:pt idx="9">
                  <c:v>12716</c:v>
                </c:pt>
                <c:pt idx="10">
                  <c:v>12238</c:v>
                </c:pt>
                <c:pt idx="11">
                  <c:v>12409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C62-4E0A-8C6A-69F78D8CD3CC}"/>
            </c:ext>
          </c:extLst>
        </c:ser>
        <c:ser>
          <c:idx val="13"/>
          <c:order val="13"/>
          <c:tx>
            <c:strRef>
              <c:f>data!$A$15</c:f>
              <c:strCache>
                <c:ptCount val="1"/>
                <c:pt idx="0">
                  <c:v>16k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data!$B$15:$M$15</c:f>
              <c:numCache>
                <c:formatCode>General</c:formatCode>
                <c:ptCount val="12"/>
                <c:pt idx="0">
                  <c:v>13958</c:v>
                </c:pt>
                <c:pt idx="1">
                  <c:v>13986</c:v>
                </c:pt>
                <c:pt idx="2">
                  <c:v>13366</c:v>
                </c:pt>
                <c:pt idx="3">
                  <c:v>13033</c:v>
                </c:pt>
                <c:pt idx="4">
                  <c:v>12835</c:v>
                </c:pt>
                <c:pt idx="5">
                  <c:v>12409</c:v>
                </c:pt>
                <c:pt idx="6">
                  <c:v>11784</c:v>
                </c:pt>
                <c:pt idx="7">
                  <c:v>10833</c:v>
                </c:pt>
                <c:pt idx="8">
                  <c:v>10414</c:v>
                </c:pt>
                <c:pt idx="9">
                  <c:v>11543</c:v>
                </c:pt>
                <c:pt idx="10">
                  <c:v>10857</c:v>
                </c:pt>
                <c:pt idx="11">
                  <c:v>10129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C62-4E0A-8C6A-69F78D8CD3CC}"/>
            </c:ext>
          </c:extLst>
        </c:ser>
        <c:bandFmts/>
        <c:axId val="71080960"/>
        <c:axId val="71099520"/>
        <c:axId val="71095168"/>
      </c:surface3DChart>
      <c:catAx>
        <c:axId val="710809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3657770709015099"/>
              <c:y val="0.849094052644391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0" vert="horz" anchor="b" anchorCtr="1"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71099520"/>
        <c:crosses val="autoZero"/>
        <c:auto val="1"/>
        <c:lblAlgn val="ctr"/>
        <c:lblOffset val="100"/>
        <c:noMultiLvlLbl val="0"/>
      </c:catAx>
      <c:valAx>
        <c:axId val="71099520"/>
        <c:scaling>
          <c:orientation val="minMax"/>
          <c:max val="17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Read throughput (MB/s)</a:t>
                </a:r>
              </a:p>
              <a:p>
                <a:pPr>
                  <a:defRPr sz="1200">
                    <a:latin typeface="Arial"/>
                  </a:defRPr>
                </a:pPr>
                <a:endParaRPr lang="en-US" sz="1200">
                  <a:latin typeface="Arial"/>
                </a:endParaRPr>
              </a:p>
            </c:rich>
          </c:tx>
          <c:layout>
            <c:manualLayout>
              <c:xMode val="edge"/>
              <c:yMode val="edge"/>
              <c:x val="2.9427050902444098E-2"/>
              <c:y val="0.261701562111001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71080960"/>
        <c:crosses val="autoZero"/>
        <c:crossBetween val="midCat"/>
        <c:majorUnit val="2000"/>
        <c:minorUnit val="500"/>
      </c:valAx>
      <c:serAx>
        <c:axId val="71095168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Size (bytes)</a:t>
                </a:r>
              </a:p>
            </c:rich>
          </c:tx>
          <c:layout>
            <c:manualLayout>
              <c:xMode val="edge"/>
              <c:yMode val="edge"/>
              <c:x val="0.64497276173811602"/>
              <c:y val="0.855644760091263"/>
            </c:manualLayout>
          </c:layout>
          <c:overlay val="0"/>
        </c:title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71099520"/>
        <c:crosses val="autoZero"/>
        <c:tickLblSkip val="2"/>
        <c:tickMarkSkip val="1"/>
      </c:serAx>
    </c:plotArea>
    <c:plotVisOnly val="1"/>
    <c:dispBlanksAs val="zero"/>
    <c:showDLblsOverMax val="0"/>
  </c:chart>
  <c:spPr>
    <a:ln w="9525">
      <a:noFill/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2446470506976102E-2"/>
          <c:y val="2.981041113296817E-2"/>
          <c:w val="0.92164709674448586"/>
          <c:h val="0.84545352569321564"/>
        </c:manualLayout>
      </c:layout>
      <c:lineChart>
        <c:grouping val="standar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jki</c:v>
                </c:pt>
              </c:strCache>
            </c:strRef>
          </c:tx>
          <c:spPr>
            <a:ln w="38100">
              <a:solidFill>
                <a:srgbClr val="C00000"/>
              </a:solidFill>
            </a:ln>
          </c:spPr>
          <c:marker>
            <c:symbol val="triangle"/>
            <c:size val="8"/>
            <c:spPr>
              <a:solidFill>
                <a:srgbClr val="C00000"/>
              </a:solidFill>
              <a:ln>
                <a:noFill/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data!$B$2:$B$15</c:f>
              <c:numCache>
                <c:formatCode>General</c:formatCode>
                <c:ptCount val="14"/>
                <c:pt idx="0">
                  <c:v>4.8</c:v>
                </c:pt>
                <c:pt idx="1">
                  <c:v>4.68</c:v>
                </c:pt>
                <c:pt idx="2">
                  <c:v>4.6499999999999977</c:v>
                </c:pt>
                <c:pt idx="3">
                  <c:v>4.8</c:v>
                </c:pt>
                <c:pt idx="4">
                  <c:v>6.84</c:v>
                </c:pt>
                <c:pt idx="5">
                  <c:v>15.03</c:v>
                </c:pt>
                <c:pt idx="6">
                  <c:v>22.78</c:v>
                </c:pt>
                <c:pt idx="7">
                  <c:v>29.39</c:v>
                </c:pt>
                <c:pt idx="8">
                  <c:v>40.39</c:v>
                </c:pt>
                <c:pt idx="9">
                  <c:v>57.06</c:v>
                </c:pt>
                <c:pt idx="10">
                  <c:v>60.54</c:v>
                </c:pt>
                <c:pt idx="11">
                  <c:v>63.33</c:v>
                </c:pt>
                <c:pt idx="12">
                  <c:v>65.61</c:v>
                </c:pt>
                <c:pt idx="13">
                  <c:v>67.489999999999995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95-426C-A97F-7AB94C07456F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kji</c:v>
                </c:pt>
              </c:strCache>
            </c:strRef>
          </c:tx>
          <c:spPr>
            <a:ln w="38100">
              <a:solidFill>
                <a:srgbClr val="C00000"/>
              </a:solidFill>
            </a:ln>
          </c:spPr>
          <c:marker>
            <c:symbol val="diamond"/>
            <c:size val="9"/>
            <c:spPr>
              <a:solidFill>
                <a:srgbClr val="C00000"/>
              </a:solidFill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data!$C$2:$C$15</c:f>
              <c:numCache>
                <c:formatCode>General</c:formatCode>
                <c:ptCount val="14"/>
                <c:pt idx="0">
                  <c:v>4.83</c:v>
                </c:pt>
                <c:pt idx="1">
                  <c:v>4.72</c:v>
                </c:pt>
                <c:pt idx="2">
                  <c:v>4.6399999999999997</c:v>
                </c:pt>
                <c:pt idx="3">
                  <c:v>4.6899999999999986</c:v>
                </c:pt>
                <c:pt idx="4">
                  <c:v>6.83</c:v>
                </c:pt>
                <c:pt idx="5">
                  <c:v>15.1</c:v>
                </c:pt>
                <c:pt idx="6">
                  <c:v>22.68</c:v>
                </c:pt>
                <c:pt idx="7">
                  <c:v>29.18</c:v>
                </c:pt>
                <c:pt idx="8">
                  <c:v>40.26</c:v>
                </c:pt>
                <c:pt idx="9">
                  <c:v>57.02</c:v>
                </c:pt>
                <c:pt idx="10">
                  <c:v>60.53</c:v>
                </c:pt>
                <c:pt idx="11">
                  <c:v>63.34</c:v>
                </c:pt>
                <c:pt idx="12">
                  <c:v>65.62</c:v>
                </c:pt>
                <c:pt idx="13">
                  <c:v>67.53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95-426C-A97F-7AB94C07456F}"/>
            </c:ext>
          </c:extLst>
        </c:ser>
        <c:ser>
          <c:idx val="2"/>
          <c:order val="2"/>
          <c:tx>
            <c:strRef>
              <c:f>data!$D$1</c:f>
              <c:strCache>
                <c:ptCount val="1"/>
                <c:pt idx="0">
                  <c:v>ijk</c:v>
                </c:pt>
              </c:strCache>
            </c:strRef>
          </c:tx>
          <c:spPr>
            <a:ln w="38100">
              <a:solidFill>
                <a:srgbClr val="336699"/>
              </a:solidFill>
            </a:ln>
          </c:spPr>
          <c:marker>
            <c:symbol val="diamond"/>
            <c:size val="8"/>
            <c:spPr>
              <a:solidFill>
                <a:srgbClr val="336699"/>
              </a:solidFill>
              <a:ln>
                <a:noFill/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data!$D$2:$D$15</c:f>
              <c:numCache>
                <c:formatCode>General</c:formatCode>
                <c:ptCount val="14"/>
                <c:pt idx="0">
                  <c:v>3.75</c:v>
                </c:pt>
                <c:pt idx="1">
                  <c:v>4.08</c:v>
                </c:pt>
                <c:pt idx="2">
                  <c:v>4.33</c:v>
                </c:pt>
                <c:pt idx="3">
                  <c:v>4.45</c:v>
                </c:pt>
                <c:pt idx="4">
                  <c:v>4.45</c:v>
                </c:pt>
                <c:pt idx="5">
                  <c:v>4.45</c:v>
                </c:pt>
                <c:pt idx="6">
                  <c:v>4.45</c:v>
                </c:pt>
                <c:pt idx="7">
                  <c:v>4.47</c:v>
                </c:pt>
                <c:pt idx="8">
                  <c:v>7.73</c:v>
                </c:pt>
                <c:pt idx="9">
                  <c:v>18.77</c:v>
                </c:pt>
                <c:pt idx="10">
                  <c:v>20.36</c:v>
                </c:pt>
                <c:pt idx="11">
                  <c:v>21.67</c:v>
                </c:pt>
                <c:pt idx="12">
                  <c:v>22.76</c:v>
                </c:pt>
                <c:pt idx="13">
                  <c:v>23.71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95-426C-A97F-7AB94C07456F}"/>
            </c:ext>
          </c:extLst>
        </c:ser>
        <c:ser>
          <c:idx val="3"/>
          <c:order val="3"/>
          <c:tx>
            <c:strRef>
              <c:f>data!$E$1</c:f>
              <c:strCache>
                <c:ptCount val="1"/>
                <c:pt idx="0">
                  <c:v>jik</c:v>
                </c:pt>
              </c:strCache>
            </c:strRef>
          </c:tx>
          <c:spPr>
            <a:ln w="38100">
              <a:solidFill>
                <a:srgbClr val="336699"/>
              </a:solidFill>
            </a:ln>
          </c:spPr>
          <c:marker>
            <c:symbol val="triangle"/>
            <c:size val="5"/>
            <c:spPr>
              <a:solidFill>
                <a:srgbClr val="336699"/>
              </a:solidFill>
              <a:ln>
                <a:noFill/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data!$E$2:$E$15</c:f>
              <c:numCache>
                <c:formatCode>General</c:formatCode>
                <c:ptCount val="14"/>
                <c:pt idx="0">
                  <c:v>3.93</c:v>
                </c:pt>
                <c:pt idx="1">
                  <c:v>4.1399999999999997</c:v>
                </c:pt>
                <c:pt idx="2">
                  <c:v>4.3599999999999977</c:v>
                </c:pt>
                <c:pt idx="3">
                  <c:v>4.47</c:v>
                </c:pt>
                <c:pt idx="4">
                  <c:v>4.5199999999999996</c:v>
                </c:pt>
                <c:pt idx="5">
                  <c:v>4.5599999999999996</c:v>
                </c:pt>
                <c:pt idx="6">
                  <c:v>4.57</c:v>
                </c:pt>
                <c:pt idx="7">
                  <c:v>4.5999999999999996</c:v>
                </c:pt>
                <c:pt idx="8">
                  <c:v>7.96</c:v>
                </c:pt>
                <c:pt idx="9">
                  <c:v>19.05</c:v>
                </c:pt>
                <c:pt idx="10">
                  <c:v>20.59</c:v>
                </c:pt>
                <c:pt idx="11">
                  <c:v>21.86</c:v>
                </c:pt>
                <c:pt idx="12">
                  <c:v>22.92</c:v>
                </c:pt>
                <c:pt idx="13">
                  <c:v>23.82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C95-426C-A97F-7AB94C07456F}"/>
            </c:ext>
          </c:extLst>
        </c:ser>
        <c:ser>
          <c:idx val="4"/>
          <c:order val="4"/>
          <c:tx>
            <c:strRef>
              <c:f>data!$F$1</c:f>
              <c:strCache>
                <c:ptCount val="1"/>
                <c:pt idx="0">
                  <c:v>kij</c:v>
                </c:pt>
              </c:strCache>
            </c:strRef>
          </c:tx>
          <c:spPr>
            <a:ln w="38100">
              <a:solidFill>
                <a:srgbClr val="008000"/>
              </a:solidFill>
            </a:ln>
          </c:spPr>
          <c:marker>
            <c:symbol val="diamond"/>
            <c:size val="8"/>
            <c:spPr>
              <a:solidFill>
                <a:srgbClr val="008000"/>
              </a:solidFill>
              <a:ln>
                <a:noFill/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data!$F$2:$F$15</c:f>
              <c:numCache>
                <c:formatCode>General</c:formatCode>
                <c:ptCount val="14"/>
                <c:pt idx="0">
                  <c:v>1.86</c:v>
                </c:pt>
                <c:pt idx="1">
                  <c:v>1.78</c:v>
                </c:pt>
                <c:pt idx="2">
                  <c:v>2.14</c:v>
                </c:pt>
                <c:pt idx="3">
                  <c:v>2.2999999999999998</c:v>
                </c:pt>
                <c:pt idx="4">
                  <c:v>2.23</c:v>
                </c:pt>
                <c:pt idx="5">
                  <c:v>2.1800000000000002</c:v>
                </c:pt>
                <c:pt idx="6">
                  <c:v>2.14</c:v>
                </c:pt>
                <c:pt idx="7">
                  <c:v>2.12</c:v>
                </c:pt>
                <c:pt idx="8">
                  <c:v>2.12</c:v>
                </c:pt>
                <c:pt idx="9">
                  <c:v>2.13</c:v>
                </c:pt>
                <c:pt idx="10">
                  <c:v>2.13</c:v>
                </c:pt>
                <c:pt idx="11">
                  <c:v>2.14</c:v>
                </c:pt>
                <c:pt idx="12">
                  <c:v>2.16</c:v>
                </c:pt>
                <c:pt idx="13">
                  <c:v>2.2200000000000002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95-426C-A97F-7AB94C07456F}"/>
            </c:ext>
          </c:extLst>
        </c:ser>
        <c:ser>
          <c:idx val="5"/>
          <c:order val="5"/>
          <c:tx>
            <c:strRef>
              <c:f>data!$G$1</c:f>
              <c:strCache>
                <c:ptCount val="1"/>
                <c:pt idx="0">
                  <c:v>ikj</c:v>
                </c:pt>
              </c:strCache>
            </c:strRef>
          </c:tx>
          <c:spPr>
            <a:ln w="38100">
              <a:solidFill>
                <a:srgbClr val="008000"/>
              </a:solidFill>
            </a:ln>
          </c:spPr>
          <c:marker>
            <c:symbol val="triangle"/>
            <c:size val="8"/>
            <c:spPr>
              <a:solidFill>
                <a:srgbClr val="008000"/>
              </a:solidFill>
              <a:ln>
                <a:noFill/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data!$G$2:$G$15</c:f>
              <c:numCache>
                <c:formatCode>General</c:formatCode>
                <c:ptCount val="14"/>
                <c:pt idx="0">
                  <c:v>1.78</c:v>
                </c:pt>
                <c:pt idx="1">
                  <c:v>1.8</c:v>
                </c:pt>
                <c:pt idx="2">
                  <c:v>2.12</c:v>
                </c:pt>
                <c:pt idx="3">
                  <c:v>2.0299999999999998</c:v>
                </c:pt>
                <c:pt idx="4">
                  <c:v>1.96</c:v>
                </c:pt>
                <c:pt idx="5">
                  <c:v>1.92</c:v>
                </c:pt>
                <c:pt idx="6">
                  <c:v>1.89</c:v>
                </c:pt>
                <c:pt idx="7">
                  <c:v>1.86</c:v>
                </c:pt>
                <c:pt idx="8">
                  <c:v>1.86</c:v>
                </c:pt>
                <c:pt idx="9">
                  <c:v>1.88</c:v>
                </c:pt>
                <c:pt idx="10">
                  <c:v>1.89</c:v>
                </c:pt>
                <c:pt idx="11">
                  <c:v>1.9</c:v>
                </c:pt>
                <c:pt idx="12">
                  <c:v>1.91</c:v>
                </c:pt>
                <c:pt idx="13">
                  <c:v>1.95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C95-426C-A97F-7AB94C0745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194112"/>
        <c:axId val="71204864"/>
      </c:lineChart>
      <c:catAx>
        <c:axId val="711941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Array size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 w="31750" cap="sq"/>
        </c:spPr>
        <c:txPr>
          <a:bodyPr/>
          <a:lstStyle/>
          <a:p>
            <a:pPr>
              <a:defRPr sz="1600" b="1">
                <a:latin typeface="Calibri" panose="020F0502020204030204" pitchFamily="34" charset="0"/>
              </a:defRPr>
            </a:pPr>
            <a:endParaRPr lang="en-US"/>
          </a:p>
        </c:txPr>
        <c:crossAx val="71204864"/>
        <c:crossesAt val="0"/>
        <c:auto val="1"/>
        <c:lblAlgn val="ctr"/>
        <c:lblOffset val="100"/>
        <c:noMultiLvlLbl val="0"/>
      </c:catAx>
      <c:valAx>
        <c:axId val="71204864"/>
        <c:scaling>
          <c:logBase val="10"/>
          <c:orientation val="minMax"/>
          <c:min val="1"/>
        </c:scaling>
        <c:delete val="0"/>
        <c:axPos val="l"/>
        <c:majorGridlines>
          <c:spPr>
            <a:ln w="25400">
              <a:solidFill>
                <a:srgbClr val="FFFFFF"/>
              </a:solidFill>
            </a:ln>
          </c:spPr>
        </c:majorGridlines>
        <c:minorGridlines>
          <c:spPr>
            <a:ln w="25400">
              <a:solidFill>
                <a:srgbClr val="FFFFFF"/>
              </a:solidFill>
            </a:ln>
          </c:spPr>
        </c:minorGridlines>
        <c:numFmt formatCode="General" sourceLinked="1"/>
        <c:majorTickMark val="out"/>
        <c:minorTickMark val="out"/>
        <c:tickLblPos val="nextTo"/>
        <c:spPr>
          <a:ln>
            <a:noFill/>
          </a:ln>
        </c:spPr>
        <c:txPr>
          <a:bodyPr/>
          <a:lstStyle/>
          <a:p>
            <a:pPr>
              <a:defRPr sz="1600" b="1">
                <a:latin typeface="Calibri" panose="020F0502020204030204" pitchFamily="34" charset="0"/>
              </a:defRPr>
            </a:pPr>
            <a:endParaRPr lang="en-US"/>
          </a:p>
        </c:txPr>
        <c:crossAx val="71194112"/>
        <c:crosses val="autoZero"/>
        <c:crossBetween val="midCat"/>
        <c:minorUnit val="10"/>
      </c:valAx>
      <c:spPr>
        <a:solidFill>
          <a:srgbClr val="FFFFFF">
            <a:lumMod val="95000"/>
          </a:srgbClr>
        </a:solidFill>
      </c:spPr>
    </c:plotArea>
    <c:legend>
      <c:legendPos val="r"/>
      <c:layout>
        <c:manualLayout>
          <c:xMode val="edge"/>
          <c:yMode val="edge"/>
          <c:x val="0.11315789473684212"/>
          <c:y val="0.11451644449980126"/>
          <c:w val="0.1134502923976608"/>
          <c:h val="0.28239216893937535"/>
        </c:manualLayout>
      </c:layout>
      <c:overlay val="0"/>
      <c:spPr>
        <a:ln>
          <a:noFill/>
        </a:ln>
      </c:spPr>
      <c:txPr>
        <a:bodyPr/>
        <a:lstStyle/>
        <a:p>
          <a:pPr>
            <a:defRPr sz="1600" b="1">
              <a:latin typeface="Courier New" panose="02070309020205020404" pitchFamily="49" charset="0"/>
              <a:cs typeface="Courier New" panose="02070309020205020404" pitchFamily="49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>
          <a:latin typeface="Arial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45"/>
      <c:rAngAx val="0"/>
    </c:view3D>
    <c:floor>
      <c:thickness val="0"/>
      <c:spPr>
        <a:solidFill>
          <a:schemeClr val="bg1">
            <a:lumMod val="85000"/>
          </a:schemeClr>
        </a:solidFill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8498920968212"/>
          <c:y val="2.8386075383512899E-2"/>
          <c:w val="0.69976389617964396"/>
          <c:h val="0.921287118521949"/>
        </c:manualLayout>
      </c:layout>
      <c:surface3DChart>
        <c:wireframe val="0"/>
        <c:ser>
          <c:idx val="0"/>
          <c:order val="0"/>
          <c:tx>
            <c:strRef>
              <c:f>data!$A$2</c:f>
              <c:strCache>
                <c:ptCount val="1"/>
                <c:pt idx="0">
                  <c:v>128m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data!$B$2:$M$2</c:f>
              <c:numCache>
                <c:formatCode>General</c:formatCode>
                <c:ptCount val="12"/>
                <c:pt idx="0">
                  <c:v>16636</c:v>
                </c:pt>
                <c:pt idx="1">
                  <c:v>8966</c:v>
                </c:pt>
                <c:pt idx="2">
                  <c:v>5846</c:v>
                </c:pt>
                <c:pt idx="3">
                  <c:v>4298</c:v>
                </c:pt>
                <c:pt idx="4">
                  <c:v>3403</c:v>
                </c:pt>
                <c:pt idx="5">
                  <c:v>2789</c:v>
                </c:pt>
                <c:pt idx="6">
                  <c:v>2348</c:v>
                </c:pt>
                <c:pt idx="7">
                  <c:v>2055</c:v>
                </c:pt>
                <c:pt idx="8">
                  <c:v>1904</c:v>
                </c:pt>
                <c:pt idx="9">
                  <c:v>1786</c:v>
                </c:pt>
                <c:pt idx="10">
                  <c:v>1693</c:v>
                </c:pt>
                <c:pt idx="11">
                  <c:v>1607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66-4934-AFC4-CBB2F28AB7DE}"/>
            </c:ext>
          </c:extLst>
        </c:ser>
        <c:ser>
          <c:idx val="1"/>
          <c:order val="1"/>
          <c:tx>
            <c:strRef>
              <c:f>data!$A$3</c:f>
              <c:strCache>
                <c:ptCount val="1"/>
                <c:pt idx="0">
                  <c:v>64m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data!$B$3:$M$3</c:f>
              <c:numCache>
                <c:formatCode>General</c:formatCode>
                <c:ptCount val="12"/>
                <c:pt idx="0">
                  <c:v>16925</c:v>
                </c:pt>
                <c:pt idx="1">
                  <c:v>9080</c:v>
                </c:pt>
                <c:pt idx="2">
                  <c:v>5860</c:v>
                </c:pt>
                <c:pt idx="3">
                  <c:v>4307</c:v>
                </c:pt>
                <c:pt idx="4">
                  <c:v>3408</c:v>
                </c:pt>
                <c:pt idx="5">
                  <c:v>2795</c:v>
                </c:pt>
                <c:pt idx="6">
                  <c:v>2352</c:v>
                </c:pt>
                <c:pt idx="7">
                  <c:v>2058</c:v>
                </c:pt>
                <c:pt idx="8">
                  <c:v>1912</c:v>
                </c:pt>
                <c:pt idx="9">
                  <c:v>1791</c:v>
                </c:pt>
                <c:pt idx="10">
                  <c:v>1695</c:v>
                </c:pt>
                <c:pt idx="11">
                  <c:v>1608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66-4934-AFC4-CBB2F28AB7DE}"/>
            </c:ext>
          </c:extLst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32m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data!$B$4:$M$4</c:f>
              <c:numCache>
                <c:formatCode>General</c:formatCode>
                <c:ptCount val="12"/>
                <c:pt idx="0">
                  <c:v>17168</c:v>
                </c:pt>
                <c:pt idx="1">
                  <c:v>9212</c:v>
                </c:pt>
                <c:pt idx="2">
                  <c:v>5897</c:v>
                </c:pt>
                <c:pt idx="3">
                  <c:v>4331</c:v>
                </c:pt>
                <c:pt idx="4">
                  <c:v>3431</c:v>
                </c:pt>
                <c:pt idx="5">
                  <c:v>2822</c:v>
                </c:pt>
                <c:pt idx="6">
                  <c:v>2375</c:v>
                </c:pt>
                <c:pt idx="7">
                  <c:v>2078</c:v>
                </c:pt>
                <c:pt idx="8">
                  <c:v>1924</c:v>
                </c:pt>
                <c:pt idx="9">
                  <c:v>1809</c:v>
                </c:pt>
                <c:pt idx="10">
                  <c:v>1713</c:v>
                </c:pt>
                <c:pt idx="11">
                  <c:v>1628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66-4934-AFC4-CBB2F28AB7DE}"/>
            </c:ext>
          </c:extLst>
        </c:ser>
        <c:ser>
          <c:idx val="3"/>
          <c:order val="3"/>
          <c:tx>
            <c:strRef>
              <c:f>data!$A$5</c:f>
              <c:strCache>
                <c:ptCount val="1"/>
                <c:pt idx="0">
                  <c:v>16m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data!$B$5:$M$5</c:f>
              <c:numCache>
                <c:formatCode>General</c:formatCode>
                <c:ptCount val="12"/>
                <c:pt idx="0">
                  <c:v>17405</c:v>
                </c:pt>
                <c:pt idx="1">
                  <c:v>9559</c:v>
                </c:pt>
                <c:pt idx="2">
                  <c:v>6027</c:v>
                </c:pt>
                <c:pt idx="3">
                  <c:v>4458</c:v>
                </c:pt>
                <c:pt idx="4">
                  <c:v>3520</c:v>
                </c:pt>
                <c:pt idx="5">
                  <c:v>2899</c:v>
                </c:pt>
                <c:pt idx="6">
                  <c:v>2465</c:v>
                </c:pt>
                <c:pt idx="7">
                  <c:v>2179</c:v>
                </c:pt>
                <c:pt idx="8">
                  <c:v>2049</c:v>
                </c:pt>
                <c:pt idx="9">
                  <c:v>1952</c:v>
                </c:pt>
                <c:pt idx="10">
                  <c:v>1883</c:v>
                </c:pt>
                <c:pt idx="11">
                  <c:v>1825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366-4934-AFC4-CBB2F28AB7DE}"/>
            </c:ext>
          </c:extLst>
        </c:ser>
        <c:ser>
          <c:idx val="4"/>
          <c:order val="4"/>
          <c:tx>
            <c:strRef>
              <c:f>data!$A$6</c:f>
              <c:strCache>
                <c:ptCount val="1"/>
                <c:pt idx="0">
                  <c:v>8m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data!$B$6:$M$6</c:f>
              <c:numCache>
                <c:formatCode>General</c:formatCode>
                <c:ptCount val="12"/>
                <c:pt idx="0">
                  <c:v>19339</c:v>
                </c:pt>
                <c:pt idx="1">
                  <c:v>11837</c:v>
                </c:pt>
                <c:pt idx="2">
                  <c:v>8045</c:v>
                </c:pt>
                <c:pt idx="3">
                  <c:v>6079</c:v>
                </c:pt>
                <c:pt idx="4">
                  <c:v>4927</c:v>
                </c:pt>
                <c:pt idx="5">
                  <c:v>4246</c:v>
                </c:pt>
                <c:pt idx="6">
                  <c:v>3745</c:v>
                </c:pt>
                <c:pt idx="7">
                  <c:v>3289</c:v>
                </c:pt>
                <c:pt idx="8">
                  <c:v>3131</c:v>
                </c:pt>
                <c:pt idx="9">
                  <c:v>3026</c:v>
                </c:pt>
                <c:pt idx="10">
                  <c:v>2899</c:v>
                </c:pt>
                <c:pt idx="11">
                  <c:v>2924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66-4934-AFC4-CBB2F28AB7DE}"/>
            </c:ext>
          </c:extLst>
        </c:ser>
        <c:ser>
          <c:idx val="5"/>
          <c:order val="5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data!$B$7:$M$7</c:f>
              <c:numCache>
                <c:formatCode>General</c:formatCode>
                <c:ptCount val="12"/>
                <c:pt idx="0">
                  <c:v>20728</c:v>
                </c:pt>
                <c:pt idx="1">
                  <c:v>16852</c:v>
                </c:pt>
                <c:pt idx="2">
                  <c:v>13212</c:v>
                </c:pt>
                <c:pt idx="3">
                  <c:v>10371</c:v>
                </c:pt>
                <c:pt idx="4">
                  <c:v>8542</c:v>
                </c:pt>
                <c:pt idx="5">
                  <c:v>7259</c:v>
                </c:pt>
                <c:pt idx="6">
                  <c:v>6345</c:v>
                </c:pt>
                <c:pt idx="7">
                  <c:v>5627</c:v>
                </c:pt>
                <c:pt idx="8">
                  <c:v>5396</c:v>
                </c:pt>
                <c:pt idx="9">
                  <c:v>5228</c:v>
                </c:pt>
                <c:pt idx="10">
                  <c:v>5090</c:v>
                </c:pt>
                <c:pt idx="11">
                  <c:v>4977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366-4934-AFC4-CBB2F28AB7DE}"/>
            </c:ext>
          </c:extLst>
        </c:ser>
        <c:ser>
          <c:idx val="6"/>
          <c:order val="6"/>
          <c:tx>
            <c:strRef>
              <c:f>data!$A$8</c:f>
              <c:strCache>
                <c:ptCount val="1"/>
                <c:pt idx="0">
                  <c:v>2m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data!$B$8:$M$8</c:f>
              <c:numCache>
                <c:formatCode>General</c:formatCode>
                <c:ptCount val="12"/>
                <c:pt idx="0">
                  <c:v>29025</c:v>
                </c:pt>
                <c:pt idx="1">
                  <c:v>19350</c:v>
                </c:pt>
                <c:pt idx="2">
                  <c:v>13735</c:v>
                </c:pt>
                <c:pt idx="3">
                  <c:v>10550</c:v>
                </c:pt>
                <c:pt idx="4">
                  <c:v>8610</c:v>
                </c:pt>
                <c:pt idx="5">
                  <c:v>7308</c:v>
                </c:pt>
                <c:pt idx="6">
                  <c:v>6361</c:v>
                </c:pt>
                <c:pt idx="7">
                  <c:v>5648</c:v>
                </c:pt>
                <c:pt idx="8">
                  <c:v>5417</c:v>
                </c:pt>
                <c:pt idx="9">
                  <c:v>5241</c:v>
                </c:pt>
                <c:pt idx="10">
                  <c:v>5094</c:v>
                </c:pt>
                <c:pt idx="11">
                  <c:v>4978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366-4934-AFC4-CBB2F28AB7DE}"/>
            </c:ext>
          </c:extLst>
        </c:ser>
        <c:ser>
          <c:idx val="7"/>
          <c:order val="7"/>
          <c:tx>
            <c:strRef>
              <c:f>data!$A$9</c:f>
              <c:strCache>
                <c:ptCount val="1"/>
                <c:pt idx="0">
                  <c:v>1024k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data!$B$9:$M$9</c:f>
              <c:numCache>
                <c:formatCode>General</c:formatCode>
                <c:ptCount val="12"/>
                <c:pt idx="0">
                  <c:v>29291</c:v>
                </c:pt>
                <c:pt idx="1">
                  <c:v>19543</c:v>
                </c:pt>
                <c:pt idx="2">
                  <c:v>13689</c:v>
                </c:pt>
                <c:pt idx="3">
                  <c:v>10508</c:v>
                </c:pt>
                <c:pt idx="4">
                  <c:v>8597</c:v>
                </c:pt>
                <c:pt idx="5">
                  <c:v>7281</c:v>
                </c:pt>
                <c:pt idx="6">
                  <c:v>6354</c:v>
                </c:pt>
                <c:pt idx="7">
                  <c:v>5628</c:v>
                </c:pt>
                <c:pt idx="8">
                  <c:v>5388</c:v>
                </c:pt>
                <c:pt idx="9">
                  <c:v>5218</c:v>
                </c:pt>
                <c:pt idx="10">
                  <c:v>5071</c:v>
                </c:pt>
                <c:pt idx="11">
                  <c:v>4956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366-4934-AFC4-CBB2F28AB7DE}"/>
            </c:ext>
          </c:extLst>
        </c:ser>
        <c:ser>
          <c:idx val="8"/>
          <c:order val="8"/>
          <c:tx>
            <c:strRef>
              <c:f>data!$A$10</c:f>
              <c:strCache>
                <c:ptCount val="1"/>
                <c:pt idx="0">
                  <c:v>512k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data!$B$10:$M$10</c:f>
              <c:numCache>
                <c:formatCode>General</c:formatCode>
                <c:ptCount val="12"/>
                <c:pt idx="0">
                  <c:v>29290</c:v>
                </c:pt>
                <c:pt idx="1">
                  <c:v>19411</c:v>
                </c:pt>
                <c:pt idx="2">
                  <c:v>13779</c:v>
                </c:pt>
                <c:pt idx="3">
                  <c:v>10594</c:v>
                </c:pt>
                <c:pt idx="4">
                  <c:v>8667</c:v>
                </c:pt>
                <c:pt idx="5">
                  <c:v>7390</c:v>
                </c:pt>
                <c:pt idx="6">
                  <c:v>6438</c:v>
                </c:pt>
                <c:pt idx="7">
                  <c:v>5684</c:v>
                </c:pt>
                <c:pt idx="8">
                  <c:v>5453</c:v>
                </c:pt>
                <c:pt idx="9">
                  <c:v>5325</c:v>
                </c:pt>
                <c:pt idx="10">
                  <c:v>5213</c:v>
                </c:pt>
                <c:pt idx="11">
                  <c:v>5128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366-4934-AFC4-CBB2F28AB7DE}"/>
            </c:ext>
          </c:extLst>
        </c:ser>
        <c:ser>
          <c:idx val="9"/>
          <c:order val="9"/>
          <c:tx>
            <c:strRef>
              <c:f>data!$A$11</c:f>
              <c:strCache>
                <c:ptCount val="1"/>
                <c:pt idx="0">
                  <c:v>256k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data!$B$11:$M$11</c:f>
              <c:numCache>
                <c:formatCode>General</c:formatCode>
                <c:ptCount val="12"/>
                <c:pt idx="0">
                  <c:v>29762</c:v>
                </c:pt>
                <c:pt idx="1">
                  <c:v>21456</c:v>
                </c:pt>
                <c:pt idx="2">
                  <c:v>16905</c:v>
                </c:pt>
                <c:pt idx="3">
                  <c:v>13504</c:v>
                </c:pt>
                <c:pt idx="4">
                  <c:v>11044</c:v>
                </c:pt>
                <c:pt idx="5">
                  <c:v>9359</c:v>
                </c:pt>
                <c:pt idx="6">
                  <c:v>8175</c:v>
                </c:pt>
                <c:pt idx="7">
                  <c:v>7240</c:v>
                </c:pt>
                <c:pt idx="8">
                  <c:v>7082</c:v>
                </c:pt>
                <c:pt idx="9">
                  <c:v>6889</c:v>
                </c:pt>
                <c:pt idx="10">
                  <c:v>6858</c:v>
                </c:pt>
                <c:pt idx="11">
                  <c:v>6835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366-4934-AFC4-CBB2F28AB7DE}"/>
            </c:ext>
          </c:extLst>
        </c:ser>
        <c:ser>
          <c:idx val="10"/>
          <c:order val="10"/>
          <c:tx>
            <c:strRef>
              <c:f>data!$A$12</c:f>
              <c:strCache>
                <c:ptCount val="1"/>
                <c:pt idx="0">
                  <c:v>128k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data!$B$12:$M$12</c:f>
              <c:numCache>
                <c:formatCode>General</c:formatCode>
                <c:ptCount val="12"/>
                <c:pt idx="0">
                  <c:v>30042</c:v>
                </c:pt>
                <c:pt idx="1">
                  <c:v>23953</c:v>
                </c:pt>
                <c:pt idx="2">
                  <c:v>22661</c:v>
                </c:pt>
                <c:pt idx="3">
                  <c:v>18952</c:v>
                </c:pt>
                <c:pt idx="4">
                  <c:v>15706</c:v>
                </c:pt>
                <c:pt idx="5">
                  <c:v>13602</c:v>
                </c:pt>
                <c:pt idx="6">
                  <c:v>11761</c:v>
                </c:pt>
                <c:pt idx="7">
                  <c:v>10409</c:v>
                </c:pt>
                <c:pt idx="8">
                  <c:v>10184</c:v>
                </c:pt>
                <c:pt idx="9">
                  <c:v>10137</c:v>
                </c:pt>
                <c:pt idx="10">
                  <c:v>10158</c:v>
                </c:pt>
                <c:pt idx="11">
                  <c:v>9875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366-4934-AFC4-CBB2F28AB7DE}"/>
            </c:ext>
          </c:extLst>
        </c:ser>
        <c:ser>
          <c:idx val="11"/>
          <c:order val="11"/>
          <c:tx>
            <c:strRef>
              <c:f>data!$A$13</c:f>
              <c:strCache>
                <c:ptCount val="1"/>
                <c:pt idx="0">
                  <c:v>64k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data!$B$13:$M$13</c:f>
              <c:numCache>
                <c:formatCode>General</c:formatCode>
                <c:ptCount val="12"/>
                <c:pt idx="0">
                  <c:v>29468</c:v>
                </c:pt>
                <c:pt idx="1">
                  <c:v>23044</c:v>
                </c:pt>
                <c:pt idx="2">
                  <c:v>21501</c:v>
                </c:pt>
                <c:pt idx="3">
                  <c:v>19208</c:v>
                </c:pt>
                <c:pt idx="4">
                  <c:v>15955</c:v>
                </c:pt>
                <c:pt idx="5">
                  <c:v>13551</c:v>
                </c:pt>
                <c:pt idx="6">
                  <c:v>11784</c:v>
                </c:pt>
                <c:pt idx="7">
                  <c:v>10516</c:v>
                </c:pt>
                <c:pt idx="8">
                  <c:v>10364</c:v>
                </c:pt>
                <c:pt idx="9">
                  <c:v>10320</c:v>
                </c:pt>
                <c:pt idx="10">
                  <c:v>10262</c:v>
                </c:pt>
                <c:pt idx="11">
                  <c:v>10132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366-4934-AFC4-CBB2F28AB7DE}"/>
            </c:ext>
          </c:extLst>
        </c:ser>
        <c:ser>
          <c:idx val="12"/>
          <c:order val="12"/>
          <c:tx>
            <c:strRef>
              <c:f>data!$A$14</c:f>
              <c:strCache>
                <c:ptCount val="1"/>
                <c:pt idx="0">
                  <c:v>32k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data!$B$14:$M$14</c:f>
              <c:numCache>
                <c:formatCode>General</c:formatCode>
                <c:ptCount val="12"/>
                <c:pt idx="0">
                  <c:v>28870</c:v>
                </c:pt>
                <c:pt idx="1">
                  <c:v>28719</c:v>
                </c:pt>
                <c:pt idx="2">
                  <c:v>29106</c:v>
                </c:pt>
                <c:pt idx="3">
                  <c:v>27888</c:v>
                </c:pt>
                <c:pt idx="4">
                  <c:v>26884</c:v>
                </c:pt>
                <c:pt idx="5">
                  <c:v>28059</c:v>
                </c:pt>
                <c:pt idx="6">
                  <c:v>26335</c:v>
                </c:pt>
                <c:pt idx="7">
                  <c:v>26110</c:v>
                </c:pt>
                <c:pt idx="8">
                  <c:v>26305</c:v>
                </c:pt>
                <c:pt idx="9">
                  <c:v>29201</c:v>
                </c:pt>
                <c:pt idx="10">
                  <c:v>29054</c:v>
                </c:pt>
                <c:pt idx="11">
                  <c:v>28530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366-4934-AFC4-CBB2F28AB7DE}"/>
            </c:ext>
          </c:extLst>
        </c:ser>
        <c:ser>
          <c:idx val="13"/>
          <c:order val="13"/>
          <c:tx>
            <c:strRef>
              <c:f>data!$A$15</c:f>
              <c:strCache>
                <c:ptCount val="1"/>
                <c:pt idx="0">
                  <c:v>16k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data!$B$15:$M$15</c:f>
              <c:numCache>
                <c:formatCode>General</c:formatCode>
                <c:ptCount val="12"/>
                <c:pt idx="0">
                  <c:v>30341</c:v>
                </c:pt>
                <c:pt idx="1">
                  <c:v>29871</c:v>
                </c:pt>
                <c:pt idx="2">
                  <c:v>30402</c:v>
                </c:pt>
                <c:pt idx="3">
                  <c:v>28973</c:v>
                </c:pt>
                <c:pt idx="4">
                  <c:v>29464</c:v>
                </c:pt>
                <c:pt idx="5">
                  <c:v>28643</c:v>
                </c:pt>
                <c:pt idx="6">
                  <c:v>29046</c:v>
                </c:pt>
                <c:pt idx="7">
                  <c:v>27746</c:v>
                </c:pt>
                <c:pt idx="8">
                  <c:v>26070</c:v>
                </c:pt>
                <c:pt idx="9">
                  <c:v>27955</c:v>
                </c:pt>
                <c:pt idx="10">
                  <c:v>27259</c:v>
                </c:pt>
                <c:pt idx="11">
                  <c:v>25816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366-4934-AFC4-CBB2F28AB7DE}"/>
            </c:ext>
          </c:extLst>
        </c:ser>
        <c:bandFmts/>
        <c:axId val="2085835592"/>
        <c:axId val="2085825864"/>
        <c:axId val="2085623160"/>
      </c:surface3DChart>
      <c:catAx>
        <c:axId val="20858355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3657770709015099"/>
              <c:y val="0.849094052644391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0" vert="horz" anchor="b" anchorCtr="1"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2085825864"/>
        <c:crosses val="autoZero"/>
        <c:auto val="1"/>
        <c:lblAlgn val="ctr"/>
        <c:lblOffset val="100"/>
        <c:noMultiLvlLbl val="0"/>
      </c:catAx>
      <c:valAx>
        <c:axId val="2085825864"/>
        <c:scaling>
          <c:orientation val="minMax"/>
          <c:max val="32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Read throughput (MB/s)</a:t>
                </a:r>
              </a:p>
              <a:p>
                <a:pPr>
                  <a:defRPr sz="1200">
                    <a:latin typeface="Arial"/>
                  </a:defRPr>
                </a:pPr>
                <a:endParaRPr lang="en-US" sz="1200">
                  <a:latin typeface="Arial"/>
                </a:endParaRPr>
              </a:p>
            </c:rich>
          </c:tx>
          <c:layout>
            <c:manualLayout>
              <c:xMode val="edge"/>
              <c:yMode val="edge"/>
              <c:x val="2.9427050902444098E-2"/>
              <c:y val="0.261701562111001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2085835592"/>
        <c:crosses val="autoZero"/>
        <c:crossBetween val="midCat"/>
        <c:majorUnit val="4000"/>
        <c:minorUnit val="500"/>
      </c:valAx>
      <c:serAx>
        <c:axId val="2085623160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Size (bytes)</a:t>
                </a:r>
              </a:p>
            </c:rich>
          </c:tx>
          <c:layout>
            <c:manualLayout>
              <c:xMode val="edge"/>
              <c:yMode val="edge"/>
              <c:x val="0.64497276173811602"/>
              <c:y val="0.855644760091263"/>
            </c:manualLayout>
          </c:layout>
          <c:overlay val="0"/>
        </c:title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2085825864"/>
        <c:crosses val="autoZero"/>
        <c:tickLblSkip val="2"/>
        <c:tickMarkSkip val="1"/>
      </c:serAx>
    </c:plotArea>
    <c:plotVisOnly val="1"/>
    <c:dispBlanksAs val="zero"/>
    <c:showDLblsOverMax val="0"/>
  </c:chart>
  <c:spPr>
    <a:ln w="9525">
      <a:solidFill>
        <a:schemeClr val="tx1"/>
      </a:solidFill>
    </a:ln>
  </c:sp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data!$I$1</c:f>
              <c:strCache>
                <c:ptCount val="1"/>
                <c:pt idx="0">
                  <c:v>s8</c:v>
                </c:pt>
              </c:strCache>
            </c:strRef>
          </c:tx>
          <c:invertIfNegative val="0"/>
          <c:cat>
            <c:strRef>
              <c:f>data!$A$2:$A$16</c:f>
              <c:strCache>
                <c:ptCount val="14"/>
                <c:pt idx="0">
                  <c:v>128m</c:v>
                </c:pt>
                <c:pt idx="1">
                  <c:v>64m</c:v>
                </c:pt>
                <c:pt idx="2">
                  <c:v>32m</c:v>
                </c:pt>
                <c:pt idx="3">
                  <c:v>16m</c:v>
                </c:pt>
                <c:pt idx="4">
                  <c:v>8m</c:v>
                </c:pt>
                <c:pt idx="5">
                  <c:v>4m</c:v>
                </c:pt>
                <c:pt idx="6">
                  <c:v>2m</c:v>
                </c:pt>
                <c:pt idx="7">
                  <c:v>1024k</c:v>
                </c:pt>
                <c:pt idx="8">
                  <c:v>512k</c:v>
                </c:pt>
                <c:pt idx="9">
                  <c:v>256k</c:v>
                </c:pt>
                <c:pt idx="10">
                  <c:v>128k</c:v>
                </c:pt>
                <c:pt idx="11">
                  <c:v>64k</c:v>
                </c:pt>
                <c:pt idx="12">
                  <c:v>32k</c:v>
                </c:pt>
                <c:pt idx="13">
                  <c:v>16k</c:v>
                </c:pt>
              </c:strCache>
            </c:strRef>
          </c:cat>
          <c:val>
            <c:numRef>
              <c:f>data!$I$2:$I$16</c:f>
              <c:numCache>
                <c:formatCode>General</c:formatCode>
                <c:ptCount val="15"/>
                <c:pt idx="0">
                  <c:v>2055</c:v>
                </c:pt>
                <c:pt idx="1">
                  <c:v>2058</c:v>
                </c:pt>
                <c:pt idx="2">
                  <c:v>2078</c:v>
                </c:pt>
                <c:pt idx="3">
                  <c:v>2179</c:v>
                </c:pt>
                <c:pt idx="4">
                  <c:v>3289</c:v>
                </c:pt>
                <c:pt idx="5">
                  <c:v>5627</c:v>
                </c:pt>
                <c:pt idx="6">
                  <c:v>5648</c:v>
                </c:pt>
                <c:pt idx="7">
                  <c:v>5628</c:v>
                </c:pt>
                <c:pt idx="8">
                  <c:v>5684</c:v>
                </c:pt>
                <c:pt idx="9">
                  <c:v>7240</c:v>
                </c:pt>
                <c:pt idx="10">
                  <c:v>10409</c:v>
                </c:pt>
                <c:pt idx="11">
                  <c:v>10516</c:v>
                </c:pt>
                <c:pt idx="12">
                  <c:v>26110</c:v>
                </c:pt>
                <c:pt idx="13">
                  <c:v>27746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6B-4F2D-9549-5F1667D7A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5658424"/>
        <c:axId val="2085643048"/>
      </c:barChart>
      <c:catAx>
        <c:axId val="20856584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Working</a:t>
                </a:r>
                <a:r>
                  <a:rPr lang="en-US" sz="1200" baseline="0">
                    <a:latin typeface="Arial"/>
                  </a:rPr>
                  <a:t> set size (bytes)</a:t>
                </a:r>
                <a:endParaRPr lang="en-US" sz="1200">
                  <a:latin typeface="Arial"/>
                </a:endParaRP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2085643048"/>
        <c:crosses val="autoZero"/>
        <c:auto val="1"/>
        <c:lblAlgn val="ctr"/>
        <c:lblOffset val="100"/>
        <c:noMultiLvlLbl val="0"/>
      </c:catAx>
      <c:valAx>
        <c:axId val="2085643048"/>
        <c:scaling>
          <c:orientation val="minMax"/>
        </c:scaling>
        <c:delete val="0"/>
        <c:axPos val="l"/>
        <c:majorGridlines>
          <c:spPr>
            <a:ln w="9525" cmpd="sng">
              <a:solidFill>
                <a:schemeClr val="tx1"/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200" baseline="0">
                    <a:latin typeface="Arial"/>
                  </a:defRPr>
                </a:pPr>
                <a:r>
                  <a:rPr lang="en-US" sz="1200" baseline="0">
                    <a:latin typeface="Arial"/>
                  </a:rPr>
                  <a:t>Read throughput (MB/s)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208565842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000"/>
            </a:pPr>
            <a:r>
              <a:rPr lang="en-US" sz="2000"/>
              <a:t>Throughput for size = 128K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'stride 128k'!$A$26</c:f>
              <c:strCache>
                <c:ptCount val="1"/>
                <c:pt idx="0">
                  <c:v>Measured</c:v>
                </c:pt>
              </c:strCache>
            </c:strRef>
          </c:tx>
          <c:cat>
            <c:strRef>
              <c:f>'stride 128k'!$B$25:$M$25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'stride 128k'!$B$26:$M$26</c:f>
              <c:numCache>
                <c:formatCode>General</c:formatCode>
                <c:ptCount val="12"/>
                <c:pt idx="0">
                  <c:v>30896</c:v>
                </c:pt>
                <c:pt idx="1">
                  <c:v>25024</c:v>
                </c:pt>
                <c:pt idx="2">
                  <c:v>24135</c:v>
                </c:pt>
                <c:pt idx="3">
                  <c:v>20391</c:v>
                </c:pt>
                <c:pt idx="4">
                  <c:v>17199</c:v>
                </c:pt>
                <c:pt idx="5">
                  <c:v>14634</c:v>
                </c:pt>
                <c:pt idx="6">
                  <c:v>12670</c:v>
                </c:pt>
                <c:pt idx="7">
                  <c:v>11274</c:v>
                </c:pt>
                <c:pt idx="8">
                  <c:v>11248</c:v>
                </c:pt>
                <c:pt idx="9">
                  <c:v>11262</c:v>
                </c:pt>
                <c:pt idx="10">
                  <c:v>11294</c:v>
                </c:pt>
                <c:pt idx="11">
                  <c:v>11251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4F-4BF9-8AD1-A7A5BFFF75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55144488"/>
        <c:axId val="-2053180024"/>
      </c:lineChart>
      <c:catAx>
        <c:axId val="-20551444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053180024"/>
        <c:crosses val="autoZero"/>
        <c:auto val="1"/>
        <c:lblAlgn val="ctr"/>
        <c:lblOffset val="100"/>
        <c:noMultiLvlLbl val="0"/>
      </c:catAx>
      <c:valAx>
        <c:axId val="-205318002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MB/sec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5514448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000"/>
            </a:pPr>
            <a:r>
              <a:rPr lang="en-US" sz="2000"/>
              <a:t>Throughput for size = 128K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'stride 128k'!$A$26</c:f>
              <c:strCache>
                <c:ptCount val="1"/>
                <c:pt idx="0">
                  <c:v>Measured</c:v>
                </c:pt>
              </c:strCache>
            </c:strRef>
          </c:tx>
          <c:cat>
            <c:strRef>
              <c:f>'stride 128k'!$B$25:$M$25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'stride 128k'!$B$26:$M$26</c:f>
              <c:numCache>
                <c:formatCode>General</c:formatCode>
                <c:ptCount val="12"/>
                <c:pt idx="0">
                  <c:v>30896</c:v>
                </c:pt>
                <c:pt idx="1">
                  <c:v>25024</c:v>
                </c:pt>
                <c:pt idx="2">
                  <c:v>24135</c:v>
                </c:pt>
                <c:pt idx="3">
                  <c:v>20391</c:v>
                </c:pt>
                <c:pt idx="4">
                  <c:v>17199</c:v>
                </c:pt>
                <c:pt idx="5">
                  <c:v>14634</c:v>
                </c:pt>
                <c:pt idx="6">
                  <c:v>12670</c:v>
                </c:pt>
                <c:pt idx="7">
                  <c:v>11274</c:v>
                </c:pt>
                <c:pt idx="8">
                  <c:v>11248</c:v>
                </c:pt>
                <c:pt idx="9">
                  <c:v>11262</c:v>
                </c:pt>
                <c:pt idx="10">
                  <c:v>11294</c:v>
                </c:pt>
                <c:pt idx="11">
                  <c:v>11251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4F-45F1-8B61-8060EBD7A3B5}"/>
            </c:ext>
          </c:extLst>
        </c:ser>
        <c:ser>
          <c:idx val="1"/>
          <c:order val="1"/>
          <c:tx>
            <c:strRef>
              <c:f>'stride 128k'!$A$27</c:f>
              <c:strCache>
                <c:ptCount val="1"/>
                <c:pt idx="0">
                  <c:v>Model</c:v>
                </c:pt>
              </c:strCache>
            </c:strRef>
          </c:tx>
          <c:cat>
            <c:strRef>
              <c:f>'stride 128k'!$B$25:$M$25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'stride 128k'!$B$27:$M$27</c:f>
              <c:numCache>
                <c:formatCode>0</c:formatCode>
                <c:ptCount val="12"/>
                <c:pt idx="0">
                  <c:v>30896</c:v>
                </c:pt>
                <c:pt idx="1">
                  <c:v>24743.76423787294</c:v>
                </c:pt>
                <c:pt idx="2">
                  <c:v>20634.810920600521</c:v>
                </c:pt>
                <c:pt idx="3">
                  <c:v>17696.180456366488</c:v>
                </c:pt>
                <c:pt idx="4">
                  <c:v>15490.200678500179</c:v>
                </c:pt>
                <c:pt idx="5">
                  <c:v>13773.24789298868</c:v>
                </c:pt>
                <c:pt idx="6">
                  <c:v>12398.934797864231</c:v>
                </c:pt>
                <c:pt idx="7">
                  <c:v>11274</c:v>
                </c:pt>
                <c:pt idx="8">
                  <c:v>11274</c:v>
                </c:pt>
                <c:pt idx="9">
                  <c:v>11274</c:v>
                </c:pt>
                <c:pt idx="10">
                  <c:v>11274</c:v>
                </c:pt>
                <c:pt idx="11">
                  <c:v>11274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4F-45F1-8B61-8060EBD7A3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4711960"/>
        <c:axId val="-2053502504"/>
      </c:lineChart>
      <c:catAx>
        <c:axId val="20647119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053502504"/>
        <c:crosses val="autoZero"/>
        <c:auto val="1"/>
        <c:lblAlgn val="ctr"/>
        <c:lblOffset val="100"/>
        <c:noMultiLvlLbl val="0"/>
      </c:catAx>
      <c:valAx>
        <c:axId val="-205350250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MB/sec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06471196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45"/>
      <c:rAngAx val="0"/>
    </c:view3D>
    <c:floor>
      <c:thickness val="0"/>
      <c:spPr>
        <a:solidFill>
          <a:schemeClr val="bg1">
            <a:lumMod val="85000"/>
          </a:schemeClr>
        </a:solidFill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8498920968212"/>
          <c:y val="2.8386075383512899E-2"/>
          <c:w val="0.69976389617964396"/>
          <c:h val="0.921287118521949"/>
        </c:manualLayout>
      </c:layout>
      <c:surface3DChart>
        <c:wireframe val="0"/>
        <c:ser>
          <c:idx val="0"/>
          <c:order val="0"/>
          <c:tx>
            <c:strRef>
              <c:f>data!$A$2</c:f>
              <c:strCache>
                <c:ptCount val="1"/>
                <c:pt idx="0">
                  <c:v>128m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data!$B$2:$M$2</c:f>
              <c:numCache>
                <c:formatCode>General</c:formatCode>
                <c:ptCount val="12"/>
                <c:pt idx="0">
                  <c:v>5427</c:v>
                </c:pt>
                <c:pt idx="1">
                  <c:v>2757</c:v>
                </c:pt>
                <c:pt idx="2">
                  <c:v>1939</c:v>
                </c:pt>
                <c:pt idx="3">
                  <c:v>1455</c:v>
                </c:pt>
                <c:pt idx="4">
                  <c:v>1151</c:v>
                </c:pt>
                <c:pt idx="5">
                  <c:v>951</c:v>
                </c:pt>
                <c:pt idx="6">
                  <c:v>803</c:v>
                </c:pt>
                <c:pt idx="7">
                  <c:v>701</c:v>
                </c:pt>
                <c:pt idx="8">
                  <c:v>672</c:v>
                </c:pt>
                <c:pt idx="9">
                  <c:v>646</c:v>
                </c:pt>
                <c:pt idx="10">
                  <c:v>626</c:v>
                </c:pt>
                <c:pt idx="11">
                  <c:v>610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83-424D-9EA1-E456D5662717}"/>
            </c:ext>
          </c:extLst>
        </c:ser>
        <c:ser>
          <c:idx val="1"/>
          <c:order val="1"/>
          <c:tx>
            <c:strRef>
              <c:f>data!$A$3</c:f>
              <c:strCache>
                <c:ptCount val="1"/>
                <c:pt idx="0">
                  <c:v>64m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data!$B$3:$M$3</c:f>
              <c:numCache>
                <c:formatCode>General</c:formatCode>
                <c:ptCount val="12"/>
                <c:pt idx="0">
                  <c:v>5496</c:v>
                </c:pt>
                <c:pt idx="1">
                  <c:v>2760</c:v>
                </c:pt>
                <c:pt idx="2">
                  <c:v>1936</c:v>
                </c:pt>
                <c:pt idx="3">
                  <c:v>1459</c:v>
                </c:pt>
                <c:pt idx="4">
                  <c:v>1149</c:v>
                </c:pt>
                <c:pt idx="5">
                  <c:v>949</c:v>
                </c:pt>
                <c:pt idx="6">
                  <c:v>803</c:v>
                </c:pt>
                <c:pt idx="7">
                  <c:v>703</c:v>
                </c:pt>
                <c:pt idx="8">
                  <c:v>666</c:v>
                </c:pt>
                <c:pt idx="9">
                  <c:v>644</c:v>
                </c:pt>
                <c:pt idx="10">
                  <c:v>621</c:v>
                </c:pt>
                <c:pt idx="11">
                  <c:v>610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83-424D-9EA1-E456D5662717}"/>
            </c:ext>
          </c:extLst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32m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data!$B$4:$M$4</c:f>
              <c:numCache>
                <c:formatCode>General</c:formatCode>
                <c:ptCount val="12"/>
                <c:pt idx="0">
                  <c:v>5498</c:v>
                </c:pt>
                <c:pt idx="1">
                  <c:v>2758</c:v>
                </c:pt>
                <c:pt idx="2">
                  <c:v>1938</c:v>
                </c:pt>
                <c:pt idx="3">
                  <c:v>1454</c:v>
                </c:pt>
                <c:pt idx="4">
                  <c:v>1151</c:v>
                </c:pt>
                <c:pt idx="5">
                  <c:v>934</c:v>
                </c:pt>
                <c:pt idx="6">
                  <c:v>811</c:v>
                </c:pt>
                <c:pt idx="7">
                  <c:v>704</c:v>
                </c:pt>
                <c:pt idx="8">
                  <c:v>671</c:v>
                </c:pt>
                <c:pt idx="9">
                  <c:v>645</c:v>
                </c:pt>
                <c:pt idx="10">
                  <c:v>625</c:v>
                </c:pt>
                <c:pt idx="11">
                  <c:v>611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83-424D-9EA1-E456D5662717}"/>
            </c:ext>
          </c:extLst>
        </c:ser>
        <c:ser>
          <c:idx val="3"/>
          <c:order val="3"/>
          <c:tx>
            <c:strRef>
              <c:f>data!$A$5</c:f>
              <c:strCache>
                <c:ptCount val="1"/>
                <c:pt idx="0">
                  <c:v>16m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data!$B$5:$M$5</c:f>
              <c:numCache>
                <c:formatCode>General</c:formatCode>
                <c:ptCount val="12"/>
                <c:pt idx="0">
                  <c:v>5506</c:v>
                </c:pt>
                <c:pt idx="1">
                  <c:v>2769</c:v>
                </c:pt>
                <c:pt idx="2">
                  <c:v>1941</c:v>
                </c:pt>
                <c:pt idx="3">
                  <c:v>1460</c:v>
                </c:pt>
                <c:pt idx="4">
                  <c:v>1153</c:v>
                </c:pt>
                <c:pt idx="5">
                  <c:v>953</c:v>
                </c:pt>
                <c:pt idx="6">
                  <c:v>811</c:v>
                </c:pt>
                <c:pt idx="7">
                  <c:v>705</c:v>
                </c:pt>
                <c:pt idx="8">
                  <c:v>672</c:v>
                </c:pt>
                <c:pt idx="9">
                  <c:v>646</c:v>
                </c:pt>
                <c:pt idx="10">
                  <c:v>626</c:v>
                </c:pt>
                <c:pt idx="11">
                  <c:v>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783-424D-9EA1-E456D5662717}"/>
            </c:ext>
          </c:extLst>
        </c:ser>
        <c:ser>
          <c:idx val="4"/>
          <c:order val="4"/>
          <c:tx>
            <c:strRef>
              <c:f>data!$A$6</c:f>
              <c:strCache>
                <c:ptCount val="1"/>
                <c:pt idx="0">
                  <c:v>8m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data!$B$6:$M$6</c:f>
              <c:numCache>
                <c:formatCode>General</c:formatCode>
                <c:ptCount val="12"/>
                <c:pt idx="0">
                  <c:v>5657</c:v>
                </c:pt>
                <c:pt idx="1">
                  <c:v>2977</c:v>
                </c:pt>
                <c:pt idx="2">
                  <c:v>2090</c:v>
                </c:pt>
                <c:pt idx="3">
                  <c:v>1586</c:v>
                </c:pt>
                <c:pt idx="4">
                  <c:v>1251</c:v>
                </c:pt>
                <c:pt idx="5">
                  <c:v>1035</c:v>
                </c:pt>
                <c:pt idx="6">
                  <c:v>882</c:v>
                </c:pt>
                <c:pt idx="7">
                  <c:v>766</c:v>
                </c:pt>
                <c:pt idx="8">
                  <c:v>777</c:v>
                </c:pt>
                <c:pt idx="9">
                  <c:v>836</c:v>
                </c:pt>
                <c:pt idx="10">
                  <c:v>1018</c:v>
                </c:pt>
                <c:pt idx="11">
                  <c:v>1365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83-424D-9EA1-E456D5662717}"/>
            </c:ext>
          </c:extLst>
        </c:ser>
        <c:ser>
          <c:idx val="5"/>
          <c:order val="5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data!$B$7:$M$7</c:f>
              <c:numCache>
                <c:formatCode>General</c:formatCode>
                <c:ptCount val="12"/>
                <c:pt idx="0">
                  <c:v>10401</c:v>
                </c:pt>
                <c:pt idx="1">
                  <c:v>8422</c:v>
                </c:pt>
                <c:pt idx="2">
                  <c:v>7522</c:v>
                </c:pt>
                <c:pt idx="3">
                  <c:v>6468</c:v>
                </c:pt>
                <c:pt idx="4">
                  <c:v>5469</c:v>
                </c:pt>
                <c:pt idx="5">
                  <c:v>4809</c:v>
                </c:pt>
                <c:pt idx="6">
                  <c:v>4284</c:v>
                </c:pt>
                <c:pt idx="7">
                  <c:v>3894</c:v>
                </c:pt>
                <c:pt idx="8">
                  <c:v>3900</c:v>
                </c:pt>
                <c:pt idx="9">
                  <c:v>3899</c:v>
                </c:pt>
                <c:pt idx="10">
                  <c:v>3898</c:v>
                </c:pt>
                <c:pt idx="11">
                  <c:v>3897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783-424D-9EA1-E456D5662717}"/>
            </c:ext>
          </c:extLst>
        </c:ser>
        <c:ser>
          <c:idx val="6"/>
          <c:order val="6"/>
          <c:tx>
            <c:strRef>
              <c:f>data!$A$8</c:f>
              <c:strCache>
                <c:ptCount val="1"/>
                <c:pt idx="0">
                  <c:v>2m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data!$B$8:$M$8</c:f>
              <c:numCache>
                <c:formatCode>General</c:formatCode>
                <c:ptCount val="12"/>
                <c:pt idx="0">
                  <c:v>10401</c:v>
                </c:pt>
                <c:pt idx="1">
                  <c:v>8418</c:v>
                </c:pt>
                <c:pt idx="2">
                  <c:v>7517</c:v>
                </c:pt>
                <c:pt idx="3">
                  <c:v>6468</c:v>
                </c:pt>
                <c:pt idx="4">
                  <c:v>5465</c:v>
                </c:pt>
                <c:pt idx="5">
                  <c:v>4804</c:v>
                </c:pt>
                <c:pt idx="6">
                  <c:v>4284</c:v>
                </c:pt>
                <c:pt idx="7">
                  <c:v>3898</c:v>
                </c:pt>
                <c:pt idx="8">
                  <c:v>3896</c:v>
                </c:pt>
                <c:pt idx="9">
                  <c:v>3897</c:v>
                </c:pt>
                <c:pt idx="10">
                  <c:v>3893</c:v>
                </c:pt>
                <c:pt idx="11">
                  <c:v>3897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83-424D-9EA1-E456D5662717}"/>
            </c:ext>
          </c:extLst>
        </c:ser>
        <c:ser>
          <c:idx val="7"/>
          <c:order val="7"/>
          <c:tx>
            <c:strRef>
              <c:f>data!$A$9</c:f>
              <c:strCache>
                <c:ptCount val="1"/>
                <c:pt idx="0">
                  <c:v>1024k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data!$B$9:$M$9</c:f>
              <c:numCache>
                <c:formatCode>General</c:formatCode>
                <c:ptCount val="12"/>
                <c:pt idx="0">
                  <c:v>10479</c:v>
                </c:pt>
                <c:pt idx="1">
                  <c:v>8469</c:v>
                </c:pt>
                <c:pt idx="2">
                  <c:v>7578</c:v>
                </c:pt>
                <c:pt idx="3">
                  <c:v>6508</c:v>
                </c:pt>
                <c:pt idx="4">
                  <c:v>5510</c:v>
                </c:pt>
                <c:pt idx="5">
                  <c:v>4854</c:v>
                </c:pt>
                <c:pt idx="6">
                  <c:v>4326</c:v>
                </c:pt>
                <c:pt idx="7">
                  <c:v>3935</c:v>
                </c:pt>
                <c:pt idx="8">
                  <c:v>3939</c:v>
                </c:pt>
                <c:pt idx="9">
                  <c:v>3945</c:v>
                </c:pt>
                <c:pt idx="10">
                  <c:v>3951</c:v>
                </c:pt>
                <c:pt idx="11">
                  <c:v>3963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783-424D-9EA1-E456D5662717}"/>
            </c:ext>
          </c:extLst>
        </c:ser>
        <c:ser>
          <c:idx val="8"/>
          <c:order val="8"/>
          <c:tx>
            <c:strRef>
              <c:f>data!$A$10</c:f>
              <c:strCache>
                <c:ptCount val="1"/>
                <c:pt idx="0">
                  <c:v>512k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data!$B$10:$M$10</c:f>
              <c:numCache>
                <c:formatCode>General</c:formatCode>
                <c:ptCount val="12"/>
                <c:pt idx="0">
                  <c:v>10486</c:v>
                </c:pt>
                <c:pt idx="1">
                  <c:v>8465</c:v>
                </c:pt>
                <c:pt idx="2">
                  <c:v>7578</c:v>
                </c:pt>
                <c:pt idx="3">
                  <c:v>6508</c:v>
                </c:pt>
                <c:pt idx="4">
                  <c:v>5514</c:v>
                </c:pt>
                <c:pt idx="5">
                  <c:v>4854</c:v>
                </c:pt>
                <c:pt idx="6">
                  <c:v>4330</c:v>
                </c:pt>
                <c:pt idx="7">
                  <c:v>3938</c:v>
                </c:pt>
                <c:pt idx="8">
                  <c:v>3945</c:v>
                </c:pt>
                <c:pt idx="9">
                  <c:v>3952</c:v>
                </c:pt>
                <c:pt idx="10">
                  <c:v>3956</c:v>
                </c:pt>
                <c:pt idx="11">
                  <c:v>3969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783-424D-9EA1-E456D5662717}"/>
            </c:ext>
          </c:extLst>
        </c:ser>
        <c:ser>
          <c:idx val="9"/>
          <c:order val="9"/>
          <c:tx>
            <c:strRef>
              <c:f>data!$A$11</c:f>
              <c:strCache>
                <c:ptCount val="1"/>
                <c:pt idx="0">
                  <c:v>256k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data!$B$11:$M$11</c:f>
              <c:numCache>
                <c:formatCode>General</c:formatCode>
                <c:ptCount val="12"/>
                <c:pt idx="0">
                  <c:v>10479</c:v>
                </c:pt>
                <c:pt idx="1">
                  <c:v>8456</c:v>
                </c:pt>
                <c:pt idx="2">
                  <c:v>7578</c:v>
                </c:pt>
                <c:pt idx="3">
                  <c:v>6503</c:v>
                </c:pt>
                <c:pt idx="4">
                  <c:v>5510</c:v>
                </c:pt>
                <c:pt idx="5">
                  <c:v>4850</c:v>
                </c:pt>
                <c:pt idx="6">
                  <c:v>4322</c:v>
                </c:pt>
                <c:pt idx="7">
                  <c:v>3931</c:v>
                </c:pt>
                <c:pt idx="8">
                  <c:v>3935</c:v>
                </c:pt>
                <c:pt idx="9">
                  <c:v>3938</c:v>
                </c:pt>
                <c:pt idx="10">
                  <c:v>3944</c:v>
                </c:pt>
                <c:pt idx="11">
                  <c:v>3958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783-424D-9EA1-E456D5662717}"/>
            </c:ext>
          </c:extLst>
        </c:ser>
        <c:ser>
          <c:idx val="10"/>
          <c:order val="10"/>
          <c:tx>
            <c:strRef>
              <c:f>data!$A$12</c:f>
              <c:strCache>
                <c:ptCount val="1"/>
                <c:pt idx="0">
                  <c:v>128k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data!$B$12:$M$12</c:f>
              <c:numCache>
                <c:formatCode>General</c:formatCode>
                <c:ptCount val="12"/>
                <c:pt idx="0">
                  <c:v>10473</c:v>
                </c:pt>
                <c:pt idx="1">
                  <c:v>8443</c:v>
                </c:pt>
                <c:pt idx="2">
                  <c:v>7552</c:v>
                </c:pt>
                <c:pt idx="3">
                  <c:v>6488</c:v>
                </c:pt>
                <c:pt idx="4">
                  <c:v>5496</c:v>
                </c:pt>
                <c:pt idx="5">
                  <c:v>4833</c:v>
                </c:pt>
                <c:pt idx="6">
                  <c:v>4307</c:v>
                </c:pt>
                <c:pt idx="7">
                  <c:v>3920</c:v>
                </c:pt>
                <c:pt idx="8">
                  <c:v>3912</c:v>
                </c:pt>
                <c:pt idx="9">
                  <c:v>3922</c:v>
                </c:pt>
                <c:pt idx="10">
                  <c:v>3923</c:v>
                </c:pt>
                <c:pt idx="11">
                  <c:v>3938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783-424D-9EA1-E456D5662717}"/>
            </c:ext>
          </c:extLst>
        </c:ser>
        <c:ser>
          <c:idx val="11"/>
          <c:order val="11"/>
          <c:tx>
            <c:strRef>
              <c:f>data!$A$13</c:f>
              <c:strCache>
                <c:ptCount val="1"/>
                <c:pt idx="0">
                  <c:v>64k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data!$B$13:$M$13</c:f>
              <c:numCache>
                <c:formatCode>General</c:formatCode>
                <c:ptCount val="12"/>
                <c:pt idx="0">
                  <c:v>10460</c:v>
                </c:pt>
                <c:pt idx="1">
                  <c:v>8414</c:v>
                </c:pt>
                <c:pt idx="2">
                  <c:v>7537</c:v>
                </c:pt>
                <c:pt idx="3">
                  <c:v>6463</c:v>
                </c:pt>
                <c:pt idx="4">
                  <c:v>5474</c:v>
                </c:pt>
                <c:pt idx="5">
                  <c:v>4817</c:v>
                </c:pt>
                <c:pt idx="6">
                  <c:v>4295</c:v>
                </c:pt>
                <c:pt idx="7">
                  <c:v>3902</c:v>
                </c:pt>
                <c:pt idx="8">
                  <c:v>3897</c:v>
                </c:pt>
                <c:pt idx="9">
                  <c:v>3899</c:v>
                </c:pt>
                <c:pt idx="10">
                  <c:v>3893</c:v>
                </c:pt>
                <c:pt idx="11">
                  <c:v>3905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783-424D-9EA1-E456D5662717}"/>
            </c:ext>
          </c:extLst>
        </c:ser>
        <c:ser>
          <c:idx val="12"/>
          <c:order val="12"/>
          <c:tx>
            <c:strRef>
              <c:f>data!$A$14</c:f>
              <c:strCache>
                <c:ptCount val="1"/>
                <c:pt idx="0">
                  <c:v>32k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data!$B$14:$M$14</c:f>
              <c:numCache>
                <c:formatCode>General</c:formatCode>
                <c:ptCount val="12"/>
                <c:pt idx="0">
                  <c:v>17485</c:v>
                </c:pt>
                <c:pt idx="1">
                  <c:v>16744</c:v>
                </c:pt>
                <c:pt idx="2">
                  <c:v>16268</c:v>
                </c:pt>
                <c:pt idx="3">
                  <c:v>15798</c:v>
                </c:pt>
                <c:pt idx="4">
                  <c:v>15242</c:v>
                </c:pt>
                <c:pt idx="5">
                  <c:v>15321</c:v>
                </c:pt>
                <c:pt idx="6">
                  <c:v>14692</c:v>
                </c:pt>
                <c:pt idx="7">
                  <c:v>14158</c:v>
                </c:pt>
                <c:pt idx="8">
                  <c:v>17489</c:v>
                </c:pt>
                <c:pt idx="9">
                  <c:v>17381</c:v>
                </c:pt>
                <c:pt idx="10">
                  <c:v>17327</c:v>
                </c:pt>
                <c:pt idx="11">
                  <c:v>17059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783-424D-9EA1-E456D5662717}"/>
            </c:ext>
          </c:extLst>
        </c:ser>
        <c:ser>
          <c:idx val="13"/>
          <c:order val="13"/>
          <c:tx>
            <c:strRef>
              <c:f>data!$A$15</c:f>
              <c:strCache>
                <c:ptCount val="1"/>
                <c:pt idx="0">
                  <c:v>16k</c:v>
                </c:pt>
              </c:strCache>
            </c:strRef>
          </c:tx>
          <c:cat>
            <c:strRef>
              <c:f>data!$B$1:$M$1</c:f>
              <c:strCache>
                <c:ptCount val="12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</c:strCache>
            </c:strRef>
          </c:cat>
          <c:val>
            <c:numRef>
              <c:f>data!$B$15:$M$15</c:f>
              <c:numCache>
                <c:formatCode>General</c:formatCode>
                <c:ptCount val="12"/>
                <c:pt idx="0">
                  <c:v>18756</c:v>
                </c:pt>
                <c:pt idx="1">
                  <c:v>18386</c:v>
                </c:pt>
                <c:pt idx="2">
                  <c:v>17852</c:v>
                </c:pt>
                <c:pt idx="3">
                  <c:v>17688</c:v>
                </c:pt>
                <c:pt idx="4">
                  <c:v>17370</c:v>
                </c:pt>
                <c:pt idx="5">
                  <c:v>17059</c:v>
                </c:pt>
                <c:pt idx="6">
                  <c:v>16919</c:v>
                </c:pt>
                <c:pt idx="7">
                  <c:v>18206</c:v>
                </c:pt>
                <c:pt idx="8">
                  <c:v>18028</c:v>
                </c:pt>
                <c:pt idx="9">
                  <c:v>17773</c:v>
                </c:pt>
                <c:pt idx="10">
                  <c:v>17717</c:v>
                </c:pt>
                <c:pt idx="11">
                  <c:v>17735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C783-424D-9EA1-E456D5662717}"/>
            </c:ext>
          </c:extLst>
        </c:ser>
        <c:bandFmts/>
        <c:axId val="2127064360"/>
        <c:axId val="2127052712"/>
        <c:axId val="2127049608"/>
      </c:surface3DChart>
      <c:catAx>
        <c:axId val="21270643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3657770709015099"/>
              <c:y val="0.849094052644391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0" vert="horz" anchor="b" anchorCtr="1"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2127052712"/>
        <c:crosses val="autoZero"/>
        <c:auto val="1"/>
        <c:lblAlgn val="ctr"/>
        <c:lblOffset val="100"/>
        <c:noMultiLvlLbl val="0"/>
      </c:catAx>
      <c:valAx>
        <c:axId val="2127052712"/>
        <c:scaling>
          <c:orientation val="minMax"/>
          <c:max val="20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Read throughput (MB/s)</a:t>
                </a:r>
              </a:p>
              <a:p>
                <a:pPr>
                  <a:defRPr sz="1200">
                    <a:latin typeface="Arial"/>
                  </a:defRPr>
                </a:pPr>
                <a:endParaRPr lang="en-US" sz="1200">
                  <a:latin typeface="Arial"/>
                </a:endParaRPr>
              </a:p>
            </c:rich>
          </c:tx>
          <c:layout>
            <c:manualLayout>
              <c:xMode val="edge"/>
              <c:yMode val="edge"/>
              <c:x val="2.9427050902444098E-2"/>
              <c:y val="0.261701562111001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2127064360"/>
        <c:crosses val="autoZero"/>
        <c:crossBetween val="midCat"/>
        <c:majorUnit val="2000"/>
        <c:minorUnit val="500"/>
      </c:valAx>
      <c:serAx>
        <c:axId val="2127049608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Size (bytes)</a:t>
                </a:r>
              </a:p>
            </c:rich>
          </c:tx>
          <c:layout>
            <c:manualLayout>
              <c:xMode val="edge"/>
              <c:yMode val="edge"/>
              <c:x val="0.64497276173811602"/>
              <c:y val="0.855644760091263"/>
            </c:manualLayout>
          </c:layout>
          <c:overlay val="0"/>
        </c:title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2127052712"/>
        <c:crosses val="autoZero"/>
        <c:tickLblSkip val="2"/>
        <c:tickMarkSkip val="1"/>
      </c:serAx>
    </c:plotArea>
    <c:plotVisOnly val="1"/>
    <c:dispBlanksAs val="zero"/>
    <c:showDLblsOverMax val="0"/>
  </c:chart>
  <c:spPr>
    <a:ln w="9525">
      <a:solidFill>
        <a:schemeClr val="tx1"/>
      </a:solidFill>
    </a:ln>
  </c:sp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0D787-E0EB-4F1C-A313-124B0D5CB96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B762A-1FEC-4DCC-90F5-F5812467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5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20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86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23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85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38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3612" cy="35814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778" y="4551798"/>
            <a:ext cx="5354947" cy="43151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33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8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30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14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7075"/>
            <a:ext cx="6364288" cy="358140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778" y="4551798"/>
            <a:ext cx="5354947" cy="43151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83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1276247" y="726094"/>
            <a:ext cx="4752421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308" tIns="47654" rIns="95308" bIns="47654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75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10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78663" y="726094"/>
            <a:ext cx="4754835" cy="35826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301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84" y="4554201"/>
            <a:ext cx="5356133" cy="4314943"/>
          </a:xfrm>
          <a:noFill/>
          <a:ln/>
        </p:spPr>
        <p:txBody>
          <a:bodyPr lIns="95683" tIns="47003" rIns="95683" bIns="47003"/>
          <a:lstStyle/>
          <a:p>
            <a:endParaRPr 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4025" y="715963"/>
            <a:ext cx="6396038" cy="3598862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475589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8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52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33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138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105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652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25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088" tIns="47544" rIns="95088" bIns="47544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057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666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327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05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011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999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48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907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21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51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2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94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75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72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4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1A71-E733-4870-94BD-7A14A0570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4E7E2-9DD4-4874-B26B-1FB291B70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15C67-2AE2-4A12-B28D-BAEDF40E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719-52E8-4DD1-B2E9-90DE619FEE8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0D37A-9908-45C9-9BD5-5D002E2C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A8EAF-3F38-4C87-A703-C0A671A6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2A21-DAE3-4417-86C1-5DDAF993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8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D506-D901-42BF-A030-9980F533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9960B-9D6C-4ECC-858B-DEFC23D9E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E0651-51BD-476E-A053-959A2F04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719-52E8-4DD1-B2E9-90DE619FEE8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13D09-3EBF-4FEE-B8A6-F6D18129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9B9DF-2D4E-43D7-8932-B6BC8523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2A21-DAE3-4417-86C1-5DDAF993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7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AF8281-F59A-40D2-BDE7-C705101F7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3101D-8EA0-4CEC-A227-2FBFE5C8D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1D815-A83A-4599-9C68-AC451710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719-52E8-4DD1-B2E9-90DE619FEE8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D9532-7415-4A48-9D5C-43B69F04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D98B2-B8FC-446F-A72F-20224A18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2A21-DAE3-4417-86C1-5DDAF993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0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CB6F-EDC4-4787-BAD8-1298F1C6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3AFA-D31A-47FF-AA9F-F534CD237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0ECF8-9446-4786-862E-36C6DC18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719-52E8-4DD1-B2E9-90DE619FEE8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DF829-AA8D-4471-BFE4-36FC695A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FAAD2-0C72-47DD-AE9A-60934F3E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2A21-DAE3-4417-86C1-5DDAF993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6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8589-7CC7-4C36-99B8-E525B6C24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2F58D-557F-4E56-8B9F-F3271AAD8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48272-00C9-4EF1-877F-82C7C983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719-52E8-4DD1-B2E9-90DE619FEE8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447E3-D2FE-49A9-A802-DF447DCA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17B75-F844-4B54-86B9-0770F927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2A21-DAE3-4417-86C1-5DDAF993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3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7CE5-72BF-4A99-848C-9E0D31BC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02F8-BFBA-4D19-8381-38ABB05E4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962CD-B044-43DC-98C1-C47EA8300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E7D41-1BE8-40BE-9A44-67700F2D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719-52E8-4DD1-B2E9-90DE619FEE8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4A6F8-8A85-4488-A0A7-8B31E375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04389-12C1-45B7-BCC8-8DCFA394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2A21-DAE3-4417-86C1-5DDAF993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6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1DAD-040A-4DED-A6B0-5867845F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E3E4F-445D-4071-B183-B97D283AE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6325D-331B-4F46-B4FF-0ED78B244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F9AF3-FC25-4F6F-8E4F-E5B6A91E8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BD1B6-1427-4B11-98AE-43D3D78B3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261EC-2A05-45F7-BDD5-00CD0FE1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719-52E8-4DD1-B2E9-90DE619FEE8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337F3-D382-4375-A2F1-3F0D0CDB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FA8BF-642B-4A0A-B2C2-C43A3BD2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2A21-DAE3-4417-86C1-5DDAF993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3C86-6D18-4609-9413-80D06C21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F2964-F786-413A-8035-ED129009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719-52E8-4DD1-B2E9-90DE619FEE8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970E1-F365-40E4-A9AE-8E90BC39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1DC86-0501-4B94-AEB6-0E909FA2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2A21-DAE3-4417-86C1-5DDAF993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8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02868-1A03-4A2F-8E55-3A50312A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719-52E8-4DD1-B2E9-90DE619FEE8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5A525-0677-4DDB-9EC3-DE7A0BB7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966FF-B36E-4580-A43A-CC63FFD9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2A21-DAE3-4417-86C1-5DDAF993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63F9-824A-4FF5-AB45-1CBEA41B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B575B-C8BD-436B-BA13-92CA9ABCF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E6A2F-2AF6-4CC4-87D3-443DEE546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98B22-6A28-454A-BBA8-105BA702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719-52E8-4DD1-B2E9-90DE619FEE8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7CFBB-E84B-48DA-952A-C222466F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667F9-BDFB-4DAB-AEA1-42B3B860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2A21-DAE3-4417-86C1-5DDAF993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7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F1D2-DA82-4329-AD65-6A1F65E9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6AD61-5E37-48B2-90E6-D8F284205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DC755-3181-4A31-BFDC-4F8C9365B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28F3C-E8AF-4281-BB36-81B5AD4D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A719-52E8-4DD1-B2E9-90DE619FEE8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74B88-E110-4082-9E60-FAE9FC1F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A9288-65B6-42F2-9842-EC4F697F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2A21-DAE3-4417-86C1-5DDAF993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1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50D2DB-2962-44BA-8DE4-347D9003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B1B22-A104-44F9-B089-8A1BBA56B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FEBDC-1C87-4509-8C98-6F291AE13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FA719-52E8-4DD1-B2E9-90DE619FEE8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B5BE2-D962-479D-B145-E30E76ECC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5D5A4-065B-4B52-B910-F5F0C9555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92A21-DAE3-4417-86C1-5DDAF993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4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dh0344@Colorad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103505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Cache Memories[Performance Lab portions]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CSCI 2400: Introduction to Computer Systems</a:t>
            </a:r>
            <a:br>
              <a:rPr lang="en-US" sz="3600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12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Lecture, June 26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, 2018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Summer 2018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09800" y="3334302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latin typeface="Calibri" pitchFamily="34" charset="0"/>
              </a:rPr>
              <a:t>Instructor: SANDESH DHAWASKAR SATHYANARAYANA</a:t>
            </a:r>
            <a:r>
              <a:rPr lang="en-US" sz="2000" kern="0" dirty="0">
                <a:latin typeface="Calibri" pitchFamily="34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Email ID: </a:t>
            </a:r>
            <a:r>
              <a:rPr lang="en-US" sz="2000" kern="0" dirty="0">
                <a:latin typeface="Calibri" pitchFamily="34" charset="0"/>
                <a:hlinkClick r:id="rId2"/>
              </a:rPr>
              <a:t>sadh0344@Colorado.edu</a:t>
            </a: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Slides are adopted from CMU text book slides</a:t>
            </a:r>
          </a:p>
        </p:txBody>
      </p:sp>
    </p:spTree>
    <p:extLst>
      <p:ext uri="{BB962C8B-B14F-4D97-AF65-F5344CB8AC3E}">
        <p14:creationId xmlns:p14="http://schemas.microsoft.com/office/powerpoint/2010/main" val="115222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23"/>
          <p:cNvSpPr>
            <a:spLocks noChangeAspect="1" noChangeArrowheads="1"/>
          </p:cNvSpPr>
          <p:nvPr/>
        </p:nvSpPr>
        <p:spPr bwMode="auto">
          <a:xfrm>
            <a:off x="2720975" y="4279900"/>
            <a:ext cx="3379788" cy="2197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18742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Memories</a:t>
            </a:r>
          </a:p>
        </p:txBody>
      </p:sp>
      <p:sp>
        <p:nvSpPr>
          <p:cNvPr id="187424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Cache memories </a:t>
            </a:r>
            <a:r>
              <a:rPr lang="en-US" dirty="0"/>
              <a:t>are small, fast SRAM-based memories managed automatically in hardware</a:t>
            </a:r>
          </a:p>
          <a:p>
            <a:pPr lvl="1"/>
            <a:r>
              <a:rPr lang="en-US" dirty="0"/>
              <a:t>Hold frequently accessed blocks of main memory</a:t>
            </a:r>
          </a:p>
          <a:p>
            <a:r>
              <a:rPr lang="en-US" dirty="0"/>
              <a:t>CPU looks first for data in cache</a:t>
            </a:r>
          </a:p>
          <a:p>
            <a:r>
              <a:rPr lang="en-US" dirty="0"/>
              <a:t>Typical system structure:</a:t>
            </a:r>
          </a:p>
        </p:txBody>
      </p:sp>
      <p:sp>
        <p:nvSpPr>
          <p:cNvPr id="33" name="Rectangle 146"/>
          <p:cNvSpPr>
            <a:spLocks noChangeAspect="1" noChangeArrowheads="1"/>
          </p:cNvSpPr>
          <p:nvPr/>
        </p:nvSpPr>
        <p:spPr bwMode="auto">
          <a:xfrm>
            <a:off x="8782050" y="5653088"/>
            <a:ext cx="819150" cy="823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Calibri" panose="020F0502020204030204" pitchFamily="34" charset="0"/>
              </a:rPr>
              <a:t>Main</a:t>
            </a:r>
          </a:p>
          <a:p>
            <a:pPr algn="ctr"/>
            <a:r>
              <a:rPr lang="en-US" sz="160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34" name="AutoShape 201"/>
          <p:cNvSpPr>
            <a:spLocks noChangeAspect="1" noChangeArrowheads="1"/>
          </p:cNvSpPr>
          <p:nvPr/>
        </p:nvSpPr>
        <p:spPr bwMode="auto">
          <a:xfrm>
            <a:off x="7408863" y="5789613"/>
            <a:ext cx="1344612" cy="481013"/>
          </a:xfrm>
          <a:prstGeom prst="leftRightArrow">
            <a:avLst>
              <a:gd name="adj1" fmla="val 50000"/>
              <a:gd name="adj2" fmla="val 5590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35" name="Rectangle 202"/>
          <p:cNvSpPr>
            <a:spLocks noChangeAspect="1" noChangeArrowheads="1"/>
          </p:cNvSpPr>
          <p:nvPr/>
        </p:nvSpPr>
        <p:spPr bwMode="auto">
          <a:xfrm>
            <a:off x="6584950" y="5818187"/>
            <a:ext cx="81915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Calibri" panose="020F0502020204030204" pitchFamily="34" charset="0"/>
              </a:rPr>
              <a:t>I/O</a:t>
            </a:r>
          </a:p>
          <a:p>
            <a:pPr algn="ctr"/>
            <a:r>
              <a:rPr lang="en-US" sz="1600">
                <a:latin typeface="Calibri" panose="020F0502020204030204" pitchFamily="34" charset="0"/>
              </a:rPr>
              <a:t>bridge</a:t>
            </a:r>
          </a:p>
        </p:txBody>
      </p:sp>
      <p:sp>
        <p:nvSpPr>
          <p:cNvPr id="37" name="Rectangle 206"/>
          <p:cNvSpPr>
            <a:spLocks noChangeAspect="1" noChangeArrowheads="1"/>
          </p:cNvSpPr>
          <p:nvPr/>
        </p:nvSpPr>
        <p:spPr bwMode="auto">
          <a:xfrm>
            <a:off x="2873375" y="5818187"/>
            <a:ext cx="23749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Calibri" panose="020F0502020204030204" pitchFamily="34" charset="0"/>
              </a:rPr>
              <a:t>Bus interface</a:t>
            </a:r>
          </a:p>
        </p:txBody>
      </p:sp>
      <p:sp>
        <p:nvSpPr>
          <p:cNvPr id="38" name="Rectangle 207"/>
          <p:cNvSpPr>
            <a:spLocks noChangeAspect="1" noChangeArrowheads="1"/>
          </p:cNvSpPr>
          <p:nvPr/>
        </p:nvSpPr>
        <p:spPr bwMode="auto">
          <a:xfrm>
            <a:off x="4386263" y="4622800"/>
            <a:ext cx="615950" cy="13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39" name="Rectangle 208"/>
          <p:cNvSpPr>
            <a:spLocks noChangeAspect="1" noChangeArrowheads="1"/>
          </p:cNvSpPr>
          <p:nvPr/>
        </p:nvSpPr>
        <p:spPr bwMode="auto">
          <a:xfrm>
            <a:off x="4386263" y="4760913"/>
            <a:ext cx="615950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40" name="Rectangle 210"/>
          <p:cNvSpPr>
            <a:spLocks noChangeAspect="1" noChangeArrowheads="1"/>
          </p:cNvSpPr>
          <p:nvPr/>
        </p:nvSpPr>
        <p:spPr bwMode="auto">
          <a:xfrm>
            <a:off x="4386263" y="4897438"/>
            <a:ext cx="615950" cy="138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41" name="Rectangle 211"/>
          <p:cNvSpPr>
            <a:spLocks noChangeAspect="1" noChangeArrowheads="1"/>
          </p:cNvSpPr>
          <p:nvPr/>
        </p:nvSpPr>
        <p:spPr bwMode="auto">
          <a:xfrm>
            <a:off x="4386263" y="5035551"/>
            <a:ext cx="615950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42" name="Rectangle 212"/>
          <p:cNvSpPr>
            <a:spLocks noChangeAspect="1" noChangeArrowheads="1"/>
          </p:cNvSpPr>
          <p:nvPr/>
        </p:nvSpPr>
        <p:spPr bwMode="auto">
          <a:xfrm>
            <a:off x="4386263" y="5172075"/>
            <a:ext cx="615950" cy="13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43" name="AutoShape 214"/>
          <p:cNvSpPr>
            <a:spLocks noChangeAspect="1" noChangeArrowheads="1"/>
          </p:cNvSpPr>
          <p:nvPr/>
        </p:nvSpPr>
        <p:spPr bwMode="auto">
          <a:xfrm>
            <a:off x="5083175" y="4622800"/>
            <a:ext cx="400050" cy="3429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44" name="AutoShape 215"/>
          <p:cNvSpPr>
            <a:spLocks noChangeAspect="1" noChangeArrowheads="1"/>
          </p:cNvSpPr>
          <p:nvPr/>
        </p:nvSpPr>
        <p:spPr bwMode="auto">
          <a:xfrm flipH="1">
            <a:off x="5002213" y="4965701"/>
            <a:ext cx="400050" cy="344487"/>
          </a:xfrm>
          <a:prstGeom prst="rightArrow">
            <a:avLst>
              <a:gd name="adj1" fmla="val 50000"/>
              <a:gd name="adj2" fmla="val 2903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45" name="Rectangle 220"/>
          <p:cNvSpPr>
            <a:spLocks noChangeAspect="1" noChangeArrowheads="1"/>
          </p:cNvSpPr>
          <p:nvPr/>
        </p:nvSpPr>
        <p:spPr bwMode="auto">
          <a:xfrm>
            <a:off x="5483226" y="4486276"/>
            <a:ext cx="479425" cy="960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46" name="Text Box 221"/>
          <p:cNvSpPr txBox="1">
            <a:spLocks noChangeAspect="1" noChangeArrowheads="1"/>
          </p:cNvSpPr>
          <p:nvPr/>
        </p:nvSpPr>
        <p:spPr bwMode="auto">
          <a:xfrm>
            <a:off x="4118342" y="4316998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Calibri" panose="020F0502020204030204" pitchFamily="34" charset="0"/>
              </a:rPr>
              <a:t>Register file</a:t>
            </a:r>
          </a:p>
        </p:txBody>
      </p:sp>
      <p:sp>
        <p:nvSpPr>
          <p:cNvPr id="47" name="AutoShape 222"/>
          <p:cNvSpPr>
            <a:spLocks noChangeAspect="1" noChangeArrowheads="1"/>
          </p:cNvSpPr>
          <p:nvPr/>
        </p:nvSpPr>
        <p:spPr bwMode="auto">
          <a:xfrm>
            <a:off x="4452939" y="5378450"/>
            <a:ext cx="549275" cy="411162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49" name="Text Box 225"/>
          <p:cNvSpPr txBox="1">
            <a:spLocks noChangeAspect="1" noChangeArrowheads="1"/>
          </p:cNvSpPr>
          <p:nvPr/>
        </p:nvSpPr>
        <p:spPr bwMode="auto">
          <a:xfrm>
            <a:off x="2698449" y="3988385"/>
            <a:ext cx="93246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50" name="Text Box 229"/>
          <p:cNvSpPr txBox="1">
            <a:spLocks noChangeAspect="1" noChangeArrowheads="1"/>
          </p:cNvSpPr>
          <p:nvPr/>
        </p:nvSpPr>
        <p:spPr bwMode="auto">
          <a:xfrm>
            <a:off x="6174138" y="5155198"/>
            <a:ext cx="11423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Calibri" panose="020F0502020204030204" pitchFamily="34" charset="0"/>
              </a:rPr>
              <a:t>System bus</a:t>
            </a:r>
          </a:p>
        </p:txBody>
      </p:sp>
      <p:sp>
        <p:nvSpPr>
          <p:cNvPr id="51" name="Line 230"/>
          <p:cNvSpPr>
            <a:spLocks noChangeAspect="1" noChangeShapeType="1"/>
          </p:cNvSpPr>
          <p:nvPr/>
        </p:nvSpPr>
        <p:spPr bwMode="auto">
          <a:xfrm flipH="1">
            <a:off x="5962651" y="5446712"/>
            <a:ext cx="619125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52" name="Text Box 231"/>
          <p:cNvSpPr txBox="1">
            <a:spLocks noChangeAspect="1" noChangeArrowheads="1"/>
          </p:cNvSpPr>
          <p:nvPr/>
        </p:nvSpPr>
        <p:spPr bwMode="auto">
          <a:xfrm>
            <a:off x="7455319" y="5155198"/>
            <a:ext cx="12659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Calibri" panose="020F0502020204030204" pitchFamily="34" charset="0"/>
              </a:rPr>
              <a:t>Memory bus</a:t>
            </a:r>
          </a:p>
        </p:txBody>
      </p:sp>
      <p:sp>
        <p:nvSpPr>
          <p:cNvPr id="53" name="Line 232"/>
          <p:cNvSpPr>
            <a:spLocks noChangeAspect="1" noChangeShapeType="1"/>
          </p:cNvSpPr>
          <p:nvPr/>
        </p:nvSpPr>
        <p:spPr bwMode="auto">
          <a:xfrm>
            <a:off x="8054975" y="5446712"/>
            <a:ext cx="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54" name="Rectangle 233"/>
          <p:cNvSpPr>
            <a:spLocks noChangeAspect="1" noChangeArrowheads="1"/>
          </p:cNvSpPr>
          <p:nvPr/>
        </p:nvSpPr>
        <p:spPr bwMode="auto">
          <a:xfrm>
            <a:off x="2873375" y="4719637"/>
            <a:ext cx="1066800" cy="5207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Cache 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55" name="AutoShape 234"/>
          <p:cNvSpPr>
            <a:spLocks noChangeAspect="1" noChangeArrowheads="1"/>
          </p:cNvSpPr>
          <p:nvPr/>
        </p:nvSpPr>
        <p:spPr bwMode="auto">
          <a:xfrm>
            <a:off x="3101976" y="5240338"/>
            <a:ext cx="549275" cy="549275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56" name="AutoShape 236"/>
          <p:cNvSpPr>
            <a:spLocks noChangeAspect="1" noChangeArrowheads="1"/>
          </p:cNvSpPr>
          <p:nvPr/>
        </p:nvSpPr>
        <p:spPr bwMode="auto">
          <a:xfrm flipH="1">
            <a:off x="3965575" y="4767262"/>
            <a:ext cx="400050" cy="344488"/>
          </a:xfrm>
          <a:prstGeom prst="leftRightArrow">
            <a:avLst>
              <a:gd name="adj1" fmla="val 50000"/>
              <a:gd name="adj2" fmla="val 2322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36" name="AutoShape 205"/>
          <p:cNvSpPr>
            <a:spLocks noChangeAspect="1" noChangeArrowheads="1"/>
          </p:cNvSpPr>
          <p:nvPr/>
        </p:nvSpPr>
        <p:spPr bwMode="auto">
          <a:xfrm>
            <a:off x="5272089" y="5789613"/>
            <a:ext cx="1309687" cy="481013"/>
          </a:xfrm>
          <a:prstGeom prst="leftRightArrow">
            <a:avLst>
              <a:gd name="adj1" fmla="val 50000"/>
              <a:gd name="adj2" fmla="val 5445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281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Cache Organization (S, E, B)</a:t>
            </a:r>
            <a:endParaRPr lang="en-US" dirty="0"/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5638801" y="-495835"/>
            <a:ext cx="228600" cy="4648201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3429000" y="2078999"/>
            <a:ext cx="4648200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 bwMode="auto">
          <a:xfrm>
            <a:off x="3657600" y="4019283"/>
            <a:ext cx="4267200" cy="1111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3048000" y="2067736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10201" y="13446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 = 2</a:t>
            </a:r>
            <a:r>
              <a:rPr lang="en-US" baseline="30000" dirty="0">
                <a:latin typeface="Calibri" pitchFamily="34" charset="0"/>
              </a:rPr>
              <a:t>e</a:t>
            </a:r>
            <a:r>
              <a:rPr lang="en-US" dirty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51334" y="3244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cxnSp>
        <p:nvCxnSpPr>
          <p:cNvPr id="59" name="Straight Connector 58"/>
          <p:cNvCxnSpPr>
            <a:endCxn id="61" idx="1"/>
          </p:cNvCxnSpPr>
          <p:nvPr/>
        </p:nvCxnSpPr>
        <p:spPr bwMode="auto">
          <a:xfrm flipV="1">
            <a:off x="8077202" y="2070349"/>
            <a:ext cx="596798" cy="1041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8674000" y="1885683"/>
            <a:ext cx="47000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set</a:t>
            </a: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7620000" y="2338584"/>
            <a:ext cx="914400" cy="13845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8495766" y="227835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line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3429000" y="2647683"/>
            <a:ext cx="4648200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Group 86"/>
          <p:cNvGrpSpPr/>
          <p:nvPr/>
        </p:nvGrpSpPr>
        <p:grpSpPr>
          <a:xfrm>
            <a:off x="3429000" y="3221999"/>
            <a:ext cx="4648200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6" name="Group 92"/>
          <p:cNvGrpSpPr/>
          <p:nvPr/>
        </p:nvGrpSpPr>
        <p:grpSpPr>
          <a:xfrm>
            <a:off x="3429000" y="4288799"/>
            <a:ext cx="4648200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99" name="Trapezoid 98"/>
          <p:cNvSpPr/>
          <p:nvPr/>
        </p:nvSpPr>
        <p:spPr bwMode="auto">
          <a:xfrm>
            <a:off x="3670825" y="4709564"/>
            <a:ext cx="3523449" cy="865914"/>
          </a:xfrm>
          <a:prstGeom prst="trapezoid">
            <a:avLst>
              <a:gd name="adj" fmla="val 135061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670825" y="557547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169069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441674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702469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6616868" y="568977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5975074" y="568977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6109224" y="584138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4266479" y="5689778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3797469" y="5702122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6020145" y="533346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36058" y="6374902"/>
            <a:ext cx="392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 = 2</a:t>
            </a:r>
            <a:r>
              <a:rPr lang="en-US" baseline="30000" dirty="0">
                <a:latin typeface="Calibri" pitchFamily="34" charset="0"/>
              </a:rPr>
              <a:t>b</a:t>
            </a:r>
            <a:r>
              <a:rPr lang="en-US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620001" y="5112604"/>
            <a:ext cx="230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Cache size:</a:t>
            </a:r>
          </a:p>
          <a:p>
            <a:r>
              <a:rPr lang="en-US" i="1" dirty="0">
                <a:latin typeface="Calibri" pitchFamily="34" charset="0"/>
              </a:rPr>
              <a:t>C = S x E x B data bytes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67288" y="633626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 bit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5400000" flipH="1" flipV="1">
            <a:off x="3809206" y="6158528"/>
            <a:ext cx="3048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054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7" grpId="0" animBg="1"/>
      <p:bldP spid="78" grpId="0"/>
      <p:bldP spid="100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Read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5082235" y="-29040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3077868" y="2078999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3306468" y="401928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2696867" y="2067736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24214" y="13446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 = 2</a:t>
            </a:r>
            <a:r>
              <a:rPr lang="en-US" baseline="30000" dirty="0">
                <a:latin typeface="Calibri" pitchFamily="34" charset="0"/>
              </a:rPr>
              <a:t>e</a:t>
            </a:r>
            <a:r>
              <a:rPr lang="en-US" dirty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00201" y="3244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3077868" y="2647683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3077868" y="3221999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3077868" y="4288799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3143864" y="4709564"/>
            <a:ext cx="3523449" cy="865914"/>
          </a:xfrm>
          <a:prstGeom prst="trapezoid">
            <a:avLst>
              <a:gd name="adj" fmla="val 141754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143864" y="557547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4642108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4914713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175508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6089907" y="568977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5448113" y="568977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5582263" y="584138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3739518" y="568977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3270508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616556" y="610766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 bit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3391506" y="6138001"/>
            <a:ext cx="3048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5493184" y="533346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009098" y="6374902"/>
            <a:ext cx="383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 = 2</a:t>
            </a:r>
            <a:r>
              <a:rPr lang="en-US" baseline="30000" dirty="0">
                <a:latin typeface="Calibri" pitchFamily="34" charset="0"/>
              </a:rPr>
              <a:t>b</a:t>
            </a:r>
            <a:r>
              <a:rPr lang="en-US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861478" y="28533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8852078" y="28533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9614078" y="2853352"/>
            <a:ext cx="6858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51339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8242478" y="282221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9118779" y="293370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9804578" y="300990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18773" y="3365678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4273" y="3364469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set</a:t>
            </a:r>
          </a:p>
          <a:p>
            <a:pPr algn="ctr"/>
            <a:r>
              <a:rPr lang="en-US" dirty="0">
                <a:latin typeface="Calibri" pitchFamily="34" charset="0"/>
              </a:rPr>
              <a:t>index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57195" y="3364469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block</a:t>
            </a:r>
          </a:p>
          <a:p>
            <a:pPr algn="ctr"/>
            <a:r>
              <a:rPr lang="en-US" dirty="0">
                <a:latin typeface="Calibri" pitchFamily="34" charset="0"/>
              </a:rPr>
              <a:t>offset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8013930" y="3312069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Elbow Connector 101"/>
          <p:cNvCxnSpPr>
            <a:stCxn id="81" idx="2"/>
            <a:endCxn id="67" idx="0"/>
          </p:cNvCxnSpPr>
          <p:nvPr/>
        </p:nvCxnSpPr>
        <p:spPr bwMode="auto">
          <a:xfrm rot="5400000">
            <a:off x="6779681" y="2542931"/>
            <a:ext cx="1678979" cy="4614717"/>
          </a:xfrm>
          <a:prstGeom prst="bentConnector3">
            <a:avLst>
              <a:gd name="adj1" fmla="val 63807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995299" y="5054957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data begins at this offset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835007" y="531674"/>
            <a:ext cx="2415982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Check if any line in set</a:t>
            </a:r>
            <a:br>
              <a:rPr lang="en-US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has matching tag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Yes + line valid: hit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Locate data starting</a:t>
            </a:r>
            <a:br>
              <a:rPr lang="en-US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at offset</a:t>
            </a:r>
          </a:p>
        </p:txBody>
      </p:sp>
    </p:spTree>
    <p:extLst>
      <p:ext uri="{BB962C8B-B14F-4D97-AF65-F5344CB8AC3E}">
        <p14:creationId xmlns:p14="http://schemas.microsoft.com/office/powerpoint/2010/main" val="54767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4" grpId="0"/>
      <p:bldP spid="77" grpId="0" animBg="1"/>
      <p:bldP spid="78" grpId="0"/>
      <p:bldP spid="1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Mapped Cache (E = 1)</a:t>
            </a:r>
          </a:p>
        </p:txBody>
      </p:sp>
      <p:sp>
        <p:nvSpPr>
          <p:cNvPr id="54" name="AutoShape 16"/>
          <p:cNvSpPr>
            <a:spLocks/>
          </p:cNvSpPr>
          <p:nvPr/>
        </p:nvSpPr>
        <p:spPr bwMode="auto">
          <a:xfrm>
            <a:off x="2696867" y="2448736"/>
            <a:ext cx="228600" cy="29614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00201" y="3625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3429002" y="4640062"/>
            <a:ext cx="3124199" cy="8138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1905001" y="1154669"/>
            <a:ext cx="3544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Direct mapped: One line per set</a:t>
            </a:r>
          </a:p>
          <a:p>
            <a:r>
              <a:rPr lang="en-US" dirty="0">
                <a:latin typeface="Calibri" pitchFamily="34" charset="0"/>
              </a:rPr>
              <a:t>Assume: cache block size B=8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696201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3048000" y="38100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45462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4818849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50796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65016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39" name="Rectangle 138"/>
          <p:cNvSpPr/>
          <p:nvPr/>
        </p:nvSpPr>
        <p:spPr bwMode="auto">
          <a:xfrm>
            <a:off x="3643654" y="39243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40" name="Rectangle 139"/>
          <p:cNvSpPr/>
          <p:nvPr/>
        </p:nvSpPr>
        <p:spPr bwMode="auto">
          <a:xfrm>
            <a:off x="31746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41" name="Rectangle 140"/>
          <p:cNvSpPr/>
          <p:nvPr/>
        </p:nvSpPr>
        <p:spPr bwMode="auto">
          <a:xfrm>
            <a:off x="5352972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62104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43" name="Rectangle 142"/>
          <p:cNvSpPr/>
          <p:nvPr/>
        </p:nvSpPr>
        <p:spPr bwMode="auto">
          <a:xfrm>
            <a:off x="5918566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44" name="Rectangle 143"/>
          <p:cNvSpPr/>
          <p:nvPr/>
        </p:nvSpPr>
        <p:spPr bwMode="auto">
          <a:xfrm>
            <a:off x="5626644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3048000" y="24384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45462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61" name="Rectangle 160"/>
          <p:cNvSpPr/>
          <p:nvPr/>
        </p:nvSpPr>
        <p:spPr bwMode="auto">
          <a:xfrm>
            <a:off x="4818849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62" name="Rectangle 161"/>
          <p:cNvSpPr/>
          <p:nvPr/>
        </p:nvSpPr>
        <p:spPr bwMode="auto">
          <a:xfrm>
            <a:off x="50796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63" name="Rectangle 162"/>
          <p:cNvSpPr/>
          <p:nvPr/>
        </p:nvSpPr>
        <p:spPr bwMode="auto">
          <a:xfrm>
            <a:off x="65016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64" name="Rectangle 163"/>
          <p:cNvSpPr/>
          <p:nvPr/>
        </p:nvSpPr>
        <p:spPr bwMode="auto">
          <a:xfrm>
            <a:off x="3643654" y="25527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65" name="Rectangle 164"/>
          <p:cNvSpPr/>
          <p:nvPr/>
        </p:nvSpPr>
        <p:spPr bwMode="auto">
          <a:xfrm>
            <a:off x="31746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66" name="Rectangle 165"/>
          <p:cNvSpPr/>
          <p:nvPr/>
        </p:nvSpPr>
        <p:spPr bwMode="auto">
          <a:xfrm>
            <a:off x="5352972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67" name="Rectangle 166"/>
          <p:cNvSpPr/>
          <p:nvPr/>
        </p:nvSpPr>
        <p:spPr bwMode="auto">
          <a:xfrm>
            <a:off x="62104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68" name="Rectangle 167"/>
          <p:cNvSpPr/>
          <p:nvPr/>
        </p:nvSpPr>
        <p:spPr bwMode="auto">
          <a:xfrm>
            <a:off x="5918566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69" name="Rectangle 168"/>
          <p:cNvSpPr/>
          <p:nvPr/>
        </p:nvSpPr>
        <p:spPr bwMode="auto">
          <a:xfrm>
            <a:off x="5626644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71" name="Rectangle 170"/>
          <p:cNvSpPr/>
          <p:nvPr/>
        </p:nvSpPr>
        <p:spPr bwMode="auto">
          <a:xfrm>
            <a:off x="3048000" y="48768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45462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4818849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74" name="Rectangle 173"/>
          <p:cNvSpPr/>
          <p:nvPr/>
        </p:nvSpPr>
        <p:spPr bwMode="auto">
          <a:xfrm>
            <a:off x="50796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75" name="Rectangle 174"/>
          <p:cNvSpPr/>
          <p:nvPr/>
        </p:nvSpPr>
        <p:spPr bwMode="auto">
          <a:xfrm>
            <a:off x="65016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76" name="Rectangle 175"/>
          <p:cNvSpPr/>
          <p:nvPr/>
        </p:nvSpPr>
        <p:spPr bwMode="auto">
          <a:xfrm>
            <a:off x="3643654" y="49911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77" name="Rectangle 176"/>
          <p:cNvSpPr/>
          <p:nvPr/>
        </p:nvSpPr>
        <p:spPr bwMode="auto">
          <a:xfrm>
            <a:off x="31746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78" name="Rectangle 177"/>
          <p:cNvSpPr/>
          <p:nvPr/>
        </p:nvSpPr>
        <p:spPr bwMode="auto">
          <a:xfrm>
            <a:off x="5352972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79" name="Rectangle 178"/>
          <p:cNvSpPr/>
          <p:nvPr/>
        </p:nvSpPr>
        <p:spPr bwMode="auto">
          <a:xfrm>
            <a:off x="62104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80" name="Rectangle 179"/>
          <p:cNvSpPr/>
          <p:nvPr/>
        </p:nvSpPr>
        <p:spPr bwMode="auto">
          <a:xfrm>
            <a:off x="5918566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81" name="Rectangle 180"/>
          <p:cNvSpPr/>
          <p:nvPr/>
        </p:nvSpPr>
        <p:spPr bwMode="auto">
          <a:xfrm>
            <a:off x="5626644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8399253" y="334417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find set</a:t>
            </a:r>
          </a:p>
        </p:txBody>
      </p:sp>
    </p:spTree>
    <p:extLst>
      <p:ext uri="{BB962C8B-B14F-4D97-AF65-F5344CB8AC3E}">
        <p14:creationId xmlns:p14="http://schemas.microsoft.com/office/powerpoint/2010/main" val="121844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Mapped Cache (E = 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1" y="1154669"/>
            <a:ext cx="3544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Direct mapped: One line per set</a:t>
            </a:r>
          </a:p>
          <a:p>
            <a:r>
              <a:rPr lang="en-US" dirty="0">
                <a:latin typeface="Calibri" pitchFamily="34" charset="0"/>
              </a:rPr>
              <a:t>Assume: cache block size B=8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696201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4002653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892640" y="2514600"/>
            <a:ext cx="261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match: assume yes (= hit)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3106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2926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>
            <a:stCxn id="130" idx="2"/>
          </p:cNvCxnSpPr>
          <p:nvPr/>
        </p:nvCxnSpPr>
        <p:spPr bwMode="auto">
          <a:xfrm rot="5400000">
            <a:off x="7500408" y="1245570"/>
            <a:ext cx="570290" cy="4025173"/>
          </a:xfrm>
          <a:prstGeom prst="bentConnector3">
            <a:avLst>
              <a:gd name="adj1" fmla="val 17508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7239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648975" y="3242096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256833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9" grpId="0"/>
      <p:bldP spid="26" grpId="0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Mapped Cache (E = 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1" y="1154669"/>
            <a:ext cx="3544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Direct mapped: One line per set</a:t>
            </a:r>
          </a:p>
          <a:p>
            <a:r>
              <a:rPr lang="en-US" dirty="0">
                <a:latin typeface="Calibri" pitchFamily="34" charset="0"/>
              </a:rPr>
              <a:t>Assume: cache block size B=8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696201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4002653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892640" y="2514600"/>
            <a:ext cx="261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match: assume yes (= hit)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3106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2926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>
            <a:stCxn id="130" idx="2"/>
          </p:cNvCxnSpPr>
          <p:nvPr/>
        </p:nvCxnSpPr>
        <p:spPr bwMode="auto">
          <a:xfrm rot="5400000">
            <a:off x="7500408" y="1245570"/>
            <a:ext cx="570290" cy="4025173"/>
          </a:xfrm>
          <a:prstGeom prst="bentConnector3">
            <a:avLst>
              <a:gd name="adj1" fmla="val 17508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Down Arrow 25"/>
          <p:cNvSpPr/>
          <p:nvPr/>
        </p:nvSpPr>
        <p:spPr bwMode="auto">
          <a:xfrm flipV="1">
            <a:off x="5854522" y="35814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64657" y="4659868"/>
            <a:ext cx="20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 (4 Bytes) is here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39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1200" y="5715000"/>
            <a:ext cx="5846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If tag doesn’t match (= miss): </a:t>
            </a:r>
            <a:r>
              <a:rPr lang="en-US" dirty="0">
                <a:latin typeface="Calibri" pitchFamily="34" charset="0"/>
              </a:rPr>
              <a:t>old line is evicted and replaced</a:t>
            </a:r>
          </a:p>
        </p:txBody>
      </p:sp>
    </p:spTree>
    <p:extLst>
      <p:ext uri="{BB962C8B-B14F-4D97-AF65-F5344CB8AC3E}">
        <p14:creationId xmlns:p14="http://schemas.microsoft.com/office/powerpoint/2010/main" val="366142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40" name="Rectangle 1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Direct-Mapped Cache Simulation</a:t>
            </a: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4735514" y="1391766"/>
            <a:ext cx="6161087" cy="31675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M=16 bytes (4-bit addresses), B=2 bytes/block,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S=4 sets, E=1 Blocks/set</a:t>
            </a:r>
          </a:p>
          <a:p>
            <a:pPr algn="l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Address trace (reads, one byte per read):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lang="en-US" sz="2000" u="sng" dirty="0">
                <a:solidFill>
                  <a:srgbClr val="0070C0"/>
                </a:solidFill>
                <a:latin typeface="Calibri"/>
                <a:cs typeface="Calibri"/>
              </a:rPr>
              <a:t>00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1	[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lang="en-US" sz="2000" u="sng" dirty="0">
                <a:solidFill>
                  <a:srgbClr val="0070C0"/>
                </a:solidFill>
                <a:latin typeface="Calibri"/>
                <a:cs typeface="Calibri"/>
              </a:rPr>
              <a:t>00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7	[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lang="en-US" sz="2000" u="sng" dirty="0">
                <a:solidFill>
                  <a:srgbClr val="0070C0"/>
                </a:solidFill>
                <a:latin typeface="Calibri"/>
                <a:cs typeface="Calibri"/>
              </a:rPr>
              <a:t>11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8	[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lang="en-US" sz="2000" u="sng" dirty="0">
                <a:solidFill>
                  <a:srgbClr val="0070C0"/>
                </a:solidFill>
                <a:latin typeface="Calibri"/>
                <a:cs typeface="Calibri"/>
              </a:rPr>
              <a:t>00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lang="en-US" sz="2000" u="sng" dirty="0">
                <a:solidFill>
                  <a:srgbClr val="0070C0"/>
                </a:solidFill>
                <a:latin typeface="Calibri"/>
                <a:cs typeface="Calibri"/>
              </a:rPr>
              <a:t>00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1989138" y="1633736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endParaRPr lang="en-US" sz="20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2108200" y="1295401"/>
            <a:ext cx="52899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t</a:t>
            </a:r>
            <a:r>
              <a:rPr lang="en-US" sz="2000" dirty="0">
                <a:latin typeface="Calibri"/>
                <a:cs typeface="Calibri"/>
              </a:rPr>
              <a:t>=1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2736851" y="1295401"/>
            <a:ext cx="54078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s</a:t>
            </a:r>
            <a:r>
              <a:rPr lang="en-US" sz="2000" dirty="0">
                <a:latin typeface="Calibri"/>
                <a:cs typeface="Calibri"/>
              </a:rPr>
              <a:t>=2</a:t>
            </a: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3476626" y="1295401"/>
            <a:ext cx="5752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b=1</a:t>
            </a:r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2706688" y="1633736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alibri"/>
                <a:cs typeface="Calibri"/>
              </a:rPr>
              <a:t>xx</a:t>
            </a: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3422651" y="1633736"/>
            <a:ext cx="7032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x</a:t>
            </a:r>
          </a:p>
        </p:txBody>
      </p:sp>
      <p:grpSp>
        <p:nvGrpSpPr>
          <p:cNvPr id="2" name="Group 175"/>
          <p:cNvGrpSpPr>
            <a:grpSpLocks/>
          </p:cNvGrpSpPr>
          <p:nvPr/>
        </p:nvGrpSpPr>
        <p:grpSpPr bwMode="auto">
          <a:xfrm>
            <a:off x="4876801" y="5137150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516" name="Rectangle 12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517" name="Rectangle 13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149518" name="Rectangle 14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?</a:t>
              </a:r>
            </a:p>
          </p:txBody>
        </p:sp>
      </p:grp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5026025" y="4724401"/>
            <a:ext cx="29815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v</a:t>
            </a:r>
          </a:p>
        </p:txBody>
      </p:sp>
      <p:sp>
        <p:nvSpPr>
          <p:cNvPr id="149520" name="Rectangle 16"/>
          <p:cNvSpPr>
            <a:spLocks noChangeArrowheads="1"/>
          </p:cNvSpPr>
          <p:nvPr/>
        </p:nvSpPr>
        <p:spPr bwMode="auto">
          <a:xfrm>
            <a:off x="5503863" y="4724401"/>
            <a:ext cx="53126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Tag</a:t>
            </a:r>
          </a:p>
        </p:txBody>
      </p:sp>
      <p:sp>
        <p:nvSpPr>
          <p:cNvPr id="149521" name="Rectangle 17"/>
          <p:cNvSpPr>
            <a:spLocks noChangeArrowheads="1"/>
          </p:cNvSpPr>
          <p:nvPr/>
        </p:nvSpPr>
        <p:spPr bwMode="auto">
          <a:xfrm>
            <a:off x="6461126" y="4724401"/>
            <a:ext cx="74141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Block</a:t>
            </a:r>
          </a:p>
        </p:txBody>
      </p:sp>
      <p:sp>
        <p:nvSpPr>
          <p:cNvPr id="149522" name="Rectangle 18"/>
          <p:cNvSpPr>
            <a:spLocks noChangeArrowheads="1"/>
          </p:cNvSpPr>
          <p:nvPr/>
        </p:nvSpPr>
        <p:spPr bwMode="auto">
          <a:xfrm>
            <a:off x="4876800" y="544671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3" name="Rectangle 19"/>
          <p:cNvSpPr>
            <a:spLocks noChangeArrowheads="1"/>
          </p:cNvSpPr>
          <p:nvPr/>
        </p:nvSpPr>
        <p:spPr bwMode="auto">
          <a:xfrm>
            <a:off x="5451475" y="544671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4" name="Rectangle 20"/>
          <p:cNvSpPr>
            <a:spLocks noChangeArrowheads="1"/>
          </p:cNvSpPr>
          <p:nvPr/>
        </p:nvSpPr>
        <p:spPr bwMode="auto">
          <a:xfrm>
            <a:off x="6119813" y="544671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4876800" y="577056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6" name="Rectangle 22"/>
          <p:cNvSpPr>
            <a:spLocks noChangeArrowheads="1"/>
          </p:cNvSpPr>
          <p:nvPr/>
        </p:nvSpPr>
        <p:spPr bwMode="auto">
          <a:xfrm>
            <a:off x="5451475" y="577056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7" name="Rectangle 23"/>
          <p:cNvSpPr>
            <a:spLocks noChangeArrowheads="1"/>
          </p:cNvSpPr>
          <p:nvPr/>
        </p:nvSpPr>
        <p:spPr bwMode="auto">
          <a:xfrm>
            <a:off x="6119813" y="577056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8" name="Rectangle 24"/>
          <p:cNvSpPr>
            <a:spLocks noChangeArrowheads="1"/>
          </p:cNvSpPr>
          <p:nvPr/>
        </p:nvSpPr>
        <p:spPr bwMode="auto">
          <a:xfrm>
            <a:off x="4876800" y="609441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9" name="Rectangle 25"/>
          <p:cNvSpPr>
            <a:spLocks noChangeArrowheads="1"/>
          </p:cNvSpPr>
          <p:nvPr/>
        </p:nvSpPr>
        <p:spPr bwMode="auto">
          <a:xfrm>
            <a:off x="5451475" y="609441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30" name="Rectangle 26"/>
          <p:cNvSpPr>
            <a:spLocks noChangeArrowheads="1"/>
          </p:cNvSpPr>
          <p:nvPr/>
        </p:nvSpPr>
        <p:spPr bwMode="auto">
          <a:xfrm>
            <a:off x="6119813" y="609441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678" name="Text Box 174"/>
          <p:cNvSpPr txBox="1">
            <a:spLocks noChangeArrowheads="1"/>
          </p:cNvSpPr>
          <p:nvPr/>
        </p:nvSpPr>
        <p:spPr bwMode="auto">
          <a:xfrm>
            <a:off x="8181976" y="2968824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3" name="Group 176"/>
          <p:cNvGrpSpPr>
            <a:grpSpLocks/>
          </p:cNvGrpSpPr>
          <p:nvPr/>
        </p:nvGrpSpPr>
        <p:grpSpPr bwMode="auto">
          <a:xfrm>
            <a:off x="4876801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81" name="Rectangle 177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82" name="Rectangle 178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83" name="Rectangle 179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149684" name="Text Box 180"/>
          <p:cNvSpPr txBox="1">
            <a:spLocks noChangeArrowheads="1"/>
          </p:cNvSpPr>
          <p:nvPr/>
        </p:nvSpPr>
        <p:spPr bwMode="auto">
          <a:xfrm>
            <a:off x="8272464" y="3273624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149685" name="Text Box 181"/>
          <p:cNvSpPr txBox="1">
            <a:spLocks noChangeArrowheads="1"/>
          </p:cNvSpPr>
          <p:nvPr/>
        </p:nvSpPr>
        <p:spPr bwMode="auto">
          <a:xfrm>
            <a:off x="8181976" y="3548064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miss</a:t>
            </a:r>
          </a:p>
        </p:txBody>
      </p:sp>
      <p:grpSp>
        <p:nvGrpSpPr>
          <p:cNvPr id="4" name="Group 182"/>
          <p:cNvGrpSpPr>
            <a:grpSpLocks/>
          </p:cNvGrpSpPr>
          <p:nvPr/>
        </p:nvGrpSpPr>
        <p:grpSpPr bwMode="auto">
          <a:xfrm>
            <a:off x="4876801" y="6096001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87" name="Rectangle 183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88" name="Rectangle 184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89" name="Rectangle 185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M[6-7]</a:t>
              </a:r>
            </a:p>
          </p:txBody>
        </p:sp>
      </p:grpSp>
      <p:sp>
        <p:nvSpPr>
          <p:cNvPr id="149690" name="Text Box 186"/>
          <p:cNvSpPr txBox="1">
            <a:spLocks noChangeArrowheads="1"/>
          </p:cNvSpPr>
          <p:nvPr/>
        </p:nvSpPr>
        <p:spPr bwMode="auto">
          <a:xfrm>
            <a:off x="8181976" y="3883224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5" name="Group 187"/>
          <p:cNvGrpSpPr>
            <a:grpSpLocks/>
          </p:cNvGrpSpPr>
          <p:nvPr/>
        </p:nvGrpSpPr>
        <p:grpSpPr bwMode="auto">
          <a:xfrm>
            <a:off x="4876801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92" name="Rectangle 188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3" name="Rectangle 189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4" name="Rectangle 190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M[8-9]</a:t>
              </a:r>
            </a:p>
          </p:txBody>
        </p:sp>
      </p:grpSp>
      <p:sp>
        <p:nvSpPr>
          <p:cNvPr id="149695" name="Text Box 191"/>
          <p:cNvSpPr txBox="1">
            <a:spLocks noChangeArrowheads="1"/>
          </p:cNvSpPr>
          <p:nvPr/>
        </p:nvSpPr>
        <p:spPr bwMode="auto">
          <a:xfrm>
            <a:off x="8181976" y="4188024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6" name="Group 192"/>
          <p:cNvGrpSpPr>
            <a:grpSpLocks/>
          </p:cNvGrpSpPr>
          <p:nvPr/>
        </p:nvGrpSpPr>
        <p:grpSpPr bwMode="auto">
          <a:xfrm>
            <a:off x="4876801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97" name="Rectangle 193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8" name="Rectangle 194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99" name="Rectangle 195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191001" y="51170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Set 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191001" y="54223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Set 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191001" y="572772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Set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191001" y="603305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623594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78" grpId="0"/>
      <p:bldP spid="149684" grpId="0"/>
      <p:bldP spid="149685" grpId="0"/>
      <p:bldP spid="149690" grpId="0"/>
      <p:bldP spid="14969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145028"/>
            <a:ext cx="8919504" cy="774647"/>
          </a:xfrm>
        </p:spPr>
        <p:txBody>
          <a:bodyPr>
            <a:normAutofit fontScale="90000"/>
          </a:bodyPr>
          <a:lstStyle/>
          <a:p>
            <a:r>
              <a:rPr lang="en-US" dirty="0"/>
              <a:t>E-way Set Associative Cache (Here: E = 2)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2514600" y="4800601"/>
            <a:ext cx="6598924" cy="17189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1905001" y="1030070"/>
            <a:ext cx="3544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 = 2: Two lines per set</a:t>
            </a:r>
          </a:p>
          <a:p>
            <a:r>
              <a:rPr lang="en-US" dirty="0">
                <a:latin typeface="Calibri" pitchFamily="34" charset="0"/>
              </a:rPr>
              <a:t>Assume: cache block size B=8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3186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93092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100712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229601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short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2209800" y="2514601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359207" y="25908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652525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3887843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4112968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5340508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2873389" y="26894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2468529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348910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5089138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4837145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4585151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5833535" y="25940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126853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7362171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7587296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4836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6347717" y="26927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5942857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7823238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8563466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8311473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8059479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2209800" y="3200401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3592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36525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38878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411296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53405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2873389" y="3375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24685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348910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50891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4837145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4585151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8335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71268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3621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5872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88148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3477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9428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8232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85634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83114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80594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2209800" y="3886201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2359207" y="39624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3652525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93" name="Rectangle 192"/>
          <p:cNvSpPr/>
          <p:nvPr/>
        </p:nvSpPr>
        <p:spPr bwMode="auto">
          <a:xfrm>
            <a:off x="3887843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94" name="Rectangle 193"/>
          <p:cNvSpPr/>
          <p:nvPr/>
        </p:nvSpPr>
        <p:spPr bwMode="auto">
          <a:xfrm>
            <a:off x="4112968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95" name="Rectangle 194"/>
          <p:cNvSpPr/>
          <p:nvPr/>
        </p:nvSpPr>
        <p:spPr bwMode="auto">
          <a:xfrm>
            <a:off x="5340508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96" name="Rectangle 195"/>
          <p:cNvSpPr/>
          <p:nvPr/>
        </p:nvSpPr>
        <p:spPr bwMode="auto">
          <a:xfrm>
            <a:off x="2873389" y="40610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97" name="Rectangle 196"/>
          <p:cNvSpPr/>
          <p:nvPr/>
        </p:nvSpPr>
        <p:spPr bwMode="auto">
          <a:xfrm>
            <a:off x="2468529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98" name="Rectangle 197"/>
          <p:cNvSpPr/>
          <p:nvPr/>
        </p:nvSpPr>
        <p:spPr bwMode="auto">
          <a:xfrm>
            <a:off x="4348910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99" name="Rectangle 198"/>
          <p:cNvSpPr/>
          <p:nvPr/>
        </p:nvSpPr>
        <p:spPr bwMode="auto">
          <a:xfrm>
            <a:off x="5089138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00" name="Rectangle 199"/>
          <p:cNvSpPr/>
          <p:nvPr/>
        </p:nvSpPr>
        <p:spPr bwMode="auto">
          <a:xfrm>
            <a:off x="4837145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01" name="Rectangle 200"/>
          <p:cNvSpPr/>
          <p:nvPr/>
        </p:nvSpPr>
        <p:spPr bwMode="auto">
          <a:xfrm>
            <a:off x="4585151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5833535" y="39656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7126853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70" name="Rectangle 169"/>
          <p:cNvSpPr/>
          <p:nvPr/>
        </p:nvSpPr>
        <p:spPr bwMode="auto">
          <a:xfrm>
            <a:off x="7362171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82" name="Rectangle 181"/>
          <p:cNvSpPr/>
          <p:nvPr/>
        </p:nvSpPr>
        <p:spPr bwMode="auto">
          <a:xfrm>
            <a:off x="7587296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84" name="Rectangle 183"/>
          <p:cNvSpPr/>
          <p:nvPr/>
        </p:nvSpPr>
        <p:spPr bwMode="auto">
          <a:xfrm>
            <a:off x="8814836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85" name="Rectangle 184"/>
          <p:cNvSpPr/>
          <p:nvPr/>
        </p:nvSpPr>
        <p:spPr bwMode="auto">
          <a:xfrm>
            <a:off x="6347717" y="40643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86" name="Rectangle 185"/>
          <p:cNvSpPr/>
          <p:nvPr/>
        </p:nvSpPr>
        <p:spPr bwMode="auto">
          <a:xfrm>
            <a:off x="5942857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87" name="Rectangle 186"/>
          <p:cNvSpPr/>
          <p:nvPr/>
        </p:nvSpPr>
        <p:spPr bwMode="auto">
          <a:xfrm>
            <a:off x="7823238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88" name="Rectangle 187"/>
          <p:cNvSpPr/>
          <p:nvPr/>
        </p:nvSpPr>
        <p:spPr bwMode="auto">
          <a:xfrm>
            <a:off x="8563466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89" name="Rectangle 188"/>
          <p:cNvSpPr/>
          <p:nvPr/>
        </p:nvSpPr>
        <p:spPr bwMode="auto">
          <a:xfrm>
            <a:off x="8311473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90" name="Rectangle 189"/>
          <p:cNvSpPr/>
          <p:nvPr/>
        </p:nvSpPr>
        <p:spPr bwMode="auto">
          <a:xfrm>
            <a:off x="8059479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205" name="Rectangle 204"/>
          <p:cNvSpPr/>
          <p:nvPr/>
        </p:nvSpPr>
        <p:spPr bwMode="auto">
          <a:xfrm>
            <a:off x="2209800" y="5102158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19" name="Rectangle 218"/>
          <p:cNvSpPr/>
          <p:nvPr/>
        </p:nvSpPr>
        <p:spPr bwMode="auto">
          <a:xfrm>
            <a:off x="2359207" y="5178361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3652525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21" name="Rectangle 220"/>
          <p:cNvSpPr/>
          <p:nvPr/>
        </p:nvSpPr>
        <p:spPr bwMode="auto">
          <a:xfrm>
            <a:off x="3887843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22" name="Rectangle 221"/>
          <p:cNvSpPr/>
          <p:nvPr/>
        </p:nvSpPr>
        <p:spPr bwMode="auto">
          <a:xfrm>
            <a:off x="4112968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23" name="Rectangle 222"/>
          <p:cNvSpPr/>
          <p:nvPr/>
        </p:nvSpPr>
        <p:spPr bwMode="auto">
          <a:xfrm>
            <a:off x="5340508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224" name="Rectangle 223"/>
          <p:cNvSpPr/>
          <p:nvPr/>
        </p:nvSpPr>
        <p:spPr bwMode="auto">
          <a:xfrm>
            <a:off x="2873389" y="52770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25" name="Rectangle 224"/>
          <p:cNvSpPr/>
          <p:nvPr/>
        </p:nvSpPr>
        <p:spPr bwMode="auto">
          <a:xfrm>
            <a:off x="2468529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226" name="Rectangle 225"/>
          <p:cNvSpPr/>
          <p:nvPr/>
        </p:nvSpPr>
        <p:spPr bwMode="auto">
          <a:xfrm>
            <a:off x="4348910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227" name="Rectangle 226"/>
          <p:cNvSpPr/>
          <p:nvPr/>
        </p:nvSpPr>
        <p:spPr bwMode="auto">
          <a:xfrm>
            <a:off x="5089138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28" name="Rectangle 227"/>
          <p:cNvSpPr/>
          <p:nvPr/>
        </p:nvSpPr>
        <p:spPr bwMode="auto">
          <a:xfrm>
            <a:off x="4837145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29" name="Rectangle 228"/>
          <p:cNvSpPr/>
          <p:nvPr/>
        </p:nvSpPr>
        <p:spPr bwMode="auto">
          <a:xfrm>
            <a:off x="4585151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208" name="Rectangle 207"/>
          <p:cNvSpPr/>
          <p:nvPr/>
        </p:nvSpPr>
        <p:spPr bwMode="auto">
          <a:xfrm>
            <a:off x="5833535" y="5181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7126853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10" name="Rectangle 209"/>
          <p:cNvSpPr/>
          <p:nvPr/>
        </p:nvSpPr>
        <p:spPr bwMode="auto">
          <a:xfrm>
            <a:off x="7362171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11" name="Rectangle 210"/>
          <p:cNvSpPr/>
          <p:nvPr/>
        </p:nvSpPr>
        <p:spPr bwMode="auto">
          <a:xfrm>
            <a:off x="7587296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12" name="Rectangle 211"/>
          <p:cNvSpPr/>
          <p:nvPr/>
        </p:nvSpPr>
        <p:spPr bwMode="auto">
          <a:xfrm>
            <a:off x="8814836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213" name="Rectangle 212"/>
          <p:cNvSpPr/>
          <p:nvPr/>
        </p:nvSpPr>
        <p:spPr bwMode="auto">
          <a:xfrm>
            <a:off x="6347717" y="5280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14" name="Rectangle 213"/>
          <p:cNvSpPr/>
          <p:nvPr/>
        </p:nvSpPr>
        <p:spPr bwMode="auto">
          <a:xfrm>
            <a:off x="5942857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215" name="Rectangle 214"/>
          <p:cNvSpPr/>
          <p:nvPr/>
        </p:nvSpPr>
        <p:spPr bwMode="auto">
          <a:xfrm>
            <a:off x="7823238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216" name="Rectangle 215"/>
          <p:cNvSpPr/>
          <p:nvPr/>
        </p:nvSpPr>
        <p:spPr bwMode="auto">
          <a:xfrm>
            <a:off x="8563466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17" name="Rectangle 216"/>
          <p:cNvSpPr/>
          <p:nvPr/>
        </p:nvSpPr>
        <p:spPr bwMode="auto">
          <a:xfrm>
            <a:off x="8311473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18" name="Rectangle 217"/>
          <p:cNvSpPr/>
          <p:nvPr/>
        </p:nvSpPr>
        <p:spPr bwMode="auto">
          <a:xfrm>
            <a:off x="8059479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88067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9677401" y="324657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find set</a:t>
            </a:r>
          </a:p>
        </p:txBody>
      </p:sp>
      <p:sp>
        <p:nvSpPr>
          <p:cNvPr id="126" name="AutoShape 16"/>
          <p:cNvSpPr>
            <a:spLocks/>
          </p:cNvSpPr>
          <p:nvPr/>
        </p:nvSpPr>
        <p:spPr bwMode="auto">
          <a:xfrm rot="5400000">
            <a:off x="5646817" y="-1157386"/>
            <a:ext cx="228601" cy="7062996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bg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133" name="AutoShape 16"/>
          <p:cNvSpPr>
            <a:spLocks/>
          </p:cNvSpPr>
          <p:nvPr/>
        </p:nvSpPr>
        <p:spPr bwMode="auto">
          <a:xfrm>
            <a:off x="1898772" y="2561442"/>
            <a:ext cx="228600" cy="3153559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bg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856419" y="1818018"/>
            <a:ext cx="15087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2 lines per set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722984" y="5867400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S sets</a:t>
            </a:r>
          </a:p>
        </p:txBody>
      </p:sp>
    </p:spTree>
    <p:extLst>
      <p:ext uri="{BB962C8B-B14F-4D97-AF65-F5344CB8AC3E}">
        <p14:creationId xmlns:p14="http://schemas.microsoft.com/office/powerpoint/2010/main" val="303769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763" y="445070"/>
            <a:ext cx="8245269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E-way Set Associative Cache (Here: E = 2)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1" y="1154669"/>
            <a:ext cx="3544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 = 2: Two lines per set</a:t>
            </a:r>
          </a:p>
          <a:p>
            <a:r>
              <a:rPr lang="en-US" dirty="0">
                <a:latin typeface="Calibri" pitchFamily="34" charset="0"/>
              </a:rPr>
              <a:t>Assume: cache block size B=8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090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9080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842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01001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short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981200" y="3200401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1306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34239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36592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388436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51119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2644789" y="3375269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22399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120310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48605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4608545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4356551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6049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8982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1335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3586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85862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1191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7142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5946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83348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80828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78308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8578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6429013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2954685" y="1998176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4953001" y="1981200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2160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1981200" y="2628106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942537" y="2641599"/>
            <a:ext cx="183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match: yes (= hit)</a:t>
            </a:r>
          </a:p>
        </p:txBody>
      </p:sp>
      <p:cxnSp>
        <p:nvCxnSpPr>
          <p:cNvPr id="143" name="Elbow Connector 142"/>
          <p:cNvCxnSpPr>
            <a:stCxn id="130" idx="2"/>
            <a:endCxn id="124" idx="2"/>
          </p:cNvCxnSpPr>
          <p:nvPr/>
        </p:nvCxnSpPr>
        <p:spPr bwMode="auto">
          <a:xfrm rot="5400000">
            <a:off x="6540511" y="75949"/>
            <a:ext cx="1504779" cy="5620080"/>
          </a:xfrm>
          <a:prstGeom prst="bentConnector3">
            <a:avLst>
              <a:gd name="adj1" fmla="val 14838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6629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2648186" y="3377238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399051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8" grpId="0"/>
      <p:bldP spid="139" grpId="0"/>
      <p:bldP spid="145" grpId="0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763" y="445070"/>
            <a:ext cx="8245269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E-way Set Associative Cache (Here: E = 2)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1" y="1154669"/>
            <a:ext cx="3544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 = 2: Two lines per set</a:t>
            </a:r>
          </a:p>
          <a:p>
            <a:r>
              <a:rPr lang="en-US" dirty="0">
                <a:latin typeface="Calibri" pitchFamily="34" charset="0"/>
              </a:rPr>
              <a:t>Assume: cache block size B=8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090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9080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842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01001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short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981200" y="3200401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1306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34239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36592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388436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51119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2644789" y="3375269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22399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120310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48605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4608545" y="3375269"/>
            <a:ext cx="252617" cy="26311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4356551" y="3375269"/>
            <a:ext cx="252617" cy="26311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6049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8982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1335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3586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85862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1191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7142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5946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83348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80828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78308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8578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6429013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2954685" y="1998176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4953001" y="1981200"/>
            <a:ext cx="152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2160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1981200" y="2641599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942537" y="2641599"/>
            <a:ext cx="183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match: yes (= hit)</a:t>
            </a:r>
          </a:p>
        </p:txBody>
      </p:sp>
      <p:cxnSp>
        <p:nvCxnSpPr>
          <p:cNvPr id="143" name="Elbow Connector 142"/>
          <p:cNvCxnSpPr>
            <a:stCxn id="130" idx="2"/>
            <a:endCxn id="124" idx="2"/>
          </p:cNvCxnSpPr>
          <p:nvPr/>
        </p:nvCxnSpPr>
        <p:spPr bwMode="auto">
          <a:xfrm rot="5400000">
            <a:off x="6540511" y="75949"/>
            <a:ext cx="1504779" cy="5620080"/>
          </a:xfrm>
          <a:prstGeom prst="bentConnector3">
            <a:avLst>
              <a:gd name="adj1" fmla="val 14838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6629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43" name="Down Arrow 42"/>
          <p:cNvSpPr/>
          <p:nvPr/>
        </p:nvSpPr>
        <p:spPr bwMode="auto">
          <a:xfrm flipV="1">
            <a:off x="4241407" y="37338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27399" y="4812268"/>
            <a:ext cx="257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short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 (2 Bytes) is here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81201" y="5334000"/>
            <a:ext cx="5957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No match (= miss):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One line in set is selected for eviction and replacement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Replacement policies: random, least recently used (LRU), …</a:t>
            </a:r>
          </a:p>
        </p:txBody>
      </p:sp>
    </p:spTree>
    <p:extLst>
      <p:ext uri="{BB962C8B-B14F-4D97-AF65-F5344CB8AC3E}">
        <p14:creationId xmlns:p14="http://schemas.microsoft.com/office/powerpoint/2010/main" val="276838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7F06-3CFA-4C8B-89E2-737497B7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95D8A-00E3-4194-B017-698E1EAC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Exam:</a:t>
            </a:r>
          </a:p>
          <a:p>
            <a:r>
              <a:rPr lang="en-US" dirty="0"/>
              <a:t>29</a:t>
            </a:r>
            <a:r>
              <a:rPr lang="en-US" baseline="30000" dirty="0"/>
              <a:t>th</a:t>
            </a:r>
            <a:r>
              <a:rPr lang="en-US" dirty="0"/>
              <a:t> June – 6.30 pm to 8 pm B_DLC DLC - 1B65 Murray and 1B70</a:t>
            </a:r>
          </a:p>
          <a:p>
            <a:r>
              <a:rPr lang="en-US" dirty="0"/>
              <a:t>Its Hard !!!! </a:t>
            </a:r>
          </a:p>
          <a:p>
            <a:r>
              <a:rPr lang="en-US" dirty="0"/>
              <a:t>Start preparation </a:t>
            </a:r>
          </a:p>
          <a:p>
            <a:r>
              <a:rPr lang="en-US" dirty="0"/>
              <a:t>4 questions and 25 marks each.</a:t>
            </a:r>
          </a:p>
        </p:txBody>
      </p:sp>
    </p:spTree>
    <p:extLst>
      <p:ext uri="{BB962C8B-B14F-4D97-AF65-F5344CB8AC3E}">
        <p14:creationId xmlns:p14="http://schemas.microsoft.com/office/powerpoint/2010/main" val="1183132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02" name="Rectangle 50"/>
          <p:cNvSpPr>
            <a:spLocks noChangeArrowheads="1"/>
          </p:cNvSpPr>
          <p:nvPr/>
        </p:nvSpPr>
        <p:spPr bwMode="auto">
          <a:xfrm>
            <a:off x="5446714" y="5213016"/>
            <a:ext cx="2662237" cy="39754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801" name="Rectangle 49"/>
          <p:cNvSpPr>
            <a:spLocks noChangeArrowheads="1"/>
          </p:cNvSpPr>
          <p:nvPr/>
        </p:nvSpPr>
        <p:spPr bwMode="auto">
          <a:xfrm>
            <a:off x="5446714" y="6030578"/>
            <a:ext cx="2662237" cy="39754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018" y="435678"/>
            <a:ext cx="8101182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2-Way Set Associative Cache Simulation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4735514" y="1712244"/>
            <a:ext cx="5475287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M=16 byte addresses, B=2 bytes/block,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S=2 sets, E=2 blocks/set</a:t>
            </a:r>
          </a:p>
          <a:p>
            <a:pPr algn="l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Address trace (reads, one byte per read):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00</a:t>
            </a:r>
            <a:r>
              <a:rPr lang="en-US" sz="2000" u="sng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1	[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00</a:t>
            </a:r>
            <a:r>
              <a:rPr lang="en-US" sz="2000" u="sng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7	[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01</a:t>
            </a:r>
            <a:r>
              <a:rPr lang="en-US" sz="2000" u="sng" dirty="0">
                <a:solidFill>
                  <a:srgbClr val="0070C0"/>
                </a:solidFill>
                <a:latin typeface="Calibri"/>
                <a:cs typeface="Calibri"/>
              </a:rPr>
              <a:t>1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8	[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10</a:t>
            </a:r>
            <a:r>
              <a:rPr lang="en-US" sz="2000" u="sng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00</a:t>
            </a:r>
            <a:r>
              <a:rPr lang="en-US" sz="2000" u="sng" dirty="0">
                <a:solidFill>
                  <a:srgbClr val="0070C0"/>
                </a:solidFill>
                <a:latin typeface="Calibri"/>
                <a:cs typeface="Calibri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1981200" y="1841500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xx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2100263" y="1507456"/>
            <a:ext cx="52638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t=2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2728913" y="1507456"/>
            <a:ext cx="55393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s=1</a:t>
            </a: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3468687" y="1507456"/>
            <a:ext cx="58123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b=1</a:t>
            </a: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2698750" y="1841500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3414713" y="1841500"/>
            <a:ext cx="7032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x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446714" y="5106989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63" name="Rectangle 11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02764" name="Rectangle 12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202765" name="Rectangle 13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?</a:t>
              </a:r>
            </a:p>
          </p:txBody>
        </p:sp>
      </p:grpSp>
      <p:sp>
        <p:nvSpPr>
          <p:cNvPr id="202766" name="Rectangle 14"/>
          <p:cNvSpPr>
            <a:spLocks noChangeArrowheads="1"/>
          </p:cNvSpPr>
          <p:nvPr/>
        </p:nvSpPr>
        <p:spPr bwMode="auto">
          <a:xfrm>
            <a:off x="5595938" y="4724401"/>
            <a:ext cx="29815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v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6073776" y="4724401"/>
            <a:ext cx="53853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Tag</a:t>
            </a:r>
          </a:p>
        </p:txBody>
      </p:sp>
      <p:sp>
        <p:nvSpPr>
          <p:cNvPr id="202768" name="Rectangle 16"/>
          <p:cNvSpPr>
            <a:spLocks noChangeArrowheads="1"/>
          </p:cNvSpPr>
          <p:nvPr/>
        </p:nvSpPr>
        <p:spPr bwMode="auto">
          <a:xfrm>
            <a:off x="6934201" y="4724401"/>
            <a:ext cx="75781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Block</a:t>
            </a:r>
          </a:p>
        </p:txBody>
      </p:sp>
      <p:sp>
        <p:nvSpPr>
          <p:cNvPr id="202769" name="Rectangle 17"/>
          <p:cNvSpPr>
            <a:spLocks noChangeArrowheads="1"/>
          </p:cNvSpPr>
          <p:nvPr/>
        </p:nvSpPr>
        <p:spPr bwMode="auto">
          <a:xfrm>
            <a:off x="5446713" y="541655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202770" name="Rectangle 18"/>
          <p:cNvSpPr>
            <a:spLocks noChangeArrowheads="1"/>
          </p:cNvSpPr>
          <p:nvPr/>
        </p:nvSpPr>
        <p:spPr bwMode="auto">
          <a:xfrm>
            <a:off x="6021388" y="541655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1" name="Rectangle 19"/>
          <p:cNvSpPr>
            <a:spLocks noChangeArrowheads="1"/>
          </p:cNvSpPr>
          <p:nvPr/>
        </p:nvSpPr>
        <p:spPr bwMode="auto">
          <a:xfrm>
            <a:off x="6689726" y="541655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2" name="Rectangle 20"/>
          <p:cNvSpPr>
            <a:spLocks noChangeArrowheads="1"/>
          </p:cNvSpPr>
          <p:nvPr/>
        </p:nvSpPr>
        <p:spPr bwMode="auto">
          <a:xfrm>
            <a:off x="5446713" y="592455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202773" name="Rectangle 21"/>
          <p:cNvSpPr>
            <a:spLocks noChangeArrowheads="1"/>
          </p:cNvSpPr>
          <p:nvPr/>
        </p:nvSpPr>
        <p:spPr bwMode="auto">
          <a:xfrm>
            <a:off x="6021388" y="592455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4" name="Rectangle 22"/>
          <p:cNvSpPr>
            <a:spLocks noChangeArrowheads="1"/>
          </p:cNvSpPr>
          <p:nvPr/>
        </p:nvSpPr>
        <p:spPr bwMode="auto">
          <a:xfrm>
            <a:off x="6689726" y="592455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5" name="Rectangle 23"/>
          <p:cNvSpPr>
            <a:spLocks noChangeArrowheads="1"/>
          </p:cNvSpPr>
          <p:nvPr/>
        </p:nvSpPr>
        <p:spPr bwMode="auto">
          <a:xfrm>
            <a:off x="5446713" y="624840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202776" name="Rectangle 24"/>
          <p:cNvSpPr>
            <a:spLocks noChangeArrowheads="1"/>
          </p:cNvSpPr>
          <p:nvPr/>
        </p:nvSpPr>
        <p:spPr bwMode="auto">
          <a:xfrm>
            <a:off x="6021388" y="624840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7" name="Rectangle 25"/>
          <p:cNvSpPr>
            <a:spLocks noChangeArrowheads="1"/>
          </p:cNvSpPr>
          <p:nvPr/>
        </p:nvSpPr>
        <p:spPr bwMode="auto">
          <a:xfrm>
            <a:off x="6689726" y="624840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8181976" y="2984699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446714" y="5110164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1" name="Rectangle 29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2" name="Rectangle 30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00</a:t>
              </a:r>
            </a:p>
          </p:txBody>
        </p:sp>
        <p:sp>
          <p:nvSpPr>
            <p:cNvPr id="202783" name="Rectangle 31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8272464" y="3276601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202785" name="Text Box 33"/>
          <p:cNvSpPr txBox="1">
            <a:spLocks noChangeArrowheads="1"/>
          </p:cNvSpPr>
          <p:nvPr/>
        </p:nvSpPr>
        <p:spPr bwMode="auto">
          <a:xfrm>
            <a:off x="8181976" y="3581401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5446714" y="5921376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7" name="Rectangle 35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8" name="Rectangle 36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01</a:t>
              </a:r>
            </a:p>
          </p:txBody>
        </p:sp>
        <p:sp>
          <p:nvSpPr>
            <p:cNvPr id="202789" name="Rectangle 37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M[6-7]</a:t>
              </a:r>
            </a:p>
          </p:txBody>
        </p:sp>
      </p:grpSp>
      <p:sp>
        <p:nvSpPr>
          <p:cNvPr id="202790" name="Text Box 38"/>
          <p:cNvSpPr txBox="1">
            <a:spLocks noChangeArrowheads="1"/>
          </p:cNvSpPr>
          <p:nvPr/>
        </p:nvSpPr>
        <p:spPr bwMode="auto">
          <a:xfrm>
            <a:off x="8181976" y="3886201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446714" y="541337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92" name="Rectangle 40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93" name="Rectangle 41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202794" name="Rectangle 42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M[8-9]</a:t>
              </a:r>
            </a:p>
          </p:txBody>
        </p:sp>
      </p:grpSp>
      <p:sp>
        <p:nvSpPr>
          <p:cNvPr id="202795" name="Text Box 43"/>
          <p:cNvSpPr txBox="1">
            <a:spLocks noChangeArrowheads="1"/>
          </p:cNvSpPr>
          <p:nvPr/>
        </p:nvSpPr>
        <p:spPr bwMode="auto">
          <a:xfrm>
            <a:off x="8272464" y="4191001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49750" y="5416550"/>
            <a:ext cx="85883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51046" y="51816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Set 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751046" y="60314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Set 1</a:t>
            </a:r>
          </a:p>
        </p:txBody>
      </p:sp>
    </p:spTree>
    <p:extLst>
      <p:ext uri="{BB962C8B-B14F-4D97-AF65-F5344CB8AC3E}">
        <p14:creationId xmlns:p14="http://schemas.microsoft.com/office/powerpoint/2010/main" val="1769988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9" grpId="0"/>
      <p:bldP spid="202784" grpId="0"/>
      <p:bldP spid="202785" grpId="0"/>
      <p:bldP spid="202790" grpId="0"/>
      <p:bldP spid="20279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1928813" y="310040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What about writes?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614" y="1220789"/>
            <a:ext cx="8459787" cy="5322887"/>
          </a:xfrm>
        </p:spPr>
        <p:txBody>
          <a:bodyPr vert="horz" lIns="90360" tIns="44280" rIns="90360" bIns="44280" rtlCol="0">
            <a:normAutofit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Multiple copies of data exist: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L1, L2, L3, Main Memory, Disk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What to do on a write-hit?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Write-through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(write immediately to memory)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Write-back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(defer write to memory until replacement of line)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Each cache line needs a dirty bit (line different from memory or not)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What to do on a write-miss?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Write-allocate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(load into cache, update line in cache)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Good if more writes to the location follow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No-write-allocate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(writes straight to memory, does not load into cache)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Typical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Write-through + No-write-allocate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dirty="0"/>
              <a:t>Write-back + Write-allocate</a:t>
            </a:r>
          </a:p>
          <a:p>
            <a:pPr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98C84B-AA62-46AB-AA15-871E5ABD77E7}"/>
              </a:ext>
            </a:extLst>
          </p:cNvPr>
          <p:cNvGrpSpPr/>
          <p:nvPr/>
        </p:nvGrpSpPr>
        <p:grpSpPr>
          <a:xfrm>
            <a:off x="6164515" y="1115144"/>
            <a:ext cx="4274886" cy="1168756"/>
            <a:chOff x="4640515" y="1115144"/>
            <a:chExt cx="4274886" cy="11687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690D2F-94CA-46F3-B0C1-ECDDC670F484}"/>
                </a:ext>
              </a:extLst>
            </p:cNvPr>
            <p:cNvSpPr/>
            <p:nvPr/>
          </p:nvSpPr>
          <p:spPr bwMode="auto">
            <a:xfrm>
              <a:off x="5105401" y="1115144"/>
              <a:ext cx="3810000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A61489-AF1F-495F-9662-ACDFCF5D0785}"/>
                </a:ext>
              </a:extLst>
            </p:cNvPr>
            <p:cNvSpPr/>
            <p:nvPr/>
          </p:nvSpPr>
          <p:spPr bwMode="auto">
            <a:xfrm>
              <a:off x="6890195" y="1229444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88EA04-4BEB-4525-B309-38C7D3AE601F}"/>
                </a:ext>
              </a:extLst>
            </p:cNvPr>
            <p:cNvSpPr/>
            <p:nvPr/>
          </p:nvSpPr>
          <p:spPr bwMode="auto">
            <a:xfrm>
              <a:off x="7162800" y="1229444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E4A191-F7BE-406E-8AE9-5FA6AB0F8771}"/>
                </a:ext>
              </a:extLst>
            </p:cNvPr>
            <p:cNvSpPr/>
            <p:nvPr/>
          </p:nvSpPr>
          <p:spPr bwMode="auto">
            <a:xfrm>
              <a:off x="7423595" y="1229444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CAFE3F-94B7-44FC-A97A-92746D96E4D6}"/>
                </a:ext>
              </a:extLst>
            </p:cNvPr>
            <p:cNvSpPr/>
            <p:nvPr/>
          </p:nvSpPr>
          <p:spPr bwMode="auto">
            <a:xfrm>
              <a:off x="8337995" y="1229444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0FFBF3-95FF-4EDE-BDE4-BD1270D31EE6}"/>
                </a:ext>
              </a:extLst>
            </p:cNvPr>
            <p:cNvSpPr/>
            <p:nvPr/>
          </p:nvSpPr>
          <p:spPr bwMode="auto">
            <a:xfrm>
              <a:off x="7696200" y="1229444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42B926A-F0F7-4294-9BCF-85DE6FB35580}"/>
                </a:ext>
              </a:extLst>
            </p:cNvPr>
            <p:cNvCxnSpPr/>
            <p:nvPr/>
          </p:nvCxnSpPr>
          <p:spPr bwMode="auto">
            <a:xfrm>
              <a:off x="7830351" y="1381050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0086BF-4128-41E1-8E73-ECD9017F66B3}"/>
                </a:ext>
              </a:extLst>
            </p:cNvPr>
            <p:cNvSpPr/>
            <p:nvPr/>
          </p:nvSpPr>
          <p:spPr bwMode="auto">
            <a:xfrm>
              <a:off x="5987605" y="1229444"/>
              <a:ext cx="7179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D6AD96-F1D5-46B3-A9B7-6A81D774D635}"/>
                </a:ext>
              </a:extLst>
            </p:cNvPr>
            <p:cNvSpPr/>
            <p:nvPr/>
          </p:nvSpPr>
          <p:spPr bwMode="auto">
            <a:xfrm>
              <a:off x="5597532" y="1241788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14" name="AutoShape 16">
              <a:extLst>
                <a:ext uri="{FF2B5EF4-FFF2-40B4-BE49-F238E27FC236}">
                  <a16:creationId xmlns:a16="http://schemas.microsoft.com/office/drawing/2014/main" id="{F34C5FB5-5038-4987-A605-585F80961717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7741272" y="873133"/>
              <a:ext cx="228600" cy="1905000"/>
            </a:xfrm>
            <a:prstGeom prst="leftBrace">
              <a:avLst>
                <a:gd name="adj1" fmla="val 13697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164E5B-243A-47D1-AC3A-BCF10493B75B}"/>
                </a:ext>
              </a:extLst>
            </p:cNvPr>
            <p:cNvSpPr txBox="1"/>
            <p:nvPr/>
          </p:nvSpPr>
          <p:spPr>
            <a:xfrm>
              <a:off x="7257185" y="1914568"/>
              <a:ext cx="1305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B = 2</a:t>
              </a:r>
              <a:r>
                <a:rPr lang="en-US" baseline="30000" dirty="0">
                  <a:latin typeface="Calibri" pitchFamily="34" charset="0"/>
                </a:rPr>
                <a:t>b</a:t>
              </a:r>
              <a:r>
                <a:rPr lang="en-US" dirty="0">
                  <a:latin typeface="Calibri" pitchFamily="34" charset="0"/>
                </a:rPr>
                <a:t> bytes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997F52E-3BDC-4634-B04A-D5351C8A6A43}"/>
                </a:ext>
              </a:extLst>
            </p:cNvPr>
            <p:cNvGrpSpPr/>
            <p:nvPr/>
          </p:nvGrpSpPr>
          <p:grpSpPr>
            <a:xfrm>
              <a:off x="5544193" y="1567588"/>
              <a:ext cx="947695" cy="633800"/>
              <a:chOff x="5493251" y="1546588"/>
              <a:chExt cx="947695" cy="63380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B93D58-55AD-4132-BC5D-AB21CD389806}"/>
                  </a:ext>
                </a:extLst>
              </p:cNvPr>
              <p:cNvSpPr txBox="1"/>
              <p:nvPr/>
            </p:nvSpPr>
            <p:spPr>
              <a:xfrm>
                <a:off x="5493251" y="1811056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 pitchFamily="34" charset="0"/>
                  </a:rPr>
                  <a:t>dirty bit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FE34A27-7183-4BE6-81AE-87BA878A14F7}"/>
                  </a:ext>
                </a:extLst>
              </p:cNvPr>
              <p:cNvCxnSpPr/>
              <p:nvPr/>
            </p:nvCxnSpPr>
            <p:spPr bwMode="auto">
              <a:xfrm rot="5400000" flipH="1" flipV="1">
                <a:off x="5530333" y="1698194"/>
                <a:ext cx="304800" cy="1588"/>
              </a:xfrm>
              <a:prstGeom prst="line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B16A6C-021C-46CF-BEED-15D5351629E1}"/>
                </a:ext>
              </a:extLst>
            </p:cNvPr>
            <p:cNvSpPr/>
            <p:nvPr/>
          </p:nvSpPr>
          <p:spPr bwMode="auto">
            <a:xfrm>
              <a:off x="5178914" y="1241788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68659F-8892-44D1-B582-178F1EFD031B}"/>
                </a:ext>
              </a:extLst>
            </p:cNvPr>
            <p:cNvSpPr txBox="1"/>
            <p:nvPr/>
          </p:nvSpPr>
          <p:spPr>
            <a:xfrm>
              <a:off x="4640515" y="1814224"/>
              <a:ext cx="952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valid bit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4C774F-73BC-43A6-A330-0046DF999987}"/>
                </a:ext>
              </a:extLst>
            </p:cNvPr>
            <p:cNvCxnSpPr/>
            <p:nvPr/>
          </p:nvCxnSpPr>
          <p:spPr bwMode="auto">
            <a:xfrm rot="5400000" flipH="1" flipV="1">
              <a:off x="5176878" y="1706187"/>
              <a:ext cx="3048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656671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425"/>
          <p:cNvSpPr>
            <a:spLocks noChangeArrowheads="1"/>
          </p:cNvSpPr>
          <p:nvPr/>
        </p:nvSpPr>
        <p:spPr bwMode="auto">
          <a:xfrm>
            <a:off x="1752600" y="1676400"/>
            <a:ext cx="6172200" cy="3886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1" name="Rectangle 404"/>
          <p:cNvSpPr>
            <a:spLocks noChangeArrowheads="1"/>
          </p:cNvSpPr>
          <p:nvPr/>
        </p:nvSpPr>
        <p:spPr bwMode="auto">
          <a:xfrm>
            <a:off x="1905000" y="1981200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0" name="Rectangle 413"/>
          <p:cNvSpPr>
            <a:spLocks noChangeArrowheads="1"/>
          </p:cNvSpPr>
          <p:nvPr/>
        </p:nvSpPr>
        <p:spPr bwMode="auto">
          <a:xfrm>
            <a:off x="5638800" y="1981200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Intel Core i7 Cache Hierarchy</a:t>
            </a:r>
          </a:p>
        </p:txBody>
      </p:sp>
      <p:sp>
        <p:nvSpPr>
          <p:cNvPr id="4" name="Rectangle 396"/>
          <p:cNvSpPr>
            <a:spLocks noChangeArrowheads="1"/>
          </p:cNvSpPr>
          <p:nvPr/>
        </p:nvSpPr>
        <p:spPr bwMode="auto">
          <a:xfrm>
            <a:off x="2070100" y="2133600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</a:rPr>
              <a:t>Regs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Rectangle 397"/>
          <p:cNvSpPr>
            <a:spLocks noChangeArrowheads="1"/>
          </p:cNvSpPr>
          <p:nvPr/>
        </p:nvSpPr>
        <p:spPr bwMode="auto">
          <a:xfrm>
            <a:off x="2112964" y="2781300"/>
            <a:ext cx="782637" cy="5715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L1 </a:t>
            </a:r>
          </a:p>
          <a:p>
            <a:pPr algn="ctr"/>
            <a:r>
              <a:rPr lang="en-US" dirty="0">
                <a:latin typeface="Calibri" panose="020F0502020204030204" pitchFamily="34" charset="0"/>
              </a:rPr>
              <a:t>d-cache</a:t>
            </a:r>
          </a:p>
        </p:txBody>
      </p:sp>
      <p:sp>
        <p:nvSpPr>
          <p:cNvPr id="6" name="Rectangle 399"/>
          <p:cNvSpPr>
            <a:spLocks noChangeArrowheads="1"/>
          </p:cNvSpPr>
          <p:nvPr/>
        </p:nvSpPr>
        <p:spPr bwMode="auto">
          <a:xfrm>
            <a:off x="3048000" y="2781300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L1 </a:t>
            </a:r>
          </a:p>
          <a:p>
            <a:pPr algn="ctr"/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</a:rPr>
              <a:t>-cache</a:t>
            </a:r>
          </a:p>
        </p:txBody>
      </p:sp>
      <p:sp>
        <p:nvSpPr>
          <p:cNvPr id="7" name="Rectangle 400"/>
          <p:cNvSpPr>
            <a:spLocks noChangeArrowheads="1"/>
          </p:cNvSpPr>
          <p:nvPr/>
        </p:nvSpPr>
        <p:spPr bwMode="auto">
          <a:xfrm>
            <a:off x="2133600" y="3695700"/>
            <a:ext cx="1709738" cy="5715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alibri" panose="020F0502020204030204" pitchFamily="34" charset="0"/>
              </a:rPr>
              <a:t>L2 unified cache</a:t>
            </a:r>
          </a:p>
        </p:txBody>
      </p:sp>
      <p:sp>
        <p:nvSpPr>
          <p:cNvPr id="8" name="Line 401"/>
          <p:cNvSpPr>
            <a:spLocks noChangeShapeType="1"/>
          </p:cNvSpPr>
          <p:nvPr/>
        </p:nvSpPr>
        <p:spPr bwMode="auto">
          <a:xfrm>
            <a:off x="2590800" y="24384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" name="Line 402"/>
          <p:cNvSpPr>
            <a:spLocks noChangeShapeType="1"/>
          </p:cNvSpPr>
          <p:nvPr/>
        </p:nvSpPr>
        <p:spPr bwMode="auto">
          <a:xfrm>
            <a:off x="25908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" name="Line 403"/>
          <p:cNvSpPr>
            <a:spLocks noChangeShapeType="1"/>
          </p:cNvSpPr>
          <p:nvPr/>
        </p:nvSpPr>
        <p:spPr bwMode="auto">
          <a:xfrm>
            <a:off x="34290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2" name="Text Box 405"/>
          <p:cNvSpPr txBox="1">
            <a:spLocks noChangeArrowheads="1"/>
          </p:cNvSpPr>
          <p:nvPr/>
        </p:nvSpPr>
        <p:spPr bwMode="auto">
          <a:xfrm>
            <a:off x="1828800" y="1676400"/>
            <a:ext cx="79444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anose="020F0502020204030204" pitchFamily="34" charset="0"/>
              </a:rPr>
              <a:t>Core 0</a:t>
            </a:r>
          </a:p>
        </p:txBody>
      </p:sp>
      <p:sp>
        <p:nvSpPr>
          <p:cNvPr id="13" name="Rectangle 406"/>
          <p:cNvSpPr>
            <a:spLocks noChangeArrowheads="1"/>
          </p:cNvSpPr>
          <p:nvPr/>
        </p:nvSpPr>
        <p:spPr bwMode="auto">
          <a:xfrm>
            <a:off x="5803900" y="2133600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alibri" panose="020F0502020204030204" pitchFamily="34" charset="0"/>
              </a:rPr>
              <a:t>Regs</a:t>
            </a:r>
          </a:p>
        </p:txBody>
      </p:sp>
      <p:sp>
        <p:nvSpPr>
          <p:cNvPr id="14" name="Rectangle 407"/>
          <p:cNvSpPr>
            <a:spLocks noChangeArrowheads="1"/>
          </p:cNvSpPr>
          <p:nvPr/>
        </p:nvSpPr>
        <p:spPr bwMode="auto">
          <a:xfrm>
            <a:off x="5846764" y="2781300"/>
            <a:ext cx="782637" cy="5715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L1 </a:t>
            </a:r>
          </a:p>
          <a:p>
            <a:pPr algn="ctr"/>
            <a:r>
              <a:rPr lang="en-US" dirty="0" err="1">
                <a:latin typeface="Calibri" panose="020F0502020204030204" pitchFamily="34" charset="0"/>
              </a:rPr>
              <a:t>d</a:t>
            </a:r>
            <a:r>
              <a:rPr lang="en-US" dirty="0">
                <a:latin typeface="Calibri" panose="020F0502020204030204" pitchFamily="34" charset="0"/>
              </a:rPr>
              <a:t>-cache</a:t>
            </a:r>
          </a:p>
        </p:txBody>
      </p:sp>
      <p:sp>
        <p:nvSpPr>
          <p:cNvPr id="15" name="Rectangle 408"/>
          <p:cNvSpPr>
            <a:spLocks noChangeArrowheads="1"/>
          </p:cNvSpPr>
          <p:nvPr/>
        </p:nvSpPr>
        <p:spPr bwMode="auto">
          <a:xfrm>
            <a:off x="6781800" y="2781300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alibri" panose="020F0502020204030204" pitchFamily="34" charset="0"/>
              </a:rPr>
              <a:t>L1 </a:t>
            </a:r>
          </a:p>
          <a:p>
            <a:pPr algn="ctr"/>
            <a:r>
              <a:rPr lang="en-US">
                <a:latin typeface="Calibri" panose="020F0502020204030204" pitchFamily="34" charset="0"/>
              </a:rPr>
              <a:t>i-cache</a:t>
            </a:r>
          </a:p>
        </p:txBody>
      </p:sp>
      <p:sp>
        <p:nvSpPr>
          <p:cNvPr id="16" name="Rectangle 409"/>
          <p:cNvSpPr>
            <a:spLocks noChangeArrowheads="1"/>
          </p:cNvSpPr>
          <p:nvPr/>
        </p:nvSpPr>
        <p:spPr bwMode="auto">
          <a:xfrm>
            <a:off x="5867400" y="3695700"/>
            <a:ext cx="1709738" cy="5715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alibri" panose="020F0502020204030204" pitchFamily="34" charset="0"/>
              </a:rPr>
              <a:t>L2 unified cache</a:t>
            </a:r>
          </a:p>
        </p:txBody>
      </p:sp>
      <p:sp>
        <p:nvSpPr>
          <p:cNvPr id="17" name="Line 410"/>
          <p:cNvSpPr>
            <a:spLocks noChangeShapeType="1"/>
          </p:cNvSpPr>
          <p:nvPr/>
        </p:nvSpPr>
        <p:spPr bwMode="auto">
          <a:xfrm>
            <a:off x="6324600" y="24384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8" name="Line 411"/>
          <p:cNvSpPr>
            <a:spLocks noChangeShapeType="1"/>
          </p:cNvSpPr>
          <p:nvPr/>
        </p:nvSpPr>
        <p:spPr bwMode="auto">
          <a:xfrm>
            <a:off x="63246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9" name="Line 412"/>
          <p:cNvSpPr>
            <a:spLocks noChangeShapeType="1"/>
          </p:cNvSpPr>
          <p:nvPr/>
        </p:nvSpPr>
        <p:spPr bwMode="auto">
          <a:xfrm>
            <a:off x="71628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1" name="Text Box 414"/>
          <p:cNvSpPr txBox="1">
            <a:spLocks noChangeArrowheads="1"/>
          </p:cNvSpPr>
          <p:nvPr/>
        </p:nvSpPr>
        <p:spPr bwMode="auto">
          <a:xfrm>
            <a:off x="5562600" y="1676400"/>
            <a:ext cx="79444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anose="020F0502020204030204" pitchFamily="34" charset="0"/>
              </a:rPr>
              <a:t>Core 3</a:t>
            </a:r>
          </a:p>
        </p:txBody>
      </p:sp>
      <p:sp>
        <p:nvSpPr>
          <p:cNvPr id="22" name="Text Box 415"/>
          <p:cNvSpPr txBox="1">
            <a:spLocks noChangeArrowheads="1"/>
          </p:cNvSpPr>
          <p:nvPr/>
        </p:nvSpPr>
        <p:spPr bwMode="auto">
          <a:xfrm>
            <a:off x="4495800" y="2983469"/>
            <a:ext cx="7239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23" name="Line 417"/>
          <p:cNvSpPr>
            <a:spLocks noChangeShapeType="1"/>
          </p:cNvSpPr>
          <p:nvPr/>
        </p:nvSpPr>
        <p:spPr bwMode="auto">
          <a:xfrm>
            <a:off x="2971800" y="4267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4" name="Line 418"/>
          <p:cNvSpPr>
            <a:spLocks noChangeShapeType="1"/>
          </p:cNvSpPr>
          <p:nvPr/>
        </p:nvSpPr>
        <p:spPr bwMode="auto">
          <a:xfrm>
            <a:off x="6705600" y="4267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5" name="Rectangle 419"/>
          <p:cNvSpPr>
            <a:spLocks noChangeArrowheads="1"/>
          </p:cNvSpPr>
          <p:nvPr/>
        </p:nvSpPr>
        <p:spPr bwMode="auto">
          <a:xfrm>
            <a:off x="2622550" y="4800600"/>
            <a:ext cx="4387850" cy="5715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alibri" panose="020F0502020204030204" pitchFamily="34" charset="0"/>
              </a:rPr>
              <a:t>L3 unified cache</a:t>
            </a:r>
          </a:p>
          <a:p>
            <a:pPr algn="ctr"/>
            <a:r>
              <a:rPr lang="en-US">
                <a:latin typeface="Calibri" panose="020F0502020204030204" pitchFamily="34" charset="0"/>
              </a:rPr>
              <a:t>(shared by all cores)</a:t>
            </a:r>
          </a:p>
        </p:txBody>
      </p:sp>
      <p:sp>
        <p:nvSpPr>
          <p:cNvPr id="26" name="Rectangle 420"/>
          <p:cNvSpPr>
            <a:spLocks noChangeArrowheads="1"/>
          </p:cNvSpPr>
          <p:nvPr/>
        </p:nvSpPr>
        <p:spPr bwMode="auto">
          <a:xfrm>
            <a:off x="1752600" y="6057900"/>
            <a:ext cx="6172200" cy="5715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alibri" panose="020F0502020204030204" pitchFamily="34" charset="0"/>
              </a:rPr>
              <a:t>Main memory</a:t>
            </a:r>
          </a:p>
        </p:txBody>
      </p:sp>
      <p:sp>
        <p:nvSpPr>
          <p:cNvPr id="27" name="Line 421"/>
          <p:cNvSpPr>
            <a:spLocks noChangeShapeType="1"/>
          </p:cNvSpPr>
          <p:nvPr/>
        </p:nvSpPr>
        <p:spPr bwMode="auto">
          <a:xfrm>
            <a:off x="4895850" y="53721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9" name="Text Box 426"/>
          <p:cNvSpPr txBox="1">
            <a:spLocks noChangeArrowheads="1"/>
          </p:cNvSpPr>
          <p:nvPr/>
        </p:nvSpPr>
        <p:spPr bwMode="auto">
          <a:xfrm>
            <a:off x="1676400" y="1295400"/>
            <a:ext cx="193982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Processor package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7200" y="1676400"/>
            <a:ext cx="251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L1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-cache and </a:t>
            </a:r>
            <a:r>
              <a:rPr lang="en-US" dirty="0" err="1">
                <a:latin typeface="Calibri" pitchFamily="34" charset="0"/>
              </a:rPr>
              <a:t>d</a:t>
            </a:r>
            <a:r>
              <a:rPr lang="en-US" dirty="0">
                <a:latin typeface="Calibri" pitchFamily="34" charset="0"/>
              </a:rPr>
              <a:t>-cache:</a:t>
            </a:r>
          </a:p>
          <a:p>
            <a:pPr lvl="1"/>
            <a:r>
              <a:rPr lang="en-US" dirty="0">
                <a:latin typeface="Calibri" pitchFamily="34" charset="0"/>
              </a:rPr>
              <a:t>32 KB,  8-way, </a:t>
            </a:r>
          </a:p>
          <a:p>
            <a:pPr lvl="1"/>
            <a:r>
              <a:rPr lang="en-US" dirty="0">
                <a:latin typeface="Calibri" pitchFamily="34" charset="0"/>
              </a:rPr>
              <a:t>Access: 4 cycles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L2 unified cache:</a:t>
            </a:r>
          </a:p>
          <a:p>
            <a:pPr lvl="1"/>
            <a:r>
              <a:rPr lang="en-US" dirty="0">
                <a:latin typeface="Calibri" pitchFamily="34" charset="0"/>
              </a:rPr>
              <a:t> 256 KB, 8-way, </a:t>
            </a:r>
          </a:p>
          <a:p>
            <a:pPr lvl="1"/>
            <a:r>
              <a:rPr lang="en-US" dirty="0">
                <a:latin typeface="Calibri" pitchFamily="34" charset="0"/>
              </a:rPr>
              <a:t>Access: 10 cycles</a:t>
            </a:r>
          </a:p>
          <a:p>
            <a:pPr lvl="1"/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L3 unified cache:</a:t>
            </a:r>
          </a:p>
          <a:p>
            <a:pPr lvl="1"/>
            <a:r>
              <a:rPr lang="en-US" dirty="0">
                <a:latin typeface="Calibri" pitchFamily="34" charset="0"/>
              </a:rPr>
              <a:t>8 MB, 16-way,</a:t>
            </a:r>
          </a:p>
          <a:p>
            <a:pPr lvl="1"/>
            <a:r>
              <a:rPr lang="en-US" dirty="0">
                <a:latin typeface="Calibri" pitchFamily="34" charset="0"/>
              </a:rPr>
              <a:t>Access: 40-75 cycles</a:t>
            </a:r>
          </a:p>
          <a:p>
            <a:pPr lvl="1"/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Block size: 64 bytes for all caches. </a:t>
            </a:r>
          </a:p>
        </p:txBody>
      </p:sp>
    </p:spTree>
    <p:extLst>
      <p:ext uri="{BB962C8B-B14F-4D97-AF65-F5344CB8AC3E}">
        <p14:creationId xmlns:p14="http://schemas.microsoft.com/office/powerpoint/2010/main" val="1546641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 Performance Metrics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1362075"/>
            <a:ext cx="8594725" cy="497205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Miss Rate</a:t>
            </a:r>
          </a:p>
          <a:p>
            <a:pPr lvl="1"/>
            <a:r>
              <a:rPr lang="en-GB" dirty="0"/>
              <a:t>Fraction of memory references not found in cache (misses / accesses)</a:t>
            </a:r>
            <a:br>
              <a:rPr lang="en-GB" dirty="0"/>
            </a:br>
            <a:r>
              <a:rPr lang="en-GB" dirty="0"/>
              <a:t>= 1 – hit rate</a:t>
            </a:r>
          </a:p>
          <a:p>
            <a:pPr lvl="1"/>
            <a:r>
              <a:rPr lang="en-GB" dirty="0"/>
              <a:t>Typical numbers (in percentages):</a:t>
            </a:r>
          </a:p>
          <a:p>
            <a:pPr lvl="2"/>
            <a:r>
              <a:rPr lang="en-GB" dirty="0"/>
              <a:t>3-10% for L1</a:t>
            </a:r>
          </a:p>
          <a:p>
            <a:pPr lvl="2"/>
            <a:r>
              <a:rPr lang="en-GB" dirty="0"/>
              <a:t>can be quite small (e.g., &lt; 1%) for L2, depending on size, etc.</a:t>
            </a:r>
          </a:p>
          <a:p>
            <a:r>
              <a:rPr lang="en-GB" dirty="0"/>
              <a:t>Hit Time</a:t>
            </a:r>
          </a:p>
          <a:p>
            <a:pPr lvl="1"/>
            <a:r>
              <a:rPr lang="en-GB" dirty="0"/>
              <a:t>Time to deliver a line in the cache to the processor</a:t>
            </a:r>
          </a:p>
          <a:p>
            <a:pPr lvl="2"/>
            <a:r>
              <a:rPr lang="en-GB" dirty="0"/>
              <a:t>includes time to determine whether the line is in the cache</a:t>
            </a:r>
          </a:p>
          <a:p>
            <a:pPr lvl="1"/>
            <a:r>
              <a:rPr lang="en-GB" dirty="0"/>
              <a:t>Typical numbers:</a:t>
            </a:r>
          </a:p>
          <a:p>
            <a:pPr lvl="2"/>
            <a:r>
              <a:rPr lang="en-GB" dirty="0"/>
              <a:t>4 clock cycle for L1</a:t>
            </a:r>
          </a:p>
          <a:p>
            <a:pPr lvl="2"/>
            <a:r>
              <a:rPr lang="en-GB" dirty="0"/>
              <a:t>10 clock cycles for L2</a:t>
            </a:r>
          </a:p>
          <a:p>
            <a:r>
              <a:rPr lang="en-GB" dirty="0"/>
              <a:t>Miss Penalty</a:t>
            </a:r>
          </a:p>
          <a:p>
            <a:pPr lvl="1"/>
            <a:r>
              <a:rPr lang="en-GB" dirty="0"/>
              <a:t>Additional time required because of a miss</a:t>
            </a:r>
          </a:p>
          <a:p>
            <a:pPr lvl="2"/>
            <a:r>
              <a:rPr lang="en-GB" dirty="0"/>
              <a:t>typically 50-200 cycles for main memory (Trend: increasing!)</a:t>
            </a:r>
          </a:p>
        </p:txBody>
      </p:sp>
    </p:spTree>
    <p:extLst>
      <p:ext uri="{BB962C8B-B14F-4D97-AF65-F5344CB8AC3E}">
        <p14:creationId xmlns:p14="http://schemas.microsoft.com/office/powerpoint/2010/main" val="145031531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b">
            <a:normAutofit/>
          </a:bodyPr>
          <a:lstStyle/>
          <a:p>
            <a:pPr eaLnBrk="1" hangingPunct="1"/>
            <a:r>
              <a:rPr lang="en-US" dirty="0"/>
              <a:t>Let’s think about those numbers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0488" tIns="44450" rIns="90488" bIns="44450" rtlCol="0"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Huge difference between a hit and a miss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/>
              <a:t>Could be 100x, if just L1 and main memory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Would you believe 99% hits is twice as good as 97%?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/>
              <a:t>Consider this simplified example: </a:t>
            </a:r>
            <a:br>
              <a:rPr lang="en-US" sz="1800" dirty="0"/>
            </a:br>
            <a:r>
              <a:rPr lang="en-US" sz="1800" dirty="0"/>
              <a:t>       cache hit time of 1 cycle</a:t>
            </a:r>
            <a:br>
              <a:rPr lang="en-US" sz="1800" dirty="0"/>
            </a:br>
            <a:r>
              <a:rPr lang="en-US" sz="1800" dirty="0"/>
              <a:t>       miss penalty of 100 cycles</a:t>
            </a:r>
          </a:p>
          <a:p>
            <a:pPr lvl="1">
              <a:defRPr/>
            </a:pPr>
            <a:endParaRPr lang="en-US" sz="1800" dirty="0"/>
          </a:p>
          <a:p>
            <a:pPr lvl="1">
              <a:defRPr/>
            </a:pPr>
            <a:r>
              <a:rPr lang="en-US" sz="1800" dirty="0"/>
              <a:t>Average access time: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 97% hits:  1 cycle + 0.03 x 100 cycles =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4 cycles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 99% hits:  1 cycle + 0.01 x 100 cycles = </a:t>
            </a:r>
            <a:r>
              <a:rPr lang="en-US" sz="1800" b="1" dirty="0">
                <a:solidFill>
                  <a:srgbClr val="C00000"/>
                </a:solidFill>
              </a:rPr>
              <a:t>2 cycles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600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This is why “miss rate” is used instead of “hit rate”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738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Cache Friendly Code</a:t>
            </a:r>
          </a:p>
        </p:txBody>
      </p:sp>
      <p:sp>
        <p:nvSpPr>
          <p:cNvPr id="16077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920876" y="1362075"/>
            <a:ext cx="8289925" cy="4972050"/>
          </a:xfrm>
        </p:spPr>
        <p:txBody>
          <a:bodyPr/>
          <a:lstStyle/>
          <a:p>
            <a:r>
              <a:rPr lang="en-US" dirty="0"/>
              <a:t>Make the common case go fast</a:t>
            </a:r>
          </a:p>
          <a:p>
            <a:pPr lvl="1"/>
            <a:r>
              <a:rPr lang="en-US" dirty="0"/>
              <a:t>Focus on the inner loops of the core functions</a:t>
            </a:r>
          </a:p>
          <a:p>
            <a:pPr lvl="1"/>
            <a:endParaRPr lang="en-US" dirty="0"/>
          </a:p>
          <a:p>
            <a:r>
              <a:rPr lang="en-US" dirty="0"/>
              <a:t>Minimize the misses in the inner loops</a:t>
            </a:r>
          </a:p>
          <a:p>
            <a:pPr lvl="1"/>
            <a:r>
              <a:rPr lang="en-US" dirty="0"/>
              <a:t>Repeated references to variables are good (</a:t>
            </a:r>
            <a:r>
              <a:rPr lang="en-US" dirty="0">
                <a:solidFill>
                  <a:srgbClr val="C00000"/>
                </a:solidFill>
              </a:rPr>
              <a:t>temporal locality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Stride-1 reference patterns are good (</a:t>
            </a:r>
            <a:r>
              <a:rPr lang="en-US" dirty="0">
                <a:solidFill>
                  <a:srgbClr val="C00000"/>
                </a:solidFill>
              </a:rPr>
              <a:t>spatial locality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0876" y="4800601"/>
            <a:ext cx="8518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Key idea: Our qualitative notion of locality is quantified through our understanding of cache memories</a:t>
            </a:r>
          </a:p>
        </p:txBody>
      </p:sp>
    </p:spTree>
    <p:extLst>
      <p:ext uri="{BB962C8B-B14F-4D97-AF65-F5344CB8AC3E}">
        <p14:creationId xmlns:p14="http://schemas.microsoft.com/office/powerpoint/2010/main" val="346144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Cache organization and operation</a:t>
            </a:r>
          </a:p>
          <a:p>
            <a:r>
              <a:rPr lang="en-US" dirty="0"/>
              <a:t>Performance impact of caches</a:t>
            </a:r>
          </a:p>
          <a:p>
            <a:pPr lvl="1"/>
            <a:r>
              <a:rPr lang="en-US" dirty="0"/>
              <a:t>The memory mountain</a:t>
            </a:r>
          </a:p>
          <a:p>
            <a:pPr lvl="1"/>
            <a:r>
              <a:rPr lang="en-US" dirty="0">
                <a:solidFill>
                  <a:srgbClr val="BFBFBF"/>
                </a:solidFill>
              </a:rPr>
              <a:t>Rearranging loops to improve spatial locality</a:t>
            </a:r>
          </a:p>
          <a:p>
            <a:pPr lvl="1"/>
            <a:r>
              <a:rPr lang="en-US" dirty="0">
                <a:solidFill>
                  <a:srgbClr val="BFBFBF"/>
                </a:solidFill>
              </a:rPr>
              <a:t>Using blocking to improve temporal locality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82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Memory Mountain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Read throughput </a:t>
            </a:r>
            <a:r>
              <a:rPr lang="en-US" dirty="0"/>
              <a:t>(read bandwidth)</a:t>
            </a:r>
          </a:p>
          <a:p>
            <a:pPr lvl="1"/>
            <a:r>
              <a:rPr lang="en-US" dirty="0"/>
              <a:t>Number of bytes read from memory per second (MB/</a:t>
            </a:r>
            <a:r>
              <a:rPr lang="en-US" dirty="0" err="1"/>
              <a:t>s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Memory mountain: </a:t>
            </a:r>
            <a:r>
              <a:rPr lang="en-US" dirty="0"/>
              <a:t>Measured read throughput as a function of spatial and temporal locality.</a:t>
            </a:r>
          </a:p>
          <a:p>
            <a:pPr lvl="1"/>
            <a:r>
              <a:rPr lang="en-US" dirty="0"/>
              <a:t>Compact way to characterize memory system performance.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66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4"/>
          <p:cNvSpPr>
            <a:spLocks noGrp="1" noChangeArrowheads="1"/>
          </p:cNvSpPr>
          <p:nvPr>
            <p:ph type="title"/>
          </p:nvPr>
        </p:nvSpPr>
        <p:spPr>
          <a:xfrm>
            <a:off x="1600201" y="76200"/>
            <a:ext cx="7592093" cy="762000"/>
          </a:xfrm>
        </p:spPr>
        <p:txBody>
          <a:bodyPr/>
          <a:lstStyle/>
          <a:p>
            <a:r>
              <a:rPr lang="en-US" dirty="0"/>
              <a:t>Memory Mountain Test Function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1600201" y="762000"/>
            <a:ext cx="6318391" cy="6093976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[MAXELEMS];  </a:t>
            </a:r>
            <a:r>
              <a:rPr lang="en-US" sz="15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Global array to traverse */</a:t>
            </a:r>
          </a:p>
          <a:p>
            <a:endParaRPr lang="en-US" sz="1500" dirty="0">
              <a:solidFill>
                <a:srgbClr val="9D000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9D00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test - Iterate over first "</a:t>
            </a:r>
            <a:r>
              <a:rPr lang="en-US" sz="1500" dirty="0" err="1">
                <a:solidFill>
                  <a:srgbClr val="9D00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1500" dirty="0">
                <a:solidFill>
                  <a:srgbClr val="9D00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elements of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9D00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array "data" with stride of "stride“, </a:t>
            </a:r>
          </a:p>
          <a:p>
            <a:r>
              <a:rPr lang="en-US" sz="1500" dirty="0">
                <a:solidFill>
                  <a:srgbClr val="9D00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      using 4x4 loop unrolling.                                                     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9D000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5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stride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sx2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=stride*2, </a:t>
            </a:r>
            <a:r>
              <a:rPr lang="en-US" sz="15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sx3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=stride*3, </a:t>
            </a:r>
            <a:r>
              <a:rPr lang="en-US" sz="15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sx4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=stride*4;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acc0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en-US" sz="15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acc1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en-US" sz="15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acc2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en-US" sz="15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acc3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length - sx4;</a:t>
            </a:r>
          </a:p>
          <a:p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Combine 4 elements at a time */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limit;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sx4) {</a:t>
            </a:r>
          </a:p>
          <a:p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acc0 = acc0 + data[i];</a:t>
            </a:r>
          </a:p>
          <a:p>
            <a:r>
              <a:rPr lang="sv-SE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acc1 = acc1 + data[</a:t>
            </a:r>
            <a:r>
              <a:rPr lang="sv-SE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i+stride</a:t>
            </a:r>
            <a:r>
              <a:rPr lang="sv-SE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acc2 = acc2 + data[i+sx2];</a:t>
            </a:r>
          </a:p>
          <a:p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acc3 = acc3 + data[i+sx3];</a:t>
            </a:r>
          </a:p>
          <a:p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it-IT" sz="15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5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it-IT" sz="15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</a:t>
            </a:r>
            <a:r>
              <a:rPr lang="it-IT" sz="15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it-IT" sz="15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remaining</a:t>
            </a:r>
            <a:r>
              <a:rPr lang="it-IT" sz="15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r>
              <a:rPr lang="it-IT" sz="15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it-IT" sz="15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(;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length;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acc0 = acc0 + data[i];</a:t>
            </a:r>
          </a:p>
          <a:p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((acc0 + acc1) + (acc2 + acc3));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01001" y="1447800"/>
            <a:ext cx="2514600" cy="23622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01001" y="1447800"/>
            <a:ext cx="2590800" cy="3962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>
                <a:latin typeface="Calibri" pitchFamily="34" charset="0"/>
              </a:rPr>
              <a:t>Call </a:t>
            </a:r>
            <a:r>
              <a:rPr lang="en-US" dirty="0">
                <a:latin typeface="Courier New"/>
                <a:cs typeface="Courier New"/>
              </a:rPr>
              <a:t>test()</a:t>
            </a:r>
            <a:r>
              <a:rPr lang="en-US" dirty="0">
                <a:latin typeface="Calibri" pitchFamily="34" charset="0"/>
              </a:rPr>
              <a:t> with many combinations of </a:t>
            </a:r>
            <a:r>
              <a:rPr lang="en-US" dirty="0" err="1">
                <a:latin typeface="Courier New"/>
                <a:cs typeface="Courier New"/>
              </a:rPr>
              <a:t>elems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r>
              <a:rPr lang="en-US" dirty="0">
                <a:latin typeface="Calibri" pitchFamily="34" charset="0"/>
              </a:rPr>
              <a:t>and </a:t>
            </a:r>
            <a:r>
              <a:rPr lang="en-US" dirty="0">
                <a:latin typeface="Courier New"/>
                <a:cs typeface="Courier New"/>
              </a:rPr>
              <a:t>stride.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alibri" panose="020F0502020204030204" pitchFamily="34" charset="0"/>
                <a:cs typeface="Courier New"/>
              </a:rPr>
              <a:t>For each </a:t>
            </a:r>
            <a:r>
              <a:rPr lang="en-US" dirty="0" err="1">
                <a:latin typeface="Courier New"/>
                <a:cs typeface="Courier New"/>
              </a:rPr>
              <a:t>elems</a:t>
            </a:r>
            <a:r>
              <a:rPr lang="en-US" dirty="0">
                <a:latin typeface="Calibri" panose="020F0502020204030204" pitchFamily="34" charset="0"/>
                <a:cs typeface="Courier New"/>
              </a:rPr>
              <a:t> and </a:t>
            </a:r>
            <a:r>
              <a:rPr lang="en-US" dirty="0">
                <a:latin typeface="Courier New"/>
                <a:cs typeface="Courier New"/>
              </a:rPr>
              <a:t>stride</a:t>
            </a:r>
            <a:r>
              <a:rPr lang="en-US" dirty="0">
                <a:latin typeface="Calibri" panose="020F0502020204030204" pitchFamily="34" charset="0"/>
                <a:cs typeface="Courier New"/>
              </a:rPr>
              <a:t>: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alibri" panose="020F0502020204030204" pitchFamily="34" charset="0"/>
                <a:cs typeface="Courier New"/>
              </a:rPr>
              <a:t>1. Call </a:t>
            </a:r>
            <a:r>
              <a:rPr lang="en-US" dirty="0">
                <a:latin typeface="Courier New"/>
                <a:cs typeface="Courier New"/>
              </a:rPr>
              <a:t>test</a:t>
            </a:r>
            <a:r>
              <a:rPr lang="en-US" dirty="0">
                <a:latin typeface="Calibri" panose="020F0502020204030204" pitchFamily="34" charset="0"/>
                <a:cs typeface="Courier New"/>
              </a:rPr>
              <a:t>() once to warm up the caches.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alibri" panose="020F0502020204030204" pitchFamily="34" charset="0"/>
                <a:cs typeface="Courier New"/>
              </a:rPr>
              <a:t>2. Call </a:t>
            </a:r>
            <a:r>
              <a:rPr lang="en-US" dirty="0">
                <a:latin typeface="Courier New"/>
                <a:cs typeface="Courier New"/>
              </a:rPr>
              <a:t>test</a:t>
            </a:r>
            <a:r>
              <a:rPr lang="en-US" dirty="0">
                <a:latin typeface="Calibri" panose="020F0502020204030204" pitchFamily="34" charset="0"/>
                <a:cs typeface="Courier New"/>
              </a:rPr>
              <a:t>() again and measure the read throughput(MB/s)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105400" y="6324601"/>
            <a:ext cx="286808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mountain/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mountain.c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254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20" y="435678"/>
            <a:ext cx="4824581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Memory Mountain</a:t>
            </a:r>
          </a:p>
        </p:txBody>
      </p:sp>
      <p:graphicFrame>
        <p:nvGraphicFramePr>
          <p:cNvPr id="52" name="Chart 51"/>
          <p:cNvGraphicFramePr>
            <a:graphicFrameLocks noGrp="1" noChangeAspect="1"/>
          </p:cNvGraphicFramePr>
          <p:nvPr>
            <p:extLst/>
          </p:nvPr>
        </p:nvGraphicFramePr>
        <p:xfrm>
          <a:off x="1809750" y="876300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8610601" y="304800"/>
            <a:ext cx="17863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</a:rPr>
              <a:t>Core i7 </a:t>
            </a:r>
            <a:r>
              <a:rPr lang="en-US" dirty="0" err="1">
                <a:latin typeface="Calibri" panose="020F0502020204030204" pitchFamily="34" charset="0"/>
              </a:rPr>
              <a:t>Haswell</a:t>
            </a:r>
            <a:endParaRPr lang="en-US" dirty="0">
              <a:latin typeface="Calibri" panose="020F0502020204030204" pitchFamily="34" charset="0"/>
            </a:endParaRPr>
          </a:p>
          <a:p>
            <a:pPr algn="l"/>
            <a:r>
              <a:rPr lang="en-US" dirty="0">
                <a:latin typeface="Calibri" panose="020F0502020204030204" pitchFamily="34" charset="0"/>
              </a:rPr>
              <a:t>2.1 GHz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32 KB L1 d-cache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256 KB L2 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8 MB L3 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64 B block size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676400" y="2876551"/>
            <a:ext cx="4495800" cy="2691560"/>
            <a:chOff x="152400" y="2876551"/>
            <a:chExt cx="4495800" cy="2691560"/>
          </a:xfrm>
        </p:grpSpPr>
        <p:sp>
          <p:nvSpPr>
            <p:cNvPr id="62" name="TextBox 61"/>
            <p:cNvSpPr txBox="1"/>
            <p:nvPr/>
          </p:nvSpPr>
          <p:spPr>
            <a:xfrm>
              <a:off x="152400" y="4737114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>
                  <a:solidFill>
                    <a:srgbClr val="C00000"/>
                  </a:solidFill>
                </a:rPr>
                <a:t>Slopes </a:t>
              </a:r>
            </a:p>
            <a:p>
              <a:pPr algn="l"/>
              <a:r>
                <a:rPr lang="en-US" sz="1600" i="1" dirty="0">
                  <a:solidFill>
                    <a:srgbClr val="C00000"/>
                  </a:solidFill>
                </a:rPr>
                <a:t>of spatial locality</a:t>
              </a:r>
            </a:p>
          </p:txBody>
        </p:sp>
        <p:cxnSp>
          <p:nvCxnSpPr>
            <p:cNvPr id="63" name="Straight Arrow Connector 62"/>
            <p:cNvCxnSpPr>
              <a:stCxn id="62" idx="3"/>
            </p:cNvCxnSpPr>
            <p:nvPr/>
          </p:nvCxnSpPr>
          <p:spPr bwMode="auto">
            <a:xfrm flipV="1">
              <a:off x="1143000" y="2876551"/>
              <a:ext cx="3505200" cy="227606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63"/>
            <p:cNvCxnSpPr>
              <a:stCxn id="62" idx="3"/>
            </p:cNvCxnSpPr>
            <p:nvPr/>
          </p:nvCxnSpPr>
          <p:spPr bwMode="auto">
            <a:xfrm flipV="1">
              <a:off x="1143000" y="4523783"/>
              <a:ext cx="1390650" cy="6288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Arrow Connector 64"/>
            <p:cNvCxnSpPr>
              <a:stCxn id="62" idx="3"/>
            </p:cNvCxnSpPr>
            <p:nvPr/>
          </p:nvCxnSpPr>
          <p:spPr bwMode="auto">
            <a:xfrm flipV="1">
              <a:off x="1143000" y="3591017"/>
              <a:ext cx="2590800" cy="156159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9" name="Group 68"/>
          <p:cNvGrpSpPr/>
          <p:nvPr/>
        </p:nvGrpSpPr>
        <p:grpSpPr>
          <a:xfrm>
            <a:off x="5376706" y="2226217"/>
            <a:ext cx="4681695" cy="3502236"/>
            <a:chOff x="3852705" y="2226217"/>
            <a:chExt cx="4681695" cy="3502236"/>
          </a:xfrm>
        </p:grpSpPr>
        <p:sp>
          <p:nvSpPr>
            <p:cNvPr id="54" name="TextBox 53"/>
            <p:cNvSpPr txBox="1"/>
            <p:nvPr/>
          </p:nvSpPr>
          <p:spPr>
            <a:xfrm>
              <a:off x="7163568" y="3406973"/>
              <a:ext cx="13708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>
                  <a:solidFill>
                    <a:srgbClr val="C00000"/>
                  </a:solidFill>
                </a:rPr>
                <a:t>Ridges </a:t>
              </a:r>
            </a:p>
            <a:p>
              <a:pPr algn="l"/>
              <a:r>
                <a:rPr lang="en-US" sz="1600" i="1" dirty="0">
                  <a:solidFill>
                    <a:srgbClr val="C00000"/>
                  </a:solidFill>
                </a:rPr>
                <a:t>of temporal locality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5963999" y="2226217"/>
              <a:ext cx="399468" cy="3693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anose="020F0502020204030204" pitchFamily="34" charset="0"/>
                  <a:ea typeface="ＭＳ Ｐゴシック" charset="0"/>
                </a:rPr>
                <a:t>L1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3852705" y="5359121"/>
              <a:ext cx="681597" cy="3693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latin typeface="Calibri" panose="020F0502020204030204" pitchFamily="34" charset="0"/>
                  <a:ea typeface="ＭＳ Ｐゴシック" charset="0"/>
                </a:rPr>
                <a:t>Mem</a:t>
              </a:r>
              <a:endParaRPr lang="en-US" dirty="0">
                <a:latin typeface="Calibri" panose="020F0502020204030204" pitchFamily="34" charset="0"/>
                <a:ea typeface="ＭＳ Ｐゴシック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459917" y="3699361"/>
              <a:ext cx="399468" cy="3693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anose="020F0502020204030204" pitchFamily="34" charset="0"/>
                  <a:ea typeface="ＭＳ Ｐゴシック" charset="0"/>
                </a:rPr>
                <a:t>L2</a:t>
              </a: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4654912" y="4506906"/>
              <a:ext cx="399468" cy="3693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anose="020F0502020204030204" pitchFamily="34" charset="0"/>
                  <a:ea typeface="ＭＳ Ｐゴシック" charset="0"/>
                </a:rPr>
                <a:t>L3</a:t>
              </a:r>
            </a:p>
          </p:txBody>
        </p:sp>
        <p:cxnSp>
          <p:nvCxnSpPr>
            <p:cNvPr id="59" name="Straight Arrow Connector 58"/>
            <p:cNvCxnSpPr>
              <a:stCxn id="54" idx="1"/>
              <a:endCxn id="55" idx="3"/>
            </p:cNvCxnSpPr>
            <p:nvPr/>
          </p:nvCxnSpPr>
          <p:spPr bwMode="auto">
            <a:xfrm flipH="1" flipV="1">
              <a:off x="6363467" y="2410883"/>
              <a:ext cx="800101" cy="1411589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Arrow Connector 59"/>
            <p:cNvCxnSpPr>
              <a:stCxn id="54" idx="1"/>
              <a:endCxn id="57" idx="3"/>
            </p:cNvCxnSpPr>
            <p:nvPr/>
          </p:nvCxnSpPr>
          <p:spPr bwMode="auto">
            <a:xfrm flipH="1">
              <a:off x="5859385" y="3822472"/>
              <a:ext cx="1304183" cy="6155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Arrow Connector 60"/>
            <p:cNvCxnSpPr>
              <a:stCxn id="54" idx="1"/>
              <a:endCxn id="58" idx="3"/>
            </p:cNvCxnSpPr>
            <p:nvPr/>
          </p:nvCxnSpPr>
          <p:spPr bwMode="auto">
            <a:xfrm flipH="1">
              <a:off x="5054380" y="3822472"/>
              <a:ext cx="2109188" cy="86910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>
              <a:stCxn id="54" idx="1"/>
              <a:endCxn id="56" idx="3"/>
            </p:cNvCxnSpPr>
            <p:nvPr/>
          </p:nvCxnSpPr>
          <p:spPr bwMode="auto">
            <a:xfrm flipH="1">
              <a:off x="4534302" y="3822472"/>
              <a:ext cx="2629266" cy="172131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/>
          <p:cNvGrpSpPr/>
          <p:nvPr/>
        </p:nvGrpSpPr>
        <p:grpSpPr>
          <a:xfrm>
            <a:off x="1581498" y="1371601"/>
            <a:ext cx="3447702" cy="932541"/>
            <a:chOff x="57498" y="1371600"/>
            <a:chExt cx="3447702" cy="932541"/>
          </a:xfrm>
        </p:grpSpPr>
        <p:sp>
          <p:nvSpPr>
            <p:cNvPr id="67" name="TextBox 66"/>
            <p:cNvSpPr txBox="1"/>
            <p:nvPr/>
          </p:nvSpPr>
          <p:spPr>
            <a:xfrm>
              <a:off x="57498" y="1371600"/>
              <a:ext cx="123790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>
                  <a:solidFill>
                    <a:srgbClr val="C00000"/>
                  </a:solidFill>
                </a:rPr>
                <a:t>Aggressive prefetching</a:t>
              </a:r>
            </a:p>
          </p:txBody>
        </p:sp>
        <p:cxnSp>
          <p:nvCxnSpPr>
            <p:cNvPr id="68" name="Straight Arrow Connector 67"/>
            <p:cNvCxnSpPr>
              <a:stCxn id="67" idx="3"/>
            </p:cNvCxnSpPr>
            <p:nvPr/>
          </p:nvCxnSpPr>
          <p:spPr bwMode="auto">
            <a:xfrm>
              <a:off x="1295400" y="1663988"/>
              <a:ext cx="2209800" cy="64015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5120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memory organization and operation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Performance impact of caches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memory mountain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Rearranging loops to improve spatial locality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Using blocking to improve temporal locality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95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Cache organization and operation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Performance impact of caches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memory mountain</a:t>
            </a:r>
          </a:p>
          <a:p>
            <a:pPr lvl="1"/>
            <a:r>
              <a:rPr lang="en-US" dirty="0"/>
              <a:t>Rearranging loops to improve spatial locality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blocking to improve temporal locality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09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Example</a:t>
            </a:r>
          </a:p>
        </p:txBody>
      </p:sp>
      <p:sp>
        <p:nvSpPr>
          <p:cNvPr id="16794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920876" y="1362075"/>
            <a:ext cx="3641725" cy="4972050"/>
          </a:xfrm>
        </p:spPr>
        <p:txBody>
          <a:bodyPr/>
          <a:lstStyle/>
          <a:p>
            <a:r>
              <a:rPr lang="en-US" dirty="0"/>
              <a:t>Description:</a:t>
            </a:r>
          </a:p>
          <a:p>
            <a:pPr lvl="1"/>
            <a:r>
              <a:rPr lang="en-US" dirty="0"/>
              <a:t>Multiply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matrices</a:t>
            </a:r>
          </a:p>
          <a:p>
            <a:pPr lvl="1"/>
            <a:r>
              <a:rPr lang="en-US" dirty="0"/>
              <a:t>Matrix elements are </a:t>
            </a:r>
            <a:r>
              <a:rPr lang="en-US" dirty="0">
                <a:latin typeface="Calibri"/>
                <a:cs typeface="Calibri"/>
              </a:rPr>
              <a:t>double</a:t>
            </a:r>
            <a:r>
              <a:rPr lang="en-US" dirty="0">
                <a:latin typeface="+mj-lt"/>
                <a:cs typeface="Courier New"/>
              </a:rPr>
              <a:t>s</a:t>
            </a:r>
            <a:r>
              <a:rPr lang="en-US" dirty="0"/>
              <a:t> (8 bytes)</a:t>
            </a:r>
          </a:p>
          <a:p>
            <a:pPr lvl="1"/>
            <a:r>
              <a:rPr lang="en-US" dirty="0"/>
              <a:t>O(</a:t>
            </a:r>
            <a:r>
              <a:rPr lang="en-US" i="1" dirty="0"/>
              <a:t>N</a:t>
            </a:r>
            <a:r>
              <a:rPr lang="en-US" baseline="30000" dirty="0"/>
              <a:t>3</a:t>
            </a:r>
            <a:r>
              <a:rPr lang="en-US" dirty="0"/>
              <a:t>) total operations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reads per source element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values summed per destination</a:t>
            </a:r>
          </a:p>
          <a:p>
            <a:pPr lvl="2"/>
            <a:r>
              <a:rPr lang="en-US" dirty="0"/>
              <a:t>but may be able to hold in register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5794376" y="1546225"/>
            <a:ext cx="4492625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>
                <a:latin typeface="Courier New" charset="0"/>
              </a:rPr>
              <a:t>/* ijk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>
                <a:latin typeface="Courier New" charset="0"/>
              </a:rPr>
              <a:t>for (i=0; i&lt;n; i++)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>
                <a:latin typeface="Courier New" charset="0"/>
              </a:rPr>
              <a:t>  for (j=0; j&lt;n; j++)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>
                <a:latin typeface="Courier New" charset="0"/>
              </a:rPr>
              <a:t>    for (k=0; k&lt;n; k++)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>
                <a:latin typeface="Courier New" charset="0"/>
              </a:rPr>
              <a:t>      sum += a[i][k]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>
                <a:latin typeface="Courier New" charset="0"/>
              </a:rPr>
              <a:t>    c[i][j]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>
                <a:latin typeface="Courier New" charset="0"/>
              </a:rPr>
              <a:t>} 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8686801" y="1295400"/>
            <a:ext cx="1572289" cy="64376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anose="020F0502020204030204" pitchFamily="34" charset="0"/>
              </a:rPr>
              <a:t>Variable sum</a:t>
            </a:r>
          </a:p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anose="020F0502020204030204" pitchFamily="34" charset="0"/>
              </a:rPr>
              <a:t>held in register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872413" y="1933576"/>
            <a:ext cx="1676400" cy="695325"/>
            <a:chOff x="3936" y="2064"/>
            <a:chExt cx="1056" cy="288"/>
          </a:xfrm>
        </p:grpSpPr>
        <p:sp>
          <p:nvSpPr>
            <p:cNvPr id="167942" name="Line 6"/>
            <p:cNvSpPr>
              <a:spLocks noChangeShapeType="1"/>
            </p:cNvSpPr>
            <p:nvPr/>
          </p:nvSpPr>
          <p:spPr bwMode="auto">
            <a:xfrm flipH="1">
              <a:off x="3936" y="2352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43" name="Line 7"/>
            <p:cNvSpPr>
              <a:spLocks noChangeShapeType="1"/>
            </p:cNvSpPr>
            <p:nvPr/>
          </p:nvSpPr>
          <p:spPr bwMode="auto">
            <a:xfrm flipH="1">
              <a:off x="4848" y="2064"/>
              <a:ext cx="144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0" y="4022929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92208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9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 Rate Analysis for Matrix Multiply</a:t>
            </a:r>
          </a:p>
        </p:txBody>
      </p:sp>
      <p:sp>
        <p:nvSpPr>
          <p:cNvPr id="168992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Assume:</a:t>
            </a:r>
          </a:p>
          <a:p>
            <a:pPr lvl="1"/>
            <a:r>
              <a:rPr lang="en-US" dirty="0"/>
              <a:t>Block size = 32B (big enough for four </a:t>
            </a:r>
            <a:r>
              <a:rPr lang="en-US" dirty="0">
                <a:latin typeface="Calibri"/>
                <a:cs typeface="Calibri"/>
              </a:rPr>
              <a:t>doubles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Matrix dimension (N) is very large</a:t>
            </a:r>
          </a:p>
          <a:p>
            <a:pPr lvl="2"/>
            <a:r>
              <a:rPr lang="en-US" dirty="0"/>
              <a:t>Approximate 1/N as 0.0</a:t>
            </a:r>
          </a:p>
          <a:p>
            <a:pPr lvl="1"/>
            <a:r>
              <a:rPr lang="en-US" dirty="0"/>
              <a:t>Cache is not even big enough to hold multiple rows</a:t>
            </a:r>
          </a:p>
          <a:p>
            <a:r>
              <a:rPr lang="en-US" dirty="0"/>
              <a:t>Analysis Method:</a:t>
            </a:r>
          </a:p>
          <a:p>
            <a:pPr lvl="1"/>
            <a:r>
              <a:rPr lang="en-US" dirty="0"/>
              <a:t>Look at access pattern of inner loop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016971" y="4648201"/>
            <a:ext cx="1295400" cy="1660267"/>
            <a:chOff x="1752600" y="4648200"/>
            <a:chExt cx="1295400" cy="1660267"/>
          </a:xfrm>
        </p:grpSpPr>
        <p:sp>
          <p:nvSpPr>
            <p:cNvPr id="168966" name="Rectangle 6"/>
            <p:cNvSpPr>
              <a:spLocks noChangeArrowheads="1"/>
            </p:cNvSpPr>
            <p:nvPr/>
          </p:nvSpPr>
          <p:spPr bwMode="auto">
            <a:xfrm>
              <a:off x="2139950" y="5111750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168967" name="Rectangle 7"/>
            <p:cNvSpPr>
              <a:spLocks noChangeArrowheads="1"/>
            </p:cNvSpPr>
            <p:nvPr/>
          </p:nvSpPr>
          <p:spPr bwMode="auto">
            <a:xfrm>
              <a:off x="2418650" y="5941700"/>
              <a:ext cx="336630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68969" name="Line 9"/>
            <p:cNvSpPr>
              <a:spLocks noChangeShapeType="1"/>
            </p:cNvSpPr>
            <p:nvPr/>
          </p:nvSpPr>
          <p:spPr bwMode="auto">
            <a:xfrm>
              <a:off x="2146300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168970" name="Rectangle 10"/>
            <p:cNvSpPr>
              <a:spLocks noChangeArrowheads="1"/>
            </p:cNvSpPr>
            <p:nvPr/>
          </p:nvSpPr>
          <p:spPr bwMode="auto">
            <a:xfrm>
              <a:off x="2271713" y="4662487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k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168972" name="Line 12"/>
            <p:cNvSpPr>
              <a:spLocks noChangeShapeType="1"/>
            </p:cNvSpPr>
            <p:nvPr/>
          </p:nvSpPr>
          <p:spPr bwMode="auto">
            <a:xfrm>
              <a:off x="1752600" y="51308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168973" name="Rectangle 13"/>
            <p:cNvSpPr>
              <a:spLocks noChangeArrowheads="1"/>
            </p:cNvSpPr>
            <p:nvPr/>
          </p:nvSpPr>
          <p:spPr bwMode="auto">
            <a:xfrm>
              <a:off x="1812337" y="5205414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i</a:t>
              </a:r>
              <a:endParaRPr lang="en-US" dirty="0">
                <a:latin typeface="Courier New"/>
                <a:cs typeface="Courier New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480976" y="4648201"/>
            <a:ext cx="1255297" cy="1660267"/>
            <a:chOff x="3505200" y="4648200"/>
            <a:chExt cx="1255297" cy="1660267"/>
          </a:xfrm>
        </p:grpSpPr>
        <p:sp>
          <p:nvSpPr>
            <p:cNvPr id="168976" name="Rectangle 16"/>
            <p:cNvSpPr>
              <a:spLocks noChangeArrowheads="1"/>
            </p:cNvSpPr>
            <p:nvPr/>
          </p:nvSpPr>
          <p:spPr bwMode="auto">
            <a:xfrm>
              <a:off x="4114800" y="5941700"/>
              <a:ext cx="336630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68978" name="Line 18"/>
            <p:cNvSpPr>
              <a:spLocks noChangeShapeType="1"/>
            </p:cNvSpPr>
            <p:nvPr/>
          </p:nvSpPr>
          <p:spPr bwMode="auto">
            <a:xfrm>
              <a:off x="3505200" y="5118101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168979" name="Rectangle 19"/>
            <p:cNvSpPr>
              <a:spLocks noChangeArrowheads="1"/>
            </p:cNvSpPr>
            <p:nvPr/>
          </p:nvSpPr>
          <p:spPr bwMode="auto">
            <a:xfrm>
              <a:off x="3567113" y="5205414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k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168982" name="Rectangle 22"/>
            <p:cNvSpPr>
              <a:spLocks noChangeArrowheads="1"/>
            </p:cNvSpPr>
            <p:nvPr/>
          </p:nvSpPr>
          <p:spPr bwMode="auto">
            <a:xfrm>
              <a:off x="3948113" y="4648200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j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3852447" y="5111749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3852447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63100" y="4648201"/>
            <a:ext cx="1301750" cy="1606291"/>
            <a:chOff x="5334000" y="4648200"/>
            <a:chExt cx="1301750" cy="1606291"/>
          </a:xfrm>
        </p:grpSpPr>
        <p:sp>
          <p:nvSpPr>
            <p:cNvPr id="168964" name="Rectangle 4"/>
            <p:cNvSpPr>
              <a:spLocks noChangeArrowheads="1"/>
            </p:cNvSpPr>
            <p:nvPr/>
          </p:nvSpPr>
          <p:spPr bwMode="auto">
            <a:xfrm>
              <a:off x="6019800" y="5887724"/>
              <a:ext cx="349454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68986" name="Line 26"/>
            <p:cNvSpPr>
              <a:spLocks noChangeShapeType="1"/>
            </p:cNvSpPr>
            <p:nvPr/>
          </p:nvSpPr>
          <p:spPr bwMode="auto">
            <a:xfrm>
              <a:off x="5334000" y="51181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168987" name="Rectangle 27"/>
            <p:cNvSpPr>
              <a:spLocks noChangeArrowheads="1"/>
            </p:cNvSpPr>
            <p:nvPr/>
          </p:nvSpPr>
          <p:spPr bwMode="auto">
            <a:xfrm>
              <a:off x="5395913" y="5205413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/>
                  <a:cs typeface="Courier New"/>
                </a:rPr>
                <a:t>i</a:t>
              </a:r>
            </a:p>
          </p:txBody>
        </p:sp>
        <p:sp>
          <p:nvSpPr>
            <p:cNvPr id="168990" name="Rectangle 30"/>
            <p:cNvSpPr>
              <a:spLocks noChangeArrowheads="1"/>
            </p:cNvSpPr>
            <p:nvPr/>
          </p:nvSpPr>
          <p:spPr bwMode="auto">
            <a:xfrm>
              <a:off x="5853113" y="4648200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j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5727700" y="5053425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5727700" y="4662487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14800" y="4931042"/>
            <a:ext cx="53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29400" y="4931042"/>
            <a:ext cx="53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0245647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Layout of C Arrays in Memory (review)</a:t>
            </a:r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20876" y="1362075"/>
            <a:ext cx="8366125" cy="49720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C arrays allocated in row-major order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row in contiguous memory locations</a:t>
            </a:r>
          </a:p>
          <a:p>
            <a:pPr>
              <a:lnSpc>
                <a:spcPct val="85000"/>
              </a:lnSpc>
            </a:pPr>
            <a:r>
              <a:rPr lang="en-US" dirty="0"/>
              <a:t>Stepping through columns in one row: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charset="0"/>
              </a:rPr>
              <a:t>for (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= 0;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&lt; N;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++)</a:t>
            </a:r>
          </a:p>
          <a:p>
            <a:pPr lvl="2">
              <a:lnSpc>
                <a:spcPct val="97000"/>
              </a:lnSpc>
              <a:buFont typeface="Wingdings" charset="2"/>
              <a:buNone/>
            </a:pPr>
            <a:r>
              <a:rPr lang="en-US" b="1" dirty="0">
                <a:latin typeface="Courier New" charset="0"/>
              </a:rPr>
              <a:t>sum += a[0][i];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accesses successive elements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block size (B) &gt; </a:t>
            </a:r>
            <a:r>
              <a:rPr lang="en-US" dirty="0" err="1">
                <a:latin typeface="Calibri"/>
                <a:cs typeface="Calibri"/>
              </a:rPr>
              <a:t>sizeof</a:t>
            </a:r>
            <a:r>
              <a:rPr lang="en-US" dirty="0">
                <a:latin typeface="Calibri"/>
                <a:cs typeface="Calibri"/>
              </a:rPr>
              <a:t>(</a:t>
            </a:r>
            <a:r>
              <a:rPr lang="en-US" dirty="0" err="1">
                <a:latin typeface="Calibri"/>
                <a:cs typeface="Calibri"/>
              </a:rPr>
              <a:t>a</a:t>
            </a:r>
            <a:r>
              <a:rPr lang="en-US" baseline="-25000" dirty="0" err="1">
                <a:latin typeface="Calibri"/>
                <a:cs typeface="Calibri"/>
              </a:rPr>
              <a:t>ij</a:t>
            </a:r>
            <a:r>
              <a:rPr lang="en-US" dirty="0">
                <a:latin typeface="Calibri"/>
                <a:cs typeface="Calibri"/>
              </a:rPr>
              <a:t>) bytes</a:t>
            </a:r>
            <a:r>
              <a:rPr lang="en-US" dirty="0"/>
              <a:t>, exploit spatial locality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miss rate = </a:t>
            </a:r>
            <a:r>
              <a:rPr lang="en-US" dirty="0" err="1">
                <a:latin typeface="Calibri"/>
                <a:cs typeface="Calibri"/>
              </a:rPr>
              <a:t>sizeof</a:t>
            </a:r>
            <a:r>
              <a:rPr lang="en-US" dirty="0">
                <a:latin typeface="Calibri"/>
                <a:cs typeface="Calibri"/>
              </a:rPr>
              <a:t>(</a:t>
            </a:r>
            <a:r>
              <a:rPr lang="en-US" dirty="0" err="1">
                <a:latin typeface="Calibri"/>
                <a:cs typeface="Calibri"/>
              </a:rPr>
              <a:t>a</a:t>
            </a:r>
            <a:r>
              <a:rPr lang="en-US" baseline="-25000" dirty="0" err="1">
                <a:latin typeface="Calibri"/>
                <a:cs typeface="Calibri"/>
              </a:rPr>
              <a:t>ij</a:t>
            </a:r>
            <a:r>
              <a:rPr lang="en-US" dirty="0">
                <a:latin typeface="Calibri"/>
                <a:cs typeface="Calibri"/>
              </a:rPr>
              <a:t>) </a:t>
            </a:r>
            <a:r>
              <a:rPr lang="en-US" dirty="0"/>
              <a:t>/ B</a:t>
            </a:r>
          </a:p>
          <a:p>
            <a:pPr>
              <a:lnSpc>
                <a:spcPct val="85000"/>
              </a:lnSpc>
            </a:pPr>
            <a:r>
              <a:rPr lang="en-US" dirty="0"/>
              <a:t>Stepping through rows in one column: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charset="0"/>
              </a:rPr>
              <a:t>for (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= 0;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&lt; </a:t>
            </a:r>
            <a:r>
              <a:rPr lang="en-US" b="1" dirty="0" err="1">
                <a:latin typeface="Courier New" charset="0"/>
              </a:rPr>
              <a:t>n</a:t>
            </a:r>
            <a:r>
              <a:rPr lang="en-US" b="1" dirty="0">
                <a:latin typeface="Courier New" charset="0"/>
              </a:rPr>
              <a:t>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++)</a:t>
            </a:r>
          </a:p>
          <a:p>
            <a:pPr lvl="2">
              <a:lnSpc>
                <a:spcPct val="97000"/>
              </a:lnSpc>
              <a:buFont typeface="Wingdings" charset="2"/>
              <a:buNone/>
            </a:pPr>
            <a:r>
              <a:rPr lang="en-US" b="1" dirty="0">
                <a:latin typeface="Courier New" charset="0"/>
              </a:rPr>
              <a:t>sum += a[i][0];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accesses distant elements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spatial locality!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miss rate = 1 (i.e. 100%)</a:t>
            </a:r>
          </a:p>
        </p:txBody>
      </p:sp>
    </p:spTree>
    <p:extLst>
      <p:ext uri="{BB962C8B-B14F-4D97-AF65-F5344CB8AC3E}">
        <p14:creationId xmlns:p14="http://schemas.microsoft.com/office/powerpoint/2010/main" val="91301833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ijk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0"/>
            <a:ext cx="4492625" cy="334104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ijk</a:t>
            </a:r>
            <a:r>
              <a:rPr lang="en-US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</a:t>
            </a:r>
            <a:r>
              <a:rPr lang="en-US" dirty="0" err="1">
                <a:latin typeface="Courier New" charset="0"/>
              </a:rPr>
              <a:t>n</a:t>
            </a:r>
            <a:r>
              <a:rPr lang="en-US" dirty="0">
                <a:latin typeface="Courier New" charset="0"/>
              </a:rPr>
              <a:t>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&lt;</a:t>
            </a:r>
            <a:r>
              <a:rPr lang="en-US" dirty="0" err="1">
                <a:latin typeface="Courier New" charset="0"/>
              </a:rPr>
              <a:t>n</a:t>
            </a:r>
            <a:r>
              <a:rPr lang="en-US" dirty="0">
                <a:latin typeface="Courier New" charset="0"/>
              </a:rPr>
              <a:t>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for (</a:t>
            </a:r>
            <a:r>
              <a:rPr lang="en-US" dirty="0" err="1">
                <a:latin typeface="Courier New" charset="0"/>
              </a:rPr>
              <a:t>k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k</a:t>
            </a:r>
            <a:r>
              <a:rPr lang="en-US" dirty="0">
                <a:latin typeface="Courier New" charset="0"/>
              </a:rPr>
              <a:t>&lt;</a:t>
            </a:r>
            <a:r>
              <a:rPr lang="en-US" dirty="0" err="1">
                <a:latin typeface="Courier New" charset="0"/>
              </a:rPr>
              <a:t>n</a:t>
            </a:r>
            <a:r>
              <a:rPr lang="en-US" dirty="0">
                <a:latin typeface="Courier New" charset="0"/>
              </a:rPr>
              <a:t>; </a:t>
            </a:r>
            <a:r>
              <a:rPr lang="en-US" dirty="0" err="1">
                <a:latin typeface="Courier New" charset="0"/>
              </a:rPr>
              <a:t>k</a:t>
            </a:r>
            <a:r>
              <a:rPr lang="en-US" dirty="0">
                <a:latin typeface="Courier New" charset="0"/>
              </a:rPr>
              <a:t>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  <a:latin typeface="Courier New" charset="0"/>
              </a:rPr>
              <a:t>sum += a[</a:t>
            </a:r>
            <a:r>
              <a:rPr lang="en-US" dirty="0" err="1">
                <a:solidFill>
                  <a:srgbClr val="C00000"/>
                </a:solidFill>
                <a:highlight>
                  <a:srgbClr val="FFFF00"/>
                </a:highlight>
                <a:latin typeface="Courier New" charset="0"/>
              </a:rPr>
              <a:t>i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  <a:latin typeface="Courier New" charset="0"/>
              </a:rPr>
              <a:t>][k]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  <a:latin typeface="Courier New" charset="0"/>
              </a:rPr>
              <a:t>#Take only inner loop elements to compute the cycles.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</a:t>
            </a:r>
            <a:r>
              <a:rPr lang="en-US" dirty="0" err="1">
                <a:latin typeface="Courier New" charset="0"/>
              </a:rPr>
              <a:t>c[i][j</a:t>
            </a:r>
            <a:r>
              <a:rPr lang="en-US" dirty="0">
                <a:latin typeface="Courier New" charset="0"/>
              </a:rPr>
              <a:t>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 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7016750" y="258762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8235950" y="258762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9378950" y="258762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7148513" y="3168651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A</a:t>
            </a:r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auto">
          <a:xfrm>
            <a:off x="8367714" y="3168651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B</a:t>
            </a:r>
          </a:p>
        </p:txBody>
      </p:sp>
      <p:sp>
        <p:nvSpPr>
          <p:cNvPr id="171017" name="Rectangle 9"/>
          <p:cNvSpPr>
            <a:spLocks noChangeArrowheads="1"/>
          </p:cNvSpPr>
          <p:nvPr/>
        </p:nvSpPr>
        <p:spPr bwMode="auto">
          <a:xfrm>
            <a:off x="9510713" y="3168651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C</a:t>
            </a:r>
          </a:p>
        </p:txBody>
      </p:sp>
      <p:sp>
        <p:nvSpPr>
          <p:cNvPr id="171018" name="Line 10"/>
          <p:cNvSpPr>
            <a:spLocks noChangeShapeType="1"/>
          </p:cNvSpPr>
          <p:nvPr/>
        </p:nvSpPr>
        <p:spPr bwMode="auto">
          <a:xfrm>
            <a:off x="8458200" y="2593975"/>
            <a:ext cx="0" cy="5080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>
            <a:off x="7023100" y="2962275"/>
            <a:ext cx="58420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20" name="Rectangle 12"/>
          <p:cNvSpPr>
            <a:spLocks noChangeArrowheads="1"/>
          </p:cNvSpPr>
          <p:nvPr/>
        </p:nvSpPr>
        <p:spPr bwMode="auto">
          <a:xfrm>
            <a:off x="7605714" y="2787651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(i,*)</a:t>
            </a:r>
          </a:p>
        </p:txBody>
      </p:sp>
      <p:sp>
        <p:nvSpPr>
          <p:cNvPr id="171021" name="Rectangle 13"/>
          <p:cNvSpPr>
            <a:spLocks noChangeArrowheads="1"/>
          </p:cNvSpPr>
          <p:nvPr/>
        </p:nvSpPr>
        <p:spPr bwMode="auto">
          <a:xfrm>
            <a:off x="8215313" y="2254251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(*,j)</a:t>
            </a:r>
          </a:p>
        </p:txBody>
      </p:sp>
      <p:sp>
        <p:nvSpPr>
          <p:cNvPr id="171022" name="Rectangle 14"/>
          <p:cNvSpPr>
            <a:spLocks noChangeArrowheads="1"/>
          </p:cNvSpPr>
          <p:nvPr/>
        </p:nvSpPr>
        <p:spPr bwMode="auto">
          <a:xfrm>
            <a:off x="9537700" y="2898775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23" name="Rectangle 15"/>
          <p:cNvSpPr>
            <a:spLocks noChangeArrowheads="1"/>
          </p:cNvSpPr>
          <p:nvPr/>
        </p:nvSpPr>
        <p:spPr bwMode="auto">
          <a:xfrm>
            <a:off x="9358314" y="2559051"/>
            <a:ext cx="52250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(i,j)</a:t>
            </a:r>
          </a:p>
        </p:txBody>
      </p:sp>
      <p:sp>
        <p:nvSpPr>
          <p:cNvPr id="171024" name="Rectangle 16"/>
          <p:cNvSpPr>
            <a:spLocks noChangeArrowheads="1"/>
          </p:cNvSpPr>
          <p:nvPr/>
        </p:nvSpPr>
        <p:spPr bwMode="auto">
          <a:xfrm>
            <a:off x="6919913" y="1797051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1026" name="Rectangle 18"/>
          <p:cNvSpPr>
            <a:spLocks noChangeArrowheads="1"/>
          </p:cNvSpPr>
          <p:nvPr/>
        </p:nvSpPr>
        <p:spPr bwMode="auto">
          <a:xfrm>
            <a:off x="7958139" y="4256089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Column-</a:t>
            </a:r>
          </a:p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wise</a:t>
            </a:r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 flipV="1">
            <a:off x="8515351" y="3592514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28" name="Rectangle 20"/>
          <p:cNvSpPr>
            <a:spLocks noChangeArrowheads="1"/>
          </p:cNvSpPr>
          <p:nvPr/>
        </p:nvSpPr>
        <p:spPr bwMode="auto">
          <a:xfrm>
            <a:off x="6738939" y="4256089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Row-wise</a:t>
            </a:r>
          </a:p>
        </p:txBody>
      </p:sp>
      <p:sp>
        <p:nvSpPr>
          <p:cNvPr id="171029" name="Line 21"/>
          <p:cNvSpPr>
            <a:spLocks noChangeShapeType="1"/>
          </p:cNvSpPr>
          <p:nvPr/>
        </p:nvSpPr>
        <p:spPr bwMode="auto">
          <a:xfrm flipV="1">
            <a:off x="7296150" y="3592513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31" name="Rectangle 23"/>
          <p:cNvSpPr>
            <a:spLocks noChangeArrowheads="1"/>
          </p:cNvSpPr>
          <p:nvPr/>
        </p:nvSpPr>
        <p:spPr bwMode="auto">
          <a:xfrm>
            <a:off x="9332266" y="4256089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1032" name="Line 24"/>
          <p:cNvSpPr>
            <a:spLocks noChangeShapeType="1"/>
          </p:cNvSpPr>
          <p:nvPr/>
        </p:nvSpPr>
        <p:spPr bwMode="auto">
          <a:xfrm flipV="1">
            <a:off x="9671051" y="3592513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217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sz="2400" dirty="0">
              <a:latin typeface="Calibri"/>
              <a:cs typeface="Calibri"/>
            </a:endParaRP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0.25	1.0	0.0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645249" y="4219577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67488" y="6015335"/>
            <a:ext cx="4024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Block size = 32B (four doubles)</a:t>
            </a:r>
          </a:p>
        </p:txBody>
      </p:sp>
    </p:spTree>
    <p:extLst>
      <p:ext uri="{BB962C8B-B14F-4D97-AF65-F5344CB8AC3E}">
        <p14:creationId xmlns:p14="http://schemas.microsoft.com/office/powerpoint/2010/main" val="226767601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83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kij</a:t>
            </a:r>
            <a:r>
              <a:rPr lang="en-US" dirty="0"/>
              <a:t>)</a:t>
            </a: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1976439" y="1770064"/>
            <a:ext cx="4264025" cy="25158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kij</a:t>
            </a:r>
            <a:r>
              <a:rPr lang="en-US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&lt;n;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a[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][k];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for (j=0; j&lt;n; j++)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urier New" charset="0"/>
              </a:rPr>
              <a:t>c[</a:t>
            </a:r>
            <a:r>
              <a:rPr lang="en-US" dirty="0" err="1">
                <a:solidFill>
                  <a:srgbClr val="C0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Courier New" charset="0"/>
              </a:rPr>
              <a:t>][j] += r * b[k][j];</a:t>
            </a:r>
            <a:r>
              <a:rPr lang="en-US" dirty="0">
                <a:latin typeface="Courier New" charset="0"/>
              </a:rPr>
              <a:t>  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68643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80835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92519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6996113" y="2959101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A</a:t>
            </a:r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8215314" y="2959101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B</a:t>
            </a:r>
          </a:p>
        </p:txBody>
      </p:sp>
      <p:sp>
        <p:nvSpPr>
          <p:cNvPr id="173065" name="Rectangle 9"/>
          <p:cNvSpPr>
            <a:spLocks noChangeArrowheads="1"/>
          </p:cNvSpPr>
          <p:nvPr/>
        </p:nvSpPr>
        <p:spPr bwMode="auto">
          <a:xfrm>
            <a:off x="9372600" y="2959101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3066" name="Rectangle 10"/>
          <p:cNvSpPr>
            <a:spLocks noChangeArrowheads="1"/>
          </p:cNvSpPr>
          <p:nvPr/>
        </p:nvSpPr>
        <p:spPr bwMode="auto">
          <a:xfrm>
            <a:off x="9840914" y="2578101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(i,*)</a:t>
            </a:r>
          </a:p>
        </p:txBody>
      </p:sp>
      <p:sp>
        <p:nvSpPr>
          <p:cNvPr id="173067" name="Line 11"/>
          <p:cNvSpPr>
            <a:spLocks noChangeShapeType="1"/>
          </p:cNvSpPr>
          <p:nvPr/>
        </p:nvSpPr>
        <p:spPr bwMode="auto">
          <a:xfrm>
            <a:off x="9258300" y="2752725"/>
            <a:ext cx="58420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8" name="Rectangle 12"/>
          <p:cNvSpPr>
            <a:spLocks noChangeArrowheads="1"/>
          </p:cNvSpPr>
          <p:nvPr/>
        </p:nvSpPr>
        <p:spPr bwMode="auto">
          <a:xfrm>
            <a:off x="6946900" y="2765425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69" name="Rectangle 13"/>
          <p:cNvSpPr>
            <a:spLocks noChangeArrowheads="1"/>
          </p:cNvSpPr>
          <p:nvPr/>
        </p:nvSpPr>
        <p:spPr bwMode="auto">
          <a:xfrm>
            <a:off x="6813670" y="2349501"/>
            <a:ext cx="57773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(</a:t>
            </a:r>
            <a:r>
              <a:rPr lang="en-US" sz="2000" dirty="0" err="1">
                <a:latin typeface="Calibri"/>
                <a:cs typeface="Calibri"/>
              </a:rPr>
              <a:t>i,k</a:t>
            </a:r>
            <a:r>
              <a:rPr lang="en-US" sz="20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3070" name="Rectangle 14"/>
          <p:cNvSpPr>
            <a:spLocks noChangeArrowheads="1"/>
          </p:cNvSpPr>
          <p:nvPr/>
        </p:nvSpPr>
        <p:spPr bwMode="auto">
          <a:xfrm>
            <a:off x="8672513" y="2349501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(k,*)</a:t>
            </a:r>
          </a:p>
        </p:txBody>
      </p:sp>
      <p:sp>
        <p:nvSpPr>
          <p:cNvPr id="173071" name="Line 15"/>
          <p:cNvSpPr>
            <a:spLocks noChangeShapeType="1"/>
          </p:cNvSpPr>
          <p:nvPr/>
        </p:nvSpPr>
        <p:spPr bwMode="auto">
          <a:xfrm>
            <a:off x="8089900" y="2524125"/>
            <a:ext cx="58420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6907213" y="1816101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3074" name="Rectangle 18"/>
          <p:cNvSpPr>
            <a:spLocks noChangeArrowheads="1"/>
          </p:cNvSpPr>
          <p:nvPr/>
        </p:nvSpPr>
        <p:spPr bwMode="auto">
          <a:xfrm>
            <a:off x="7848601" y="3863976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Row-wise</a:t>
            </a:r>
          </a:p>
        </p:txBody>
      </p:sp>
      <p:sp>
        <p:nvSpPr>
          <p:cNvPr id="173075" name="Line 19"/>
          <p:cNvSpPr>
            <a:spLocks noChangeShapeType="1"/>
          </p:cNvSpPr>
          <p:nvPr/>
        </p:nvSpPr>
        <p:spPr bwMode="auto">
          <a:xfrm flipV="1">
            <a:off x="8405813" y="3352801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3077" name="Rectangle 21"/>
          <p:cNvSpPr>
            <a:spLocks noChangeArrowheads="1"/>
          </p:cNvSpPr>
          <p:nvPr/>
        </p:nvSpPr>
        <p:spPr bwMode="auto">
          <a:xfrm>
            <a:off x="8991601" y="3863976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Row-wise</a:t>
            </a:r>
          </a:p>
        </p:txBody>
      </p:sp>
      <p:sp>
        <p:nvSpPr>
          <p:cNvPr id="173078" name="Line 22"/>
          <p:cNvSpPr>
            <a:spLocks noChangeShapeType="1"/>
          </p:cNvSpPr>
          <p:nvPr/>
        </p:nvSpPr>
        <p:spPr bwMode="auto">
          <a:xfrm flipV="1">
            <a:off x="9548813" y="3352801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3080" name="Rectangle 24"/>
          <p:cNvSpPr>
            <a:spLocks noChangeArrowheads="1"/>
          </p:cNvSpPr>
          <p:nvPr/>
        </p:nvSpPr>
        <p:spPr bwMode="auto">
          <a:xfrm>
            <a:off x="6817666" y="3871914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3081" name="Line 25"/>
          <p:cNvSpPr>
            <a:spLocks noChangeShapeType="1"/>
          </p:cNvSpPr>
          <p:nvPr/>
        </p:nvSpPr>
        <p:spPr bwMode="auto">
          <a:xfrm flipV="1">
            <a:off x="7156451" y="3360738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3082" name="Rectangle 26"/>
          <p:cNvSpPr>
            <a:spLocks noChangeArrowheads="1"/>
          </p:cNvSpPr>
          <p:nvPr/>
        </p:nvSpPr>
        <p:spPr bwMode="auto">
          <a:xfrm>
            <a:off x="1968500" y="4868864"/>
            <a:ext cx="49657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per inner loop iteration: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sz="2400" dirty="0">
              <a:latin typeface="Calibri"/>
              <a:cs typeface="Calibri"/>
            </a:endParaRP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0.0	0.25	0.25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419600" y="3962401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67488" y="6015335"/>
            <a:ext cx="4024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Block size = 32B (four doubles)</a:t>
            </a:r>
          </a:p>
        </p:txBody>
      </p:sp>
    </p:spTree>
    <p:extLst>
      <p:ext uri="{BB962C8B-B14F-4D97-AF65-F5344CB8AC3E}">
        <p14:creationId xmlns:p14="http://schemas.microsoft.com/office/powerpoint/2010/main" val="45922609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31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jki</a:t>
            </a:r>
            <a:r>
              <a:rPr lang="en-US" dirty="0"/>
              <a:t>)</a:t>
            </a:r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2090739" y="1766889"/>
            <a:ext cx="4352925" cy="2515817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jki</a:t>
            </a:r>
            <a:r>
              <a:rPr lang="en-US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&lt;</a:t>
            </a:r>
            <a:r>
              <a:rPr lang="en-US" dirty="0" err="1">
                <a:latin typeface="Courier New" charset="0"/>
              </a:rPr>
              <a:t>n</a:t>
            </a:r>
            <a:r>
              <a:rPr lang="en-US" dirty="0">
                <a:latin typeface="Courier New" charset="0"/>
              </a:rPr>
              <a:t>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</a:t>
            </a:r>
            <a:r>
              <a:rPr lang="en-US" dirty="0" err="1">
                <a:latin typeface="Courier New" charset="0"/>
              </a:rPr>
              <a:t>k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k</a:t>
            </a:r>
            <a:r>
              <a:rPr lang="en-US" dirty="0">
                <a:latin typeface="Courier New" charset="0"/>
              </a:rPr>
              <a:t>&lt;</a:t>
            </a:r>
            <a:r>
              <a:rPr lang="en-US" dirty="0" err="1">
                <a:latin typeface="Courier New" charset="0"/>
              </a:rPr>
              <a:t>n</a:t>
            </a:r>
            <a:r>
              <a:rPr lang="en-US" dirty="0">
                <a:latin typeface="Courier New" charset="0"/>
              </a:rPr>
              <a:t>; </a:t>
            </a:r>
            <a:r>
              <a:rPr lang="en-US" dirty="0" err="1">
                <a:latin typeface="Courier New" charset="0"/>
              </a:rPr>
              <a:t>k</a:t>
            </a:r>
            <a:r>
              <a:rPr lang="en-US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</a:t>
            </a:r>
            <a:r>
              <a:rPr lang="en-US" dirty="0" err="1">
                <a:latin typeface="Courier New" charset="0"/>
              </a:rPr>
              <a:t>r</a:t>
            </a:r>
            <a:r>
              <a:rPr lang="en-US" dirty="0">
                <a:latin typeface="Courier New" charset="0"/>
              </a:rPr>
              <a:t> = </a:t>
            </a:r>
            <a:r>
              <a:rPr lang="en-US" dirty="0" err="1">
                <a:latin typeface="Courier New" charset="0"/>
              </a:rPr>
              <a:t>b[k][j</a:t>
            </a:r>
            <a:r>
              <a:rPr lang="en-US" dirty="0">
                <a:latin typeface="Courier New" charset="0"/>
              </a:rPr>
              <a:t>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</a:t>
            </a:r>
            <a:r>
              <a:rPr lang="en-US" dirty="0" err="1">
                <a:latin typeface="Courier New" charset="0"/>
              </a:rPr>
              <a:t>n</a:t>
            </a:r>
            <a:r>
              <a:rPr lang="en-US" dirty="0">
                <a:latin typeface="Courier New" charset="0"/>
              </a:rPr>
              <a:t>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 err="1">
                <a:solidFill>
                  <a:srgbClr val="C00000"/>
                </a:solidFill>
                <a:latin typeface="Courier New" charset="0"/>
              </a:rPr>
              <a:t>c[i][j</a:t>
            </a:r>
            <a:r>
              <a:rPr lang="en-US" dirty="0">
                <a:solidFill>
                  <a:srgbClr val="C00000"/>
                </a:solidFill>
                <a:latin typeface="Courier New" charset="0"/>
              </a:rPr>
              <a:t>] += </a:t>
            </a:r>
            <a:r>
              <a:rPr lang="en-US" dirty="0" err="1">
                <a:solidFill>
                  <a:srgbClr val="C00000"/>
                </a:solidFill>
                <a:latin typeface="Courier New" charset="0"/>
              </a:rPr>
              <a:t>a[i][k</a:t>
            </a:r>
            <a:r>
              <a:rPr lang="en-US" dirty="0">
                <a:solidFill>
                  <a:srgbClr val="C00000"/>
                </a:solidFill>
                <a:latin typeface="Courier New" charset="0"/>
              </a:rPr>
              <a:t>] * </a:t>
            </a:r>
            <a:r>
              <a:rPr lang="en-US" dirty="0" err="1">
                <a:solidFill>
                  <a:srgbClr val="C00000"/>
                </a:solidFill>
                <a:latin typeface="Courier New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Courier New" charset="0"/>
              </a:rPr>
              <a:t>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	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6864350" y="24320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8083550" y="24320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9251950" y="24320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6996113" y="2959101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A</a:t>
            </a:r>
          </a:p>
        </p:txBody>
      </p:sp>
      <p:sp>
        <p:nvSpPr>
          <p:cNvPr id="175112" name="Rectangle 8"/>
          <p:cNvSpPr>
            <a:spLocks noChangeArrowheads="1"/>
          </p:cNvSpPr>
          <p:nvPr/>
        </p:nvSpPr>
        <p:spPr bwMode="auto">
          <a:xfrm>
            <a:off x="8215314" y="2959101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B</a:t>
            </a:r>
          </a:p>
        </p:txBody>
      </p:sp>
      <p:sp>
        <p:nvSpPr>
          <p:cNvPr id="175113" name="Rectangle 9"/>
          <p:cNvSpPr>
            <a:spLocks noChangeArrowheads="1"/>
          </p:cNvSpPr>
          <p:nvPr/>
        </p:nvSpPr>
        <p:spPr bwMode="auto">
          <a:xfrm>
            <a:off x="9372600" y="2959101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5114" name="Rectangle 10"/>
          <p:cNvSpPr>
            <a:spLocks noChangeArrowheads="1"/>
          </p:cNvSpPr>
          <p:nvPr/>
        </p:nvSpPr>
        <p:spPr bwMode="auto">
          <a:xfrm>
            <a:off x="9180513" y="2057401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(*,</a:t>
            </a:r>
            <a:r>
              <a:rPr lang="en-US" sz="2000" dirty="0" err="1">
                <a:latin typeface="Calibri"/>
                <a:cs typeface="Calibri"/>
              </a:rPr>
              <a:t>j</a:t>
            </a:r>
            <a:r>
              <a:rPr lang="en-US" sz="20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5115" name="Rectangle 11"/>
          <p:cNvSpPr>
            <a:spLocks noChangeArrowheads="1"/>
          </p:cNvSpPr>
          <p:nvPr/>
        </p:nvSpPr>
        <p:spPr bwMode="auto">
          <a:xfrm>
            <a:off x="8216900" y="2832100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6" name="Rectangle 12"/>
          <p:cNvSpPr>
            <a:spLocks noChangeArrowheads="1"/>
          </p:cNvSpPr>
          <p:nvPr/>
        </p:nvSpPr>
        <p:spPr bwMode="auto">
          <a:xfrm>
            <a:off x="7999413" y="2416176"/>
            <a:ext cx="58023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(k,j)</a:t>
            </a: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6792913" y="1600201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5118" name="Line 14"/>
          <p:cNvSpPr>
            <a:spLocks noChangeShapeType="1"/>
          </p:cNvSpPr>
          <p:nvPr/>
        </p:nvSpPr>
        <p:spPr bwMode="auto">
          <a:xfrm flipV="1">
            <a:off x="7327900" y="2425700"/>
            <a:ext cx="0" cy="5334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19" name="Line 15"/>
          <p:cNvSpPr>
            <a:spLocks noChangeShapeType="1"/>
          </p:cNvSpPr>
          <p:nvPr/>
        </p:nvSpPr>
        <p:spPr bwMode="auto">
          <a:xfrm flipV="1">
            <a:off x="9410700" y="2438400"/>
            <a:ext cx="0" cy="5334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7046913" y="2057401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(*,</a:t>
            </a:r>
            <a:r>
              <a:rPr lang="en-US" sz="2000" dirty="0" err="1">
                <a:latin typeface="Calibri"/>
                <a:cs typeface="Calibri"/>
              </a:rPr>
              <a:t>k</a:t>
            </a:r>
            <a:r>
              <a:rPr lang="en-US" sz="20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6657854" y="3866680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5123" name="Line 19"/>
          <p:cNvSpPr>
            <a:spLocks noChangeShapeType="1"/>
          </p:cNvSpPr>
          <p:nvPr/>
        </p:nvSpPr>
        <p:spPr bwMode="auto">
          <a:xfrm flipV="1">
            <a:off x="7162800" y="3335984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8991601" y="3866680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5126" name="Line 22"/>
          <p:cNvSpPr>
            <a:spLocks noChangeShapeType="1"/>
          </p:cNvSpPr>
          <p:nvPr/>
        </p:nvSpPr>
        <p:spPr bwMode="auto">
          <a:xfrm flipV="1">
            <a:off x="9548813" y="3335984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5128" name="Rectangle 24"/>
          <p:cNvSpPr>
            <a:spLocks noChangeArrowheads="1"/>
          </p:cNvSpPr>
          <p:nvPr/>
        </p:nvSpPr>
        <p:spPr bwMode="auto">
          <a:xfrm>
            <a:off x="8001000" y="3866680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5129" name="Line 25"/>
          <p:cNvSpPr>
            <a:spLocks noChangeShapeType="1"/>
          </p:cNvSpPr>
          <p:nvPr/>
        </p:nvSpPr>
        <p:spPr bwMode="auto">
          <a:xfrm flipV="1">
            <a:off x="8339785" y="3343921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5130" name="Rectangle 26"/>
          <p:cNvSpPr>
            <a:spLocks noChangeArrowheads="1"/>
          </p:cNvSpPr>
          <p:nvPr/>
        </p:nvSpPr>
        <p:spPr bwMode="auto">
          <a:xfrm>
            <a:off x="1968500" y="4868864"/>
            <a:ext cx="549275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u="sng" dirty="0">
                <a:latin typeface="Calibri"/>
                <a:cs typeface="Calibri"/>
              </a:rPr>
              <a:t>Misses per inner loop iteration: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		</a:t>
            </a:r>
            <a:r>
              <a:rPr lang="en-US" u="sng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	</a:t>
            </a:r>
            <a:r>
              <a:rPr lang="en-US" u="sng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	</a:t>
            </a:r>
            <a:r>
              <a:rPr lang="en-US" u="sng" dirty="0">
                <a:latin typeface="Calibri"/>
                <a:cs typeface="Calibri"/>
              </a:rPr>
              <a:t>C</a:t>
            </a:r>
            <a:endParaRPr lang="en-US" dirty="0">
              <a:latin typeface="Calibri"/>
              <a:cs typeface="Calibri"/>
            </a:endParaRP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		1.0	0.0	1.0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646837" y="3985738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67488" y="6015335"/>
            <a:ext cx="4024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Block size = 32B (four doubles)</a:t>
            </a:r>
          </a:p>
        </p:txBody>
      </p:sp>
    </p:spTree>
    <p:extLst>
      <p:ext uri="{BB962C8B-B14F-4D97-AF65-F5344CB8AC3E}">
        <p14:creationId xmlns:p14="http://schemas.microsoft.com/office/powerpoint/2010/main" val="126443140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1" name="Rectangle 9"/>
          <p:cNvSpPr>
            <a:spLocks noGrp="1" noChangeArrowheads="1"/>
          </p:cNvSpPr>
          <p:nvPr>
            <p:ph type="title"/>
          </p:nvPr>
        </p:nvSpPr>
        <p:spPr>
          <a:xfrm>
            <a:off x="1881019" y="304800"/>
            <a:ext cx="7592093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Matrix Multiplication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7010401" y="1371600"/>
            <a:ext cx="2324353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ijk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jik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2 loads, 0 stores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misses/</a:t>
            </a:r>
            <a:r>
              <a:rPr lang="en-US" sz="2000" dirty="0" err="1">
                <a:latin typeface="Calibri"/>
                <a:cs typeface="Calibri"/>
              </a:rPr>
              <a:t>iter</a:t>
            </a:r>
            <a:r>
              <a:rPr lang="en-US" sz="2000" dirty="0">
                <a:latin typeface="Calibri"/>
                <a:cs typeface="Calibri"/>
              </a:rPr>
              <a:t> = 1.25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7010401" y="3313113"/>
            <a:ext cx="2196113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kij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ikj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2 loads, 1 store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misses/</a:t>
            </a:r>
            <a:r>
              <a:rPr lang="en-US" sz="2000" dirty="0" err="1">
                <a:latin typeface="Calibri"/>
                <a:cs typeface="Calibri"/>
              </a:rPr>
              <a:t>iter</a:t>
            </a:r>
            <a:r>
              <a:rPr lang="en-US" sz="2000" dirty="0">
                <a:latin typeface="Calibri"/>
                <a:cs typeface="Calibri"/>
              </a:rPr>
              <a:t> = 0.5</a:t>
            </a:r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7010401" y="5184775"/>
            <a:ext cx="2221761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jki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kji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2 loads, 1 store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misses/</a:t>
            </a:r>
            <a:r>
              <a:rPr lang="en-US" sz="2000" dirty="0" err="1">
                <a:latin typeface="Calibri"/>
                <a:cs typeface="Calibri"/>
              </a:rPr>
              <a:t>iter</a:t>
            </a:r>
            <a:r>
              <a:rPr lang="en-US" sz="2000" dirty="0">
                <a:latin typeface="Calibri"/>
                <a:cs typeface="Calibri"/>
              </a:rPr>
              <a:t> = 2.0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2819400" y="1058863"/>
            <a:ext cx="3481388" cy="2082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for (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for (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sum = 0.0;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for (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++)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  sum += </a:t>
            </a:r>
            <a:r>
              <a:rPr lang="en-US" sz="1400" dirty="0" err="1">
                <a:latin typeface="Courier New" charset="0"/>
              </a:rPr>
              <a:t>a[i][k</a:t>
            </a:r>
            <a:r>
              <a:rPr lang="en-US" sz="1400" dirty="0">
                <a:latin typeface="Courier New" charset="0"/>
              </a:rPr>
              <a:t>] * </a:t>
            </a:r>
            <a:r>
              <a:rPr lang="en-US" sz="1400" dirty="0" err="1">
                <a:latin typeface="Courier New" charset="0"/>
              </a:rPr>
              <a:t>b[k][j</a:t>
            </a:r>
            <a:r>
              <a:rPr lang="en-US" sz="1400" dirty="0">
                <a:latin typeface="Courier New" charset="0"/>
              </a:rPr>
              <a:t>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</a:t>
            </a:r>
            <a:r>
              <a:rPr lang="en-US" sz="1400" dirty="0" err="1">
                <a:latin typeface="Courier New" charset="0"/>
              </a:rPr>
              <a:t>c[i][j</a:t>
            </a:r>
            <a:r>
              <a:rPr lang="en-US" sz="1400" dirty="0">
                <a:latin typeface="Courier New" charset="0"/>
              </a:rPr>
              <a:t>] = sum;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 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2819400" y="3221039"/>
            <a:ext cx="3481388" cy="180793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for (i=0; i&lt;n; i++)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r = a[i][k];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for (j=0; j&lt;n; j++)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c[i][j] += r * b[k][j];  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}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2819400" y="5073651"/>
            <a:ext cx="3481388" cy="180793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for (j=0; j&lt;n; j++)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r = b[k][j];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for (i=0; i&lt;n; i++)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   c[i][j] += a[i][k] * r;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934128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i7 Matrix Multiply Performance</a:t>
            </a:r>
          </a:p>
        </p:txBody>
      </p:sp>
      <p:graphicFrame>
        <p:nvGraphicFramePr>
          <p:cNvPr id="9" name="Chart 8"/>
          <p:cNvGraphicFramePr>
            <a:graphicFrameLocks noChangeAspect="1"/>
          </p:cNvGraphicFramePr>
          <p:nvPr>
            <p:extLst/>
          </p:nvPr>
        </p:nvGraphicFramePr>
        <p:xfrm>
          <a:off x="1752600" y="1447801"/>
          <a:ext cx="8686800" cy="5250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37501" y="3124200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33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ijk</a:t>
            </a:r>
            <a:r>
              <a:rPr lang="en-US" sz="2000" dirty="0">
                <a:solidFill>
                  <a:srgbClr val="336699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33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jik</a:t>
            </a:r>
            <a:endParaRPr lang="en-US" sz="2000" dirty="0">
              <a:solidFill>
                <a:srgbClr val="336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86600" y="1549933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jki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kji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52628" y="5410200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kij</a:t>
            </a:r>
            <a:r>
              <a:rPr lang="en-US" sz="2000" dirty="0">
                <a:solidFill>
                  <a:srgbClr val="008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ikj</a:t>
            </a:r>
            <a:endParaRPr lang="en-US" sz="20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1" y="1156751"/>
            <a:ext cx="24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Cycles per inner loop iteration</a:t>
            </a:r>
          </a:p>
        </p:txBody>
      </p:sp>
    </p:spTree>
    <p:extLst>
      <p:ext uri="{BB962C8B-B14F-4D97-AF65-F5344CB8AC3E}">
        <p14:creationId xmlns:p14="http://schemas.microsoft.com/office/powerpoint/2010/main" val="3272463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Cache organization and operation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Performance impact of caches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memory mountain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Rearranging loops to improve spatial locality</a:t>
            </a:r>
          </a:p>
          <a:p>
            <a:pPr lvl="1"/>
            <a:r>
              <a:rPr lang="en-US" dirty="0"/>
              <a:t>Using blocking to improve temporal locality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7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18" y="435678"/>
            <a:ext cx="8177382" cy="762000"/>
          </a:xfrm>
        </p:spPr>
        <p:txBody>
          <a:bodyPr/>
          <a:lstStyle/>
          <a:p>
            <a:r>
              <a:rPr lang="en-US" dirty="0"/>
              <a:t>Recall: 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rgbClr val="C00000"/>
                </a:solidFill>
              </a:rPr>
              <a:t>Principle of Locality: </a:t>
            </a:r>
            <a:r>
              <a:rPr lang="en-GB" dirty="0"/>
              <a:t>Programs tend to use data and instructions with addresses near or equal to those they have used recently</a:t>
            </a: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solidFill>
                <a:srgbClr val="C00000"/>
              </a:solidFill>
            </a:endParaRP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Temporal locality:  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Recently referenced items are likely </a:t>
            </a:r>
            <a:br>
              <a:rPr lang="en-GB" dirty="0"/>
            </a:br>
            <a:r>
              <a:rPr lang="en-GB" dirty="0"/>
              <a:t>to be referenced again in the near future</a:t>
            </a: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solidFill>
                <a:srgbClr val="C00000"/>
              </a:solidFill>
            </a:endParaRPr>
          </a:p>
          <a:p>
            <a:pPr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C00000"/>
                </a:solidFill>
              </a:rPr>
              <a:t>Spatial locality:  </a:t>
            </a:r>
          </a:p>
          <a:p>
            <a:pPr lvl="1">
              <a:tabLst>
                <a:tab pos="384175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Items with nearby addresses tend </a:t>
            </a:r>
            <a:br>
              <a:rPr lang="en-GB" dirty="0"/>
            </a:br>
            <a:r>
              <a:rPr lang="en-GB" dirty="0"/>
              <a:t>to be referenced close together in time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620000" y="312420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013700" y="312420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7843056" y="2614412"/>
            <a:ext cx="627844" cy="433589"/>
          </a:xfrm>
          <a:custGeom>
            <a:avLst/>
            <a:gdLst>
              <a:gd name="connsiteX0" fmla="*/ 290847 w 627844"/>
              <a:gd name="connsiteY0" fmla="*/ 433589 h 433589"/>
              <a:gd name="connsiteX1" fmla="*/ 46149 w 627844"/>
              <a:gd name="connsiteY1" fmla="*/ 72980 h 433589"/>
              <a:gd name="connsiteX2" fmla="*/ 567743 w 627844"/>
              <a:gd name="connsiteY2" fmla="*/ 60101 h 433589"/>
              <a:gd name="connsiteX3" fmla="*/ 406757 w 627844"/>
              <a:gd name="connsiteY3" fmla="*/ 433589 h 43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844" h="433589">
                <a:moveTo>
                  <a:pt x="290847" y="433589"/>
                </a:moveTo>
                <a:cubicBezTo>
                  <a:pt x="145423" y="284408"/>
                  <a:pt x="0" y="135228"/>
                  <a:pt x="46149" y="72980"/>
                </a:cubicBezTo>
                <a:cubicBezTo>
                  <a:pt x="92298" y="10732"/>
                  <a:pt x="507642" y="0"/>
                  <a:pt x="567743" y="60101"/>
                </a:cubicBezTo>
                <a:cubicBezTo>
                  <a:pt x="627844" y="120202"/>
                  <a:pt x="517300" y="276895"/>
                  <a:pt x="406757" y="433589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7626261" y="4616940"/>
            <a:ext cx="1905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019961" y="461694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94700" y="4616940"/>
            <a:ext cx="381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7940720" y="4186572"/>
            <a:ext cx="841420" cy="359535"/>
          </a:xfrm>
          <a:custGeom>
            <a:avLst/>
            <a:gdLst>
              <a:gd name="connsiteX0" fmla="*/ 200695 w 841420"/>
              <a:gd name="connsiteY0" fmla="*/ 353095 h 359535"/>
              <a:gd name="connsiteX1" fmla="*/ 91225 w 841420"/>
              <a:gd name="connsiteY1" fmla="*/ 56881 h 359535"/>
              <a:gd name="connsiteX2" fmla="*/ 748048 w 841420"/>
              <a:gd name="connsiteY2" fmla="*/ 50442 h 359535"/>
              <a:gd name="connsiteX3" fmla="*/ 651456 w 841420"/>
              <a:gd name="connsiteY3" fmla="*/ 359535 h 35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20" h="359535">
                <a:moveTo>
                  <a:pt x="200695" y="353095"/>
                </a:moveTo>
                <a:cubicBezTo>
                  <a:pt x="100347" y="230209"/>
                  <a:pt x="0" y="107323"/>
                  <a:pt x="91225" y="56881"/>
                </a:cubicBezTo>
                <a:cubicBezTo>
                  <a:pt x="182450" y="6439"/>
                  <a:pt x="654676" y="0"/>
                  <a:pt x="748048" y="50442"/>
                </a:cubicBezTo>
                <a:cubicBezTo>
                  <a:pt x="841420" y="100884"/>
                  <a:pt x="746438" y="230209"/>
                  <a:pt x="651456" y="35953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2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440" y="445070"/>
            <a:ext cx="7591425" cy="762000"/>
          </a:xfrm>
        </p:spPr>
        <p:txBody>
          <a:bodyPr/>
          <a:lstStyle/>
          <a:p>
            <a:r>
              <a:rPr lang="en-US" dirty="0"/>
              <a:t>Example: Matrix Multiplication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08665" y="45720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408865" y="45720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808665" y="5427663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5522371" y="51427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581400" y="524257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600" y="420266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3997" y="4825426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x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023532" y="45720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89782" y="48768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709332" y="5410200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023532" y="1413396"/>
            <a:ext cx="6893212" cy="2798202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c = (double *) </a:t>
            </a:r>
            <a:r>
              <a:rPr lang="en-US" sz="1600" dirty="0" err="1">
                <a:latin typeface="Courier New" pitchFamily="49" charset="0"/>
              </a:rPr>
              <a:t>calloc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</a:rPr>
              <a:t>(double), n*n);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Multiply n x n matrices a and b 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mmm</a:t>
            </a:r>
            <a:r>
              <a:rPr lang="en-US" sz="1600" dirty="0">
                <a:latin typeface="Courier New" pitchFamily="49" charset="0"/>
              </a:rPr>
              <a:t>(double *a, double *b, double *c,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j, k;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 for (k = 0; k &lt; n; k++)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     c[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*n + j] += a[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*n + k] * b[k*n + j];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920876" y="5562600"/>
            <a:ext cx="7896225" cy="771525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endParaRPr lang="en-US" sz="2000" kern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6554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209676"/>
            <a:ext cx="7896225" cy="30575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Matrix elements are doubles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C &lt;&lt; </a:t>
            </a:r>
            <a:r>
              <a:rPr lang="en-US" i="1" dirty="0"/>
              <a:t>n </a:t>
            </a:r>
            <a:r>
              <a:rPr lang="en-US" dirty="0"/>
              <a:t>(much smaller than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First iteration: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/8 + n = 9</a:t>
            </a:r>
            <a:r>
              <a:rPr lang="en-US" i="1" dirty="0"/>
              <a:t>n</a:t>
            </a:r>
            <a:r>
              <a:rPr lang="en-US" dirty="0"/>
              <a:t>/8 misses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Afterwards </a:t>
            </a:r>
            <a:r>
              <a:rPr lang="en-US" dirty="0">
                <a:solidFill>
                  <a:srgbClr val="C00000"/>
                </a:solidFill>
              </a:rPr>
              <a:t>in cache:</a:t>
            </a:r>
            <a:br>
              <a:rPr lang="en-US" dirty="0"/>
            </a:br>
            <a:r>
              <a:rPr lang="en-US" dirty="0"/>
              <a:t>(schematic)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234367" y="3657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834567" y="3657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7234367" y="3657601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rot="5400000">
            <a:off x="8265196" y="42283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8419699" y="3962401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x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449234" y="3657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15484" y="39624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449234" y="3657601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 rot="5400000" flipV="1">
            <a:off x="9279466" y="2819400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45601" y="2907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7239000" y="5257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8839200" y="5257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7239000" y="5257801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8269829" y="58285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424332" y="5587426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x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453867" y="5257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20117" y="55626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453867" y="5257801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8001000" y="5257801"/>
            <a:ext cx="381000" cy="529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8816250" y="6155843"/>
            <a:ext cx="245534" cy="253425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19064" y="6400801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libri" pitchFamily="34" charset="0"/>
              </a:rPr>
              <a:t>8 wide</a:t>
            </a:r>
          </a:p>
        </p:txBody>
      </p:sp>
    </p:spTree>
    <p:extLst>
      <p:ext uri="{BB962C8B-B14F-4D97-AF65-F5344CB8AC3E}">
        <p14:creationId xmlns:p14="http://schemas.microsoft.com/office/powerpoint/2010/main" val="172836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/>
      <p:bldP spid="21" grpId="0" animBg="1"/>
      <p:bldP spid="22" grpId="0"/>
      <p:bldP spid="23" grpId="0" animBg="1"/>
      <p:bldP spid="26" grpId="0" animBg="1"/>
      <p:bldP spid="2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209676"/>
            <a:ext cx="7896225" cy="305752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Matrix elements are doubles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C &lt;&lt; </a:t>
            </a:r>
            <a:r>
              <a:rPr lang="en-US" i="1" dirty="0"/>
              <a:t>n</a:t>
            </a:r>
            <a:r>
              <a:rPr lang="en-US" dirty="0"/>
              <a:t> (much smaller than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Second iteration:</a:t>
            </a:r>
          </a:p>
          <a:p>
            <a:pPr lvl="1"/>
            <a:r>
              <a:rPr lang="en-US" dirty="0"/>
              <a:t>Again:</a:t>
            </a:r>
            <a:br>
              <a:rPr lang="en-US" dirty="0"/>
            </a:br>
            <a:r>
              <a:rPr lang="en-US" i="1" dirty="0"/>
              <a:t>n</a:t>
            </a:r>
            <a:r>
              <a:rPr lang="en-US" dirty="0"/>
              <a:t>/8 + </a:t>
            </a:r>
            <a:r>
              <a:rPr lang="en-US" i="1" dirty="0"/>
              <a:t>n</a:t>
            </a:r>
            <a:r>
              <a:rPr lang="en-US" dirty="0"/>
              <a:t> = 9</a:t>
            </a:r>
            <a:r>
              <a:rPr lang="en-US" i="1" dirty="0"/>
              <a:t>n</a:t>
            </a:r>
            <a:r>
              <a:rPr lang="en-US" dirty="0"/>
              <a:t>/8 misses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Total misses:</a:t>
            </a:r>
          </a:p>
          <a:p>
            <a:pPr lvl="1"/>
            <a:r>
              <a:rPr lang="en-US" dirty="0"/>
              <a:t>9</a:t>
            </a:r>
            <a:r>
              <a:rPr lang="en-US" i="1" dirty="0"/>
              <a:t>n</a:t>
            </a:r>
            <a:r>
              <a:rPr lang="en-US" dirty="0"/>
              <a:t>/8 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= (9/8) </a:t>
            </a:r>
            <a:r>
              <a:rPr lang="en-US" i="1" dirty="0"/>
              <a:t>n</a:t>
            </a:r>
            <a:r>
              <a:rPr lang="en-US" baseline="30000" dirty="0"/>
              <a:t>3</a:t>
            </a:r>
            <a:r>
              <a:rPr lang="en-US" dirty="0"/>
              <a:t> </a:t>
            </a:r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 rot="5400000" flipV="1">
            <a:off x="9279466" y="2819400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45601" y="2907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7239000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8839200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7239000" y="3654624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8360039" y="4225329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424332" y="3987226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x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453867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20117" y="39594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528732" y="3654624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8001000" y="3654624"/>
            <a:ext cx="381000" cy="529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8822266" y="4552666"/>
            <a:ext cx="245534" cy="253425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19064" y="4797624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libri" pitchFamily="34" charset="0"/>
              </a:rPr>
              <a:t>8 wide</a:t>
            </a:r>
          </a:p>
        </p:txBody>
      </p:sp>
    </p:spTree>
    <p:extLst>
      <p:ext uri="{BB962C8B-B14F-4D97-AF65-F5344CB8AC3E}">
        <p14:creationId xmlns:p14="http://schemas.microsoft.com/office/powerpoint/2010/main" val="338935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Blocked Matrix Multiplication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63700" y="1406846"/>
            <a:ext cx="8839200" cy="3536865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c = (double *) </a:t>
            </a:r>
            <a:r>
              <a:rPr lang="en-US" sz="1600" dirty="0" err="1">
                <a:latin typeface="Courier New" pitchFamily="49" charset="0"/>
              </a:rPr>
              <a:t>calloc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</a:rPr>
              <a:t>(double), n*n);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Multiply n x n matrices a and b 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mmm</a:t>
            </a:r>
            <a:r>
              <a:rPr lang="en-US" sz="1600" dirty="0">
                <a:latin typeface="Courier New" pitchFamily="49" charset="0"/>
              </a:rPr>
              <a:t>(double *a, double *b, double *c,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j, k;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+=B)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for (j = 0; j &lt; n; j+=B)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 for (k = 0; k &lt; n; k+=B)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	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B x B mini matrix multiplications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      for (i1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 i1 &lt; </a:t>
            </a:r>
            <a:r>
              <a:rPr lang="en-US" sz="1600" dirty="0" err="1">
                <a:latin typeface="Courier New" pitchFamily="49" charset="0"/>
              </a:rPr>
              <a:t>i+B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</a:rPr>
              <a:t>                      for (j1 = j; j1 &lt; </a:t>
            </a:r>
            <a:r>
              <a:rPr lang="en-US" sz="1600" dirty="0" err="1">
                <a:latin typeface="Courier New" pitchFamily="49" charset="0"/>
              </a:rPr>
              <a:t>j+B</a:t>
            </a:r>
            <a:r>
              <a:rPr lang="en-US" sz="1600" dirty="0">
                <a:latin typeface="Courier New" pitchFamily="49" charset="0"/>
              </a:rPr>
              <a:t>; j++)</a:t>
            </a:r>
          </a:p>
          <a:p>
            <a:r>
              <a:rPr lang="en-US" sz="1600" dirty="0">
                <a:latin typeface="Courier New" pitchFamily="49" charset="0"/>
              </a:rPr>
              <a:t>                          for (k1 = k; k1 &lt; </a:t>
            </a:r>
            <a:r>
              <a:rPr lang="en-US" sz="1600" dirty="0" err="1">
                <a:latin typeface="Courier New" pitchFamily="49" charset="0"/>
              </a:rPr>
              <a:t>k+B</a:t>
            </a:r>
            <a:r>
              <a:rPr lang="en-US" sz="1600" dirty="0">
                <a:latin typeface="Courier New" pitchFamily="49" charset="0"/>
              </a:rPr>
              <a:t>; k++)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                  c[i1*n+j1] += a[i1*n + k1]*b[k1*n + j1];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808665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408865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9000" y="587323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18196" y="465986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93997" y="5474369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x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23532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89782" y="54864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667000" y="5969001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052732" y="5181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37864" y="54864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+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808665" y="59436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5400000">
            <a:off x="5520268" y="56388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rot="5400000">
            <a:off x="4372242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4609309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>
            <a:off x="3908163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4136763" y="6048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30"/>
          <p:cNvGrpSpPr/>
          <p:nvPr/>
        </p:nvGrpSpPr>
        <p:grpSpPr>
          <a:xfrm rot="5400000">
            <a:off x="5731934" y="5647267"/>
            <a:ext cx="702734" cy="228600"/>
            <a:chOff x="2650069" y="6316133"/>
            <a:chExt cx="702734" cy="22860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TextBox 31"/>
          <p:cNvSpPr txBox="1"/>
          <p:nvPr/>
        </p:nvSpPr>
        <p:spPr>
          <a:xfrm>
            <a:off x="5280917" y="6488668"/>
            <a:ext cx="16278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34" name="Straight Arrow Connector 33"/>
          <p:cNvCxnSpPr>
            <a:stCxn id="32" idx="0"/>
            <a:endCxn id="20" idx="3"/>
          </p:cNvCxnSpPr>
          <p:nvPr/>
        </p:nvCxnSpPr>
        <p:spPr bwMode="auto">
          <a:xfrm flipH="1" flipV="1">
            <a:off x="6091768" y="6324600"/>
            <a:ext cx="3090" cy="1640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8596126" y="4659868"/>
            <a:ext cx="2036948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bmm.c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2119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209676"/>
            <a:ext cx="7896225" cy="305752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C &lt;&lt; </a:t>
            </a:r>
            <a:r>
              <a:rPr lang="en-US" i="1" dirty="0"/>
              <a:t>n</a:t>
            </a:r>
            <a:r>
              <a:rPr lang="en-US" dirty="0"/>
              <a:t> (much smaller than n)</a:t>
            </a:r>
          </a:p>
          <a:p>
            <a:pPr lvl="1"/>
            <a:r>
              <a:rPr lang="en-US" dirty="0"/>
              <a:t>Three blocks       fit into cache: 3B</a:t>
            </a:r>
            <a:r>
              <a:rPr lang="en-US" baseline="30000" dirty="0"/>
              <a:t>2</a:t>
            </a:r>
            <a:r>
              <a:rPr lang="en-US" dirty="0"/>
              <a:t> &lt; C</a:t>
            </a:r>
          </a:p>
          <a:p>
            <a:endParaRPr lang="en-US" dirty="0"/>
          </a:p>
          <a:p>
            <a:r>
              <a:rPr lang="en-US" dirty="0"/>
              <a:t>First (block) iteration:</a:t>
            </a:r>
          </a:p>
          <a:p>
            <a:pPr lvl="1"/>
            <a:r>
              <a:rPr lang="en-US" dirty="0"/>
              <a:t>B</a:t>
            </a:r>
            <a:r>
              <a:rPr lang="en-US" baseline="30000" dirty="0"/>
              <a:t>2</a:t>
            </a:r>
            <a:r>
              <a:rPr lang="en-US" dirty="0"/>
              <a:t>/8 misses for each block</a:t>
            </a:r>
          </a:p>
          <a:p>
            <a:pPr lvl="1"/>
            <a:r>
              <a:rPr lang="en-US" dirty="0"/>
              <a:t>2</a:t>
            </a:r>
            <a:r>
              <a:rPr lang="en-US" i="1" dirty="0"/>
              <a:t>n</a:t>
            </a:r>
            <a:r>
              <a:rPr lang="en-US" dirty="0"/>
              <a:t>/B x B</a:t>
            </a:r>
            <a:r>
              <a:rPr lang="en-US" baseline="30000" dirty="0"/>
              <a:t>2</a:t>
            </a:r>
            <a:r>
              <a:rPr lang="en-US" dirty="0"/>
              <a:t>/8 = </a:t>
            </a:r>
            <a:r>
              <a:rPr lang="en-US" dirty="0" err="1"/>
              <a:t>nB</a:t>
            </a:r>
            <a:r>
              <a:rPr lang="en-US" dirty="0"/>
              <a:t>/4</a:t>
            </a:r>
            <a:br>
              <a:rPr lang="en-US" dirty="0"/>
            </a:br>
            <a:r>
              <a:rPr lang="en-US" dirty="0"/>
              <a:t>(omitting matrix c)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Afterwards in cache</a:t>
            </a:r>
            <a:br>
              <a:rPr lang="en-US" dirty="0"/>
            </a:br>
            <a:r>
              <a:rPr lang="en-US" dirty="0"/>
              <a:t>(schematic)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423933" y="5562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9024133" y="5562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09265" y="5867401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x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638800" y="5562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05050" y="58674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638800" y="5562600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423933" y="5560734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5400000">
            <a:off x="8553618" y="60198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7987510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8224577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7523431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7752031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0"/>
          <p:cNvGrpSpPr/>
          <p:nvPr/>
        </p:nvGrpSpPr>
        <p:grpSpPr>
          <a:xfrm rot="5400000">
            <a:off x="8765284" y="6028267"/>
            <a:ext cx="702734" cy="228600"/>
            <a:chOff x="2650069" y="6316133"/>
            <a:chExt cx="702734" cy="228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Rectangle 49"/>
          <p:cNvSpPr/>
          <p:nvPr/>
        </p:nvSpPr>
        <p:spPr bwMode="auto">
          <a:xfrm>
            <a:off x="4174066" y="2480732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338083" y="5552268"/>
            <a:ext cx="227262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4239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90241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609265" y="4038601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x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5638800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05050" y="40386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638800" y="3733800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423933" y="3731934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 rot="5400000">
            <a:off x="8534400" y="41910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rot="5400000">
            <a:off x="7987510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rot="5400000">
            <a:off x="8224577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5400000">
            <a:off x="7523431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5400000">
            <a:off x="7752031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30"/>
          <p:cNvGrpSpPr/>
          <p:nvPr/>
        </p:nvGrpSpPr>
        <p:grpSpPr>
          <a:xfrm rot="5400000">
            <a:off x="8754692" y="4199467"/>
            <a:ext cx="702734" cy="228600"/>
            <a:chOff x="2650069" y="6316133"/>
            <a:chExt cx="702734" cy="228600"/>
          </a:xfrm>
        </p:grpSpPr>
        <p:cxnSp>
          <p:nvCxnSpPr>
            <p:cNvPr id="68" name="Straight Connector 67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2" name="TextBox 71"/>
          <p:cNvSpPr txBox="1"/>
          <p:nvPr/>
        </p:nvSpPr>
        <p:spPr>
          <a:xfrm>
            <a:off x="8582918" y="5252534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73" name="Straight Arrow Connector 72"/>
          <p:cNvCxnSpPr/>
          <p:nvPr/>
        </p:nvCxnSpPr>
        <p:spPr bwMode="auto">
          <a:xfrm rot="16200000" flipV="1">
            <a:off x="8878845" y="5060489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AutoShape 16"/>
          <p:cNvSpPr>
            <a:spLocks/>
          </p:cNvSpPr>
          <p:nvPr/>
        </p:nvSpPr>
        <p:spPr bwMode="auto">
          <a:xfrm rot="5400000" flipV="1">
            <a:off x="9465734" y="2960132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347199" y="3048000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n</a:t>
            </a:r>
            <a:r>
              <a:rPr lang="en-US" dirty="0">
                <a:latin typeface="Calibri" pitchFamily="34" charset="0"/>
              </a:rPr>
              <a:t>/B blocks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9012157" y="6493936"/>
            <a:ext cx="227262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640138" y="5560735"/>
            <a:ext cx="227262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2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1" grpId="0"/>
      <p:bldP spid="32" grpId="0" animBg="1"/>
      <p:bldP spid="33" grpId="0"/>
      <p:bldP spid="34" grpId="0" animBg="1"/>
      <p:bldP spid="37" grpId="0" animBg="1"/>
      <p:bldP spid="38" grpId="0" animBg="1"/>
      <p:bldP spid="53" grpId="0" animBg="1"/>
      <p:bldP spid="48" grpId="0" animBg="1"/>
      <p:bldP spid="4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209676"/>
            <a:ext cx="7896225" cy="5343525"/>
          </a:xfrm>
        </p:spPr>
        <p:txBody>
          <a:bodyPr/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C &lt;&lt; </a:t>
            </a:r>
            <a:r>
              <a:rPr lang="en-US" i="1" dirty="0"/>
              <a:t>n</a:t>
            </a:r>
            <a:r>
              <a:rPr lang="en-US" dirty="0"/>
              <a:t> (much smaller than n)</a:t>
            </a:r>
          </a:p>
          <a:p>
            <a:pPr lvl="1"/>
            <a:r>
              <a:rPr lang="en-US" dirty="0"/>
              <a:t>Three blocks       fit into cache: 3B</a:t>
            </a:r>
            <a:r>
              <a:rPr lang="en-US" baseline="30000" dirty="0"/>
              <a:t>2</a:t>
            </a:r>
            <a:r>
              <a:rPr lang="en-US" dirty="0"/>
              <a:t> &lt; C</a:t>
            </a:r>
          </a:p>
          <a:p>
            <a:endParaRPr lang="en-US" dirty="0"/>
          </a:p>
          <a:p>
            <a:r>
              <a:rPr lang="en-US" dirty="0"/>
              <a:t>Second (block) iteration:</a:t>
            </a:r>
          </a:p>
          <a:p>
            <a:pPr lvl="1"/>
            <a:r>
              <a:rPr lang="en-US" dirty="0"/>
              <a:t>Same as first iteration</a:t>
            </a:r>
          </a:p>
          <a:p>
            <a:pPr lvl="1"/>
            <a:r>
              <a:rPr lang="en-US" dirty="0"/>
              <a:t>2</a:t>
            </a:r>
            <a:r>
              <a:rPr lang="en-US" i="1" dirty="0"/>
              <a:t>n</a:t>
            </a:r>
            <a:r>
              <a:rPr lang="en-US" dirty="0"/>
              <a:t>/B x B</a:t>
            </a:r>
            <a:r>
              <a:rPr lang="en-US" baseline="30000" dirty="0"/>
              <a:t>2</a:t>
            </a:r>
            <a:r>
              <a:rPr lang="en-US" dirty="0"/>
              <a:t>/8 = </a:t>
            </a:r>
            <a:r>
              <a:rPr lang="en-US" i="1" dirty="0" err="1"/>
              <a:t>n</a:t>
            </a:r>
            <a:r>
              <a:rPr lang="en-US" dirty="0" err="1"/>
              <a:t>B</a:t>
            </a:r>
            <a:r>
              <a:rPr lang="en-US" dirty="0"/>
              <a:t>/4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Total misses:</a:t>
            </a:r>
          </a:p>
          <a:p>
            <a:pPr lvl="1"/>
            <a:r>
              <a:rPr lang="en-US" i="1" dirty="0" err="1"/>
              <a:t>n</a:t>
            </a:r>
            <a:r>
              <a:rPr lang="en-US" dirty="0" err="1"/>
              <a:t>B</a:t>
            </a:r>
            <a:r>
              <a:rPr lang="en-US" dirty="0"/>
              <a:t>/4 * (</a:t>
            </a:r>
            <a:r>
              <a:rPr lang="en-US" i="1" dirty="0"/>
              <a:t>n</a:t>
            </a:r>
            <a:r>
              <a:rPr lang="en-US" dirty="0"/>
              <a:t>/B)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i="1" dirty="0"/>
              <a:t>n</a:t>
            </a:r>
            <a:r>
              <a:rPr lang="en-US" baseline="30000" dirty="0"/>
              <a:t>3</a:t>
            </a:r>
            <a:r>
              <a:rPr lang="en-US" dirty="0"/>
              <a:t>/(4B)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4239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90241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09265" y="4004513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x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638800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05050" y="40386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867400" y="3733800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423933" y="374056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5400000">
            <a:off x="8788401" y="41910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7987510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8224577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7523431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7752031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0"/>
          <p:cNvGrpSpPr/>
          <p:nvPr/>
        </p:nvGrpSpPr>
        <p:grpSpPr>
          <a:xfrm rot="5400000">
            <a:off x="9000067" y="4199467"/>
            <a:ext cx="702734" cy="228600"/>
            <a:chOff x="2650069" y="6316133"/>
            <a:chExt cx="702734" cy="228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TextBox 47"/>
          <p:cNvSpPr txBox="1"/>
          <p:nvPr/>
        </p:nvSpPr>
        <p:spPr>
          <a:xfrm>
            <a:off x="8540583" y="5252534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 bwMode="auto">
          <a:xfrm rot="16200000" flipV="1">
            <a:off x="9162479" y="5060489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4174066" y="2480732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1" name="AutoShape 16"/>
          <p:cNvSpPr>
            <a:spLocks/>
          </p:cNvSpPr>
          <p:nvPr/>
        </p:nvSpPr>
        <p:spPr bwMode="auto">
          <a:xfrm rot="5400000" flipV="1">
            <a:off x="9465734" y="2960132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347199" y="3048000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n/B blocks</a:t>
            </a:r>
          </a:p>
        </p:txBody>
      </p:sp>
    </p:spTree>
    <p:extLst>
      <p:ext uri="{BB962C8B-B14F-4D97-AF65-F5344CB8AC3E}">
        <p14:creationId xmlns:p14="http://schemas.microsoft.com/office/powerpoint/2010/main" val="11453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1362075"/>
            <a:ext cx="8366125" cy="4972050"/>
          </a:xfrm>
        </p:spPr>
        <p:txBody>
          <a:bodyPr/>
          <a:lstStyle/>
          <a:p>
            <a:r>
              <a:rPr lang="en-US" dirty="0"/>
              <a:t>No blocking: (9/8) </a:t>
            </a:r>
            <a:r>
              <a:rPr lang="en-US" i="1" dirty="0"/>
              <a:t>n</a:t>
            </a:r>
            <a:r>
              <a:rPr lang="en-US" baseline="30000" dirty="0"/>
              <a:t>3</a:t>
            </a:r>
          </a:p>
          <a:p>
            <a:r>
              <a:rPr lang="en-US" dirty="0"/>
              <a:t>Blocking: 1/(4B) </a:t>
            </a:r>
            <a:r>
              <a:rPr lang="en-US" i="1" dirty="0"/>
              <a:t>n</a:t>
            </a:r>
            <a:r>
              <a:rPr lang="en-US" baseline="30000" dirty="0"/>
              <a:t>3</a:t>
            </a:r>
            <a:endParaRPr lang="en-US" dirty="0"/>
          </a:p>
          <a:p>
            <a:endParaRPr lang="en-US" dirty="0"/>
          </a:p>
          <a:p>
            <a:r>
              <a:rPr lang="en-US" dirty="0"/>
              <a:t>Suggests using largest possible block size B, but limit 3B</a:t>
            </a:r>
            <a:r>
              <a:rPr lang="en-US" baseline="30000" dirty="0"/>
              <a:t>2</a:t>
            </a:r>
            <a:r>
              <a:rPr lang="en-US" dirty="0"/>
              <a:t> &lt; C!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Reason for dramatic difference:</a:t>
            </a:r>
          </a:p>
          <a:p>
            <a:pPr lvl="1"/>
            <a:r>
              <a:rPr lang="en-US" dirty="0"/>
              <a:t>Matrix multiplication has inherent temporal locality:</a:t>
            </a:r>
          </a:p>
          <a:p>
            <a:pPr lvl="2"/>
            <a:r>
              <a:rPr lang="en-US" dirty="0"/>
              <a:t>Input data: 3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, computation 2</a:t>
            </a:r>
            <a:r>
              <a:rPr lang="en-US" i="1" dirty="0"/>
              <a:t>n</a:t>
            </a:r>
            <a:r>
              <a:rPr lang="en-US" baseline="30000" dirty="0"/>
              <a:t>3</a:t>
            </a:r>
          </a:p>
          <a:p>
            <a:pPr lvl="2"/>
            <a:r>
              <a:rPr lang="en-US" dirty="0"/>
              <a:t>Every array elements used O(</a:t>
            </a:r>
            <a:r>
              <a:rPr lang="en-US" i="1" dirty="0"/>
              <a:t>n</a:t>
            </a:r>
            <a:r>
              <a:rPr lang="en-US" dirty="0"/>
              <a:t>) times!</a:t>
            </a:r>
          </a:p>
          <a:p>
            <a:pPr lvl="1"/>
            <a:r>
              <a:rPr lang="en-US" dirty="0"/>
              <a:t>But program has to be written properly</a:t>
            </a:r>
          </a:p>
        </p:txBody>
      </p:sp>
    </p:spTree>
    <p:extLst>
      <p:ext uri="{BB962C8B-B14F-4D97-AF65-F5344CB8AC3E}">
        <p14:creationId xmlns:p14="http://schemas.microsoft.com/office/powerpoint/2010/main" val="282926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C044-0B6F-44B5-B437-910EF13F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1E08-3790-4F19-8E0A-525AFAAB0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PP 6.2(592),6.3(595),6.7,6.8,6.9,6.11,6.12(important),6.13,6.14, 6.15 and 6.16</a:t>
            </a:r>
          </a:p>
          <a:p>
            <a:r>
              <a:rPr lang="en-US" dirty="0"/>
              <a:t>6.17,6.18,6.19 and 6.20</a:t>
            </a:r>
          </a:p>
          <a:p>
            <a:r>
              <a:rPr lang="en-US" dirty="0"/>
              <a:t>All HW should be submitted in paper on Monday(No extension) to receive full </a:t>
            </a:r>
            <a:r>
              <a:rPr lang="en-US"/>
              <a:t>extra credits.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863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Summary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memories can have significant performance impact</a:t>
            </a:r>
          </a:p>
          <a:p>
            <a:endParaRPr lang="en-US" dirty="0"/>
          </a:p>
          <a:p>
            <a:r>
              <a:rPr lang="en-US" dirty="0"/>
              <a:t>You can write your programs to exploit this!</a:t>
            </a:r>
          </a:p>
          <a:p>
            <a:pPr lvl="1"/>
            <a:r>
              <a:rPr lang="en-US" dirty="0"/>
              <a:t>Focus on the inner loops, where bulk of computations and memory accesses occur. </a:t>
            </a:r>
          </a:p>
          <a:p>
            <a:pPr lvl="1"/>
            <a:r>
              <a:rPr lang="en-US" dirty="0"/>
              <a:t>Try to maximize spatial locality by reading data objects sequentially with stride 1.</a:t>
            </a:r>
          </a:p>
          <a:p>
            <a:pPr lvl="1"/>
            <a:r>
              <a:rPr lang="en-US" dirty="0"/>
              <a:t>Try to maximize temporal locality by using a data object as often as possible once it’s read from memory. </a:t>
            </a:r>
          </a:p>
        </p:txBody>
      </p:sp>
    </p:spTree>
    <p:extLst>
      <p:ext uri="{BB962C8B-B14F-4D97-AF65-F5344CB8AC3E}">
        <p14:creationId xmlns:p14="http://schemas.microsoft.com/office/powerpoint/2010/main" val="375726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A94C-A00C-45D2-90CC-F3E52D44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EC65-AD8C-4A7A-9017-34A49826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4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1585913" y="247650"/>
            <a:ext cx="8716962" cy="782638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cs typeface="Arial"/>
              </a:rPr>
              <a:t>Recall: Memory </a:t>
            </a:r>
            <a:br>
              <a:rPr lang="en-GB" dirty="0">
                <a:cs typeface="Arial"/>
              </a:rPr>
            </a:br>
            <a:r>
              <a:rPr lang="en-GB" dirty="0">
                <a:cs typeface="Arial"/>
              </a:rPr>
              <a:t>     Hierarchy</a:t>
            </a:r>
          </a:p>
        </p:txBody>
      </p:sp>
      <p:sp>
        <p:nvSpPr>
          <p:cNvPr id="151" name="AutoShape 195"/>
          <p:cNvSpPr>
            <a:spLocks noChangeAspect="1" noChangeArrowheads="1"/>
          </p:cNvSpPr>
          <p:nvPr/>
        </p:nvSpPr>
        <p:spPr bwMode="auto">
          <a:xfrm>
            <a:off x="2076450" y="342901"/>
            <a:ext cx="6902450" cy="64563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7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140000" scaled="0"/>
            <a:tileRect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2" name="Text Box 196"/>
          <p:cNvSpPr txBox="1">
            <a:spLocks noChangeAspect="1" noChangeArrowheads="1"/>
          </p:cNvSpPr>
          <p:nvPr/>
        </p:nvSpPr>
        <p:spPr bwMode="auto">
          <a:xfrm>
            <a:off x="5268217" y="834509"/>
            <a:ext cx="6238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Regs</a:t>
            </a:r>
            <a:endParaRPr lang="en-US" kern="0" dirty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3" name="Text Box 198"/>
          <p:cNvSpPr txBox="1">
            <a:spLocks noChangeAspect="1" noChangeArrowheads="1"/>
          </p:cNvSpPr>
          <p:nvPr/>
        </p:nvSpPr>
        <p:spPr bwMode="auto">
          <a:xfrm>
            <a:off x="5055818" y="1283386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L1 cache </a:t>
            </a:r>
          </a:p>
          <a:p>
            <a:pPr algn="ctr">
              <a:defRPr/>
            </a:pPr>
            <a:r>
              <a:rPr lang="en-US" kern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54" name="Text Box 199"/>
          <p:cNvSpPr txBox="1">
            <a:spLocks noChangeAspect="1" noChangeArrowheads="1"/>
          </p:cNvSpPr>
          <p:nvPr/>
        </p:nvSpPr>
        <p:spPr bwMode="auto">
          <a:xfrm>
            <a:off x="4824985" y="3821798"/>
            <a:ext cx="15103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Main memory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(DRAM)</a:t>
            </a:r>
          </a:p>
        </p:txBody>
      </p:sp>
      <p:sp>
        <p:nvSpPr>
          <p:cNvPr id="155" name="Text Box 200"/>
          <p:cNvSpPr txBox="1">
            <a:spLocks noChangeAspect="1" noChangeArrowheads="1"/>
          </p:cNvSpPr>
          <p:nvPr/>
        </p:nvSpPr>
        <p:spPr bwMode="auto">
          <a:xfrm>
            <a:off x="4360916" y="4847323"/>
            <a:ext cx="24384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Local secondary storage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(local disks)</a:t>
            </a:r>
          </a:p>
        </p:txBody>
      </p:sp>
      <p:sp>
        <p:nvSpPr>
          <p:cNvPr id="156" name="Line 203"/>
          <p:cNvSpPr>
            <a:spLocks noChangeAspect="1" noChangeShapeType="1"/>
          </p:cNvSpPr>
          <p:nvPr/>
        </p:nvSpPr>
        <p:spPr bwMode="auto">
          <a:xfrm>
            <a:off x="5037139" y="1265238"/>
            <a:ext cx="981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7" name="Line 204"/>
          <p:cNvSpPr>
            <a:spLocks noChangeAspect="1" noChangeShapeType="1"/>
          </p:cNvSpPr>
          <p:nvPr/>
        </p:nvSpPr>
        <p:spPr bwMode="auto">
          <a:xfrm>
            <a:off x="4686300" y="1903413"/>
            <a:ext cx="167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8" name="Line 205"/>
          <p:cNvSpPr>
            <a:spLocks noChangeAspect="1" noChangeShapeType="1"/>
          </p:cNvSpPr>
          <p:nvPr/>
        </p:nvSpPr>
        <p:spPr bwMode="auto">
          <a:xfrm>
            <a:off x="4303714" y="2655888"/>
            <a:ext cx="2447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9" name="Line 222"/>
          <p:cNvSpPr>
            <a:spLocks noChangeAspect="1" noChangeShapeType="1"/>
          </p:cNvSpPr>
          <p:nvPr/>
        </p:nvSpPr>
        <p:spPr bwMode="auto">
          <a:xfrm>
            <a:off x="1600200" y="3473450"/>
            <a:ext cx="0" cy="2344738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0" name="Text Box 223"/>
          <p:cNvSpPr txBox="1">
            <a:spLocks noChangeAspect="1" noChangeArrowheads="1"/>
          </p:cNvSpPr>
          <p:nvPr/>
        </p:nvSpPr>
        <p:spPr bwMode="auto">
          <a:xfrm>
            <a:off x="1647826" y="3625166"/>
            <a:ext cx="101021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Larger,  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slower, 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and 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cheaper 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(per byte)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storage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devices</a:t>
            </a:r>
          </a:p>
        </p:txBody>
      </p:sp>
      <p:sp>
        <p:nvSpPr>
          <p:cNvPr id="161" name="Line 224"/>
          <p:cNvSpPr>
            <a:spLocks noChangeAspect="1" noChangeShapeType="1"/>
          </p:cNvSpPr>
          <p:nvPr/>
        </p:nvSpPr>
        <p:spPr bwMode="auto">
          <a:xfrm>
            <a:off x="3779839" y="3586163"/>
            <a:ext cx="3475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2" name="Text Box 225"/>
          <p:cNvSpPr txBox="1">
            <a:spLocks noChangeAspect="1" noChangeArrowheads="1"/>
          </p:cNvSpPr>
          <p:nvPr/>
        </p:nvSpPr>
        <p:spPr bwMode="auto">
          <a:xfrm>
            <a:off x="4231876" y="5947461"/>
            <a:ext cx="26965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Remote secondary storage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(e.g., Web servers)</a:t>
            </a:r>
          </a:p>
        </p:txBody>
      </p:sp>
      <p:sp>
        <p:nvSpPr>
          <p:cNvPr id="165" name="Text Box 227"/>
          <p:cNvSpPr txBox="1">
            <a:spLocks noChangeAspect="1" noChangeArrowheads="1"/>
          </p:cNvSpPr>
          <p:nvPr/>
        </p:nvSpPr>
        <p:spPr bwMode="auto">
          <a:xfrm>
            <a:off x="8597306" y="5375050"/>
            <a:ext cx="206275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Local disks hold files retrieved from disks </a:t>
            </a:r>
          </a:p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on remote servers.</a:t>
            </a:r>
          </a:p>
        </p:txBody>
      </p:sp>
      <p:sp>
        <p:nvSpPr>
          <p:cNvPr id="166" name="Line 235"/>
          <p:cNvSpPr>
            <a:spLocks noChangeAspect="1" noChangeShapeType="1"/>
          </p:cNvSpPr>
          <p:nvPr/>
        </p:nvSpPr>
        <p:spPr bwMode="auto">
          <a:xfrm>
            <a:off x="3232151" y="4632325"/>
            <a:ext cx="4576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67" name="Text Box 236"/>
          <p:cNvSpPr txBox="1">
            <a:spLocks noChangeAspect="1" noChangeArrowheads="1"/>
          </p:cNvSpPr>
          <p:nvPr/>
        </p:nvSpPr>
        <p:spPr bwMode="auto">
          <a:xfrm>
            <a:off x="5055818" y="1948548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L2 cache 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69" name="Text Box 243"/>
          <p:cNvSpPr txBox="1">
            <a:spLocks noChangeAspect="1" noChangeArrowheads="1"/>
          </p:cNvSpPr>
          <p:nvPr/>
        </p:nvSpPr>
        <p:spPr bwMode="auto">
          <a:xfrm>
            <a:off x="6486526" y="1641804"/>
            <a:ext cx="2838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L1 cache holds cache lines retrieved from the L2 cache.</a:t>
            </a:r>
          </a:p>
        </p:txBody>
      </p:sp>
      <p:sp>
        <p:nvSpPr>
          <p:cNvPr id="171" name="Text Box 233"/>
          <p:cNvSpPr txBox="1">
            <a:spLocks noChangeAspect="1" noChangeArrowheads="1"/>
          </p:cNvSpPr>
          <p:nvPr/>
        </p:nvSpPr>
        <p:spPr bwMode="auto">
          <a:xfrm>
            <a:off x="6097588" y="973465"/>
            <a:ext cx="2919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CPU registers hold words retrieved from </a:t>
            </a:r>
            <a:r>
              <a:rPr lang="en-US" sz="1400" kern="0" dirty="0" err="1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th</a:t>
            </a: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e L1 cache.</a:t>
            </a:r>
          </a:p>
        </p:txBody>
      </p:sp>
      <p:sp>
        <p:nvSpPr>
          <p:cNvPr id="174" name="Text Box 231"/>
          <p:cNvSpPr txBox="1">
            <a:spLocks noChangeAspect="1" noChangeArrowheads="1"/>
          </p:cNvSpPr>
          <p:nvPr/>
        </p:nvSpPr>
        <p:spPr bwMode="auto">
          <a:xfrm>
            <a:off x="6889751" y="2403800"/>
            <a:ext cx="2628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L2 cache holds cache lines</a:t>
            </a:r>
          </a:p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 retrieved from L3 cache.</a:t>
            </a:r>
          </a:p>
        </p:txBody>
      </p:sp>
      <p:sp>
        <p:nvSpPr>
          <p:cNvPr id="176" name="Text Box 247"/>
          <p:cNvSpPr txBox="1">
            <a:spLocks noChangeAspect="1" noChangeArrowheads="1"/>
          </p:cNvSpPr>
          <p:nvPr/>
        </p:nvSpPr>
        <p:spPr bwMode="auto">
          <a:xfrm>
            <a:off x="4759325" y="64400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L0:</a:t>
            </a:r>
          </a:p>
        </p:txBody>
      </p:sp>
      <p:sp>
        <p:nvSpPr>
          <p:cNvPr id="177" name="Text Box 248"/>
          <p:cNvSpPr txBox="1">
            <a:spLocks noChangeAspect="1" noChangeArrowheads="1"/>
          </p:cNvSpPr>
          <p:nvPr/>
        </p:nvSpPr>
        <p:spPr bwMode="auto">
          <a:xfrm>
            <a:off x="4391025" y="1353622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L1:</a:t>
            </a:r>
          </a:p>
        </p:txBody>
      </p:sp>
      <p:sp>
        <p:nvSpPr>
          <p:cNvPr id="178" name="Text Box 249"/>
          <p:cNvSpPr txBox="1">
            <a:spLocks noChangeAspect="1" noChangeArrowheads="1"/>
          </p:cNvSpPr>
          <p:nvPr/>
        </p:nvSpPr>
        <p:spPr bwMode="auto">
          <a:xfrm>
            <a:off x="4010025" y="204100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L2:</a:t>
            </a:r>
          </a:p>
        </p:txBody>
      </p:sp>
      <p:sp>
        <p:nvSpPr>
          <p:cNvPr id="179" name="Text Box 250"/>
          <p:cNvSpPr txBox="1">
            <a:spLocks noChangeAspect="1" noChangeArrowheads="1"/>
          </p:cNvSpPr>
          <p:nvPr/>
        </p:nvSpPr>
        <p:spPr bwMode="auto">
          <a:xfrm>
            <a:off x="3603625" y="2796659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L3:</a:t>
            </a:r>
          </a:p>
        </p:txBody>
      </p:sp>
      <p:sp>
        <p:nvSpPr>
          <p:cNvPr id="180" name="Text Box 251"/>
          <p:cNvSpPr txBox="1">
            <a:spLocks noChangeAspect="1" noChangeArrowheads="1"/>
          </p:cNvSpPr>
          <p:nvPr/>
        </p:nvSpPr>
        <p:spPr bwMode="auto">
          <a:xfrm>
            <a:off x="3078163" y="3795197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L4:</a:t>
            </a:r>
          </a:p>
        </p:txBody>
      </p:sp>
      <p:sp>
        <p:nvSpPr>
          <p:cNvPr id="181" name="Text Box 252"/>
          <p:cNvSpPr txBox="1">
            <a:spLocks noChangeAspect="1" noChangeArrowheads="1"/>
          </p:cNvSpPr>
          <p:nvPr/>
        </p:nvSpPr>
        <p:spPr bwMode="auto">
          <a:xfrm>
            <a:off x="2457450" y="4912797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L5:</a:t>
            </a:r>
          </a:p>
        </p:txBody>
      </p:sp>
      <p:sp>
        <p:nvSpPr>
          <p:cNvPr id="182" name="Text Box 289"/>
          <p:cNvSpPr txBox="1">
            <a:spLocks noChangeAspect="1" noChangeArrowheads="1"/>
          </p:cNvSpPr>
          <p:nvPr/>
        </p:nvSpPr>
        <p:spPr bwMode="auto">
          <a:xfrm>
            <a:off x="1654176" y="1137553"/>
            <a:ext cx="101021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Smaller,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faster,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and 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costlier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(per byte)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storage </a:t>
            </a:r>
          </a:p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devices</a:t>
            </a:r>
          </a:p>
        </p:txBody>
      </p:sp>
      <p:sp>
        <p:nvSpPr>
          <p:cNvPr id="183" name="Line 291"/>
          <p:cNvSpPr>
            <a:spLocks noChangeShapeType="1"/>
          </p:cNvSpPr>
          <p:nvPr/>
        </p:nvSpPr>
        <p:spPr bwMode="auto">
          <a:xfrm flipH="1" flipV="1">
            <a:off x="1614488" y="954089"/>
            <a:ext cx="0" cy="215423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84" name="Line 292"/>
          <p:cNvSpPr>
            <a:spLocks noChangeAspect="1" noChangeShapeType="1"/>
          </p:cNvSpPr>
          <p:nvPr/>
        </p:nvSpPr>
        <p:spPr bwMode="auto">
          <a:xfrm>
            <a:off x="2641600" y="5743575"/>
            <a:ext cx="576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85" name="Text Box 293"/>
          <p:cNvSpPr txBox="1">
            <a:spLocks noChangeAspect="1" noChangeArrowheads="1"/>
          </p:cNvSpPr>
          <p:nvPr/>
        </p:nvSpPr>
        <p:spPr bwMode="auto">
          <a:xfrm>
            <a:off x="5055818" y="2780398"/>
            <a:ext cx="10486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L3 cache </a:t>
            </a:r>
          </a:p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Arial"/>
              </a:rPr>
              <a:t>(SRAM)</a:t>
            </a:r>
          </a:p>
        </p:txBody>
      </p:sp>
      <p:sp>
        <p:nvSpPr>
          <p:cNvPr id="187" name="Text Box 295"/>
          <p:cNvSpPr txBox="1">
            <a:spLocks noChangeAspect="1" noChangeArrowheads="1"/>
          </p:cNvSpPr>
          <p:nvPr/>
        </p:nvSpPr>
        <p:spPr bwMode="auto">
          <a:xfrm>
            <a:off x="7334251" y="3305501"/>
            <a:ext cx="28765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L3 cache holds cache lines</a:t>
            </a:r>
          </a:p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 retrieved from main memory.</a:t>
            </a:r>
          </a:p>
        </p:txBody>
      </p:sp>
      <p:sp>
        <p:nvSpPr>
          <p:cNvPr id="189" name="Text Box 297"/>
          <p:cNvSpPr txBox="1">
            <a:spLocks noChangeAspect="1" noChangeArrowheads="1"/>
          </p:cNvSpPr>
          <p:nvPr/>
        </p:nvSpPr>
        <p:spPr bwMode="auto">
          <a:xfrm>
            <a:off x="1911350" y="5963722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ker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Arial"/>
              </a:rPr>
              <a:t>L6:</a:t>
            </a:r>
          </a:p>
        </p:txBody>
      </p:sp>
      <p:sp>
        <p:nvSpPr>
          <p:cNvPr id="234" name="Text Box 229"/>
          <p:cNvSpPr txBox="1">
            <a:spLocks noChangeAspect="1" noChangeArrowheads="1"/>
          </p:cNvSpPr>
          <p:nvPr/>
        </p:nvSpPr>
        <p:spPr bwMode="auto">
          <a:xfrm>
            <a:off x="7923690" y="4346121"/>
            <a:ext cx="2549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400" kern="0" dirty="0">
                <a:solidFill>
                  <a:srgbClr val="C00000"/>
                </a:solidFill>
                <a:latin typeface="Calibri" panose="020F0502020204030204" pitchFamily="34" charset="0"/>
                <a:cs typeface="Arial"/>
              </a:rPr>
              <a:t>Main memory holds disk blocks retrieved from local disks.</a:t>
            </a:r>
          </a:p>
        </p:txBody>
      </p:sp>
    </p:spTree>
    <p:extLst>
      <p:ext uri="{BB962C8B-B14F-4D97-AF65-F5344CB8AC3E}">
        <p14:creationId xmlns:p14="http://schemas.microsoft.com/office/powerpoint/2010/main" val="22092581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/>
          <p:cNvGraphicFramePr>
            <a:graphicFrameLocks noGrp="1" noChangeAspect="1"/>
          </p:cNvGraphicFramePr>
          <p:nvPr>
            <p:extLst/>
          </p:nvPr>
        </p:nvGraphicFramePr>
        <p:xfrm>
          <a:off x="2266950" y="1197678"/>
          <a:ext cx="7567606" cy="5145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20" y="435678"/>
            <a:ext cx="4824581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Memory Mountain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752600" y="2852228"/>
            <a:ext cx="4495800" cy="2691560"/>
            <a:chOff x="152400" y="2876551"/>
            <a:chExt cx="4495800" cy="2691560"/>
          </a:xfrm>
        </p:grpSpPr>
        <p:sp>
          <p:nvSpPr>
            <p:cNvPr id="62" name="TextBox 61"/>
            <p:cNvSpPr txBox="1"/>
            <p:nvPr/>
          </p:nvSpPr>
          <p:spPr>
            <a:xfrm>
              <a:off x="152400" y="4737114"/>
              <a:ext cx="990600" cy="83099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>
                  <a:solidFill>
                    <a:srgbClr val="C00000"/>
                  </a:solidFill>
                </a:rPr>
                <a:t>Slopes </a:t>
              </a:r>
            </a:p>
            <a:p>
              <a:pPr algn="l"/>
              <a:r>
                <a:rPr lang="en-US" sz="1600" i="1" dirty="0">
                  <a:solidFill>
                    <a:srgbClr val="C00000"/>
                  </a:solidFill>
                </a:rPr>
                <a:t>of spatial locality</a:t>
              </a:r>
            </a:p>
          </p:txBody>
        </p:sp>
        <p:cxnSp>
          <p:nvCxnSpPr>
            <p:cNvPr id="63" name="Straight Arrow Connector 62"/>
            <p:cNvCxnSpPr>
              <a:stCxn id="62" idx="3"/>
            </p:cNvCxnSpPr>
            <p:nvPr/>
          </p:nvCxnSpPr>
          <p:spPr bwMode="auto">
            <a:xfrm flipV="1">
              <a:off x="1143000" y="2876551"/>
              <a:ext cx="3505200" cy="227606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63"/>
            <p:cNvCxnSpPr>
              <a:stCxn id="62" idx="3"/>
            </p:cNvCxnSpPr>
            <p:nvPr/>
          </p:nvCxnSpPr>
          <p:spPr bwMode="auto">
            <a:xfrm flipV="1">
              <a:off x="1143000" y="4523783"/>
              <a:ext cx="1390650" cy="6288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Arrow Connector 64"/>
            <p:cNvCxnSpPr>
              <a:stCxn id="62" idx="3"/>
            </p:cNvCxnSpPr>
            <p:nvPr/>
          </p:nvCxnSpPr>
          <p:spPr bwMode="auto">
            <a:xfrm flipV="1">
              <a:off x="1143000" y="3591017"/>
              <a:ext cx="2590800" cy="156159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9" name="Group 68"/>
          <p:cNvGrpSpPr/>
          <p:nvPr/>
        </p:nvGrpSpPr>
        <p:grpSpPr>
          <a:xfrm>
            <a:off x="5833906" y="2226217"/>
            <a:ext cx="4681695" cy="3502236"/>
            <a:chOff x="3852705" y="2226217"/>
            <a:chExt cx="4681695" cy="3502236"/>
          </a:xfrm>
        </p:grpSpPr>
        <p:sp>
          <p:nvSpPr>
            <p:cNvPr id="54" name="TextBox 53"/>
            <p:cNvSpPr txBox="1"/>
            <p:nvPr/>
          </p:nvSpPr>
          <p:spPr>
            <a:xfrm>
              <a:off x="7163568" y="3406973"/>
              <a:ext cx="1370832" cy="83099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>
                  <a:solidFill>
                    <a:srgbClr val="C00000"/>
                  </a:solidFill>
                </a:rPr>
                <a:t>Ridges </a:t>
              </a:r>
            </a:p>
            <a:p>
              <a:pPr algn="l"/>
              <a:r>
                <a:rPr lang="en-US" sz="1600" i="1" dirty="0">
                  <a:solidFill>
                    <a:srgbClr val="C00000"/>
                  </a:solidFill>
                </a:rPr>
                <a:t>of temporal locality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5963999" y="2226217"/>
              <a:ext cx="399468" cy="3693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anose="020F0502020204030204" pitchFamily="34" charset="0"/>
                  <a:ea typeface="ＭＳ Ｐゴシック" charset="0"/>
                </a:rPr>
                <a:t>L1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3852705" y="5359121"/>
              <a:ext cx="681597" cy="3693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latin typeface="Calibri" panose="020F0502020204030204" pitchFamily="34" charset="0"/>
                  <a:ea typeface="ＭＳ Ｐゴシック" charset="0"/>
                </a:rPr>
                <a:t>Mem</a:t>
              </a:r>
              <a:endParaRPr lang="en-US" dirty="0">
                <a:latin typeface="Calibri" panose="020F0502020204030204" pitchFamily="34" charset="0"/>
                <a:ea typeface="ＭＳ Ｐゴシック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459917" y="3699361"/>
              <a:ext cx="399468" cy="3693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anose="020F0502020204030204" pitchFamily="34" charset="0"/>
                  <a:ea typeface="ＭＳ Ｐゴシック" charset="0"/>
                </a:rPr>
                <a:t>L2</a:t>
              </a: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4654912" y="4506906"/>
              <a:ext cx="399468" cy="3693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anose="020F0502020204030204" pitchFamily="34" charset="0"/>
                  <a:ea typeface="ＭＳ Ｐゴシック" charset="0"/>
                </a:rPr>
                <a:t>L3</a:t>
              </a:r>
            </a:p>
          </p:txBody>
        </p:sp>
        <p:cxnSp>
          <p:nvCxnSpPr>
            <p:cNvPr id="59" name="Straight Arrow Connector 58"/>
            <p:cNvCxnSpPr>
              <a:stCxn id="54" idx="1"/>
              <a:endCxn id="55" idx="3"/>
            </p:cNvCxnSpPr>
            <p:nvPr/>
          </p:nvCxnSpPr>
          <p:spPr bwMode="auto">
            <a:xfrm flipH="1" flipV="1">
              <a:off x="6363467" y="2410883"/>
              <a:ext cx="800101" cy="1411589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Arrow Connector 59"/>
            <p:cNvCxnSpPr>
              <a:stCxn id="54" idx="1"/>
              <a:endCxn id="57" idx="3"/>
            </p:cNvCxnSpPr>
            <p:nvPr/>
          </p:nvCxnSpPr>
          <p:spPr bwMode="auto">
            <a:xfrm flipH="1">
              <a:off x="5859385" y="3822472"/>
              <a:ext cx="1304183" cy="6155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Arrow Connector 60"/>
            <p:cNvCxnSpPr>
              <a:stCxn id="54" idx="1"/>
              <a:endCxn id="58" idx="3"/>
            </p:cNvCxnSpPr>
            <p:nvPr/>
          </p:nvCxnSpPr>
          <p:spPr bwMode="auto">
            <a:xfrm flipH="1">
              <a:off x="5054380" y="3822472"/>
              <a:ext cx="2109188" cy="86910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>
              <a:stCxn id="54" idx="1"/>
              <a:endCxn id="56" idx="3"/>
            </p:cNvCxnSpPr>
            <p:nvPr/>
          </p:nvCxnSpPr>
          <p:spPr bwMode="auto">
            <a:xfrm flipH="1">
              <a:off x="4534302" y="3822472"/>
              <a:ext cx="2629266" cy="172131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/>
          <p:cNvGrpSpPr/>
          <p:nvPr/>
        </p:nvGrpSpPr>
        <p:grpSpPr>
          <a:xfrm>
            <a:off x="1524000" y="1116426"/>
            <a:ext cx="3447702" cy="932541"/>
            <a:chOff x="57498" y="1371600"/>
            <a:chExt cx="3447702" cy="932541"/>
          </a:xfrm>
        </p:grpSpPr>
        <p:sp>
          <p:nvSpPr>
            <p:cNvPr id="67" name="TextBox 66"/>
            <p:cNvSpPr txBox="1"/>
            <p:nvPr/>
          </p:nvSpPr>
          <p:spPr>
            <a:xfrm>
              <a:off x="57498" y="1371600"/>
              <a:ext cx="1237902" cy="584776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>
                  <a:solidFill>
                    <a:srgbClr val="C00000"/>
                  </a:solidFill>
                </a:rPr>
                <a:t>Aggressive prefetching</a:t>
              </a:r>
            </a:p>
          </p:txBody>
        </p:sp>
        <p:cxnSp>
          <p:nvCxnSpPr>
            <p:cNvPr id="68" name="Straight Arrow Connector 67"/>
            <p:cNvCxnSpPr>
              <a:stCxn id="67" idx="3"/>
            </p:cNvCxnSpPr>
            <p:nvPr/>
          </p:nvCxnSpPr>
          <p:spPr bwMode="auto">
            <a:xfrm>
              <a:off x="1295400" y="1663988"/>
              <a:ext cx="2209800" cy="64015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" name="TextBox 52"/>
          <p:cNvSpPr txBox="1"/>
          <p:nvPr/>
        </p:nvSpPr>
        <p:spPr>
          <a:xfrm>
            <a:off x="8610601" y="304800"/>
            <a:ext cx="1786323" cy="17543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</a:rPr>
              <a:t>Core i5 </a:t>
            </a:r>
            <a:r>
              <a:rPr lang="en-US" dirty="0" err="1">
                <a:latin typeface="Calibri" panose="020F0502020204030204" pitchFamily="34" charset="0"/>
              </a:rPr>
              <a:t>Haswell</a:t>
            </a:r>
            <a:endParaRPr lang="en-US" dirty="0">
              <a:latin typeface="Calibri" panose="020F0502020204030204" pitchFamily="34" charset="0"/>
            </a:endParaRPr>
          </a:p>
          <a:p>
            <a:pPr algn="l"/>
            <a:r>
              <a:rPr lang="en-US" dirty="0">
                <a:latin typeface="Calibri" panose="020F0502020204030204" pitchFamily="34" charset="0"/>
              </a:rPr>
              <a:t>3.1 GHz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32 KB L1 d-cache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256 KB L2 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8 MB L3 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64 B block size</a:t>
            </a:r>
          </a:p>
        </p:txBody>
      </p:sp>
    </p:spTree>
    <p:extLst>
      <p:ext uri="{BB962C8B-B14F-4D97-AF65-F5344CB8AC3E}">
        <p14:creationId xmlns:p14="http://schemas.microsoft.com/office/powerpoint/2010/main" val="367787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 noGrp="1"/>
          </p:cNvGraphicFramePr>
          <p:nvPr>
            <p:extLst/>
          </p:nvPr>
        </p:nvGraphicFramePr>
        <p:xfrm>
          <a:off x="1809751" y="1752600"/>
          <a:ext cx="6631517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20" y="435678"/>
            <a:ext cx="6119981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Cache Capacity Effects from Memory Mountain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610601" y="304800"/>
            <a:ext cx="17863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</a:rPr>
              <a:t>Core i7 </a:t>
            </a:r>
            <a:r>
              <a:rPr lang="en-US" dirty="0" err="1">
                <a:latin typeface="Calibri" panose="020F0502020204030204" pitchFamily="34" charset="0"/>
              </a:rPr>
              <a:t>Haswell</a:t>
            </a:r>
            <a:endParaRPr lang="en-US" dirty="0">
              <a:latin typeface="Calibri" panose="020F0502020204030204" pitchFamily="34" charset="0"/>
            </a:endParaRPr>
          </a:p>
          <a:p>
            <a:pPr algn="l"/>
            <a:r>
              <a:rPr lang="en-US" dirty="0">
                <a:latin typeface="Calibri" panose="020F0502020204030204" pitchFamily="34" charset="0"/>
              </a:rPr>
              <a:t>3.1 GHz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32 KB L1 d-cache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256 KB L2 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8 MB L3 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64 B block size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19067" y="3733801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Slice through memory mountain with stride=8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162800" y="1905000"/>
            <a:ext cx="838200" cy="3657600"/>
          </a:xfrm>
          <a:prstGeom prst="rect">
            <a:avLst/>
          </a:prstGeom>
          <a:noFill/>
          <a:ln w="28575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L1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096000" y="1905000"/>
            <a:ext cx="1066800" cy="3657600"/>
          </a:xfrm>
          <a:prstGeom prst="rect">
            <a:avLst/>
          </a:prstGeom>
          <a:noFill/>
          <a:ln w="28575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L2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267200" y="1905000"/>
            <a:ext cx="1828800" cy="3657600"/>
          </a:xfrm>
          <a:prstGeom prst="rect">
            <a:avLst/>
          </a:prstGeom>
          <a:noFill/>
          <a:ln w="28575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L3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743200" y="1905000"/>
            <a:ext cx="1524000" cy="3657600"/>
          </a:xfrm>
          <a:prstGeom prst="rect">
            <a:avLst/>
          </a:prstGeom>
          <a:noFill/>
          <a:ln w="28575" cap="flat" cmpd="sng" algn="ctr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Main Memory</a:t>
            </a:r>
          </a:p>
        </p:txBody>
      </p:sp>
    </p:spTree>
    <p:extLst>
      <p:ext uri="{BB962C8B-B14F-4D97-AF65-F5344CB8AC3E}">
        <p14:creationId xmlns:p14="http://schemas.microsoft.com/office/powerpoint/2010/main" val="23106840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1779973" y="1600200"/>
          <a:ext cx="8616950" cy="497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20" y="435678"/>
            <a:ext cx="6119981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Cache Block Size Effects from Memory Mountain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610601" y="304800"/>
            <a:ext cx="17863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</a:rPr>
              <a:t>Core i7 </a:t>
            </a:r>
            <a:r>
              <a:rPr lang="en-US" dirty="0" err="1">
                <a:latin typeface="Calibri" panose="020F0502020204030204" pitchFamily="34" charset="0"/>
              </a:rPr>
              <a:t>Haswell</a:t>
            </a:r>
            <a:endParaRPr lang="en-US" dirty="0">
              <a:latin typeface="Calibri" panose="020F0502020204030204" pitchFamily="34" charset="0"/>
            </a:endParaRPr>
          </a:p>
          <a:p>
            <a:pPr algn="l"/>
            <a:r>
              <a:rPr lang="en-US" dirty="0">
                <a:latin typeface="Calibri" panose="020F0502020204030204" pitchFamily="34" charset="0"/>
              </a:rPr>
              <a:t>2.26 GHz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32 KB L1 d-cache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256 KB L2 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8 MB L3 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64 B block size</a:t>
            </a:r>
          </a:p>
        </p:txBody>
      </p:sp>
      <p:sp>
        <p:nvSpPr>
          <p:cNvPr id="5" name="Left Brace 4"/>
          <p:cNvSpPr/>
          <p:nvPr/>
        </p:nvSpPr>
        <p:spPr bwMode="auto">
          <a:xfrm rot="5400000">
            <a:off x="7505700" y="3431695"/>
            <a:ext cx="381000" cy="2133600"/>
          </a:xfrm>
          <a:prstGeom prst="leftBrac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 bwMode="auto">
          <a:xfrm rot="7430138">
            <a:off x="4817268" y="1512016"/>
            <a:ext cx="476443" cy="3816306"/>
          </a:xfrm>
          <a:prstGeom prst="leftBrac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01496" y="2780268"/>
            <a:ext cx="159930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Miss rate = s/8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07200" y="3786170"/>
            <a:ext cx="158668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Miss rate = 1.0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0" y="6147937"/>
            <a:ext cx="89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Stride s</a:t>
            </a:r>
          </a:p>
        </p:txBody>
      </p:sp>
    </p:spTree>
    <p:extLst>
      <p:ext uri="{BB962C8B-B14F-4D97-AF65-F5344CB8AC3E}">
        <p14:creationId xmlns:p14="http://schemas.microsoft.com/office/powerpoint/2010/main" val="18837220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1779973" y="1600200"/>
          <a:ext cx="8616950" cy="497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20" y="435678"/>
            <a:ext cx="6119981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Block Size Effects from Memory Mountain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610601" y="304800"/>
            <a:ext cx="17863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</a:rPr>
              <a:t>Core i7 </a:t>
            </a:r>
            <a:r>
              <a:rPr lang="en-US" dirty="0" err="1">
                <a:latin typeface="Calibri" panose="020F0502020204030204" pitchFamily="34" charset="0"/>
              </a:rPr>
              <a:t>Haswell</a:t>
            </a:r>
            <a:endParaRPr lang="en-US" dirty="0">
              <a:latin typeface="Calibri" panose="020F0502020204030204" pitchFamily="34" charset="0"/>
            </a:endParaRPr>
          </a:p>
          <a:p>
            <a:pPr algn="l"/>
            <a:r>
              <a:rPr lang="en-US" dirty="0">
                <a:latin typeface="Calibri" panose="020F0502020204030204" pitchFamily="34" charset="0"/>
              </a:rPr>
              <a:t>2.26 GHz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32 KB L1 d-cache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256 KB L2 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8 MB L3 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64 B block size</a:t>
            </a:r>
          </a:p>
        </p:txBody>
      </p:sp>
      <p:sp>
        <p:nvSpPr>
          <p:cNvPr id="15" name="Left Brace 14"/>
          <p:cNvSpPr/>
          <p:nvPr/>
        </p:nvSpPr>
        <p:spPr bwMode="auto">
          <a:xfrm rot="7430138">
            <a:off x="4817268" y="1512016"/>
            <a:ext cx="476443" cy="3816306"/>
          </a:xfrm>
          <a:prstGeom prst="leftBrac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5257801" y="2286000"/>
          <a:ext cx="4765675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4" imgW="3873500" imgH="939800" progId="Equation.3">
                  <p:embed/>
                </p:oleObj>
              </mc:Choice>
              <mc:Fallback>
                <p:oleObj name="Equation" r:id="rId4" imgW="3873500" imgH="9398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57801" y="2286000"/>
                        <a:ext cx="4765675" cy="1157288"/>
                      </a:xfrm>
                      <a:prstGeom prst="rect">
                        <a:avLst/>
                      </a:prstGeom>
                      <a:solidFill>
                        <a:srgbClr val="F6F5BD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144000" y="6147937"/>
            <a:ext cx="89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Stride s</a:t>
            </a:r>
          </a:p>
        </p:txBody>
      </p:sp>
    </p:spTree>
    <p:extLst>
      <p:ext uri="{BB962C8B-B14F-4D97-AF65-F5344CB8AC3E}">
        <p14:creationId xmlns:p14="http://schemas.microsoft.com/office/powerpoint/2010/main" val="1007142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/>
          <p:cNvGraphicFramePr>
            <a:graphicFrameLocks noGrp="1" noChangeAspect="1"/>
          </p:cNvGraphicFramePr>
          <p:nvPr>
            <p:extLst/>
          </p:nvPr>
        </p:nvGraphicFramePr>
        <p:xfrm>
          <a:off x="1809750" y="734568"/>
          <a:ext cx="8248650" cy="5609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029298" y="1116425"/>
            <a:ext cx="1237902" cy="58477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solidFill>
                  <a:srgbClr val="C00000"/>
                </a:solidFill>
              </a:rPr>
              <a:t>No prefetching</a:t>
            </a:r>
          </a:p>
        </p:txBody>
      </p:sp>
      <p:cxnSp>
        <p:nvCxnSpPr>
          <p:cNvPr id="68" name="Straight Arrow Connector 67"/>
          <p:cNvCxnSpPr/>
          <p:nvPr/>
        </p:nvCxnSpPr>
        <p:spPr bwMode="auto">
          <a:xfrm>
            <a:off x="4267200" y="1295400"/>
            <a:ext cx="704502" cy="13716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20" y="435678"/>
            <a:ext cx="4824581" cy="762000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dirty="0"/>
              <a:t>2008 Memory Mountain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610601" y="304800"/>
            <a:ext cx="1787669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</a:rPr>
              <a:t>Core 2 Duo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2.4 GHz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32 KB L1 d-cache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6MB L2 cache</a:t>
            </a:r>
          </a:p>
          <a:p>
            <a:pPr algn="l"/>
            <a:r>
              <a:rPr lang="en-US" dirty="0">
                <a:latin typeface="Calibri" panose="020F0502020204030204" pitchFamily="34" charset="0"/>
              </a:rPr>
              <a:t>64 B block size</a:t>
            </a:r>
          </a:p>
        </p:txBody>
      </p:sp>
    </p:spTree>
    <p:extLst>
      <p:ext uri="{BB962C8B-B14F-4D97-AF65-F5344CB8AC3E}">
        <p14:creationId xmlns:p14="http://schemas.microsoft.com/office/powerpoint/2010/main" val="42733518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jik</a:t>
            </a:r>
            <a:r>
              <a:rPr lang="en-US" dirty="0"/>
              <a:t>)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1824039" y="1779588"/>
            <a:ext cx="4721225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jik</a:t>
            </a:r>
            <a:r>
              <a:rPr lang="en-US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(j=0; j&lt;n; </a:t>
            </a:r>
            <a:r>
              <a:rPr lang="en-US" dirty="0" err="1">
                <a:latin typeface="Courier New" charset="0"/>
              </a:rPr>
              <a:t>j++</a:t>
            </a:r>
            <a:r>
              <a:rPr lang="en-US" dirty="0">
                <a:latin typeface="Courier New" charset="0"/>
              </a:rPr>
              <a:t>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(i=0; i&lt;n; i++)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for (k=0; k&lt;n; k++)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urier New" charset="0"/>
              </a:rPr>
              <a:t>sum += a[i][k]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c[i][j] = sum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70929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83121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94551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7224713" y="3235326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A</a:t>
            </a: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8443914" y="3235326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B</a:t>
            </a: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9601200" y="3235326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C</a:t>
            </a:r>
          </a:p>
        </p:txBody>
      </p:sp>
      <p:sp>
        <p:nvSpPr>
          <p:cNvPr id="172042" name="Line 10"/>
          <p:cNvSpPr>
            <a:spLocks noChangeShapeType="1"/>
          </p:cNvSpPr>
          <p:nvPr/>
        </p:nvSpPr>
        <p:spPr bwMode="auto">
          <a:xfrm>
            <a:off x="8534400" y="2660650"/>
            <a:ext cx="0" cy="5080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3" name="Line 11"/>
          <p:cNvSpPr>
            <a:spLocks noChangeShapeType="1"/>
          </p:cNvSpPr>
          <p:nvPr/>
        </p:nvSpPr>
        <p:spPr bwMode="auto">
          <a:xfrm>
            <a:off x="7099300" y="3028950"/>
            <a:ext cx="58420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7681914" y="2854326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(i,*)</a:t>
            </a:r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8291513" y="2320926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(*,j)</a:t>
            </a:r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9613900" y="2965450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7" name="Rectangle 15"/>
          <p:cNvSpPr>
            <a:spLocks noChangeArrowheads="1"/>
          </p:cNvSpPr>
          <p:nvPr/>
        </p:nvSpPr>
        <p:spPr bwMode="auto">
          <a:xfrm>
            <a:off x="9434514" y="2625726"/>
            <a:ext cx="52250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(i,j)</a:t>
            </a:r>
          </a:p>
        </p:txBody>
      </p:sp>
      <p:sp>
        <p:nvSpPr>
          <p:cNvPr id="172048" name="Rectangle 16"/>
          <p:cNvSpPr>
            <a:spLocks noChangeArrowheads="1"/>
          </p:cNvSpPr>
          <p:nvPr/>
        </p:nvSpPr>
        <p:spPr bwMode="auto">
          <a:xfrm>
            <a:off x="7072313" y="1787526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2050" name="Rectangle 18"/>
          <p:cNvSpPr>
            <a:spLocks noChangeArrowheads="1"/>
          </p:cNvSpPr>
          <p:nvPr/>
        </p:nvSpPr>
        <p:spPr bwMode="auto">
          <a:xfrm>
            <a:off x="6858001" y="4244976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Row-wise</a:t>
            </a:r>
          </a:p>
        </p:txBody>
      </p:sp>
      <p:sp>
        <p:nvSpPr>
          <p:cNvPr id="172051" name="Line 19"/>
          <p:cNvSpPr>
            <a:spLocks noChangeShapeType="1"/>
          </p:cNvSpPr>
          <p:nvPr/>
        </p:nvSpPr>
        <p:spPr bwMode="auto">
          <a:xfrm flipV="1">
            <a:off x="7415213" y="3581401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8059739" y="4244976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 flipV="1">
            <a:off x="8616951" y="3581401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6" name="Rectangle 24"/>
          <p:cNvSpPr>
            <a:spLocks noChangeArrowheads="1"/>
          </p:cNvSpPr>
          <p:nvPr/>
        </p:nvSpPr>
        <p:spPr bwMode="auto">
          <a:xfrm>
            <a:off x="9408466" y="4244976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 flipV="1">
            <a:off x="9747251" y="3587750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8" name="Rectangle 26"/>
          <p:cNvSpPr>
            <a:spLocks noChangeArrowheads="1"/>
          </p:cNvSpPr>
          <p:nvPr/>
        </p:nvSpPr>
        <p:spPr bwMode="auto">
          <a:xfrm>
            <a:off x="1968501" y="4868864"/>
            <a:ext cx="5446713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per inner loop iteration: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sz="2400" dirty="0">
              <a:latin typeface="Calibri"/>
              <a:cs typeface="Calibri"/>
            </a:endParaRP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0.25	1.0	0.0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646837" y="4256292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67488" y="6015335"/>
            <a:ext cx="4024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Block size = 32B (four doubles)</a:t>
            </a:r>
          </a:p>
        </p:txBody>
      </p:sp>
    </p:spTree>
    <p:extLst>
      <p:ext uri="{BB962C8B-B14F-4D97-AF65-F5344CB8AC3E}">
        <p14:creationId xmlns:p14="http://schemas.microsoft.com/office/powerpoint/2010/main" val="1059134774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7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ikj</a:t>
            </a:r>
            <a:r>
              <a:rPr lang="en-US" dirty="0"/>
              <a:t>)</a:t>
            </a:r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2014539" y="1757364"/>
            <a:ext cx="4314825" cy="25158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ikj</a:t>
            </a:r>
            <a:r>
              <a:rPr lang="en-US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(i=0; i&lt;n; i++)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a[i][k];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for (j=0; j&lt;n; </a:t>
            </a:r>
            <a:r>
              <a:rPr lang="en-US" dirty="0" err="1">
                <a:latin typeface="Courier New" charset="0"/>
              </a:rPr>
              <a:t>j++</a:t>
            </a:r>
            <a:r>
              <a:rPr lang="en-US" dirty="0">
                <a:latin typeface="Courier New" charset="0"/>
              </a:rPr>
              <a:t>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urier New" charset="0"/>
              </a:rPr>
              <a:t>c[i][j] += r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68643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80835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9251950" y="23780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6996113" y="2959101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A</a:t>
            </a:r>
          </a:p>
        </p:txBody>
      </p:sp>
      <p:sp>
        <p:nvSpPr>
          <p:cNvPr id="174088" name="Rectangle 8"/>
          <p:cNvSpPr>
            <a:spLocks noChangeArrowheads="1"/>
          </p:cNvSpPr>
          <p:nvPr/>
        </p:nvSpPr>
        <p:spPr bwMode="auto">
          <a:xfrm>
            <a:off x="8215314" y="2959101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B</a:t>
            </a:r>
          </a:p>
        </p:txBody>
      </p:sp>
      <p:sp>
        <p:nvSpPr>
          <p:cNvPr id="174089" name="Rectangle 9"/>
          <p:cNvSpPr>
            <a:spLocks noChangeArrowheads="1"/>
          </p:cNvSpPr>
          <p:nvPr/>
        </p:nvSpPr>
        <p:spPr bwMode="auto">
          <a:xfrm>
            <a:off x="9372600" y="2959101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4090" name="Rectangle 10"/>
          <p:cNvSpPr>
            <a:spLocks noChangeArrowheads="1"/>
          </p:cNvSpPr>
          <p:nvPr/>
        </p:nvSpPr>
        <p:spPr bwMode="auto">
          <a:xfrm>
            <a:off x="9840914" y="2578101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(i,*)</a:t>
            </a:r>
          </a:p>
        </p:txBody>
      </p:sp>
      <p:sp>
        <p:nvSpPr>
          <p:cNvPr id="174091" name="Line 11"/>
          <p:cNvSpPr>
            <a:spLocks noChangeShapeType="1"/>
          </p:cNvSpPr>
          <p:nvPr/>
        </p:nvSpPr>
        <p:spPr bwMode="auto">
          <a:xfrm>
            <a:off x="9258300" y="2752725"/>
            <a:ext cx="58420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92" name="Rectangle 12"/>
          <p:cNvSpPr>
            <a:spLocks noChangeArrowheads="1"/>
          </p:cNvSpPr>
          <p:nvPr/>
        </p:nvSpPr>
        <p:spPr bwMode="auto">
          <a:xfrm>
            <a:off x="6946900" y="2765425"/>
            <a:ext cx="50800" cy="50800"/>
          </a:xfrm>
          <a:prstGeom prst="rect">
            <a:avLst/>
          </a:prstGeom>
          <a:solidFill>
            <a:schemeClr val="tx1"/>
          </a:solidFill>
          <a:ln w="571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93" name="Rectangle 13"/>
          <p:cNvSpPr>
            <a:spLocks noChangeArrowheads="1"/>
          </p:cNvSpPr>
          <p:nvPr/>
        </p:nvSpPr>
        <p:spPr bwMode="auto">
          <a:xfrm>
            <a:off x="6796089" y="2349501"/>
            <a:ext cx="57773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(i,k)</a:t>
            </a:r>
          </a:p>
        </p:txBody>
      </p:sp>
      <p:sp>
        <p:nvSpPr>
          <p:cNvPr id="174094" name="Rectangle 14"/>
          <p:cNvSpPr>
            <a:spLocks noChangeArrowheads="1"/>
          </p:cNvSpPr>
          <p:nvPr/>
        </p:nvSpPr>
        <p:spPr bwMode="auto">
          <a:xfrm>
            <a:off x="8672513" y="2349501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(k,*)</a:t>
            </a:r>
          </a:p>
        </p:txBody>
      </p:sp>
      <p:sp>
        <p:nvSpPr>
          <p:cNvPr id="174095" name="Line 15"/>
          <p:cNvSpPr>
            <a:spLocks noChangeShapeType="1"/>
          </p:cNvSpPr>
          <p:nvPr/>
        </p:nvSpPr>
        <p:spPr bwMode="auto">
          <a:xfrm>
            <a:off x="8089900" y="2524125"/>
            <a:ext cx="58420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096" name="Rectangle 16"/>
          <p:cNvSpPr>
            <a:spLocks noChangeArrowheads="1"/>
          </p:cNvSpPr>
          <p:nvPr/>
        </p:nvSpPr>
        <p:spPr bwMode="auto">
          <a:xfrm>
            <a:off x="6907213" y="1816101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4098" name="Rectangle 18"/>
          <p:cNvSpPr>
            <a:spLocks noChangeArrowheads="1"/>
          </p:cNvSpPr>
          <p:nvPr/>
        </p:nvSpPr>
        <p:spPr bwMode="auto">
          <a:xfrm>
            <a:off x="7848601" y="4016376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Row-wise</a:t>
            </a:r>
          </a:p>
        </p:txBody>
      </p:sp>
      <p:sp>
        <p:nvSpPr>
          <p:cNvPr id="174099" name="Line 19"/>
          <p:cNvSpPr>
            <a:spLocks noChangeShapeType="1"/>
          </p:cNvSpPr>
          <p:nvPr/>
        </p:nvSpPr>
        <p:spPr bwMode="auto">
          <a:xfrm flipV="1">
            <a:off x="8405813" y="3352801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101" name="Rectangle 21"/>
          <p:cNvSpPr>
            <a:spLocks noChangeArrowheads="1"/>
          </p:cNvSpPr>
          <p:nvPr/>
        </p:nvSpPr>
        <p:spPr bwMode="auto">
          <a:xfrm>
            <a:off x="8991601" y="4016376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Row-wise</a:t>
            </a:r>
          </a:p>
        </p:txBody>
      </p:sp>
      <p:sp>
        <p:nvSpPr>
          <p:cNvPr id="174102" name="Line 22"/>
          <p:cNvSpPr>
            <a:spLocks noChangeShapeType="1"/>
          </p:cNvSpPr>
          <p:nvPr/>
        </p:nvSpPr>
        <p:spPr bwMode="auto">
          <a:xfrm flipV="1">
            <a:off x="9548813" y="3352801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104" name="Rectangle 24"/>
          <p:cNvSpPr>
            <a:spLocks noChangeArrowheads="1"/>
          </p:cNvSpPr>
          <p:nvPr/>
        </p:nvSpPr>
        <p:spPr bwMode="auto">
          <a:xfrm>
            <a:off x="6751638" y="4024314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Fixed</a:t>
            </a:r>
          </a:p>
        </p:txBody>
      </p:sp>
      <p:sp>
        <p:nvSpPr>
          <p:cNvPr id="174105" name="Line 25"/>
          <p:cNvSpPr>
            <a:spLocks noChangeShapeType="1"/>
          </p:cNvSpPr>
          <p:nvPr/>
        </p:nvSpPr>
        <p:spPr bwMode="auto">
          <a:xfrm flipV="1">
            <a:off x="7156450" y="3360738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4106" name="Rectangle 26"/>
          <p:cNvSpPr>
            <a:spLocks noChangeArrowheads="1"/>
          </p:cNvSpPr>
          <p:nvPr/>
        </p:nvSpPr>
        <p:spPr bwMode="auto">
          <a:xfrm>
            <a:off x="1968500" y="4868864"/>
            <a:ext cx="51943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per inner loop iteration: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sz="2400" dirty="0">
              <a:latin typeface="Calibri"/>
              <a:cs typeface="Calibri"/>
            </a:endParaRP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0.0	0.25	0.25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495800" y="3962401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67488" y="6015335"/>
            <a:ext cx="4024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Block size = 32B (four doubles)</a:t>
            </a:r>
          </a:p>
        </p:txBody>
      </p:sp>
    </p:spTree>
    <p:extLst>
      <p:ext uri="{BB962C8B-B14F-4D97-AF65-F5344CB8AC3E}">
        <p14:creationId xmlns:p14="http://schemas.microsoft.com/office/powerpoint/2010/main" val="3680148172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55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kji</a:t>
            </a:r>
            <a:r>
              <a:rPr lang="en-US" dirty="0"/>
              <a:t>)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2141539" y="1782764"/>
            <a:ext cx="4518025" cy="251581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kji</a:t>
            </a:r>
            <a:r>
              <a:rPr lang="en-US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(k=0; k&lt;n; k++)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(j=0; j&lt;n; </a:t>
            </a:r>
            <a:r>
              <a:rPr lang="en-US" dirty="0" err="1">
                <a:latin typeface="Courier New" charset="0"/>
              </a:rPr>
              <a:t>j++</a:t>
            </a:r>
            <a:r>
              <a:rPr lang="en-US" dirty="0">
                <a:latin typeface="Courier New" charset="0"/>
              </a:rPr>
              <a:t>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for (i=0; i&lt;n; i++)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Courier New" charset="0"/>
              </a:rPr>
              <a:t>c[i][j] += a[i][k] * r;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	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7181850" y="26066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8401050" y="26066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9569450" y="26066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7313613" y="3124201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A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8532814" y="3124201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B</a:t>
            </a: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9753600" y="3124201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C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9498013" y="2273301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(*,j)</a:t>
            </a: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8534400" y="3006725"/>
            <a:ext cx="50800" cy="50800"/>
          </a:xfrm>
          <a:prstGeom prst="rect">
            <a:avLst/>
          </a:prstGeom>
          <a:solidFill>
            <a:schemeClr val="tx1"/>
          </a:solidFill>
          <a:ln w="5715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0" name="Rectangle 12"/>
          <p:cNvSpPr>
            <a:spLocks noChangeArrowheads="1"/>
          </p:cNvSpPr>
          <p:nvPr/>
        </p:nvSpPr>
        <p:spPr bwMode="auto">
          <a:xfrm>
            <a:off x="8316913" y="2590801"/>
            <a:ext cx="58023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(k,j)</a:t>
            </a:r>
          </a:p>
        </p:txBody>
      </p:sp>
      <p:sp>
        <p:nvSpPr>
          <p:cNvPr id="176141" name="Rectangle 13"/>
          <p:cNvSpPr>
            <a:spLocks noChangeArrowheads="1"/>
          </p:cNvSpPr>
          <p:nvPr/>
        </p:nvSpPr>
        <p:spPr bwMode="auto">
          <a:xfrm>
            <a:off x="7110413" y="1828801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6142" name="Line 14"/>
          <p:cNvSpPr>
            <a:spLocks noChangeShapeType="1"/>
          </p:cNvSpPr>
          <p:nvPr/>
        </p:nvSpPr>
        <p:spPr bwMode="auto">
          <a:xfrm flipV="1">
            <a:off x="7645400" y="2600325"/>
            <a:ext cx="0" cy="5334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 flipV="1">
            <a:off x="9728200" y="2613025"/>
            <a:ext cx="0" cy="5334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7364413" y="2273301"/>
            <a:ext cx="64661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(*,k)</a:t>
            </a:r>
          </a:p>
        </p:txBody>
      </p:sp>
      <p:sp>
        <p:nvSpPr>
          <p:cNvPr id="176146" name="Rectangle 18"/>
          <p:cNvSpPr>
            <a:spLocks noChangeArrowheads="1"/>
          </p:cNvSpPr>
          <p:nvPr/>
        </p:nvSpPr>
        <p:spPr bwMode="auto">
          <a:xfrm>
            <a:off x="8341666" y="4165601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6147" name="Line 19"/>
          <p:cNvSpPr>
            <a:spLocks noChangeShapeType="1"/>
          </p:cNvSpPr>
          <p:nvPr/>
        </p:nvSpPr>
        <p:spPr bwMode="auto">
          <a:xfrm flipV="1">
            <a:off x="8680451" y="3509963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6934201" y="4165601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wise</a:t>
            </a:r>
          </a:p>
        </p:txBody>
      </p:sp>
      <p:sp>
        <p:nvSpPr>
          <p:cNvPr id="176150" name="Line 22"/>
          <p:cNvSpPr>
            <a:spLocks noChangeShapeType="1"/>
          </p:cNvSpPr>
          <p:nvPr/>
        </p:nvSpPr>
        <p:spPr bwMode="auto">
          <a:xfrm flipV="1">
            <a:off x="7491413" y="3502026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9448002" y="4165601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6153" name="Line 25"/>
          <p:cNvSpPr>
            <a:spLocks noChangeShapeType="1"/>
          </p:cNvSpPr>
          <p:nvPr/>
        </p:nvSpPr>
        <p:spPr bwMode="auto">
          <a:xfrm flipV="1">
            <a:off x="9929813" y="3502026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1968500" y="4868864"/>
            <a:ext cx="4965700" cy="1227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per inner loop iteration: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sz="2400" dirty="0">
              <a:latin typeface="Calibri"/>
              <a:cs typeface="Calibri"/>
            </a:endParaRP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1.0	0.0	1.0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807174" y="3962401"/>
            <a:ext cx="189842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matmult</a:t>
            </a: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/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mm.c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67488" y="6015335"/>
            <a:ext cx="4024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Block size = 32B (four doubles)</a:t>
            </a:r>
          </a:p>
        </p:txBody>
      </p:sp>
    </p:spTree>
    <p:extLst>
      <p:ext uri="{BB962C8B-B14F-4D97-AF65-F5344CB8AC3E}">
        <p14:creationId xmlns:p14="http://schemas.microsoft.com/office/powerpoint/2010/main" val="331267858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Up-Down Arrow 34"/>
          <p:cNvSpPr/>
          <p:nvPr/>
        </p:nvSpPr>
        <p:spPr bwMode="auto">
          <a:xfrm>
            <a:off x="4876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General Cache Concepts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429000" y="4267200"/>
            <a:ext cx="3581400" cy="2057400"/>
          </a:xfrm>
          <a:prstGeom prst="rect">
            <a:avLst/>
          </a:prstGeom>
          <a:solidFill>
            <a:srgbClr val="DEDF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429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81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419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57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96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419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257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096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81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419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257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096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581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419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257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96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3810000" y="6096001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3581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419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257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096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12764" y="234859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81201" y="4343400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7159242" y="4147318"/>
            <a:ext cx="319995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Larger, slower, cheaper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</a:t>
            </a:r>
            <a:r>
              <a:rPr lang="en-GB" sz="1600" b="1" dirty="0">
                <a:latin typeface="Calibri" pitchFamily="34" charset="0"/>
              </a:rPr>
              <a:t>iewed as partitioned into “blocks”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5466800" y="3232918"/>
            <a:ext cx="28390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 is copied in block-sized transfer units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7086600" y="2166312"/>
            <a:ext cx="2930908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Smaller, faster, more expensive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memory caches a  subset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the blocks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581400" y="4800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114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581400" y="2424791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257800" y="51816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114800" y="34290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257800" y="2424791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5589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1" grpId="1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4876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4876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Concepts: Hit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429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429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81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419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57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96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419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257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096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81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419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257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096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581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419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257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96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3810000" y="6096001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3581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419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257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096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12764" y="234859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81201" y="4343400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7443759" y="1580884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Data in block b is needed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21174" y="1619517"/>
            <a:ext cx="11844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14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2578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7460094" y="2209800"/>
            <a:ext cx="2154670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>
                <a:solidFill>
                  <a:srgbClr val="C00000"/>
                </a:solidFill>
                <a:latin typeface="Calibri" pitchFamily="34" charset="0"/>
              </a:rPr>
              <a:t>Hit!</a:t>
            </a:r>
            <a:endParaRPr lang="en-GB" sz="2000" b="1" i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9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4876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4876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Concepts: Miss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429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429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81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419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57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96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419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257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096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81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419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257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096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581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419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257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96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3810000" y="6096001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3581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419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257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096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12764" y="234859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81201" y="4343400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7443759" y="1580884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Data in block b is needed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21173" y="1619517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12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7460095" y="2209800"/>
            <a:ext cx="2569847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not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rgbClr val="C00000"/>
                </a:solidFill>
                <a:latin typeface="Calibri" pitchFamily="34" charset="0"/>
              </a:rPr>
              <a:t>Miss!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7467601" y="3200400"/>
            <a:ext cx="2585173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fetched from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>
                <a:latin typeface="Calibri" pitchFamily="34" charset="0"/>
              </a:rPr>
              <a:t>memory</a:t>
            </a:r>
            <a:endParaRPr lang="en-GB" sz="2000" b="1" i="1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21172" y="3395246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Request: 12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581400" y="5562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114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44196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7467601" y="4191000"/>
            <a:ext cx="2810939" cy="17535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latin typeface="Calibri" pitchFamily="34" charset="0"/>
              </a:rPr>
              <a:t>Block b is stored in cache</a:t>
            </a:r>
          </a:p>
          <a:p>
            <a:pPr marL="115888" indent="-115888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Placement policy:</a:t>
            </a:r>
            <a:br>
              <a:rPr lang="en-GB" dirty="0">
                <a:latin typeface="Calibri" pitchFamily="34" charset="0"/>
              </a:rPr>
            </a:br>
            <a:r>
              <a:rPr lang="en-GB" dirty="0">
                <a:latin typeface="Calibri" pitchFamily="34" charset="0"/>
              </a:rPr>
              <a:t>determines where b goes</a:t>
            </a:r>
          </a:p>
          <a:p>
            <a:pPr marL="115888" indent="-115888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Replacement policy:</a:t>
            </a:r>
            <a:br>
              <a:rPr lang="en-GB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GB" dirty="0">
                <a:latin typeface="Calibri" pitchFamily="34" charset="0"/>
              </a:rPr>
              <a:t>determines which block</a:t>
            </a:r>
            <a:br>
              <a:rPr lang="en-GB" dirty="0">
                <a:latin typeface="Calibri" pitchFamily="34" charset="0"/>
              </a:rPr>
            </a:br>
            <a:r>
              <a:rPr lang="en-GB" dirty="0">
                <a:latin typeface="Calibri" pitchFamily="34" charset="0"/>
              </a:rPr>
              <a:t>gets evicted (victim)</a:t>
            </a:r>
          </a:p>
        </p:txBody>
      </p:sp>
    </p:spTree>
    <p:extLst>
      <p:ext uri="{BB962C8B-B14F-4D97-AF65-F5344CB8AC3E}">
        <p14:creationId xmlns:p14="http://schemas.microsoft.com/office/powerpoint/2010/main" val="239396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  <p:bldP spid="34" grpId="0"/>
      <p:bldP spid="36" grpId="0"/>
      <p:bldP spid="37" grpId="0" animBg="1"/>
      <p:bldP spid="38" grpId="0" animBg="1"/>
      <p:bldP spid="38" grpId="1" animBg="1"/>
      <p:bldP spid="39" grpId="0" animBg="1"/>
      <p:bldP spid="42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General Caching Concepts: </a:t>
            </a:r>
            <a:br>
              <a:rPr lang="en-US" dirty="0"/>
            </a:br>
            <a:r>
              <a:rPr lang="en-US" dirty="0"/>
              <a:t>3 Types of Cache Misses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20876" y="1733550"/>
            <a:ext cx="8518525" cy="49720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Cold (compulsory) miss</a:t>
            </a:r>
          </a:p>
          <a:p>
            <a:pPr lvl="1"/>
            <a:r>
              <a:rPr lang="en-US" dirty="0"/>
              <a:t>Cold misses occur because the cache starts empty and this is the first reference to the block.</a:t>
            </a:r>
          </a:p>
          <a:p>
            <a:r>
              <a:rPr lang="en-US" dirty="0">
                <a:solidFill>
                  <a:srgbClr val="C00000"/>
                </a:solidFill>
              </a:rPr>
              <a:t>Capacity miss</a:t>
            </a:r>
          </a:p>
          <a:p>
            <a:pPr lvl="1"/>
            <a:r>
              <a:rPr lang="en-US" dirty="0"/>
              <a:t>Occurs when the set of active cache blocks (</a:t>
            </a:r>
            <a:r>
              <a:rPr lang="en-US" dirty="0">
                <a:solidFill>
                  <a:srgbClr val="C00000"/>
                </a:solidFill>
              </a:rPr>
              <a:t>working set</a:t>
            </a:r>
            <a:r>
              <a:rPr lang="en-US" dirty="0"/>
              <a:t>) is larger than the cache.</a:t>
            </a:r>
          </a:p>
          <a:p>
            <a:r>
              <a:rPr lang="en-US" dirty="0">
                <a:solidFill>
                  <a:srgbClr val="C00000"/>
                </a:solidFill>
              </a:rPr>
              <a:t>Conflict miss</a:t>
            </a:r>
          </a:p>
          <a:p>
            <a:pPr lvl="1"/>
            <a:r>
              <a:rPr lang="en-US" dirty="0"/>
              <a:t>Most caches limit blocks at level k+1 to a small subset (sometimes a singleton) of the block positions at level k.</a:t>
            </a:r>
          </a:p>
          <a:p>
            <a:pPr lvl="2"/>
            <a:r>
              <a:rPr lang="en-US" dirty="0"/>
              <a:t>E.g. Block </a:t>
            </a:r>
            <a:r>
              <a:rPr lang="en-US" dirty="0" err="1"/>
              <a:t>i</a:t>
            </a:r>
            <a:r>
              <a:rPr lang="en-US" dirty="0"/>
              <a:t> at level k+1 must be placed in block (</a:t>
            </a:r>
            <a:r>
              <a:rPr lang="en-US" dirty="0" err="1"/>
              <a:t>i</a:t>
            </a:r>
            <a:r>
              <a:rPr lang="en-US" dirty="0"/>
              <a:t> mod 4) at level </a:t>
            </a:r>
            <a:r>
              <a:rPr lang="en-US" dirty="0" err="1"/>
              <a:t>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Conflict misses occur when the level </a:t>
            </a:r>
            <a:r>
              <a:rPr lang="en-US" dirty="0" err="1"/>
              <a:t>k</a:t>
            </a:r>
            <a:r>
              <a:rPr lang="en-US" dirty="0"/>
              <a:t> cache is large enough, but multiple data objects all map to the same level </a:t>
            </a:r>
            <a:r>
              <a:rPr lang="en-US" dirty="0" err="1"/>
              <a:t>k</a:t>
            </a:r>
            <a:r>
              <a:rPr lang="en-US" dirty="0"/>
              <a:t> block.</a:t>
            </a:r>
          </a:p>
          <a:p>
            <a:pPr lvl="2"/>
            <a:r>
              <a:rPr lang="en-US" dirty="0"/>
              <a:t>E.g. Referencing blocks 0, 8, 0, 8, 0, 8, ... would miss every time.</a:t>
            </a:r>
          </a:p>
        </p:txBody>
      </p:sp>
    </p:spTree>
    <p:extLst>
      <p:ext uri="{BB962C8B-B14F-4D97-AF65-F5344CB8AC3E}">
        <p14:creationId xmlns:p14="http://schemas.microsoft.com/office/powerpoint/2010/main" val="19450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4617</TotalTime>
  <Words>4356</Words>
  <Application>Microsoft Office PowerPoint</Application>
  <PresentationFormat>Widescreen</PresentationFormat>
  <Paragraphs>1203</Paragraphs>
  <Slides>57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ＭＳ Ｐゴシック</vt:lpstr>
      <vt:lpstr>Arial</vt:lpstr>
      <vt:lpstr>Calibri</vt:lpstr>
      <vt:lpstr>Calibri Light</vt:lpstr>
      <vt:lpstr>Courier New</vt:lpstr>
      <vt:lpstr>msgothic</vt:lpstr>
      <vt:lpstr>Wingdings</vt:lpstr>
      <vt:lpstr>Wingdings 2</vt:lpstr>
      <vt:lpstr>Office Theme</vt:lpstr>
      <vt:lpstr>Equation</vt:lpstr>
      <vt:lpstr>PowerPoint Presentation</vt:lpstr>
      <vt:lpstr>Announcements</vt:lpstr>
      <vt:lpstr>Today</vt:lpstr>
      <vt:lpstr>Recall: Locality</vt:lpstr>
      <vt:lpstr>Recall: Memory       Hierarchy</vt:lpstr>
      <vt:lpstr>Recall: General Cache Concepts</vt:lpstr>
      <vt:lpstr>General Cache Concepts: Hit</vt:lpstr>
      <vt:lpstr>General Cache Concepts: Miss</vt:lpstr>
      <vt:lpstr> General Caching Concepts:  3 Types of Cache Misses</vt:lpstr>
      <vt:lpstr>Cache Memories</vt:lpstr>
      <vt:lpstr>General Cache Organization (S, E, B)</vt:lpstr>
      <vt:lpstr>Cache Read</vt:lpstr>
      <vt:lpstr>Example: Direct Mapped Cache (E = 1)</vt:lpstr>
      <vt:lpstr>Example: Direct Mapped Cache (E = 1)</vt:lpstr>
      <vt:lpstr>Example: Direct Mapped Cache (E = 1)</vt:lpstr>
      <vt:lpstr>Direct-Mapped Cache Simulation</vt:lpstr>
      <vt:lpstr>E-way Set Associative Cache (Here: E = 2)</vt:lpstr>
      <vt:lpstr>E-way Set Associative Cache (Here: E = 2)</vt:lpstr>
      <vt:lpstr>E-way Set Associative Cache (Here: E = 2)</vt:lpstr>
      <vt:lpstr>2-Way Set Associative Cache Simulation</vt:lpstr>
      <vt:lpstr>What about writes?</vt:lpstr>
      <vt:lpstr>Intel Core i7 Cache Hierarchy</vt:lpstr>
      <vt:lpstr>Cache Performance Metrics</vt:lpstr>
      <vt:lpstr>Let’s think about those numbers</vt:lpstr>
      <vt:lpstr>Writing Cache Friendly Code</vt:lpstr>
      <vt:lpstr>Today</vt:lpstr>
      <vt:lpstr>The Memory Mountain</vt:lpstr>
      <vt:lpstr>Memory Mountain Test Function</vt:lpstr>
      <vt:lpstr>The Memory Mountain</vt:lpstr>
      <vt:lpstr>Today</vt:lpstr>
      <vt:lpstr>Matrix Multiplication Example</vt:lpstr>
      <vt:lpstr>Miss Rate Analysis for Matrix Multiply</vt:lpstr>
      <vt:lpstr>Layout of C Arrays in Memory (review)</vt:lpstr>
      <vt:lpstr>Matrix Multiplication (ijk)</vt:lpstr>
      <vt:lpstr>Matrix Multiplication (kij)</vt:lpstr>
      <vt:lpstr>Matrix Multiplication (jki)</vt:lpstr>
      <vt:lpstr>Summary of Matrix Multiplication</vt:lpstr>
      <vt:lpstr>Core i7 Matrix Multiply Performance</vt:lpstr>
      <vt:lpstr>Today</vt:lpstr>
      <vt:lpstr>Example: Matrix Multiplication</vt:lpstr>
      <vt:lpstr>Cache Miss Analysis</vt:lpstr>
      <vt:lpstr>Cache Miss Analysis</vt:lpstr>
      <vt:lpstr>Blocked Matrix Multiplication</vt:lpstr>
      <vt:lpstr>Cache Miss Analysis</vt:lpstr>
      <vt:lpstr>Cache Miss Analysis</vt:lpstr>
      <vt:lpstr>Blocking Summary</vt:lpstr>
      <vt:lpstr>HW problems:</vt:lpstr>
      <vt:lpstr>Cache Summary </vt:lpstr>
      <vt:lpstr>BackUps</vt:lpstr>
      <vt:lpstr>The Memory Mountain</vt:lpstr>
      <vt:lpstr>Cache Capacity Effects from Memory Mountain</vt:lpstr>
      <vt:lpstr>Cache Block Size Effects from Memory Mountain</vt:lpstr>
      <vt:lpstr>Modeling Block Size Effects from Memory Mountain</vt:lpstr>
      <vt:lpstr>2008 Memory Mountain</vt:lpstr>
      <vt:lpstr>Matrix Multiplication (jik)</vt:lpstr>
      <vt:lpstr>Matrix Multiplication (ikj)</vt:lpstr>
      <vt:lpstr>Matrix Multiplication (kji)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Dhawaskar Sathyanarayana</dc:creator>
  <cp:lastModifiedBy>Sandesh Dhawaskar Sathyanarayana</cp:lastModifiedBy>
  <cp:revision>14</cp:revision>
  <dcterms:created xsi:type="dcterms:W3CDTF">2018-06-01T14:57:44Z</dcterms:created>
  <dcterms:modified xsi:type="dcterms:W3CDTF">2018-06-28T05:00:53Z</dcterms:modified>
</cp:coreProperties>
</file>