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33" r:id="rId2"/>
    <p:sldId id="1370" r:id="rId3"/>
    <p:sldId id="1159" r:id="rId4"/>
    <p:sldId id="1200" r:id="rId5"/>
    <p:sldId id="1201" r:id="rId6"/>
    <p:sldId id="1202" r:id="rId7"/>
    <p:sldId id="1203" r:id="rId8"/>
    <p:sldId id="1204" r:id="rId9"/>
    <p:sldId id="1242" r:id="rId10"/>
    <p:sldId id="1205" r:id="rId11"/>
    <p:sldId id="1206" r:id="rId12"/>
    <p:sldId id="1207" r:id="rId13"/>
    <p:sldId id="1371" r:id="rId14"/>
    <p:sldId id="1168" r:id="rId15"/>
    <p:sldId id="1169" r:id="rId16"/>
    <p:sldId id="1170" r:id="rId17"/>
    <p:sldId id="1196" r:id="rId18"/>
    <p:sldId id="1241" r:id="rId19"/>
    <p:sldId id="1235" r:id="rId20"/>
    <p:sldId id="1178" r:id="rId21"/>
    <p:sldId id="1179" r:id="rId22"/>
    <p:sldId id="1180" r:id="rId23"/>
    <p:sldId id="1245" r:id="rId24"/>
    <p:sldId id="1199" r:id="rId25"/>
    <p:sldId id="1172" r:id="rId26"/>
    <p:sldId id="1173" r:id="rId27"/>
    <p:sldId id="1176" r:id="rId28"/>
    <p:sldId id="1187" r:id="rId29"/>
    <p:sldId id="1181" r:id="rId30"/>
    <p:sldId id="1182" r:id="rId31"/>
    <p:sldId id="1183" r:id="rId32"/>
    <p:sldId id="1184" r:id="rId33"/>
    <p:sldId id="1236" r:id="rId34"/>
    <p:sldId id="1185" r:id="rId35"/>
    <p:sldId id="1186" r:id="rId36"/>
    <p:sldId id="1373" r:id="rId37"/>
    <p:sldId id="1372" r:id="rId38"/>
    <p:sldId id="1208" r:id="rId39"/>
    <p:sldId id="1209" r:id="rId40"/>
    <p:sldId id="1238" r:id="rId41"/>
    <p:sldId id="1246" r:id="rId42"/>
    <p:sldId id="1210" r:id="rId43"/>
    <p:sldId id="1374" r:id="rId44"/>
    <p:sldId id="1375" r:id="rId45"/>
    <p:sldId id="1211" r:id="rId46"/>
    <p:sldId id="1212" r:id="rId47"/>
    <p:sldId id="1244" r:id="rId48"/>
    <p:sldId id="123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015FC-9C21-42A4-98CE-07F0EAC5E635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B1894-FD76-48AF-B6D5-156FCC54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3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53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6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9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22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6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70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</a:t>
            </a:r>
          </a:p>
          <a:p>
            <a:endParaRPr lang="en-US" dirty="0"/>
          </a:p>
          <a:p>
            <a:r>
              <a:rPr lang="en-US" dirty="0"/>
              <a:t>time, foo, main, </a:t>
            </a:r>
            <a:r>
              <a:rPr lang="en-US" dirty="0" err="1"/>
              <a:t>printf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actually make a case for “%d\n”: it’s a global</a:t>
            </a:r>
            <a:r>
              <a:rPr lang="en-US" baseline="0" dirty="0"/>
              <a:t> constant string (in read only section) so it will have a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Try:</a:t>
            </a:r>
          </a:p>
          <a:p>
            <a:endParaRPr lang="en-US"/>
          </a:p>
          <a:p>
            <a:r>
              <a:rPr lang="en-US" err="1"/>
              <a:t>objdump</a:t>
            </a:r>
            <a:r>
              <a:rPr lang="en-US" baseline="0"/>
              <a:t> –t static-</a:t>
            </a:r>
            <a:r>
              <a:rPr lang="en-US" baseline="0" err="1"/>
              <a:t>local.o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static-</a:t>
            </a:r>
            <a:r>
              <a:rPr lang="en-US" baseline="0" err="1"/>
              <a:t>local.o</a:t>
            </a:r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86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4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If you are not aware of these rules, you can run into very nasty,</a:t>
            </a:r>
            <a:r>
              <a:rPr lang="en-US" baseline="0"/>
              <a:t> difficult problems.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00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1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60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 err="1"/>
              <a:t>objdump</a:t>
            </a:r>
            <a:r>
              <a:rPr lang="en-US" baseline="0" dirty="0"/>
              <a:t> –t mismatch-</a:t>
            </a:r>
            <a:r>
              <a:rPr lang="en-US" baseline="0" dirty="0" err="1"/>
              <a:t>main.o</a:t>
            </a:r>
            <a:endParaRPr lang="en-US" baseline="0" dirty="0"/>
          </a:p>
          <a:p>
            <a:r>
              <a:rPr lang="en-US" baseline="0" dirty="0" err="1"/>
              <a:t>objdump</a:t>
            </a:r>
            <a:r>
              <a:rPr lang="en-US" baseline="0" dirty="0"/>
              <a:t> –t mismatch-</a:t>
            </a:r>
            <a:r>
              <a:rPr lang="en-US" baseline="0" dirty="0" err="1"/>
              <a:t>variable.o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35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35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System code including code</a:t>
            </a:r>
            <a:r>
              <a:rPr lang="en-US" baseline="0"/>
              <a:t> that runs before and after main.  Sets up </a:t>
            </a:r>
            <a:r>
              <a:rPr lang="en-US" baseline="0" err="1"/>
              <a:t>argc</a:t>
            </a:r>
            <a:r>
              <a:rPr lang="en-US" baseline="0"/>
              <a:t>/v and takes the return value</a:t>
            </a:r>
          </a:p>
          <a:p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prog</a:t>
            </a:r>
            <a:endParaRPr lang="en-US" baseline="0"/>
          </a:p>
          <a:p>
            <a:endParaRPr lang="en-US" baseline="0"/>
          </a:p>
          <a:p>
            <a:r>
              <a:rPr lang="en-US" baseline="0"/>
              <a:t>generates LOTS of stuff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4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What are the </a:t>
            </a:r>
            <a:r>
              <a:rPr lang="en-US" err="1"/>
              <a:t>globals</a:t>
            </a:r>
            <a:r>
              <a:rPr lang="en-US"/>
              <a:t>?  Where are they (address / section)?</a:t>
            </a:r>
            <a:r>
              <a:rPr lang="en-US" baseline="0"/>
              <a:t>  … Then click.</a:t>
            </a:r>
          </a:p>
          <a:p>
            <a:endParaRPr lang="en-US" baseline="0"/>
          </a:p>
          <a:p>
            <a:r>
              <a:rPr lang="en-US" baseline="0"/>
              <a:t>PC32, PC relative to next RIP – 0x4 for the offset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17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97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…</a:t>
            </a:r>
          </a:p>
          <a:p>
            <a:r>
              <a:rPr lang="en-US"/>
              <a:t>Large heap in the high addresses (</a:t>
            </a:r>
            <a:r>
              <a:rPr lang="en-US" err="1"/>
              <a:t>mmap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8845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53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95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6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The convention</a:t>
            </a:r>
            <a:r>
              <a:rPr lang="en-US" baseline="0"/>
              <a:t> is that libraries are always prefixed with “lib”</a:t>
            </a:r>
          </a:p>
          <a:p>
            <a:r>
              <a:rPr lang="en-US"/>
              <a:t> $(CC) $(CFLAGS) -o </a:t>
            </a:r>
            <a:r>
              <a:rPr lang="en-US" err="1"/>
              <a:t>csim</a:t>
            </a:r>
            <a:r>
              <a:rPr lang="en-US"/>
              <a:t> </a:t>
            </a:r>
            <a:r>
              <a:rPr lang="en-US" err="1"/>
              <a:t>csim.c</a:t>
            </a:r>
            <a:r>
              <a:rPr lang="en-US"/>
              <a:t> </a:t>
            </a:r>
            <a:r>
              <a:rPr lang="en-US" err="1"/>
              <a:t>cachelab.c</a:t>
            </a:r>
            <a:r>
              <a:rPr lang="en-US"/>
              <a:t> -lm</a:t>
            </a:r>
          </a:p>
        </p:txBody>
      </p:sp>
    </p:spTree>
    <p:extLst>
      <p:ext uri="{BB962C8B-B14F-4D97-AF65-F5344CB8AC3E}">
        <p14:creationId xmlns:p14="http://schemas.microsoft.com/office/powerpoint/2010/main" val="2595759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0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Try</a:t>
            </a:r>
            <a:r>
              <a:rPr lang="en-US" baseline="0"/>
              <a:t>:</a:t>
            </a:r>
          </a:p>
          <a:p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–t main2.o</a:t>
            </a:r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main2.o</a:t>
            </a:r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libvector.a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</a:t>
            </a:r>
            <a:r>
              <a:rPr lang="en-US" baseline="0" err="1"/>
              <a:t>libvector.a</a:t>
            </a:r>
            <a:endParaRPr lang="en-US" baseline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087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451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672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1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54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Partially linked still has relocatable entries</a:t>
            </a:r>
          </a:p>
          <a:p>
            <a:r>
              <a:rPr lang="en-US"/>
              <a:t>Loader</a:t>
            </a:r>
            <a:r>
              <a:rPr lang="en-US" baseline="0"/>
              <a:t> (i.e., the </a:t>
            </a:r>
            <a:r>
              <a:rPr lang="en-US" baseline="0" err="1"/>
              <a:t>execve</a:t>
            </a:r>
            <a:r>
              <a:rPr lang="en-US" baseline="0"/>
              <a:t> </a:t>
            </a:r>
            <a:r>
              <a:rPr lang="en-US" baseline="0" err="1"/>
              <a:t>syscall</a:t>
            </a:r>
            <a:r>
              <a:rPr lang="en-US" baseline="0"/>
              <a:t>, which we will cover later)</a:t>
            </a:r>
          </a:p>
          <a:p>
            <a:endParaRPr lang="en-US" baseline="0"/>
          </a:p>
          <a:p>
            <a:r>
              <a:rPr lang="en-US" baseline="0"/>
              <a:t>Try:</a:t>
            </a:r>
          </a:p>
          <a:p>
            <a:r>
              <a:rPr lang="en-US" baseline="0" err="1"/>
              <a:t>ldd</a:t>
            </a:r>
            <a:r>
              <a:rPr lang="en-US" baseline="0"/>
              <a:t> prog2l</a:t>
            </a:r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libvector.so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</a:t>
            </a:r>
            <a:r>
              <a:rPr lang="en-US" baseline="0" err="1"/>
              <a:t>libvector.so</a:t>
            </a:r>
            <a:endParaRPr lang="en-US" baseline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37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…</a:t>
            </a:r>
          </a:p>
          <a:p>
            <a:r>
              <a:rPr lang="en-US"/>
              <a:t>RTLD_LAZY – don’t resolve references until requested</a:t>
            </a:r>
          </a:p>
        </p:txBody>
      </p:sp>
    </p:spTree>
    <p:extLst>
      <p:ext uri="{BB962C8B-B14F-4D97-AF65-F5344CB8AC3E}">
        <p14:creationId xmlns:p14="http://schemas.microsoft.com/office/powerpoint/2010/main" val="33382268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240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Linker</a:t>
            </a:r>
            <a:r>
              <a:rPr lang="en-US" baseline="0" dirty="0"/>
              <a:t> has no information about vector library</a:t>
            </a:r>
            <a:endParaRPr lang="en-US" dirty="0"/>
          </a:p>
          <a:p>
            <a:endParaRPr lang="en-US" baseline="0" dirty="0"/>
          </a:p>
          <a:p>
            <a:r>
              <a:rPr lang="en-US" baseline="0" dirty="0"/>
              <a:t>Try:</a:t>
            </a:r>
          </a:p>
          <a:p>
            <a:r>
              <a:rPr lang="en-US" baseline="0" dirty="0" err="1"/>
              <a:t>ldd</a:t>
            </a:r>
            <a:r>
              <a:rPr lang="en-US" baseline="0" dirty="0"/>
              <a:t> prog2r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1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6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4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Try:</a:t>
            </a:r>
          </a:p>
          <a:p>
            <a:endParaRPr lang="en-US"/>
          </a:p>
          <a:p>
            <a:r>
              <a:rPr lang="en-US" err="1"/>
              <a:t>objdump</a:t>
            </a:r>
            <a:r>
              <a:rPr lang="en-US" baseline="0"/>
              <a:t> –t </a:t>
            </a:r>
            <a:r>
              <a:rPr lang="en-US" baseline="0" err="1"/>
              <a:t>main.o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–t </a:t>
            </a:r>
            <a:r>
              <a:rPr lang="en-US" baseline="0" err="1"/>
              <a:t>sum.o</a:t>
            </a:r>
            <a:endParaRPr lang="en-US" baseline="0"/>
          </a:p>
          <a:p>
            <a:endParaRPr lang="en-US" baseline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27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77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8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E764-7D7C-4EFA-B9CB-60938AC68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E999D-C9BF-4595-89E1-81017B35F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C5BBE-7E27-4C7E-9125-280E9F92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ECAB-D0F4-460C-978B-4FBE90A1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65651-F51C-4E49-898A-5F77F209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4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30E0-3D20-480E-B97C-E622443D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CA30C-EC1E-471E-8CD4-D04CA6662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28F2-6F64-4FBD-8225-07110ABD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93D52-870B-4299-BE7F-573A2E62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8B958-08A3-45C3-88F3-C0BF36F0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6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950FA-EF64-4BA3-92AF-151E64965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6914C-6BC4-4363-9FD5-FFD88FB03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57B7-BF2E-4C58-A2DB-475A6C42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67BF-C525-455E-BCFD-B1193F70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DA0D-3B00-4D47-9234-2F62D8B4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4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3084-C5B3-4C59-91CE-2DB40A21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C04C-BC15-4DCA-9FEA-21C6C14B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A46ED-B376-407E-9634-A87FE675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24CD-0C9E-4EE4-9F47-76B9BBE5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A4AFF-2A23-42D8-B166-2BBF9B8C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18A9-55B3-4933-83C9-D7CFD385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9EF8F-9EF0-416D-8B23-346698C8E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151A3-1D93-48DA-B002-BCA48E57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7A6C2-F39D-4A1E-B5BE-82C15688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CC76-1A2F-4886-87C1-4E0C8153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4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B1C6-2EB7-4EC0-AED4-C956892D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E786-848E-4B60-93A9-DE674AB93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3EE3E-30AD-4211-96F2-BA124DEE7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13421-FC01-47E8-84A5-A111B40C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EEA6B-1B41-4671-9B68-1D8E0897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DD83-2E21-411C-A0E5-54A013FD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26B8-78A4-484D-A20D-E9E53C86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6989-E4C7-45C1-9DA7-AB136A031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7E28B-D75E-4FB5-9EDE-2F3718A32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B0F25-17CF-4B86-BA40-EF1FD6FA5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4EA69-0573-46C5-9961-272F21209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D3210-CAA7-4833-AFA8-9DD21F25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48209-D246-4D9C-9828-718B2833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DF467-17B3-456C-81DB-EC62CFCA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0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2887-BA75-4EFA-81B0-1E4A40B8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29949-E447-4A49-941F-246AAAD0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70E31-38DE-4302-82BE-A8B0957F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B93D3-4DF7-46A3-99FA-A3DA5C12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C930A-2962-465F-BC65-DDB1132F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49D40-407A-46B9-8BAB-7B28E74B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0280-0B3C-478A-9CE6-3E878DC6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0F16-3327-48F9-8A15-A5F0DF2C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CA5A1-7B0C-4C6D-9DC3-B29CDF3C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E3103-8A5F-4F37-A559-63B2C61C4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DC5DB-5B75-47AD-AB9D-FAE0C85A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24A37-62F5-4685-B00C-30DFC714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0F630-47DE-469C-9103-63B4DBE1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5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CD1D-B82A-4798-9EE3-5C202407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1896E-15EF-4B8C-9F57-567CCFF58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0C0CC-A191-4BB0-9E9E-1DA5F596D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D6859-3B45-448F-A944-ABAA283A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0D1B-C4BB-4588-A8FA-436D56343F6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4F242-4DD1-4B4C-A7A4-B3F5F2F9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27E6-5953-4E36-BCDA-6BED0179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FE7DD-95A5-4A00-AA05-59A5827A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C0F9-5D2F-4067-97BF-DA08A5DD9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3911-647E-4AA5-B929-DED9100FE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0D1B-C4BB-4588-A8FA-436D56343F6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F191-7955-4640-AE15-05D7DDF77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8F769-91A0-45F0-B482-494C41CDB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E8BD5-48FF-4E1E-86A5-CBD38B44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googleblog.com/2016/02/cve-2015-7547-glibc-getaddrinfo-stack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Linking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13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June 27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, 2018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Summer 2018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Linkers Do? (cont)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2: Relocation</a:t>
            </a:r>
          </a:p>
          <a:p>
            <a:pPr lvl="1"/>
            <a:endParaRPr lang="en-US"/>
          </a:p>
          <a:p>
            <a:pPr lvl="1"/>
            <a:r>
              <a:rPr lang="en-US"/>
              <a:t>Merges separate code and data sections into single sections</a:t>
            </a:r>
          </a:p>
          <a:p>
            <a:pPr lvl="1"/>
            <a:endParaRPr lang="en-US"/>
          </a:p>
          <a:p>
            <a:pPr lvl="1"/>
            <a:r>
              <a:rPr lang="en-US"/>
              <a:t>Relocates symbols from their relative locations in the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o</a:t>
            </a:r>
            <a:r>
              <a:rPr lang="en-US"/>
              <a:t> files to their final absolute memory locations in the executable.</a:t>
            </a:r>
          </a:p>
          <a:p>
            <a:pPr lvl="1"/>
            <a:endParaRPr lang="en-US"/>
          </a:p>
          <a:p>
            <a:pPr lvl="1"/>
            <a:r>
              <a:rPr lang="en-US"/>
              <a:t>Updates all references to these symbols to reflect their new positions.</a:t>
            </a:r>
          </a:p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20875" y="5331767"/>
            <a:ext cx="440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itchFamily="34" charset="0"/>
              </a:rPr>
              <a:t>Let’s look at these two steps in more detail….</a:t>
            </a:r>
          </a:p>
        </p:txBody>
      </p:sp>
    </p:spTree>
    <p:extLst>
      <p:ext uri="{BB962C8B-B14F-4D97-AF65-F5344CB8AC3E}">
        <p14:creationId xmlns:p14="http://schemas.microsoft.com/office/powerpoint/2010/main" val="99287276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Kinds of Object Files (Modules)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Relocatable object file (</a:t>
            </a:r>
            <a:r>
              <a:rPr lang="en-US">
                <a:latin typeface="Courier New"/>
                <a:cs typeface="Courier New"/>
              </a:rPr>
              <a:t>.o</a:t>
            </a:r>
            <a:r>
              <a:rPr lang="en-US"/>
              <a:t> file)</a:t>
            </a:r>
          </a:p>
          <a:p>
            <a:pPr lvl="1"/>
            <a:r>
              <a:rPr lang="en-US"/>
              <a:t>Contains code and data in a form that can be combined with other relocatable object files to form executable object file.</a:t>
            </a:r>
          </a:p>
          <a:p>
            <a:pPr lvl="2"/>
            <a:r>
              <a:rPr lang="en-US"/>
              <a:t>Each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o</a:t>
            </a:r>
            <a:r>
              <a:rPr lang="en-US"/>
              <a:t> file is produced from exactly one source (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c</a:t>
            </a:r>
            <a:r>
              <a:rPr lang="en-US"/>
              <a:t>) file</a:t>
            </a:r>
          </a:p>
          <a:p>
            <a:endParaRPr lang="en-US"/>
          </a:p>
          <a:p>
            <a:r>
              <a:rPr lang="en-US"/>
              <a:t>Executable object file (</a:t>
            </a:r>
            <a:r>
              <a:rPr lang="en-US" err="1">
                <a:latin typeface="Courier New"/>
                <a:cs typeface="Courier New"/>
              </a:rPr>
              <a:t>a.out</a:t>
            </a:r>
            <a:r>
              <a:rPr lang="en-US"/>
              <a:t> file)</a:t>
            </a:r>
          </a:p>
          <a:p>
            <a:pPr lvl="1"/>
            <a:r>
              <a:rPr lang="en-US"/>
              <a:t>Contains code and data in a form that can be copied directly into memory and then executed.</a:t>
            </a:r>
          </a:p>
          <a:p>
            <a:endParaRPr lang="en-US"/>
          </a:p>
          <a:p>
            <a:r>
              <a:rPr lang="en-US"/>
              <a:t>Shared object file (</a:t>
            </a:r>
            <a:r>
              <a:rPr lang="en-US">
                <a:latin typeface="Courier New"/>
                <a:cs typeface="Courier New"/>
              </a:rPr>
              <a:t>.so </a:t>
            </a:r>
            <a:r>
              <a:rPr lang="en-US"/>
              <a:t>file)</a:t>
            </a:r>
          </a:p>
          <a:p>
            <a:pPr lvl="1"/>
            <a:r>
              <a:rPr lang="en-US"/>
              <a:t>Special type of relocatable object file that can be loaded into memory and linked dynamically, at either load time or run-time.</a:t>
            </a:r>
          </a:p>
          <a:p>
            <a:pPr lvl="1"/>
            <a:r>
              <a:rPr lang="en-US"/>
              <a:t>Called </a:t>
            </a:r>
            <a:r>
              <a:rPr lang="en-US" i="1"/>
              <a:t>Dynamic Link Libraries</a:t>
            </a:r>
            <a:r>
              <a:rPr lang="en-US"/>
              <a:t> (DLLs) by Windows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56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Executable and Linkable Format (ELF)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Standard binary format for object files</a:t>
            </a:r>
          </a:p>
          <a:p>
            <a:endParaRPr lang="en-US"/>
          </a:p>
          <a:p>
            <a:r>
              <a:rPr lang="en-US"/>
              <a:t>One unified format for </a:t>
            </a:r>
          </a:p>
          <a:p>
            <a:pPr lvl="1"/>
            <a:r>
              <a:rPr lang="en-US"/>
              <a:t>Relocatable object files (</a:t>
            </a:r>
            <a:r>
              <a:rPr lang="en-US">
                <a:latin typeface="Courier New"/>
                <a:cs typeface="Courier New"/>
              </a:rPr>
              <a:t>.o</a:t>
            </a:r>
            <a:r>
              <a:rPr lang="en-US"/>
              <a:t>), </a:t>
            </a:r>
          </a:p>
          <a:p>
            <a:pPr lvl="1"/>
            <a:r>
              <a:rPr lang="en-US"/>
              <a:t>Executable object files </a:t>
            </a:r>
            <a:r>
              <a:rPr lang="en-US">
                <a:latin typeface="Courier New"/>
                <a:cs typeface="Courier New"/>
              </a:rPr>
              <a:t>(</a:t>
            </a:r>
            <a:r>
              <a:rPr lang="en-US" err="1">
                <a:latin typeface="Courier New"/>
                <a:cs typeface="Courier New"/>
              </a:rPr>
              <a:t>a.out</a:t>
            </a:r>
            <a:r>
              <a:rPr lang="en-US"/>
              <a:t>)</a:t>
            </a:r>
          </a:p>
          <a:p>
            <a:pPr lvl="1"/>
            <a:r>
              <a:rPr lang="en-US"/>
              <a:t>Shared object files (</a:t>
            </a:r>
            <a:r>
              <a:rPr lang="en-US">
                <a:latin typeface="Courier New"/>
                <a:cs typeface="Courier New"/>
              </a:rPr>
              <a:t>.so</a:t>
            </a:r>
            <a:r>
              <a:rPr lang="en-US"/>
              <a:t>)</a:t>
            </a:r>
          </a:p>
          <a:p>
            <a:pPr lvl="1"/>
            <a:endParaRPr lang="en-US"/>
          </a:p>
          <a:p>
            <a:r>
              <a:rPr lang="en-US"/>
              <a:t>Generic name: ELF binaries</a:t>
            </a:r>
          </a:p>
        </p:txBody>
      </p:sp>
    </p:spTree>
    <p:extLst>
      <p:ext uri="{BB962C8B-B14F-4D97-AF65-F5344CB8AC3E}">
        <p14:creationId xmlns:p14="http://schemas.microsoft.com/office/powerpoint/2010/main" val="140084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3CAC-CCE9-4FCD-ADE7-30EF017A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file filename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4D777F-FA67-4E0C-909B-813B5E884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788" y="1825625"/>
            <a:ext cx="71244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05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96533" y="2286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76401" y="862013"/>
            <a:ext cx="5576887" cy="5381625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Word size, byte ordering, file type (.o, exec, .so), machine type, etc.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addresses memory 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rodata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Read only data: jump tables, string constants,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391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391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391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7391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7391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7391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7391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7391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7391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7391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10363200" y="14478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391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4177499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 (cont.)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20876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</a:t>
            </a:r>
            <a:r>
              <a:rPr lang="en-GB" sz="2000" err="1">
                <a:latin typeface="Courier New" pitchFamily="49" charset="0"/>
              </a:rPr>
              <a:t>symtab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</a:t>
            </a:r>
            <a:r>
              <a:rPr lang="en-GB" sz="2000" err="1">
                <a:latin typeface="Courier New" pitchFamily="49" charset="0"/>
              </a:rPr>
              <a:t>rel.text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Relocation info for </a:t>
            </a:r>
            <a:r>
              <a:rPr lang="en-GB" sz="1800" b="1">
                <a:latin typeface="Courier New" pitchFamily="49" charset="0"/>
              </a:rPr>
              <a:t>.text</a:t>
            </a:r>
            <a:r>
              <a:rPr lang="en-GB" sz="1800" b="1"/>
              <a:t> </a:t>
            </a:r>
            <a:r>
              <a:rPr lang="en-GB" sz="180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Instructions for modifying.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</a:t>
            </a:r>
            <a:r>
              <a:rPr lang="en-GB" sz="2000" err="1">
                <a:latin typeface="Courier New" pitchFamily="49" charset="0"/>
              </a:rPr>
              <a:t>rel.data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Relocation info for </a:t>
            </a:r>
            <a:r>
              <a:rPr lang="en-GB" sz="1800" b="1">
                <a:latin typeface="Courier New" pitchFamily="49" charset="0"/>
              </a:rPr>
              <a:t>.data</a:t>
            </a:r>
            <a:r>
              <a:rPr lang="en-GB" sz="1800" b="1"/>
              <a:t> </a:t>
            </a:r>
            <a:r>
              <a:rPr lang="en-GB" sz="180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.debug</a:t>
            </a:r>
            <a:r>
              <a:rPr lang="en-GB" sz="200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Info for symbolic debugging (</a:t>
            </a:r>
            <a:r>
              <a:rPr lang="en-GB" sz="1800" b="1" err="1">
                <a:latin typeface="Courier New" pitchFamily="49" charset="0"/>
              </a:rPr>
              <a:t>gcc</a:t>
            </a:r>
            <a:r>
              <a:rPr lang="en-GB" sz="1800" b="1">
                <a:latin typeface="Courier New" pitchFamily="49" charset="0"/>
              </a:rPr>
              <a:t> -g</a:t>
            </a:r>
            <a:r>
              <a:rPr lang="en-GB" sz="180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391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7391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7391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7391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7391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7391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7391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7391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7391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7391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10363200" y="14478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7391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2548072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45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6914" y="1449388"/>
            <a:ext cx="8548687" cy="4570412"/>
          </a:xfrm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Symbols defined by module </a:t>
            </a:r>
            <a:r>
              <a:rPr lang="en-GB" i="1"/>
              <a:t>m</a:t>
            </a:r>
            <a:r>
              <a:rPr lang="en-GB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E.g.: non-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/>
              <a:t> C functions and non-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External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Global symbols that are referenced by module </a:t>
            </a:r>
            <a:r>
              <a:rPr lang="en-GB" i="1"/>
              <a:t>m</a:t>
            </a:r>
            <a:r>
              <a:rPr lang="en-GB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Local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Symbols that are defined and referenced exclusively by module </a:t>
            </a:r>
            <a:r>
              <a:rPr lang="en-GB" i="1"/>
              <a:t>m</a:t>
            </a:r>
            <a:r>
              <a:rPr lang="en-GB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E.g.: C functions and global variables defined with the 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>
                <a:latin typeface="Courier New" pitchFamily="49" charset="0"/>
              </a:rPr>
              <a:t> </a:t>
            </a:r>
            <a:r>
              <a:rPr lang="en-GB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>
                <a:solidFill>
                  <a:srgbClr val="C00000"/>
                </a:solidFill>
              </a:rPr>
              <a:t>Local linker symbols are </a:t>
            </a:r>
            <a:r>
              <a:rPr lang="en-GB" b="1" i="1">
                <a:solidFill>
                  <a:srgbClr val="C00000"/>
                </a:solidFill>
              </a:rPr>
              <a:t>not</a:t>
            </a:r>
            <a:r>
              <a:rPr lang="en-GB" b="1">
                <a:solidFill>
                  <a:srgbClr val="C00000"/>
                </a:solidFill>
              </a:rPr>
              <a:t> local program variables</a:t>
            </a:r>
          </a:p>
        </p:txBody>
      </p:sp>
    </p:spTree>
    <p:extLst>
      <p:ext uri="{BB962C8B-B14F-4D97-AF65-F5344CB8AC3E}">
        <p14:creationId xmlns:p14="http://schemas.microsoft.com/office/powerpoint/2010/main" val="745799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28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Step 1: Symbol Resolution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642002" y="2702650"/>
            <a:ext cx="4369846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argc,char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706094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011849" y="2704237"/>
            <a:ext cx="4253301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9282029" y="4913085"/>
            <a:ext cx="871049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540017" y="1217472"/>
            <a:ext cx="1560576" cy="3217056"/>
            <a:chOff x="1523473" y="689057"/>
            <a:chExt cx="2347653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20278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3" y="1335388"/>
              <a:ext cx="1333722" cy="2570725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1641127" y="4120569"/>
            <a:ext cx="1022589" cy="1936469"/>
            <a:chOff x="117126" y="3397531"/>
            <a:chExt cx="1022589" cy="1936469"/>
          </a:xfrm>
        </p:grpSpPr>
        <p:sp>
          <p:nvSpPr>
            <p:cNvPr id="14" name="TextBox 13"/>
            <p:cNvSpPr txBox="1"/>
            <p:nvPr/>
          </p:nvSpPr>
          <p:spPr>
            <a:xfrm>
              <a:off x="117126" y="4687669"/>
              <a:ext cx="1022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2539421" y="4648203"/>
            <a:ext cx="1622559" cy="2030675"/>
            <a:chOff x="1015420" y="3886203"/>
            <a:chExt cx="1622559" cy="2069873"/>
          </a:xfrm>
        </p:grpSpPr>
        <p:sp>
          <p:nvSpPr>
            <p:cNvPr id="28" name="TextBox 27"/>
            <p:cNvSpPr txBox="1"/>
            <p:nvPr/>
          </p:nvSpPr>
          <p:spPr>
            <a:xfrm>
              <a:off x="1015420" y="5297269"/>
              <a:ext cx="1622559" cy="658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err="1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1524000" y="3886203"/>
              <a:ext cx="302700" cy="1411066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3887908" y="4724402"/>
            <a:ext cx="1514785" cy="1676417"/>
            <a:chOff x="2400301" y="4609240"/>
            <a:chExt cx="2150199" cy="1770507"/>
          </a:xfrm>
        </p:grpSpPr>
        <p:sp>
          <p:nvSpPr>
            <p:cNvPr id="42" name="TextBox 41"/>
            <p:cNvSpPr txBox="1"/>
            <p:nvPr/>
          </p:nvSpPr>
          <p:spPr>
            <a:xfrm>
              <a:off x="2712141" y="5697140"/>
              <a:ext cx="1838359" cy="68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1" y="4609240"/>
              <a:ext cx="1231020" cy="1087900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4928590" y="3009038"/>
            <a:ext cx="2173003" cy="3726764"/>
            <a:chOff x="3404589" y="3009038"/>
            <a:chExt cx="2173003" cy="3726764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487848" y="3009038"/>
              <a:ext cx="769952" cy="333443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7848601" y="3605938"/>
            <a:ext cx="2010780" cy="2774265"/>
            <a:chOff x="6324601" y="2882900"/>
            <a:chExt cx="2010780" cy="2774265"/>
          </a:xfrm>
        </p:grpSpPr>
        <p:sp>
          <p:nvSpPr>
            <p:cNvPr id="52" name="TextBox 51"/>
            <p:cNvSpPr txBox="1"/>
            <p:nvPr/>
          </p:nvSpPr>
          <p:spPr>
            <a:xfrm>
              <a:off x="6372984" y="5010834"/>
              <a:ext cx="19623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err="1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6324601" y="2882900"/>
              <a:ext cx="1029582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2367016" y="1879705"/>
            <a:ext cx="2173003" cy="1473094"/>
            <a:chOff x="843015" y="1879705"/>
            <a:chExt cx="2173003" cy="1473094"/>
          </a:xfrm>
        </p:grpSpPr>
        <p:sp>
          <p:nvSpPr>
            <p:cNvPr id="71" name="TextBox 70"/>
            <p:cNvSpPr txBox="1"/>
            <p:nvPr/>
          </p:nvSpPr>
          <p:spPr>
            <a:xfrm>
              <a:off x="843015" y="1879705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894847" y="2249037"/>
              <a:ext cx="1034670" cy="1103762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67185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2"/>
            <a:ext cx="8077200" cy="990599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Which </a:t>
            </a:r>
            <a:r>
              <a:rPr lang="en-US" dirty="0"/>
              <a:t>of the following names will be in the symbol table of </a:t>
            </a:r>
            <a:r>
              <a:rPr lang="en-US" dirty="0" err="1">
                <a:latin typeface="Courier"/>
                <a:cs typeface="Courier"/>
              </a:rPr>
              <a:t>symbols.o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2362200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entury Gothic"/>
                <a:cs typeface="Century Gothic"/>
              </a:rPr>
              <a:t>symbols</a:t>
            </a:r>
            <a:r>
              <a:rPr lang="en-US" b="1" dirty="0" err="1">
                <a:latin typeface="Century Gothic"/>
                <a:cs typeface="Century Gothic"/>
              </a:rPr>
              <a:t>.c</a:t>
            </a:r>
            <a:r>
              <a:rPr lang="en-US" b="1" dirty="0">
                <a:latin typeface="Century Gothic"/>
                <a:cs typeface="Century Gothic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477" y="2928877"/>
            <a:ext cx="3631122" cy="3416320"/>
          </a:xfrm>
          <a:prstGeom prst="rect">
            <a:avLst/>
          </a:prstGeom>
          <a:noFill/>
          <a:ln>
            <a:solidFill>
              <a:srgbClr val="7F7F7F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time;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foo(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a)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b = a + 1;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return b;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main(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argc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 char* </a:t>
            </a:r>
            <a:r>
              <a:rPr lang="en-US" dirty="0" err="1">
                <a:latin typeface="Courier"/>
                <a:cs typeface="Courier"/>
              </a:rPr>
              <a:t>argv</a:t>
            </a:r>
            <a:r>
              <a:rPr lang="en-US" dirty="0">
                <a:latin typeface="Courier"/>
                <a:cs typeface="Courier"/>
              </a:rPr>
              <a:t>[])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"%d\n"</a:t>
            </a:r>
            <a:r>
              <a:rPr lang="en-US" dirty="0">
                <a:latin typeface="Courier"/>
                <a:cs typeface="Courier"/>
              </a:rPr>
              <a:t>, foo(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5</a:t>
            </a:r>
            <a:r>
              <a:rPr lang="en-US" dirty="0">
                <a:latin typeface="Courier"/>
                <a:cs typeface="Courier"/>
              </a:rPr>
              <a:t>));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return 0;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1" y="2286000"/>
            <a:ext cx="20345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time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foo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a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>
                <a:latin typeface="Courier"/>
                <a:cs typeface="Courier"/>
              </a:rPr>
              <a:t>argc</a:t>
            </a:r>
            <a:endParaRPr lang="en-US" sz="2800" dirty="0"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err="1">
                <a:latin typeface="Courier"/>
                <a:cs typeface="Courier"/>
              </a:rPr>
              <a:t>argv</a:t>
            </a:r>
            <a:endParaRPr lang="en-US" sz="2800" dirty="0"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b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main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>
                <a:latin typeface="Courier"/>
                <a:cs typeface="Courier"/>
              </a:rPr>
              <a:t>printf</a:t>
            </a:r>
            <a:endParaRPr lang="en-US" sz="2800" dirty="0"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Others?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7816" y="18288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entury Gothic"/>
                <a:cs typeface="Century Gothic"/>
              </a:rPr>
              <a:t>Names: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2286000"/>
            <a:ext cx="236220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time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foo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a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>
                <a:latin typeface="Courier"/>
                <a:cs typeface="Courier"/>
              </a:rPr>
              <a:t>argc</a:t>
            </a:r>
            <a:endParaRPr lang="en-US" sz="2800" dirty="0"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err="1">
                <a:latin typeface="Courier"/>
                <a:cs typeface="Courier"/>
              </a:rPr>
              <a:t>argv</a:t>
            </a:r>
            <a:endParaRPr lang="en-US" sz="2800" dirty="0"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ourier"/>
                <a:cs typeface="Courier"/>
              </a:rPr>
              <a:t>b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main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>
                <a:solidFill>
                  <a:srgbClr val="FF0000"/>
                </a:solidFill>
                <a:latin typeface="Courier"/>
                <a:cs typeface="Courier"/>
              </a:rPr>
              <a:t>printf</a:t>
            </a:r>
            <a:endParaRPr lang="en-US" sz="2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"%d\n"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688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6"/>
            <a:ext cx="7896225" cy="1228725"/>
          </a:xfrm>
        </p:spPr>
        <p:txBody>
          <a:bodyPr>
            <a:normAutofit fontScale="92500"/>
          </a:bodyPr>
          <a:lstStyle/>
          <a:p>
            <a:r>
              <a:rPr lang="en-US"/>
              <a:t>Local non-static C variables vs. local static C variables</a:t>
            </a:r>
          </a:p>
          <a:p>
            <a:pPr lvl="1"/>
            <a:r>
              <a:rPr lang="en-US"/>
              <a:t>local non-static C variables: stored on the stack </a:t>
            </a:r>
          </a:p>
          <a:p>
            <a:pPr lvl="1"/>
            <a:r>
              <a:rPr lang="en-US"/>
              <a:t>local static C variables: stored in either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bss</a:t>
            </a:r>
            <a:r>
              <a:rPr lang="en-US">
                <a:latin typeface="Courier New"/>
                <a:cs typeface="Courier New"/>
              </a:rPr>
              <a:t>, </a:t>
            </a:r>
            <a:r>
              <a:rPr lang="en-US"/>
              <a:t>or </a:t>
            </a:r>
            <a:r>
              <a:rPr lang="en-US">
                <a:latin typeface="Courier New"/>
                <a:cs typeface="Courier New"/>
              </a:rPr>
              <a:t>.data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05214" y="2574147"/>
            <a:ext cx="3328787" cy="4249498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static 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x = 15;</a:t>
            </a:r>
          </a:p>
          <a:p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f() {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   static 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x = 17;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   return x++;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g() {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   static 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x = 19;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   return x += 14;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h() {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   return x += 27;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1200" y="35052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itchFamily="34" charset="0"/>
              </a:rPr>
              <a:t>Compiler allocates space in </a:t>
            </a:r>
            <a:r>
              <a:rPr lang="en-US" sz="2000">
                <a:latin typeface="Courier New"/>
                <a:cs typeface="Courier New"/>
              </a:rPr>
              <a:t>.data </a:t>
            </a:r>
            <a:r>
              <a:rPr lang="en-US" sz="2000">
                <a:latin typeface="Calibri" pitchFamily="34" charset="0"/>
              </a:rPr>
              <a:t>for each definition of </a:t>
            </a:r>
            <a:r>
              <a:rPr lang="en-US" sz="2000">
                <a:latin typeface="Courier New"/>
                <a:cs typeface="Courier New"/>
              </a:rPr>
              <a:t>x</a:t>
            </a: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Creates local symbols in the symbol table with unique names, e.g., </a:t>
            </a:r>
            <a:r>
              <a:rPr lang="en-US" sz="2000">
                <a:latin typeface="Courier New"/>
                <a:cs typeface="Courier New"/>
              </a:rPr>
              <a:t>x</a:t>
            </a:r>
            <a:r>
              <a:rPr lang="en-US" sz="2000">
                <a:latin typeface="Calibri" pitchFamily="34" charset="0"/>
              </a:rPr>
              <a:t>, </a:t>
            </a:r>
            <a:r>
              <a:rPr lang="en-US" sz="2000">
                <a:latin typeface="Courier New"/>
                <a:cs typeface="Courier New"/>
              </a:rPr>
              <a:t>x.1721</a:t>
            </a:r>
            <a:r>
              <a:rPr lang="en-US" sz="2000">
                <a:latin typeface="Calibri" pitchFamily="34" charset="0"/>
              </a:rPr>
              <a:t> and </a:t>
            </a:r>
            <a:r>
              <a:rPr lang="en-US" sz="2000">
                <a:latin typeface="Courier New"/>
                <a:cs typeface="Courier New"/>
              </a:rPr>
              <a:t>x.1724</a:t>
            </a:r>
            <a:r>
              <a:rPr lang="en-US" sz="2000">
                <a:latin typeface="Calibri" pitchFamily="34" charset="0"/>
              </a:rPr>
              <a:t>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45392" y="6478339"/>
            <a:ext cx="217547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static-</a:t>
            </a: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local.c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7F06-3CFA-4C8B-89E2-737497B7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5D8A-00E3-4194-B017-698E1EAC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Exam:</a:t>
            </a:r>
          </a:p>
          <a:p>
            <a:r>
              <a:rPr lang="en-US" dirty="0"/>
              <a:t>29</a:t>
            </a:r>
            <a:r>
              <a:rPr lang="en-US" baseline="30000" dirty="0"/>
              <a:t>th</a:t>
            </a:r>
            <a:r>
              <a:rPr lang="en-US" dirty="0"/>
              <a:t> June – 6.30 pm to 8 pm B_DLC DLC - 1B65 Murray and 1B70</a:t>
            </a:r>
          </a:p>
          <a:p>
            <a:r>
              <a:rPr lang="en-US" dirty="0"/>
              <a:t>Its Hard unlike Quizzes!!!! </a:t>
            </a:r>
          </a:p>
          <a:p>
            <a:r>
              <a:rPr lang="en-US" dirty="0"/>
              <a:t>Start preparation </a:t>
            </a:r>
          </a:p>
          <a:p>
            <a:r>
              <a:rPr lang="en-US" dirty="0"/>
              <a:t>4 questions and 25 marks each.</a:t>
            </a:r>
          </a:p>
        </p:txBody>
      </p:sp>
    </p:spTree>
    <p:extLst>
      <p:ext uri="{BB962C8B-B14F-4D97-AF65-F5344CB8AC3E}">
        <p14:creationId xmlns:p14="http://schemas.microsoft.com/office/powerpoint/2010/main" val="1183132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64266" y="436562"/>
            <a:ext cx="8716962" cy="78263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How Linker Resolves Duplicate Symbol Definitions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614" y="1754188"/>
            <a:ext cx="8307387" cy="1446212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Or ones declared with specifier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extern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994150" y="3893120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505575" y="3893120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986214" y="3523232"/>
            <a:ext cx="733191" cy="359010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500814" y="3523232"/>
            <a:ext cx="733191" cy="359010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8766176" y="4391594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7851776" y="4572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8766176" y="3883595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7848601" y="4070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228851" y="443128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3044826" y="4645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2228851" y="3889416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3044826" y="4072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65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03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1" y="1371600"/>
            <a:ext cx="8307387" cy="5224462"/>
          </a:xfrm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Rule 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Each item can be defined only 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Otherwise: Linker error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Rule 2: Given a strong symbol and multiple weak symbols, choose the strong symbol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References to the weak symbol resolve to the strong symbol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Rule 3: If there are multiple weak symbols, pick an arbitrary one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Can override this with </a:t>
            </a:r>
            <a:r>
              <a:rPr lang="en-GB" b="1" err="1">
                <a:latin typeface="Courier New" pitchFamily="49" charset="0"/>
              </a:rPr>
              <a:t>gcc</a:t>
            </a:r>
            <a:r>
              <a:rPr lang="en-GB" b="1">
                <a:latin typeface="Courier New" pitchFamily="49" charset="0"/>
              </a:rPr>
              <a:t> –</a:t>
            </a:r>
            <a:r>
              <a:rPr lang="en-GB" b="1" err="1">
                <a:latin typeface="Courier New" pitchFamily="49" charset="0"/>
              </a:rPr>
              <a:t>fno</a:t>
            </a:r>
            <a:r>
              <a:rPr lang="en-GB" b="1">
                <a:latin typeface="Courier New" pitchFamily="49" charset="0"/>
              </a:rPr>
              <a:t>-common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>
              <a:latin typeface="Courier New" pitchFamily="49" charset="0"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/>
              <a:t>Puzzles on the next slide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910700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1524000" y="3962401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51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057401" y="21653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507962" y="21653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057401" y="3079751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507962" y="3079751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057400" y="4129089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507962" y="4129089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057400" y="5195889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507962" y="5195889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2057401" y="11747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3507962" y="11747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343526" y="1304926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318126" y="2159001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348288" y="3194051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353050" y="4140201"/>
            <a:ext cx="385718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dirty="0">
                <a:latin typeface="Courier New" pitchFamily="49" charset="0"/>
                <a:ea typeface="msgothic" charset="0"/>
                <a:cs typeface="msgothic" charset="0"/>
              </a:rPr>
              <a:t>p1as it is strong</a:t>
            </a:r>
            <a:endParaRPr lang="en-GB" dirty="0"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1964267" y="6051551"/>
            <a:ext cx="4459467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Important: Linker does not do type checking.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348287" y="5159376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  <p:extLst>
      <p:ext uri="{BB962C8B-B14F-4D97-AF65-F5344CB8AC3E}">
        <p14:creationId xmlns:p14="http://schemas.microsoft.com/office/powerpoint/2010/main" val="696251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248400" y="1951672"/>
            <a:ext cx="4267200" cy="284892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Global strong symbol */</a:t>
            </a:r>
          </a:p>
          <a:p>
            <a:r>
              <a:rPr lang="en-US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3.14;</a:t>
            </a:r>
          </a:p>
          <a:p>
            <a:b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is-I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Mismatch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4876800"/>
            <a:ext cx="7896225" cy="1457325"/>
          </a:xfrm>
        </p:spPr>
        <p:txBody>
          <a:bodyPr/>
          <a:lstStyle/>
          <a:p>
            <a:r>
              <a:rPr lang="en-US" dirty="0"/>
              <a:t>Compiles without any errors or warnings</a:t>
            </a:r>
          </a:p>
          <a:p>
            <a:r>
              <a:rPr lang="en-US" dirty="0"/>
              <a:t>What gets printed?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663700" y="1928813"/>
            <a:ext cx="4584700" cy="2871787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  </a:t>
            </a:r>
            <a:r>
              <a:rPr lang="en-US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Weak symbol */</a:t>
            </a:r>
            <a:b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5E34FF"/>
                </a:solidFill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dirty="0" err="1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[]) {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"%</a:t>
            </a:r>
            <a:r>
              <a:rPr lang="en-US" dirty="0" err="1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ld</a:t>
            </a:r>
            <a:r>
              <a:rPr lang="en-US" dirty="0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x);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>
                <a:solidFill>
                  <a:srgbClr val="D03B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6248400" y="1928812"/>
            <a:ext cx="4267200" cy="147732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D7391E"/>
                </a:solidFill>
                <a:latin typeface="Courier New" charset="0"/>
                <a:ea typeface="Courier New" charset="0"/>
                <a:cs typeface="Courier New" charset="0"/>
              </a:rPr>
              <a:t>/* Global strong symbol */</a:t>
            </a:r>
          </a:p>
          <a:p>
            <a:r>
              <a:rPr lang="en-US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3.14;</a:t>
            </a:r>
          </a:p>
          <a:p>
            <a:b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is-I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1" y="4433473"/>
            <a:ext cx="2895600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mismatch-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variable.c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886200" y="4441590"/>
            <a:ext cx="2266950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mismatch-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71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if you can</a:t>
            </a:r>
          </a:p>
          <a:p>
            <a:endParaRPr lang="en-US" dirty="0"/>
          </a:p>
          <a:p>
            <a:r>
              <a:rPr lang="en-US" dirty="0"/>
              <a:t>Otherwise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/>
              <a:t>if you can</a:t>
            </a:r>
          </a:p>
          <a:p>
            <a:pPr lvl="1"/>
            <a:r>
              <a:rPr lang="en-US" dirty="0"/>
              <a:t>Initialize if you define a global variable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/>
              <a:t> if you reference an external global variable</a:t>
            </a:r>
          </a:p>
          <a:p>
            <a:pPr lvl="2"/>
            <a:r>
              <a:rPr lang="en-US" dirty="0"/>
              <a:t>Treated as weak symbol</a:t>
            </a:r>
          </a:p>
          <a:p>
            <a:pPr lvl="2"/>
            <a:r>
              <a:rPr lang="en-US" dirty="0"/>
              <a:t>But also causes linker error if not defined in some file</a:t>
            </a:r>
          </a:p>
        </p:txBody>
      </p:sp>
    </p:spTree>
    <p:extLst>
      <p:ext uri="{BB962C8B-B14F-4D97-AF65-F5344CB8AC3E}">
        <p14:creationId xmlns:p14="http://schemas.microsoft.com/office/powerpoint/2010/main" val="3214033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96533" y="465667"/>
            <a:ext cx="7594600" cy="57308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Step 2: Relocation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032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938866" y="3395828"/>
            <a:ext cx="100890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032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sum()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905000" y="4738690"/>
            <a:ext cx="874368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err="1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2032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032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array[2]={1,2}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2032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1913467" y="1306514"/>
            <a:ext cx="2456932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4302300" y="2112963"/>
            <a:ext cx="871049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4302300" y="2478088"/>
            <a:ext cx="871049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4302300" y="3741738"/>
            <a:ext cx="871049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4302300" y="4154488"/>
            <a:ext cx="871049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4302300" y="5103813"/>
            <a:ext cx="871049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562600" y="1306514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sum()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285154" cy="3659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90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90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System data</a:t>
              </a: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 array[2]={1,2}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722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57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Relocation Entries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629143" y="6193878"/>
            <a:ext cx="2933713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400" b="1" err="1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err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4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456252" y="1146181"/>
            <a:ext cx="7627717" cy="4761626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0000000000000000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0:   48 83 ec 08      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4:   be 02 00 00 00          mov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9:   bf 00 00 00 00          mov    $0x0,%edi      </a:t>
            </a:r>
            <a:r>
              <a:rPr lang="sk-SK" sz="1600" dirty="0">
                <a:solidFill>
                  <a:srgbClr val="3366FF"/>
                </a:solidFill>
                <a:latin typeface="Courier New"/>
                <a:cs typeface="Courier New"/>
              </a:rPr>
              <a:t># %edi = &amp;array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a: R_X86_64_32 array         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# Relocation entry</a:t>
            </a:r>
          </a:p>
          <a:p>
            <a:r>
              <a:rPr lang="en-US" sz="1600" dirty="0" err="1">
                <a:highlight>
                  <a:srgbClr val="FFFF00"/>
                </a:highlight>
                <a:latin typeface="Courier New"/>
                <a:cs typeface="Courier New"/>
              </a:rPr>
              <a:t>Gcc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 –</a:t>
            </a:r>
            <a:r>
              <a:rPr lang="en-US" sz="1600" dirty="0" err="1">
                <a:highlight>
                  <a:srgbClr val="FFFF00"/>
                </a:highlight>
                <a:latin typeface="Courier New"/>
                <a:cs typeface="Courier New"/>
              </a:rPr>
              <a:t>Og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 –c </a:t>
            </a:r>
            <a:r>
              <a:rPr lang="en-US" sz="1600" dirty="0" err="1">
                <a:highlight>
                  <a:srgbClr val="FFFF00"/>
                </a:highlight>
                <a:latin typeface="Courier New"/>
                <a:cs typeface="Courier New"/>
              </a:rPr>
              <a:t>sum.c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 will give you </a:t>
            </a:r>
            <a:r>
              <a:rPr lang="en-US" sz="1600" dirty="0" err="1">
                <a:highlight>
                  <a:srgbClr val="FFFF00"/>
                </a:highlight>
                <a:latin typeface="Courier New"/>
                <a:cs typeface="Courier New"/>
              </a:rPr>
              <a:t>sum.o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 and check it as it is generated by compiler and not linked yet with addresses and hence it will be absolute values.</a:t>
            </a:r>
          </a:p>
          <a:p>
            <a:r>
              <a:rPr lang="en-US" sz="1600" dirty="0" err="1">
                <a:highlight>
                  <a:srgbClr val="FFFF00"/>
                </a:highlight>
                <a:latin typeface="Courier New"/>
                <a:cs typeface="Courier New"/>
              </a:rPr>
              <a:t>Objdump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 –r –d </a:t>
            </a:r>
            <a:r>
              <a:rPr lang="en-US" sz="1600" dirty="0" err="1">
                <a:highlight>
                  <a:srgbClr val="FFFF00"/>
                </a:highlight>
                <a:latin typeface="Courier New"/>
                <a:cs typeface="Courier New"/>
              </a:rPr>
              <a:t>sum.c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 &gt; log</a:t>
            </a:r>
          </a:p>
          <a:p>
            <a:endParaRPr lang="en-US" sz="1600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e:   e8 00 00 00 00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13 &lt;main+0x13&gt;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# sum()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f: R_X86_64_PC32 sum-0x4     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# Relocation entry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13:   48 83 c4 08      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17:   c3      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9591114" y="6014373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51413" y="1219200"/>
            <a:ext cx="2720765" cy="286450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hu-HU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dirty="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(int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33872" y="4371751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98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74827" y="152401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Relocated .text section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76400" y="3200400"/>
            <a:ext cx="181758" cy="328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00201" y="1330889"/>
            <a:ext cx="9017001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00000000004004d0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4004d0:       48 83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ec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08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4004d4:       be 02 00 00 00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4004d9: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bf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18 10 60 00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sk-SK" sz="1600" dirty="0">
                <a:solidFill>
                  <a:srgbClr val="7030A0"/>
                </a:solidFill>
                <a:latin typeface="Courier New"/>
                <a:cs typeface="Courier New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,%edi  </a:t>
            </a:r>
            <a:r>
              <a:rPr lang="sk-SK" sz="1600" dirty="0">
                <a:latin typeface="Courier New"/>
                <a:cs typeface="Courier New"/>
              </a:rPr>
              <a:t># %</a:t>
            </a:r>
            <a:r>
              <a:rPr lang="sk-SK" sz="1600" dirty="0" err="1">
                <a:latin typeface="Courier New"/>
                <a:cs typeface="Courier New"/>
              </a:rPr>
              <a:t>edi</a:t>
            </a:r>
            <a:r>
              <a:rPr lang="sk-SK" sz="1600" dirty="0">
                <a:latin typeface="Courier New"/>
                <a:cs typeface="Courier New"/>
              </a:rPr>
              <a:t> = &amp;</a:t>
            </a:r>
            <a:r>
              <a:rPr lang="sk-SK" sz="1600" dirty="0" err="1">
                <a:latin typeface="Courier New"/>
                <a:cs typeface="Courier New"/>
              </a:rPr>
              <a:t>array</a:t>
            </a:r>
            <a:endParaRPr lang="sk-SK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4004de:       e8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05 00 00 00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&lt;sum&gt;    # sum()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4004e3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:       48 83 c4 08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4004e7:       c3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00000000004004e8 &lt;sum&gt;: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Courier New"/>
                <a:cs typeface="Courier New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:       b8 00 00 00 00   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$0x0,%eax</a:t>
            </a:r>
          </a:p>
          <a:p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4004ed:       ba 00 00 00 00          </a:t>
            </a:r>
            <a:r>
              <a:rPr lang="sk-SK" sz="1600" dirty="0" err="1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    $0x0,%edx</a:t>
            </a:r>
          </a:p>
          <a:p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Courier New"/>
                <a:cs typeface="Courier New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Courier New"/>
                <a:cs typeface="Courier New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Courier New"/>
                <a:cs typeface="Courier New"/>
              </a:rPr>
              <a:t>    4004fd &lt;sum+0x15&gt;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4004f4:       48 63 ca                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movslq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%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edx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,%</a:t>
            </a:r>
            <a:r>
              <a:rPr lang="ro-RO" sz="1600" dirty="0" err="1">
                <a:solidFill>
                  <a:srgbClr val="000000"/>
                </a:solidFill>
                <a:latin typeface="Courier New"/>
                <a:cs typeface="Courier New"/>
              </a:rPr>
              <a:t>rcx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eax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4004fa:       83 c2 01                add    $0x1,%edx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edx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4004f4 &lt;sum+0xc&gt;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400501:       f3 c3                   </a:t>
            </a:r>
            <a:r>
              <a:rPr lang="hu-HU" sz="1600" dirty="0" err="1">
                <a:solidFill>
                  <a:srgbClr val="000000"/>
                </a:solidFill>
                <a:latin typeface="Courier New"/>
                <a:cs typeface="Courier New"/>
              </a:rPr>
              <a:t>repz</a:t>
            </a:r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600" dirty="0" err="1">
                <a:solidFill>
                  <a:srgbClr val="000000"/>
                </a:solidFill>
                <a:latin typeface="Courier New"/>
                <a:cs typeface="Courier New"/>
              </a:rPr>
              <a:t>retq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9370" y="5943600"/>
            <a:ext cx="6226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Courier New"/>
                <a:cs typeface="Courier New"/>
              </a:rPr>
              <a:t>callq</a:t>
            </a:r>
            <a:r>
              <a:rPr lang="en-US" sz="2000">
                <a:latin typeface="Calibri" pitchFamily="34" charset="0"/>
              </a:rPr>
              <a:t> instruction uses PC-relative addressing for sum():  </a:t>
            </a:r>
          </a:p>
          <a:p>
            <a:r>
              <a:rPr lang="en-US" sz="2000">
                <a:solidFill>
                  <a:srgbClr val="FF0000"/>
                </a:solidFill>
                <a:latin typeface="Courier New"/>
                <a:cs typeface="Courier New"/>
              </a:rPr>
              <a:t>0x4004e8</a:t>
            </a:r>
            <a:r>
              <a:rPr lang="en-US" sz="2000">
                <a:latin typeface="Calibri" pitchFamily="34" charset="0"/>
              </a:rPr>
              <a:t> = </a:t>
            </a:r>
            <a:r>
              <a:rPr lang="en-US" sz="2000">
                <a:solidFill>
                  <a:srgbClr val="3366FF"/>
                </a:solidFill>
                <a:latin typeface="Courier New"/>
                <a:cs typeface="Courier New"/>
              </a:rPr>
              <a:t>0x4004e3</a:t>
            </a:r>
            <a:r>
              <a:rPr lang="en-US" sz="2000">
                <a:latin typeface="Calibri" pitchFamily="34" charset="0"/>
              </a:rPr>
              <a:t> + </a:t>
            </a:r>
            <a:r>
              <a:rPr lang="en-US" sz="2000">
                <a:solidFill>
                  <a:srgbClr val="00CC99"/>
                </a:solidFill>
                <a:latin typeface="Courier New"/>
                <a:cs typeface="Courier New"/>
              </a:rPr>
              <a:t>0x5</a:t>
            </a:r>
          </a:p>
        </p:txBody>
      </p:sp>
      <p:sp>
        <p:nvSpPr>
          <p:cNvPr id="3" name="Rectangle 2"/>
          <p:cNvSpPr/>
          <p:nvPr/>
        </p:nvSpPr>
        <p:spPr>
          <a:xfrm>
            <a:off x="6918598" y="6519446"/>
            <a:ext cx="3139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Source: </a:t>
            </a:r>
            <a:r>
              <a:rPr lang="en-US" sz="1600" dirty="0" err="1">
                <a:latin typeface="Courier New"/>
                <a:cs typeface="Courier New"/>
              </a:rPr>
              <a:t>objdump</a:t>
            </a:r>
            <a:r>
              <a:rPr lang="en-US" sz="1600" dirty="0">
                <a:latin typeface="Courier New"/>
                <a:cs typeface="Courier New"/>
              </a:rPr>
              <a:t> -d </a:t>
            </a:r>
            <a:r>
              <a:rPr lang="en-US" sz="1600" dirty="0" err="1">
                <a:latin typeface="Courier New"/>
                <a:cs typeface="Courier New"/>
              </a:rPr>
              <a:t>prog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5828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74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Loading Executable Object Files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847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847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847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847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847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847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1847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847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4793568" y="1413297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722806" y="1236453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6210830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6210830" y="2963864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6210830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6210831" y="4350809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6210830" y="2054226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7600950" y="3957639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6210830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7600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6210829" y="6312959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5945194" y="653151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9358222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9051835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9201150" y="899577"/>
            <a:ext cx="1314450" cy="81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invisible to user code</a:t>
            </a: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9067800" y="1257569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9412288" y="4173539"/>
            <a:ext cx="552052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9028114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5334000" y="6172201"/>
            <a:ext cx="920542" cy="269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6210829" y="5017559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Read/write data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6210829" y="5643034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Read-only code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9048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9201151" y="5010151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1847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1847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.line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847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 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1847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85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79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86162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Awkward,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>
                <a:solidFill>
                  <a:srgbClr val="990000"/>
                </a:solidFill>
              </a:rPr>
              <a:t>Option 1:</a:t>
            </a:r>
            <a:r>
              <a:rPr lang="en-GB"/>
              <a:t> Put all functions into 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>
                <a:solidFill>
                  <a:srgbClr val="990000"/>
                </a:solidFill>
              </a:rPr>
              <a:t>Option 2:</a:t>
            </a:r>
            <a:r>
              <a:rPr lang="en-GB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More efficient, but burdensome on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500319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Linking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Motivation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it does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How it works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Dynamic linking</a:t>
            </a:r>
          </a:p>
        </p:txBody>
      </p:sp>
    </p:spTree>
    <p:extLst>
      <p:ext uri="{BB962C8B-B14F-4D97-AF65-F5344CB8AC3E}">
        <p14:creationId xmlns:p14="http://schemas.microsoft.com/office/powerpoint/2010/main" val="3812105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03412" y="436562"/>
            <a:ext cx="8716962" cy="78263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Old-fashioned Solution: Static 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3414" y="1447800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>
                <a:solidFill>
                  <a:srgbClr val="990000"/>
                </a:solidFill>
              </a:rPr>
              <a:t>Static libraries </a:t>
            </a:r>
            <a:r>
              <a:rPr lang="en-GB"/>
              <a:t>(.</a:t>
            </a:r>
            <a:r>
              <a:rPr lang="en-GB">
                <a:latin typeface="Courier New" pitchFamily="49" charset="0"/>
              </a:rPr>
              <a:t>a</a:t>
            </a:r>
            <a:r>
              <a:rPr lang="en-GB"/>
              <a:t> </a:t>
            </a:r>
            <a:r>
              <a:rPr lang="en-GB">
                <a:solidFill>
                  <a:srgbClr val="000004"/>
                </a:solidFill>
              </a:rPr>
              <a:t>archive files</a:t>
            </a:r>
            <a:r>
              <a:rPr lang="en-GB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Concatenate related </a:t>
            </a:r>
            <a:r>
              <a:rPr lang="en-GB" err="1"/>
              <a:t>relocatable</a:t>
            </a:r>
            <a:r>
              <a:rPr lang="en-GB"/>
              <a:t> object files into a single file with an index (called an </a:t>
            </a:r>
            <a:r>
              <a:rPr lang="en-GB" i="1"/>
              <a:t>archive</a:t>
            </a:r>
            <a:r>
              <a:rPr lang="en-GB"/>
              <a:t>).</a:t>
            </a:r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If an archive member file resolves reference, link it  into the executable.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071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027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2819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133600" y="2289870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295526" y="1615181"/>
            <a:ext cx="100890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479676" y="2986781"/>
            <a:ext cx="100890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810000" y="2289870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821113" y="1615181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840163" y="2986781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4495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2819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4495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4495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4035426" y="4674294"/>
            <a:ext cx="100890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5408614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352800" y="3836095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b="1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5410200" y="2159695"/>
            <a:ext cx="3645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096000" y="2300982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6107113" y="1626294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6126163" y="2997894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6781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6781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2819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6619875" y="3759895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4495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410200" y="4654715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1981201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err="1">
                <a:latin typeface="Calibri" pitchFamily="34" charset="0"/>
              </a:rPr>
              <a:t>Archiver</a:t>
            </a:r>
            <a:r>
              <a:rPr lang="en-GB" sz="2000" kern="0">
                <a:latin typeface="Calibri" pitchFamily="34" charset="0"/>
              </a:rPr>
              <a:t> allows incremental updates</a:t>
            </a:r>
          </a:p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>
                <a:latin typeface="Calibri" pitchFamily="34" charset="0"/>
              </a:rPr>
              <a:t>Recompile function that changes and replace .o file in archive.</a:t>
            </a:r>
          </a:p>
          <a:p>
            <a: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436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74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8013" y="1220789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err="1">
                <a:latin typeface="Courier New" pitchFamily="49" charset="0"/>
              </a:rPr>
              <a:t>libc.a</a:t>
            </a:r>
            <a:r>
              <a:rPr lang="en-GB" sz="200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4.6 MB archive of 1496 object 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err="1">
                <a:latin typeface="Courier New" pitchFamily="49" charset="0"/>
              </a:rPr>
              <a:t>libm.a</a:t>
            </a:r>
            <a:r>
              <a:rPr lang="en-GB" sz="200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2 MB archive of 444 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floating point math (sin, </a:t>
            </a:r>
            <a:r>
              <a:rPr lang="en-GB" sz="1800" err="1"/>
              <a:t>cos</a:t>
            </a:r>
            <a:r>
              <a:rPr lang="en-GB" sz="1800"/>
              <a:t>, tan, log, exp, </a:t>
            </a:r>
            <a:r>
              <a:rPr lang="en-GB" sz="1800" err="1"/>
              <a:t>sqrt</a:t>
            </a:r>
            <a:r>
              <a:rPr lang="en-GB" sz="180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/>
          </a:p>
          <a:p>
            <a:pPr>
              <a:lnSpc>
                <a:spcPct val="8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752600" y="3657600"/>
            <a:ext cx="4008126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 –t /</a:t>
            </a:r>
            <a:r>
              <a:rPr lang="en-GB" sz="1600" b="1" dirty="0" err="1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b="1" dirty="0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278874" y="3677347"/>
            <a:ext cx="4008126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 –t /</a:t>
            </a:r>
            <a:r>
              <a:rPr lang="en-GB" sz="1600" dirty="0" err="1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dirty="0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>
                <a:highlight>
                  <a:srgbClr val="FF0000"/>
                </a:highlight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0284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486400" y="838200"/>
            <a:ext cx="4876800" cy="53340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noAutofit/>
          </a:bodyPr>
          <a:lstStyle/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9" y="435678"/>
            <a:ext cx="3452982" cy="1240722"/>
          </a:xfrm>
        </p:spPr>
        <p:txBody>
          <a:bodyPr>
            <a:normAutofit fontScale="90000"/>
          </a:bodyPr>
          <a:lstStyle/>
          <a:p>
            <a:r>
              <a:rPr lang="en-US"/>
              <a:t>Linking with Static Libraries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40694" y="2020990"/>
            <a:ext cx="3517106" cy="378783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vector.h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{3, 4};</a:t>
            </a: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err="1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nl-NL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(int argc, char** argv)</a:t>
            </a:r>
          </a:p>
          <a:p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(x, y, z, 2);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>
                <a:solidFill>
                  <a:srgbClr val="9D206F"/>
                </a:solidFill>
                <a:latin typeface="Courier New"/>
                <a:cs typeface="Courier New"/>
              </a:rPr>
              <a:t>"z = [%d %d]\n”</a:t>
            </a:r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       z[0], z[1]);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28184" y="5257800"/>
            <a:ext cx="1146766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693138" y="1817133"/>
            <a:ext cx="4441462" cy="181806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4A00FF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        z[i] = x[i] + y[i];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693138" y="3774995"/>
            <a:ext cx="4441462" cy="206428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err="1">
                <a:solidFill>
                  <a:srgbClr val="4A00FF"/>
                </a:solidFill>
                <a:latin typeface="Courier New"/>
                <a:cs typeface="Courier New"/>
              </a:rPr>
              <a:t>multvec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     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>
                <a:solidFill>
                  <a:srgbClr val="C200FF"/>
                </a:solidFill>
                <a:latin typeface="Courier New"/>
                <a:cs typeface="Courier New"/>
              </a:rPr>
              <a:t>    for</a:t>
            </a:r>
            <a:r>
              <a:rPr lang="da-DK" sz="160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        z[i] = x[i] * y[i];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727940" y="5527595"/>
            <a:ext cx="1422482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866462" y="3341132"/>
            <a:ext cx="1284624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5201" y="914400"/>
            <a:ext cx="176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Courier New"/>
                <a:cs typeface="Courier New"/>
              </a:rPr>
              <a:t>libvector.a</a:t>
            </a:r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7769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28814" y="284162"/>
            <a:ext cx="5614987" cy="78263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2222501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698625" y="2992439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676400" y="2286000"/>
            <a:ext cx="1146766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325813" y="3994150"/>
            <a:ext cx="1146766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2765426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3868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877051" y="3263900"/>
            <a:ext cx="100890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5505452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021138" y="467201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043593" y="5518151"/>
            <a:ext cx="1012890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prog2c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5505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7101022" y="3886201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711701" y="3263900"/>
            <a:ext cx="1698199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516563" y="3994150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6505576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8453439" y="3206751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1749425" y="3883026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b="1" i="1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6172251" y="5378450"/>
            <a:ext cx="2210134" cy="9089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  <a:ea typeface="msgothic" charset="0"/>
                <a:cs typeface="msgothic" charset="0"/>
              </a:rPr>
              <a:t>(892,607 bytes)</a:t>
            </a:r>
            <a:endParaRPr lang="en-GB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784475" y="2286000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3406776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852989" y="2289176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b="1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b="1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5505452" y="2955926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4953000" y="1874838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6096000" y="1874838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4125913" y="1538288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5449888" y="1524000"/>
            <a:ext cx="1422482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19601" y="6347379"/>
            <a:ext cx="2017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>
                <a:latin typeface="Calibri" pitchFamily="34" charset="0"/>
              </a:rPr>
              <a:t>“c” for “compile-time”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011134" y="4724401"/>
            <a:ext cx="3761264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prog2r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main2.o -L.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lvector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335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614" y="1428750"/>
            <a:ext cx="8307387" cy="4133850"/>
          </a:xfrm>
          <a:ln/>
        </p:spPr>
        <p:txBody>
          <a:bodyPr>
            <a:normAutofit fontScale="925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Scan </a:t>
            </a:r>
            <a:r>
              <a:rPr lang="en-GB" b="1">
                <a:latin typeface="Courier New" pitchFamily="49" charset="0"/>
              </a:rPr>
              <a:t>.o</a:t>
            </a:r>
            <a:r>
              <a:rPr lang="en-GB"/>
              <a:t> files and </a:t>
            </a:r>
            <a:r>
              <a:rPr lang="en-GB" b="1">
                <a:latin typeface="Courier New" pitchFamily="49" charset="0"/>
              </a:rPr>
              <a:t>.a</a:t>
            </a:r>
            <a:r>
              <a:rPr lang="en-GB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As each new </a:t>
            </a:r>
            <a:r>
              <a:rPr lang="en-GB" b="1">
                <a:latin typeface="Courier New" pitchFamily="49" charset="0"/>
              </a:rPr>
              <a:t>.o</a:t>
            </a:r>
            <a:r>
              <a:rPr lang="en-GB"/>
              <a:t> or </a:t>
            </a:r>
            <a:r>
              <a:rPr lang="en-GB" b="1">
                <a:latin typeface="Courier New" pitchFamily="49" charset="0"/>
              </a:rPr>
              <a:t>.a</a:t>
            </a:r>
            <a:r>
              <a:rPr lang="en-GB"/>
              <a:t> file, </a:t>
            </a:r>
            <a:r>
              <a:rPr lang="en-GB" i="1" err="1"/>
              <a:t>obj</a:t>
            </a:r>
            <a:r>
              <a:rPr lang="en-GB"/>
              <a:t>, is encountered, try to resolve each unresolved reference in the list against the symbols defined in </a:t>
            </a:r>
            <a:r>
              <a:rPr lang="en-GB" i="1"/>
              <a:t>obj</a:t>
            </a:r>
            <a:r>
              <a:rPr lang="en-GB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Problem: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514600" y="4995736"/>
            <a:ext cx="6847044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-L. -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: In function </a:t>
            </a: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'main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':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(.text+0x4): undefined reference to </a:t>
            </a: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'</a:t>
            </a:r>
            <a:r>
              <a:rPr lang="en-GB" sz="1600" err="1">
                <a:latin typeface="Courier New" pitchFamily="49" charset="0"/>
                <a:ea typeface="msgothic" charset="0"/>
                <a:cs typeface="msgothic" charset="0"/>
              </a:rPr>
              <a:t>libfun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734856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1AB3-D2AC-445F-AB5E-78EC2F8E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static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ADA96-6695-4FD3-BD0B-1ADCFE51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–c </a:t>
            </a:r>
            <a:r>
              <a:rPr lang="en-US" dirty="0" err="1"/>
              <a:t>add.c</a:t>
            </a:r>
            <a:endParaRPr lang="en-US" dirty="0"/>
          </a:p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–c </a:t>
            </a:r>
            <a:r>
              <a:rPr lang="en-US" dirty="0" err="1"/>
              <a:t>sub.c</a:t>
            </a:r>
            <a:endParaRPr lang="en-US" dirty="0"/>
          </a:p>
          <a:p>
            <a:r>
              <a:rPr lang="en-US" dirty="0"/>
              <a:t>These two gives </a:t>
            </a:r>
            <a:r>
              <a:rPr lang="en-US" dirty="0" err="1"/>
              <a:t>add.o</a:t>
            </a:r>
            <a:r>
              <a:rPr lang="en-US" dirty="0"/>
              <a:t> and </a:t>
            </a:r>
            <a:r>
              <a:rPr lang="en-US" dirty="0" err="1"/>
              <a:t>sub.o</a:t>
            </a:r>
            <a:r>
              <a:rPr lang="en-US" dirty="0"/>
              <a:t> once we have both you add it to archive files.</a:t>
            </a:r>
          </a:p>
          <a:p>
            <a:r>
              <a:rPr lang="en-US" dirty="0" err="1"/>
              <a:t>ar</a:t>
            </a:r>
            <a:r>
              <a:rPr lang="en-US" dirty="0"/>
              <a:t> –</a:t>
            </a:r>
            <a:r>
              <a:rPr lang="en-US" dirty="0" err="1"/>
              <a:t>rcv</a:t>
            </a:r>
            <a:r>
              <a:rPr lang="en-US" dirty="0"/>
              <a:t> &lt;</a:t>
            </a:r>
            <a:r>
              <a:rPr lang="en-US" dirty="0" err="1"/>
              <a:t>lib_name.a</a:t>
            </a:r>
            <a:r>
              <a:rPr lang="en-US" dirty="0"/>
              <a:t>&gt; </a:t>
            </a:r>
            <a:r>
              <a:rPr lang="en-US" dirty="0" err="1"/>
              <a:t>add.o</a:t>
            </a:r>
            <a:r>
              <a:rPr lang="en-US" dirty="0"/>
              <a:t> </a:t>
            </a:r>
            <a:r>
              <a:rPr lang="en-US" dirty="0" err="1"/>
              <a:t>sub.o</a:t>
            </a:r>
            <a:endParaRPr lang="en-US" dirty="0"/>
          </a:p>
          <a:p>
            <a:r>
              <a:rPr lang="en-US" dirty="0" err="1"/>
              <a:t>ar</a:t>
            </a:r>
            <a:r>
              <a:rPr lang="en-US" dirty="0"/>
              <a:t> –tv </a:t>
            </a:r>
            <a:r>
              <a:rPr lang="en-US" dirty="0" err="1"/>
              <a:t>libsandy.a</a:t>
            </a:r>
            <a:r>
              <a:rPr lang="en-US" dirty="0"/>
              <a:t> will lists all the file it has</a:t>
            </a:r>
          </a:p>
          <a:p>
            <a:r>
              <a:rPr lang="en-US" dirty="0"/>
              <a:t>Compile the code now with .a file</a:t>
            </a:r>
          </a:p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–o test </a:t>
            </a:r>
            <a:r>
              <a:rPr lang="en-US" dirty="0" err="1"/>
              <a:t>test.c</a:t>
            </a:r>
            <a:r>
              <a:rPr lang="en-US" dirty="0"/>
              <a:t> –L. </a:t>
            </a:r>
            <a:r>
              <a:rPr lang="en-US" dirty="0" err="1"/>
              <a:t>libsandy.a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9977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C6BA-7699-49C0-8D3C-F105EB9C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create static lib: CSVM/class13/static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9408A9-026B-4399-B043-4F82F1A0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335" y="1825625"/>
            <a:ext cx="59473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28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74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Modern Solution: Shared 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3414" y="1344614"/>
            <a:ext cx="8307387" cy="4979987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stored executables (every function needs </a:t>
            </a:r>
            <a:r>
              <a:rPr lang="en-GB" dirty="0" err="1"/>
              <a:t>libc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running executables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relink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Rebuild everything with </a:t>
            </a:r>
            <a:r>
              <a:rPr lang="en-GB" dirty="0" err="1"/>
              <a:t>glibc</a:t>
            </a:r>
            <a:r>
              <a:rPr lang="en-GB" dirty="0"/>
              <a:t>?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hlinkClick r:id="rId3"/>
              </a:rPr>
              <a:t>https://security.googleblog.com/2016/02/cve-2015-7547-glibc-getaddrinfo-stack.html</a:t>
            </a:r>
            <a:endParaRPr lang="en-GB" dirty="0"/>
          </a:p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0004"/>
                </a:solidFill>
              </a:rPr>
              <a:t>Modern solution: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highlight>
                  <a:srgbClr val="FFFF00"/>
                </a:highlight>
              </a:rPr>
              <a:t>Object files that contain code and data that are loaded and linked into an application </a:t>
            </a:r>
            <a:r>
              <a:rPr lang="en-GB" i="1" dirty="0">
                <a:highlight>
                  <a:srgbClr val="FFFF00"/>
                </a:highlight>
              </a:rPr>
              <a:t>dynamically, </a:t>
            </a:r>
            <a:r>
              <a:rPr lang="en-GB" dirty="0">
                <a:highlight>
                  <a:srgbClr val="FFFF00"/>
                </a:highlight>
              </a:rPr>
              <a:t>at either </a:t>
            </a:r>
            <a:r>
              <a:rPr lang="en-GB" i="1" dirty="0">
                <a:highlight>
                  <a:srgbClr val="FFFF00"/>
                </a:highlight>
              </a:rPr>
              <a:t>load-time</a:t>
            </a:r>
            <a:r>
              <a:rPr lang="en-GB" dirty="0">
                <a:highlight>
                  <a:srgbClr val="FFFF00"/>
                </a:highlight>
              </a:rPr>
              <a:t> or </a:t>
            </a:r>
            <a:r>
              <a:rPr lang="en-GB" i="1" dirty="0">
                <a:highlight>
                  <a:srgbClr val="FFFF00"/>
                </a:highlight>
              </a:rPr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highlight>
                  <a:srgbClr val="FF0000"/>
                </a:highlight>
              </a:rPr>
              <a:t>Reason: they are situated in between heap and stack which would be shared.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435059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28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Shared Libraries (cont.)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20348" y="1295400"/>
            <a:ext cx="8307387" cy="5486400"/>
          </a:xfrm>
          <a:ln/>
        </p:spPr>
        <p:txBody>
          <a:bodyPr>
            <a:normAutofit fontScale="925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Common case for Linux, handled automatically by the dynamic linker (</a:t>
            </a:r>
            <a:r>
              <a:rPr lang="en-GB" b="1">
                <a:latin typeface="Courier New" pitchFamily="49" charset="0"/>
              </a:rPr>
              <a:t>ld-linux.so</a:t>
            </a:r>
            <a:r>
              <a:rPr lang="en-GB">
                <a:latin typeface="Courier New" pitchFamily="49" charset="0"/>
              </a:rPr>
              <a:t>)</a:t>
            </a:r>
            <a:r>
              <a:rPr lang="en-GB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Standard C library (</a:t>
            </a:r>
            <a:r>
              <a:rPr lang="en-GB" b="1" err="1">
                <a:latin typeface="Courier New" pitchFamily="49" charset="0"/>
              </a:rPr>
              <a:t>libc.so</a:t>
            </a:r>
            <a:r>
              <a:rPr lang="en-GB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Dynamic linking can also occur after program has begun </a:t>
            </a:r>
            <a:br>
              <a:rPr lang="en-GB"/>
            </a:br>
            <a:r>
              <a:rPr lang="en-GB"/>
              <a:t>(run-time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In Linux, this is done by calls to the </a:t>
            </a:r>
            <a:r>
              <a:rPr lang="en-GB" b="1" err="1">
                <a:latin typeface="Courier New" pitchFamily="49" charset="0"/>
              </a:rPr>
              <a:t>dlopen</a:t>
            </a:r>
            <a:r>
              <a:rPr lang="en-GB" b="1">
                <a:latin typeface="Courier New" pitchFamily="49" charset="0"/>
              </a:rPr>
              <a:t>() </a:t>
            </a:r>
            <a:r>
              <a:rPr lang="en-GB"/>
              <a:t>interface</a:t>
            </a:r>
            <a:r>
              <a:rPr lang="en-GB">
                <a:latin typeface="Courier New" pitchFamily="49" charset="0"/>
              </a:rPr>
              <a:t>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Distributing software.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High-performance web servers.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Runtime library </a:t>
            </a:r>
            <a:r>
              <a:rPr lang="en-GB" err="1"/>
              <a:t>interpositioning</a:t>
            </a:r>
            <a:r>
              <a:rPr lang="en-GB"/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More on this when we learn about virtual memory</a:t>
            </a:r>
          </a:p>
        </p:txBody>
      </p:sp>
    </p:spTree>
    <p:extLst>
      <p:ext uri="{BB962C8B-B14F-4D97-AF65-F5344CB8AC3E}">
        <p14:creationId xmlns:p14="http://schemas.microsoft.com/office/powerpoint/2010/main" val="2060672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 Program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663700" y="1928813"/>
            <a:ext cx="4508500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dirty="0" err="1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dirty="0">
                <a:solidFill>
                  <a:srgbClr val="C200FF"/>
                </a:solidFill>
                <a:latin typeface="Courier New"/>
                <a:cs typeface="Courier New"/>
              </a:rPr>
              <a:t>    return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6248401" y="1928814"/>
            <a:ext cx="4256209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s-I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23907" y="444293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395985" y="4433473"/>
            <a:ext cx="871049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75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dynamic libraries are required?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interp</a:t>
            </a:r>
            <a:r>
              <a:rPr lang="en-US" dirty="0"/>
              <a:t> section</a:t>
            </a:r>
          </a:p>
          <a:p>
            <a:pPr lvl="1"/>
            <a:r>
              <a:rPr lang="en-US" dirty="0"/>
              <a:t>Specifies the dynamic linker to use (i.e., </a:t>
            </a:r>
            <a:r>
              <a:rPr lang="en-GB" b="1" dirty="0" err="1">
                <a:latin typeface="Courier New" pitchFamily="49" charset="0"/>
              </a:rPr>
              <a:t>ld-linux.so</a:t>
            </a:r>
            <a:r>
              <a:rPr lang="en-US" dirty="0"/>
              <a:t>)</a:t>
            </a:r>
          </a:p>
          <a:p>
            <a:r>
              <a:rPr lang="en-US" dirty="0"/>
              <a:t>.dynamic section</a:t>
            </a:r>
          </a:p>
          <a:p>
            <a:pPr lvl="1"/>
            <a:r>
              <a:rPr lang="en-US" dirty="0"/>
              <a:t>Specifies the names, </a:t>
            </a:r>
            <a:r>
              <a:rPr lang="en-US" dirty="0" err="1"/>
              <a:t>etc</a:t>
            </a:r>
            <a:r>
              <a:rPr lang="en-US" dirty="0"/>
              <a:t> of the dynamic libraries to use</a:t>
            </a:r>
          </a:p>
          <a:p>
            <a:pPr lvl="1"/>
            <a:r>
              <a:rPr lang="en-US" dirty="0"/>
              <a:t>Follow an example of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(NEEDED)             Shared library: [libm.so.6]</a:t>
            </a:r>
          </a:p>
          <a:p>
            <a:r>
              <a:rPr lang="en-US" dirty="0"/>
              <a:t>Where are the libraries found?</a:t>
            </a:r>
          </a:p>
          <a:p>
            <a:pPr lvl="1"/>
            <a:r>
              <a:rPr lang="en-US" dirty="0"/>
              <a:t>Use “</a:t>
            </a:r>
            <a:r>
              <a:rPr lang="en-US" b="1" dirty="0" err="1">
                <a:latin typeface="Courier New"/>
                <a:cs typeface="Courier New"/>
              </a:rPr>
              <a:t>ldd</a:t>
            </a:r>
            <a:r>
              <a:rPr lang="en-US" dirty="0"/>
              <a:t>” to find out: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600" y="5181601"/>
            <a:ext cx="8451650" cy="1020409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ldd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prog</a:t>
            </a:r>
            <a:endParaRPr lang="en-GB" sz="16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  linux-vdso.so.1 =&gt;  (0x00007ffcf2998000)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  libc.so.6 =&gt; /lib/x86_64-linux-gnu/libc.so.6 (0x00007f99ad927000)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>
                <a:latin typeface="Courier New" pitchFamily="49" charset="0"/>
                <a:ea typeface="msgothic" charset="0"/>
                <a:cs typeface="msgothic" charset="0"/>
              </a:rPr>
              <a:t>  /lib64/ld-linux-x86-64.so.2 (0x00007f99adcef000)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027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Library Example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2819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133600" y="2289870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295525" y="1615181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b="1" dirty="0" err="1">
                <a:latin typeface="Courier New" pitchFamily="49" charset="0"/>
                <a:ea typeface="msgothic" charset="0"/>
                <a:cs typeface="msgothic" charset="0"/>
              </a:rPr>
              <a:t>.c</a:t>
            </a:r>
            <a:endParaRPr lang="en-GB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133600" y="2971800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  <a:endParaRPr lang="en-GB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810000" y="2289870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821113" y="1615181"/>
            <a:ext cx="1422482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840163" y="2986781"/>
            <a:ext cx="1422482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  <a:endParaRPr lang="en-GB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4495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2819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4495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4495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595943" y="4724400"/>
            <a:ext cx="183605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352800" y="3810001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b="1" dirty="0" err="1">
                <a:latin typeface="Calibri" pitchFamily="34" charset="0"/>
                <a:ea typeface="msgothic" charset="0"/>
                <a:cs typeface="msgothic" charset="0"/>
              </a:rPr>
              <a:t>ld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2819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486401" y="3276601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addvec.o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4495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867400" y="4648201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Dynamic v</a:t>
            </a:r>
            <a:r>
              <a:rPr lang="en-GB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ector library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4724400" y="1905001"/>
            <a:ext cx="5867400" cy="356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Og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c 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1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74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4144964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978275" y="1657076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605214" y="1010964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281489" y="2568301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816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883275" y="1949176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978275" y="3225526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319691" y="3974825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prog2l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4816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4816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3978275" y="6124301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4816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4816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778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6704014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5876925" y="4844776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6778625" y="5559151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6697664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295400" y="3873225"/>
            <a:ext cx="2514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(7426 bytes)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438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2057400" y="5887234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5307014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4708526" y="1010964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3978275" y="4749526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6213476" y="1047476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7239001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6248401" y="3581401"/>
            <a:ext cx="3638473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prog2l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main2.o ./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0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87E1-4811-4EB9-AD12-0E4508F5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DDCE-E4A1-43E5-A545-CF9FE66A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–c -</a:t>
            </a:r>
            <a:r>
              <a:rPr lang="en-US" dirty="0" err="1"/>
              <a:t>fPIC</a:t>
            </a:r>
            <a:r>
              <a:rPr lang="en-US" dirty="0"/>
              <a:t> </a:t>
            </a:r>
            <a:r>
              <a:rPr lang="en-US" dirty="0" err="1"/>
              <a:t>add.c</a:t>
            </a:r>
            <a:r>
              <a:rPr lang="en-US" dirty="0"/>
              <a:t> &lt;-</a:t>
            </a:r>
            <a:r>
              <a:rPr lang="en-US" dirty="0" err="1"/>
              <a:t>fPIC</a:t>
            </a:r>
            <a:r>
              <a:rPr lang="en-US" dirty="0"/>
              <a:t> makes it relocatable&gt;</a:t>
            </a:r>
          </a:p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–c –</a:t>
            </a:r>
            <a:r>
              <a:rPr lang="en-US" dirty="0" err="1"/>
              <a:t>fPIC</a:t>
            </a:r>
            <a:r>
              <a:rPr lang="en-US" dirty="0"/>
              <a:t> </a:t>
            </a:r>
            <a:r>
              <a:rPr lang="en-US" dirty="0" err="1"/>
              <a:t>sub.c</a:t>
            </a:r>
            <a:endParaRPr lang="en-US" dirty="0"/>
          </a:p>
          <a:p>
            <a:r>
              <a:rPr lang="en-US" dirty="0"/>
              <a:t>These two gives </a:t>
            </a:r>
            <a:r>
              <a:rPr lang="en-US" dirty="0" err="1"/>
              <a:t>add.o</a:t>
            </a:r>
            <a:r>
              <a:rPr lang="en-US" dirty="0"/>
              <a:t> and </a:t>
            </a:r>
            <a:r>
              <a:rPr lang="en-US" dirty="0" err="1"/>
              <a:t>sub.o</a:t>
            </a:r>
            <a:r>
              <a:rPr lang="en-US" dirty="0"/>
              <a:t> once we have both you add it to shared library.</a:t>
            </a:r>
          </a:p>
          <a:p>
            <a:r>
              <a:rPr lang="en-US" dirty="0" err="1"/>
              <a:t>gcc</a:t>
            </a:r>
            <a:r>
              <a:rPr lang="en-US" dirty="0"/>
              <a:t> –shared –o &lt;libsandy.so&gt; </a:t>
            </a:r>
            <a:r>
              <a:rPr lang="en-US" dirty="0" err="1"/>
              <a:t>add.o</a:t>
            </a:r>
            <a:r>
              <a:rPr lang="en-US" dirty="0"/>
              <a:t> </a:t>
            </a:r>
            <a:r>
              <a:rPr lang="en-US" dirty="0" err="1"/>
              <a:t>sub.o</a:t>
            </a:r>
            <a:r>
              <a:rPr lang="en-US" dirty="0"/>
              <a:t> </a:t>
            </a:r>
          </a:p>
          <a:p>
            <a:r>
              <a:rPr lang="en-US" dirty="0"/>
              <a:t>Compile the code now with .so file</a:t>
            </a:r>
          </a:p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Og</a:t>
            </a:r>
            <a:r>
              <a:rPr lang="en-US" dirty="0"/>
              <a:t> –o test </a:t>
            </a:r>
            <a:r>
              <a:rPr lang="en-US" dirty="0" err="1"/>
              <a:t>test.c</a:t>
            </a:r>
            <a:r>
              <a:rPr lang="en-US" dirty="0"/>
              <a:t> –L. libsandy.so &lt;give error saying it can’t find .so file as it searches file in LD_LIBRARY_PATH and hence set it to current directory&gt;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21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6A6F4F-90A8-483F-97DF-F6386EE69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569" y="1675227"/>
            <a:ext cx="6892861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9E06A9-6D4B-42EE-9025-A7657B84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Demo: /csci2400/class_13/shared/</a:t>
            </a:r>
          </a:p>
        </p:txBody>
      </p:sp>
    </p:spTree>
    <p:extLst>
      <p:ext uri="{BB962C8B-B14F-4D97-AF65-F5344CB8AC3E}">
        <p14:creationId xmlns:p14="http://schemas.microsoft.com/office/powerpoint/2010/main" val="3127865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51038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828800" y="1323976"/>
            <a:ext cx="86868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stdlib.h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dlfcn.h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fr-FR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[2] = {3, 4};</a:t>
            </a: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err="1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nl-NL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(int argc, char** argv)</a:t>
            </a:r>
          </a:p>
          <a:p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nl-NL" sz="1600">
                <a:solidFill>
                  <a:srgbClr val="C1651C"/>
                </a:solidFill>
                <a:latin typeface="Courier New"/>
                <a:cs typeface="Courier New"/>
              </a:rPr>
              <a:t>handle</a:t>
            </a:r>
            <a:r>
              <a:rPr lang="nl-NL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(*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addvec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err="1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Dynamically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load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shared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library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that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contains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fi-FI" sz="160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fi-FI" sz="1600">
                <a:solidFill>
                  <a:srgbClr val="CB2418"/>
                </a:solidFill>
                <a:latin typeface="Courier New"/>
                <a:cs typeface="Courier New"/>
              </a:rPr>
              <a:t>() */</a:t>
            </a:r>
            <a:endParaRPr lang="fi-FI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handle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err="1">
                <a:solidFill>
                  <a:srgbClr val="000000"/>
                </a:solidFill>
                <a:latin typeface="Courier New"/>
                <a:cs typeface="Courier New"/>
              </a:rPr>
              <a:t>dlopen(</a:t>
            </a:r>
            <a:r>
              <a:rPr lang="fi-FI" sz="1600" err="1">
                <a:solidFill>
                  <a:srgbClr val="9D206F"/>
                </a:solidFill>
                <a:latin typeface="Courier New"/>
                <a:cs typeface="Courier New"/>
              </a:rPr>
              <a:t>"./libvector.so</a:t>
            </a:r>
            <a:r>
              <a:rPr lang="fi-FI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fi-FI" sz="1600">
                <a:solidFill>
                  <a:srgbClr val="000000"/>
                </a:solidFill>
                <a:latin typeface="Courier New"/>
                <a:cs typeface="Courier New"/>
              </a:rPr>
              <a:t>, RTLD_LAZY);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(!handle) {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(1);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. . 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434429" y="6198631"/>
            <a:ext cx="871049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49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28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 (</a:t>
            </a:r>
            <a:r>
              <a:rPr lang="en-GB" err="1"/>
              <a:t>cont</a:t>
            </a:r>
            <a:r>
              <a:rPr lang="en-GB"/>
              <a:t>)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034982" y="1371601"/>
            <a:ext cx="7964237" cy="5004167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/>
                <a:ea typeface="msgothic" charset="0"/>
                <a:cs typeface="Courier New"/>
              </a:rPr>
              <a:t>    ...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Get a pointer to the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() function we just loaded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(handle,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err="1">
                <a:solidFill>
                  <a:srgbClr val="9D206F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, error);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/* Now we can call </a:t>
            </a:r>
            <a:r>
              <a:rPr lang="en-US" sz="160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CB2418"/>
                </a:solidFill>
                <a:latin typeface="Courier New"/>
                <a:cs typeface="Courier New"/>
              </a:rPr>
              <a:t>() just like any other function */</a:t>
            </a:r>
            <a:endParaRPr 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(x, y, z, 2);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>
                <a:solidFill>
                  <a:srgbClr val="9D206F"/>
                </a:solidFill>
                <a:latin typeface="Courier New"/>
                <a:cs typeface="Courier New"/>
              </a:rPr>
              <a:t>"z = [%d %d]\n"</a:t>
            </a:r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, z[0], z[1]);</a:t>
            </a:r>
          </a:p>
          <a:p>
            <a:endParaRPr lang="ro-RO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>
                <a:solidFill>
                  <a:srgbClr val="CB2418"/>
                </a:solidFill>
                <a:latin typeface="Courier New"/>
                <a:cs typeface="Courier New"/>
              </a:rPr>
              <a:t>/* Unload the shared library */</a:t>
            </a:r>
            <a:endParaRPr lang="ro-RO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dlclose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(handle) &lt; 0) {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(1);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GB" sz="160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29629" y="6019800"/>
            <a:ext cx="871049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0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74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4144964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978275" y="1657076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729397" y="1010963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405672" y="2568300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dll.o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816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192906" y="2132047"/>
            <a:ext cx="104367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978275" y="3225526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319691" y="3822586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prog2r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4816475" y="3609700"/>
            <a:ext cx="0" cy="2003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4816475" y="4151010"/>
            <a:ext cx="0" cy="19239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3978275" y="5112486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4816475" y="4941778"/>
            <a:ext cx="1588" cy="168299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4816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778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6704014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6169052" y="4114800"/>
            <a:ext cx="104367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6778625" y="4551111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6697664" y="443046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676400" y="4191000"/>
            <a:ext cx="2133600" cy="105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(8837 bytes)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438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2057400" y="5098831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5307014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4708526" y="1010964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3978275" y="4343401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6213476" y="1047476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600" b="1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9067799" y="2362200"/>
            <a:ext cx="0" cy="3276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3978275" y="5454480"/>
            <a:ext cx="3200401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Call to dynamic linker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via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dlopen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7178675" y="5638800"/>
            <a:ext cx="188912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8217050" y="2033776"/>
            <a:ext cx="1659326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5105400" y="3581401"/>
            <a:ext cx="4008126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rdynamic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prog2r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dll.o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ldl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54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 Summary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Linking is a technique that allows programs to be constructed from multiple object files. </a:t>
            </a:r>
          </a:p>
          <a:p>
            <a:endParaRPr lang="en-US"/>
          </a:p>
          <a:p>
            <a:r>
              <a:rPr lang="en-US"/>
              <a:t>Linking can happen at different times in a program’s lifetime:</a:t>
            </a:r>
          </a:p>
          <a:p>
            <a:pPr lvl="1"/>
            <a:r>
              <a:rPr lang="en-US"/>
              <a:t>Compile time (when a program is compiled)</a:t>
            </a:r>
          </a:p>
          <a:p>
            <a:pPr lvl="1"/>
            <a:r>
              <a:rPr lang="en-US"/>
              <a:t>Load time (when a program is loaded into memory)</a:t>
            </a:r>
          </a:p>
          <a:p>
            <a:pPr lvl="1"/>
            <a:r>
              <a:rPr lang="en-US"/>
              <a:t>Run time (while a program is executing)</a:t>
            </a:r>
          </a:p>
          <a:p>
            <a:pPr lvl="1"/>
            <a:endParaRPr lang="en-US"/>
          </a:p>
          <a:p>
            <a:r>
              <a:rPr lang="en-US"/>
              <a:t>Understanding linking can help you avoid nasty errors and make you a better programmer. </a:t>
            </a:r>
          </a:p>
        </p:txBody>
      </p:sp>
    </p:spTree>
    <p:extLst>
      <p:ext uri="{BB962C8B-B14F-4D97-AF65-F5344CB8AC3E}">
        <p14:creationId xmlns:p14="http://schemas.microsoft.com/office/powerpoint/2010/main" val="159240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>
                <a:latin typeface="Calibri"/>
                <a:cs typeface="Calibri"/>
              </a:rPr>
              <a:t>Programs are translated and linked using a </a:t>
            </a:r>
            <a:r>
              <a:rPr lang="en-US" sz="2000" i="1">
                <a:latin typeface="Calibri"/>
                <a:cs typeface="Calibri"/>
              </a:rPr>
              <a:t>compiler driver</a:t>
            </a:r>
            <a:r>
              <a:rPr lang="en-US" sz="200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err="1">
                <a:latin typeface="Courier New" charset="0"/>
              </a:rPr>
              <a:t>linux</a:t>
            </a:r>
            <a:r>
              <a:rPr lang="en-US" sz="1800">
                <a:latin typeface="Courier New" charset="0"/>
              </a:rPr>
              <a:t>&gt; </a:t>
            </a:r>
            <a:r>
              <a:rPr lang="en-US" sz="1800" i="1" err="1">
                <a:latin typeface="Courier New" charset="0"/>
              </a:rPr>
              <a:t>gcc</a:t>
            </a:r>
            <a:r>
              <a:rPr lang="en-US" sz="1800" i="1">
                <a:latin typeface="Courier New" charset="0"/>
              </a:rPr>
              <a:t> -</a:t>
            </a:r>
            <a:r>
              <a:rPr lang="en-US" sz="1800" i="1" err="1">
                <a:latin typeface="Courier New" charset="0"/>
              </a:rPr>
              <a:t>Og</a:t>
            </a:r>
            <a:r>
              <a:rPr lang="en-US" sz="1800" i="1">
                <a:latin typeface="Courier New" charset="0"/>
              </a:rPr>
              <a:t> -o </a:t>
            </a:r>
            <a:r>
              <a:rPr lang="en-US" sz="1800" i="1" err="1">
                <a:latin typeface="Courier New" charset="0"/>
              </a:rPr>
              <a:t>prog</a:t>
            </a:r>
            <a:r>
              <a:rPr lang="en-US" sz="1800" i="1">
                <a:latin typeface="Courier New" charset="0"/>
              </a:rPr>
              <a:t> </a:t>
            </a:r>
            <a:r>
              <a:rPr lang="en-US" sz="1800" i="1" err="1">
                <a:latin typeface="Courier New" charset="0"/>
              </a:rPr>
              <a:t>main.c</a:t>
            </a:r>
            <a:r>
              <a:rPr lang="en-US" sz="1800" i="1">
                <a:latin typeface="Courier New" charset="0"/>
              </a:rPr>
              <a:t> </a:t>
            </a:r>
            <a:r>
              <a:rPr lang="en-US" sz="1800" i="1" err="1">
                <a:latin typeface="Courier New" charset="0"/>
              </a:rPr>
              <a:t>sum.c</a:t>
            </a:r>
            <a:endParaRPr lang="en-US" sz="1800" i="1">
              <a:latin typeface="Courier New" charset="0"/>
            </a:endParaRPr>
          </a:p>
          <a:p>
            <a:pPr lvl="1"/>
            <a:r>
              <a:rPr lang="en-US" sz="1800" err="1">
                <a:latin typeface="Courier New" charset="0"/>
              </a:rPr>
              <a:t>linux</a:t>
            </a:r>
            <a:r>
              <a:rPr lang="en-US" sz="1800">
                <a:latin typeface="Courier New" charset="0"/>
              </a:rPr>
              <a:t>&gt; </a:t>
            </a:r>
            <a:r>
              <a:rPr lang="en-US" sz="1800" i="1">
                <a:latin typeface="Courier New" charset="0"/>
              </a:rPr>
              <a:t>./</a:t>
            </a:r>
            <a:r>
              <a:rPr lang="en-US" sz="1800" i="1" err="1">
                <a:latin typeface="Courier New" charset="0"/>
              </a:rPr>
              <a:t>prog</a:t>
            </a:r>
            <a:endParaRPr lang="en-US" sz="1800" i="1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4191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3581400" y="5097464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3352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>
                <a:latin typeface="Calibri"/>
                <a:cs typeface="Calibri"/>
              </a:rPr>
              <a:t>(</a:t>
            </a:r>
            <a:r>
              <a:rPr lang="en-US" err="1">
                <a:latin typeface="Calibri"/>
                <a:cs typeface="Calibri"/>
              </a:rPr>
              <a:t>cpp</a:t>
            </a:r>
            <a:r>
              <a:rPr lang="en-US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3657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Courier New"/>
                <a:cs typeface="Courier New"/>
              </a:rPr>
              <a:t>main.c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3792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5257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>
                <a:latin typeface="Calibri"/>
                <a:cs typeface="Calibri"/>
              </a:rPr>
              <a:t>(</a:t>
            </a:r>
            <a:r>
              <a:rPr lang="en-US" err="1">
                <a:latin typeface="Calibri"/>
                <a:cs typeface="Calibri"/>
              </a:rPr>
              <a:t>cpp</a:t>
            </a:r>
            <a:r>
              <a:rPr lang="en-US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5715000" y="26670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Courier New"/>
                <a:cs typeface="Courier New"/>
              </a:rPr>
              <a:t>sum.c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5792300" y="43434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latin typeface="Courier New"/>
                <a:cs typeface="Courier New"/>
              </a:rPr>
              <a:t>sum.o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4724400" y="5789613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Courier New"/>
                <a:cs typeface="Courier New"/>
              </a:rPr>
              <a:t>prog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6183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4191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6183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6183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5083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4191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7207250" y="2719388"/>
            <a:ext cx="123957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7143751" y="4264026"/>
            <a:ext cx="2291205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i="1" u="sng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5523592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i="1" u="sng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i="1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i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lang="en-US" i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i="1" err="1">
                <a:solidFill>
                  <a:srgbClr val="C00000"/>
                </a:solidFill>
                <a:latin typeface="Courier New"/>
                <a:cs typeface="Courier New"/>
              </a:rPr>
              <a:t>sum.c</a:t>
            </a:r>
            <a:r>
              <a:rPr lang="en-US" i="1">
                <a:solidFill>
                  <a:srgbClr val="C00000"/>
                </a:solidFill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8608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1" grpId="0"/>
      <p:bldP spid="228372" grpId="0"/>
      <p:bldP spid="2283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Reason 1: Modularity</a:t>
            </a:r>
          </a:p>
          <a:p>
            <a:endParaRPr lang="en-US"/>
          </a:p>
          <a:p>
            <a:pPr lvl="1"/>
            <a:r>
              <a:rPr lang="en-US"/>
              <a:t>Program can be written as a collection of smaller source files, rather than one monolithic mass.</a:t>
            </a:r>
          </a:p>
          <a:p>
            <a:pPr lvl="1"/>
            <a:endParaRPr lang="en-US"/>
          </a:p>
          <a:p>
            <a:pPr lvl="1"/>
            <a:r>
              <a:rPr lang="en-US"/>
              <a:t>Can build libraries of common functions (more on this later)</a:t>
            </a:r>
          </a:p>
          <a:p>
            <a:pPr lvl="2"/>
            <a:r>
              <a:rPr lang="en-US"/>
              <a:t>e.g., Math library, standard C library</a:t>
            </a:r>
          </a:p>
        </p:txBody>
      </p:sp>
    </p:spTree>
    <p:extLst>
      <p:ext uri="{BB962C8B-B14F-4D97-AF65-F5344CB8AC3E}">
        <p14:creationId xmlns:p14="http://schemas.microsoft.com/office/powerpoint/2010/main" val="151482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 (cont)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Reason 2: Efficiency</a:t>
            </a:r>
          </a:p>
          <a:p>
            <a:pPr lvl="1"/>
            <a:r>
              <a:rPr lang="en-US"/>
              <a:t>Time: Separate compilation</a:t>
            </a:r>
          </a:p>
          <a:p>
            <a:pPr lvl="2"/>
            <a:r>
              <a:rPr lang="en-US"/>
              <a:t>Change one source file, compile, and then </a:t>
            </a:r>
            <a:r>
              <a:rPr lang="en-US" err="1"/>
              <a:t>relink</a:t>
            </a:r>
            <a:r>
              <a:rPr lang="en-US"/>
              <a:t>.</a:t>
            </a:r>
          </a:p>
          <a:p>
            <a:pPr lvl="2"/>
            <a:r>
              <a:rPr lang="en-US"/>
              <a:t>No need to recompile other source files.</a:t>
            </a:r>
          </a:p>
          <a:p>
            <a:pPr lvl="2"/>
            <a:r>
              <a:rPr lang="en-US"/>
              <a:t>Can compile multiple files concurrently.</a:t>
            </a:r>
          </a:p>
          <a:p>
            <a:pPr lvl="1"/>
            <a:r>
              <a:rPr lang="en-US"/>
              <a:t>Space: Libraries </a:t>
            </a:r>
          </a:p>
          <a:p>
            <a:pPr lvl="2"/>
            <a:r>
              <a:rPr lang="en-US"/>
              <a:t>Common functions can be aggregated into a single file...</a:t>
            </a:r>
          </a:p>
          <a:p>
            <a:pPr lvl="2"/>
            <a:r>
              <a:rPr lang="en-US" b="1"/>
              <a:t>Option 1: </a:t>
            </a:r>
            <a:r>
              <a:rPr lang="en-US" b="1" i="1"/>
              <a:t>Static Linking</a:t>
            </a:r>
          </a:p>
          <a:p>
            <a:pPr lvl="3"/>
            <a:r>
              <a:rPr lang="en-US"/>
              <a:t>Executable files and running memory images contain only the library code they actually use</a:t>
            </a:r>
          </a:p>
          <a:p>
            <a:pPr lvl="2"/>
            <a:r>
              <a:rPr lang="en-US" b="1"/>
              <a:t>Option 2: </a:t>
            </a:r>
            <a:r>
              <a:rPr lang="en-US" b="1" i="1"/>
              <a:t>Dynamic linking</a:t>
            </a:r>
          </a:p>
          <a:p>
            <a:pPr lvl="3"/>
            <a:r>
              <a:rPr lang="en-US"/>
              <a:t>Executable files contain no library code</a:t>
            </a:r>
          </a:p>
          <a:p>
            <a:pPr lvl="3"/>
            <a:r>
              <a:rPr lang="en-US"/>
              <a:t>During execution, single copy of library code can be shared across all executing processes</a:t>
            </a:r>
          </a:p>
          <a:p>
            <a:pPr marL="1371600" lvl="3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53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1928814" y="457200"/>
            <a:ext cx="6986587" cy="781050"/>
          </a:xfrm>
        </p:spPr>
        <p:txBody>
          <a:bodyPr/>
          <a:lstStyle/>
          <a:p>
            <a:r>
              <a:rPr lang="en-US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14514" y="1449388"/>
            <a:ext cx="8853487" cy="5484812"/>
          </a:xfrm>
        </p:spPr>
        <p:txBody>
          <a:bodyPr/>
          <a:lstStyle/>
          <a:p>
            <a:r>
              <a:rPr lang="en-US"/>
              <a:t>Step 1: Symbol resolution</a:t>
            </a:r>
          </a:p>
          <a:p>
            <a:pPr lvl="1"/>
            <a:endParaRPr lang="en-US"/>
          </a:p>
          <a:p>
            <a:pPr lvl="1"/>
            <a:r>
              <a:rPr lang="en-US"/>
              <a:t>Programs define and reference </a:t>
            </a:r>
            <a:r>
              <a:rPr lang="en-US" i="1"/>
              <a:t>symbols</a:t>
            </a:r>
            <a:r>
              <a:rPr lang="en-US"/>
              <a:t> (global variables and functions):</a:t>
            </a:r>
          </a:p>
          <a:p>
            <a:pPr lvl="2"/>
            <a:r>
              <a:rPr lang="en-US" sz="1800" b="1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>
                <a:latin typeface="Courier New" charset="0"/>
              </a:rPr>
              <a:t>swap();           /* reference symbol swap */</a:t>
            </a:r>
          </a:p>
          <a:p>
            <a:pPr lvl="2"/>
            <a:r>
              <a:rPr lang="en-US" sz="1800" b="1" err="1">
                <a:latin typeface="Courier New" charset="0"/>
              </a:rPr>
              <a:t>int</a:t>
            </a:r>
            <a:r>
              <a:rPr lang="en-US" sz="1800" b="1">
                <a:latin typeface="Courier New" charset="0"/>
              </a:rPr>
              <a:t> *</a:t>
            </a:r>
            <a:r>
              <a:rPr lang="en-US" sz="1800" b="1" err="1">
                <a:latin typeface="Courier New" charset="0"/>
              </a:rPr>
              <a:t>xp</a:t>
            </a:r>
            <a:r>
              <a:rPr lang="en-US" sz="1800" b="1">
                <a:latin typeface="Courier New" charset="0"/>
              </a:rPr>
              <a:t> = &amp;</a:t>
            </a:r>
            <a:r>
              <a:rPr lang="en-US" sz="1800" b="1" err="1">
                <a:latin typeface="Courier New" charset="0"/>
              </a:rPr>
              <a:t>x</a:t>
            </a:r>
            <a:r>
              <a:rPr lang="en-US" sz="1800" b="1">
                <a:latin typeface="Courier New" charset="0"/>
              </a:rPr>
              <a:t>;     /* define symbol </a:t>
            </a:r>
            <a:r>
              <a:rPr lang="en-US" sz="1800" b="1" err="1">
                <a:latin typeface="Courier New" charset="0"/>
              </a:rPr>
              <a:t>xp</a:t>
            </a:r>
            <a:r>
              <a:rPr lang="en-US" sz="1800" b="1">
                <a:latin typeface="Courier New" charset="0"/>
              </a:rPr>
              <a:t>, reference </a:t>
            </a:r>
            <a:r>
              <a:rPr lang="en-US" sz="1800" b="1" err="1">
                <a:latin typeface="Courier New" charset="0"/>
              </a:rPr>
              <a:t>x</a:t>
            </a:r>
            <a:r>
              <a:rPr lang="en-US" sz="1800" b="1">
                <a:latin typeface="Courier New" charset="0"/>
              </a:rPr>
              <a:t> */</a:t>
            </a:r>
            <a:endParaRPr lang="en-US" sz="1800" b="1"/>
          </a:p>
          <a:p>
            <a:pPr lvl="1"/>
            <a:endParaRPr lang="en-US"/>
          </a:p>
          <a:p>
            <a:pPr lvl="1"/>
            <a:r>
              <a:rPr lang="en-US"/>
              <a:t>Symbol definitions are stored in object file (by assembler) in </a:t>
            </a:r>
            <a:r>
              <a:rPr lang="en-US" i="1"/>
              <a:t>symbol table</a:t>
            </a:r>
            <a:r>
              <a:rPr lang="en-US"/>
              <a:t>.</a:t>
            </a:r>
          </a:p>
          <a:p>
            <a:pPr lvl="2"/>
            <a:r>
              <a:rPr lang="en-US"/>
              <a:t>Symbol table is an array of entries</a:t>
            </a:r>
            <a:endParaRPr lang="en-US">
              <a:latin typeface="Courier New"/>
              <a:cs typeface="Courier New"/>
            </a:endParaRPr>
          </a:p>
          <a:p>
            <a:pPr lvl="2"/>
            <a:r>
              <a:rPr lang="en-US"/>
              <a:t>Each entry includes name, size, and location of symbol.</a:t>
            </a:r>
          </a:p>
          <a:p>
            <a:pPr lvl="1"/>
            <a:endParaRPr lang="en-US"/>
          </a:p>
          <a:p>
            <a:pPr lvl="1"/>
            <a:r>
              <a:rPr lang="en-US" b="1">
                <a:solidFill>
                  <a:srgbClr val="FF0000"/>
                </a:solidFill>
              </a:rPr>
              <a:t>During symbol resolution step, the linker associates each symbol reference with exactly one symbol definition.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Symbols in Example C Program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663700" y="1928814"/>
            <a:ext cx="4508500" cy="2862323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Courier New"/>
                <a:cs typeface="Courier New"/>
              </a:rPr>
              <a:t>int</a:t>
            </a:r>
            <a:r>
              <a:rPr lang="en-US">
                <a:latin typeface="Courier New"/>
                <a:cs typeface="Courier New"/>
              </a:rPr>
              <a:t> sum(</a:t>
            </a:r>
            <a:r>
              <a:rPr lang="en-US" err="1">
                <a:latin typeface="Courier New"/>
                <a:cs typeface="Courier New"/>
              </a:rPr>
              <a:t>int</a:t>
            </a:r>
            <a:r>
              <a:rPr lang="en-US">
                <a:latin typeface="Courier New"/>
                <a:cs typeface="Courier New"/>
              </a:rPr>
              <a:t> *a, </a:t>
            </a:r>
            <a:r>
              <a:rPr lang="en-US" err="1">
                <a:latin typeface="Courier New"/>
                <a:cs typeface="Courier New"/>
              </a:rPr>
              <a:t>int</a:t>
            </a:r>
            <a:r>
              <a:rPr lang="en-US">
                <a:latin typeface="Courier New"/>
                <a:cs typeface="Courier New"/>
              </a:rPr>
              <a:t> n);</a:t>
            </a:r>
          </a:p>
          <a:p>
            <a:endParaRPr lang="en-US">
              <a:latin typeface="Courier New"/>
              <a:cs typeface="Courier New"/>
            </a:endParaRPr>
          </a:p>
          <a:p>
            <a:r>
              <a:rPr lang="hu-HU">
                <a:latin typeface="Courier New"/>
                <a:cs typeface="Courier New"/>
              </a:rPr>
              <a:t>int </a:t>
            </a:r>
            <a:r>
              <a:rPr lang="hu-HU">
                <a:solidFill>
                  <a:schemeClr val="accent2"/>
                </a:solidFill>
                <a:latin typeface="Courier New"/>
                <a:cs typeface="Courier New"/>
              </a:rPr>
              <a:t>array</a:t>
            </a:r>
            <a:r>
              <a:rPr lang="hu-HU">
                <a:latin typeface="Courier New"/>
                <a:cs typeface="Courier New"/>
              </a:rPr>
              <a:t>[2] = {1, 2};</a:t>
            </a:r>
          </a:p>
          <a:p>
            <a:endParaRPr lang="hu-HU">
              <a:latin typeface="Courier New"/>
              <a:cs typeface="Courier New"/>
            </a:endParaRPr>
          </a:p>
          <a:p>
            <a:r>
              <a:rPr lang="en-US" err="1">
                <a:latin typeface="Courier New"/>
                <a:cs typeface="Courier New"/>
              </a:rPr>
              <a:t>int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3333CC"/>
                </a:solidFill>
                <a:latin typeface="Courier New"/>
                <a:cs typeface="Courier New"/>
              </a:rPr>
              <a:t>main</a:t>
            </a:r>
            <a:r>
              <a:rPr lang="en-US">
                <a:latin typeface="Courier New"/>
                <a:cs typeface="Courier New"/>
              </a:rPr>
              <a:t>(</a:t>
            </a:r>
            <a:r>
              <a:rPr lang="en-US" err="1">
                <a:latin typeface="Courier New"/>
                <a:cs typeface="Courier New"/>
              </a:rPr>
              <a:t>int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argc</a:t>
            </a:r>
            <a:r>
              <a:rPr lang="en-US">
                <a:latin typeface="Courier New"/>
                <a:cs typeface="Courier New"/>
              </a:rPr>
              <a:t>, char** </a:t>
            </a:r>
            <a:r>
              <a:rPr lang="en-US" err="1">
                <a:latin typeface="Courier New"/>
                <a:cs typeface="Courier New"/>
              </a:rPr>
              <a:t>argv</a:t>
            </a:r>
            <a:r>
              <a:rPr lang="en-US">
                <a:latin typeface="Courier New"/>
                <a:cs typeface="Courier New"/>
              </a:rPr>
              <a:t>)</a:t>
            </a:r>
          </a:p>
          <a:p>
            <a:r>
              <a:rPr lang="en-US">
                <a:latin typeface="Courier New"/>
                <a:cs typeface="Courier New"/>
              </a:rPr>
              <a:t>{</a:t>
            </a:r>
          </a:p>
          <a:p>
            <a:r>
              <a:rPr lang="fr-FR">
                <a:latin typeface="Courier New"/>
                <a:cs typeface="Courier New"/>
              </a:rPr>
              <a:t>    </a:t>
            </a:r>
            <a:r>
              <a:rPr lang="fr-FR" err="1">
                <a:latin typeface="Courier New"/>
                <a:cs typeface="Courier New"/>
              </a:rPr>
              <a:t>int</a:t>
            </a:r>
            <a:r>
              <a:rPr lang="fr-FR">
                <a:latin typeface="Courier New"/>
                <a:cs typeface="Courier New"/>
              </a:rPr>
              <a:t> val = </a:t>
            </a:r>
            <a:r>
              <a:rPr lang="fr-FR" err="1">
                <a:solidFill>
                  <a:srgbClr val="C00000"/>
                </a:solidFill>
                <a:latin typeface="Courier New"/>
                <a:cs typeface="Courier New"/>
              </a:rPr>
              <a:t>sum</a:t>
            </a:r>
            <a:r>
              <a:rPr lang="fr-FR">
                <a:latin typeface="Courier New"/>
                <a:cs typeface="Courier New"/>
              </a:rPr>
              <a:t>(</a:t>
            </a:r>
            <a:r>
              <a:rPr lang="fr-FR" err="1">
                <a:latin typeface="Courier New"/>
                <a:cs typeface="Courier New"/>
              </a:rPr>
              <a:t>array</a:t>
            </a:r>
            <a:r>
              <a:rPr lang="fr-FR">
                <a:latin typeface="Courier New"/>
                <a:cs typeface="Courier New"/>
              </a:rPr>
              <a:t>, 2);</a:t>
            </a:r>
          </a:p>
          <a:p>
            <a:r>
              <a:rPr lang="fr-FR">
                <a:latin typeface="Courier New"/>
                <a:cs typeface="Courier New"/>
              </a:rPr>
              <a:t>    return val;</a:t>
            </a:r>
          </a:p>
          <a:p>
            <a:r>
              <a:rPr lang="fr-FR">
                <a:latin typeface="Courier New"/>
                <a:cs typeface="Courier New"/>
              </a:rPr>
              <a:t>}</a:t>
            </a:r>
          </a:p>
          <a:p>
            <a:endParaRPr lang="en-US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6248401" y="1928814"/>
            <a:ext cx="4256209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3333CC"/>
                </a:solidFill>
                <a:latin typeface="Courier New"/>
                <a:cs typeface="Courier New"/>
              </a:rPr>
              <a:t>sum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*a, </a:t>
            </a:r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n)</a:t>
            </a: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r-FR">
                <a:solidFill>
                  <a:srgbClr val="000000"/>
                </a:solidFill>
                <a:latin typeface="Courier New"/>
                <a:cs typeface="Courier New"/>
              </a:rPr>
              <a:t> i, s = 0;</a:t>
            </a:r>
          </a:p>
          <a:p>
            <a:endParaRPr lang="fr-FR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for (i = 0; i &lt; n; i++) {</a:t>
            </a: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    s += a[i];</a:t>
            </a:r>
          </a:p>
          <a:p>
            <a:r>
              <a:rPr lang="da-DK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    return s;</a:t>
            </a:r>
          </a:p>
          <a:p>
            <a:r>
              <a:rPr lang="is-IS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s-I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23907" y="444293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395985" y="4433473"/>
            <a:ext cx="871049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2209800" y="25146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197497" y="30480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05600" y="1924613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454436" y="3581400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4" name="Straight Connector 3"/>
          <p:cNvCxnSpPr>
            <a:stCxn id="2" idx="7"/>
          </p:cNvCxnSpPr>
          <p:nvPr/>
        </p:nvCxnSpPr>
        <p:spPr bwMode="auto">
          <a:xfrm flipV="1">
            <a:off x="2925248" y="1600200"/>
            <a:ext cx="2484952" cy="970196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7"/>
          </p:cNvCxnSpPr>
          <p:nvPr/>
        </p:nvCxnSpPr>
        <p:spPr bwMode="auto">
          <a:xfrm flipV="1">
            <a:off x="2912946" y="1600200"/>
            <a:ext cx="2878255" cy="1503596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0" idx="1"/>
          </p:cNvCxnSpPr>
          <p:nvPr/>
        </p:nvCxnSpPr>
        <p:spPr bwMode="auto">
          <a:xfrm flipH="1" flipV="1">
            <a:off x="6019800" y="1600201"/>
            <a:ext cx="808552" cy="380209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176169" y="1233496"/>
            <a:ext cx="12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Definitions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12908" y="496632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Reference</a:t>
            </a:r>
          </a:p>
        </p:txBody>
      </p:sp>
      <p:cxnSp>
        <p:nvCxnSpPr>
          <p:cNvPr id="22" name="Straight Connector 21"/>
          <p:cNvCxnSpPr>
            <a:stCxn id="11" idx="5"/>
          </p:cNvCxnSpPr>
          <p:nvPr/>
        </p:nvCxnSpPr>
        <p:spPr bwMode="auto">
          <a:xfrm>
            <a:off x="4169884" y="3906604"/>
            <a:ext cx="1341952" cy="1046396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555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16001</TotalTime>
  <Words>4799</Words>
  <Application>Microsoft Office PowerPoint</Application>
  <PresentationFormat>Widescreen</PresentationFormat>
  <Paragraphs>882</Paragraphs>
  <Slides>48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Century Gothic</vt:lpstr>
      <vt:lpstr>Courier</vt:lpstr>
      <vt:lpstr>Courier New</vt:lpstr>
      <vt:lpstr>msgothic</vt:lpstr>
      <vt:lpstr>Wingdings 2</vt:lpstr>
      <vt:lpstr>Office Theme</vt:lpstr>
      <vt:lpstr>PowerPoint Presentation</vt:lpstr>
      <vt:lpstr>Announcements</vt:lpstr>
      <vt:lpstr>Today</vt:lpstr>
      <vt:lpstr>Example C Program</vt:lpstr>
      <vt:lpstr>Linking</vt:lpstr>
      <vt:lpstr>Why Linkers?</vt:lpstr>
      <vt:lpstr>Why Linkers? (cont)</vt:lpstr>
      <vt:lpstr>What Do Linkers Do?</vt:lpstr>
      <vt:lpstr>Symbols in Example C Program</vt:lpstr>
      <vt:lpstr>What Do Linkers Do? (cont)</vt:lpstr>
      <vt:lpstr>Three Kinds of Object Files (Modules)</vt:lpstr>
      <vt:lpstr>Executable and Linkable Format (ELF)</vt:lpstr>
      <vt:lpstr>Example: file filename</vt:lpstr>
      <vt:lpstr>ELF Object File Format</vt:lpstr>
      <vt:lpstr>ELF Object File Format (cont.)</vt:lpstr>
      <vt:lpstr>Linker Symbols </vt:lpstr>
      <vt:lpstr>Step 1: Symbol Resolution</vt:lpstr>
      <vt:lpstr>Symbol Identification</vt:lpstr>
      <vt:lpstr>Local Symbols</vt:lpstr>
      <vt:lpstr>How Linker Resolves Duplicate Symbol Definitions</vt:lpstr>
      <vt:lpstr>Linker’s Symbol Rules</vt:lpstr>
      <vt:lpstr>Linker Puzzles</vt:lpstr>
      <vt:lpstr>Type Mismatch Example</vt:lpstr>
      <vt:lpstr>Global Variables</vt:lpstr>
      <vt:lpstr>Step 2: Relocation</vt:lpstr>
      <vt:lpstr>Relocation Entries</vt:lpstr>
      <vt:lpstr>Relocated .text section</vt:lpstr>
      <vt:lpstr>Loading Executable Object Files</vt:lpstr>
      <vt:lpstr>Packaging Commonly Used Functions</vt:lpstr>
      <vt:lpstr>Old-fashioned Solution: Static Libraries</vt:lpstr>
      <vt:lpstr>Creating Static Libraries</vt:lpstr>
      <vt:lpstr>Commonly Used Libraries</vt:lpstr>
      <vt:lpstr>Linking with Static Libraries</vt:lpstr>
      <vt:lpstr>Linking with Static Libraries</vt:lpstr>
      <vt:lpstr>Using Static Libraries</vt:lpstr>
      <vt:lpstr>Creating static library</vt:lpstr>
      <vt:lpstr>Demo: create static lib: CSVM/class13/static</vt:lpstr>
      <vt:lpstr>Modern Solution: Shared Libraries</vt:lpstr>
      <vt:lpstr>Shared Libraries (cont.)</vt:lpstr>
      <vt:lpstr>What dynamic libraries are required?</vt:lpstr>
      <vt:lpstr>Dynamic Library Example</vt:lpstr>
      <vt:lpstr>Dynamic Linking at Load-time</vt:lpstr>
      <vt:lpstr>Create shared library</vt:lpstr>
      <vt:lpstr>Demo: /csci2400/class_13/shared/</vt:lpstr>
      <vt:lpstr>Dynamic Linking at Run-time</vt:lpstr>
      <vt:lpstr>Dynamic Linking at Run-time (cont)</vt:lpstr>
      <vt:lpstr>Dynamic Linking at Run-time</vt:lpstr>
      <vt:lpstr>Linking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 15-213: Introduction to Computer Systems 13th Lecture, October 10th, 2017</dc:title>
  <dc:creator>Sandesh Dhawaskar Sathyanarayana</dc:creator>
  <cp:lastModifiedBy>Sandesh Dhawaskar Sathyanarayana</cp:lastModifiedBy>
  <cp:revision>22</cp:revision>
  <dcterms:created xsi:type="dcterms:W3CDTF">2018-06-01T20:12:20Z</dcterms:created>
  <dcterms:modified xsi:type="dcterms:W3CDTF">2018-06-13T23:24:48Z</dcterms:modified>
</cp:coreProperties>
</file>