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333" r:id="rId2"/>
    <p:sldId id="1286" r:id="rId3"/>
    <p:sldId id="1287" r:id="rId4"/>
    <p:sldId id="1283" r:id="rId5"/>
    <p:sldId id="1284" r:id="rId6"/>
    <p:sldId id="1308" r:id="rId7"/>
    <p:sldId id="1204" r:id="rId8"/>
    <p:sldId id="1282" r:id="rId9"/>
    <p:sldId id="1202" r:id="rId10"/>
    <p:sldId id="1252" r:id="rId11"/>
    <p:sldId id="1213" r:id="rId12"/>
    <p:sldId id="1310" r:id="rId13"/>
    <p:sldId id="1309" r:id="rId14"/>
    <p:sldId id="1289" r:id="rId15"/>
    <p:sldId id="1292" r:id="rId16"/>
    <p:sldId id="1293" r:id="rId17"/>
    <p:sldId id="1294" r:id="rId18"/>
    <p:sldId id="1295" r:id="rId19"/>
    <p:sldId id="1296" r:id="rId20"/>
    <p:sldId id="1299" r:id="rId21"/>
    <p:sldId id="1297" r:id="rId22"/>
    <p:sldId id="1216" r:id="rId23"/>
    <p:sldId id="1217" r:id="rId24"/>
    <p:sldId id="1249" r:id="rId25"/>
    <p:sldId id="1218" r:id="rId26"/>
    <p:sldId id="1219" r:id="rId27"/>
    <p:sldId id="1300" r:id="rId28"/>
    <p:sldId id="1302" r:id="rId29"/>
    <p:sldId id="1301" r:id="rId30"/>
    <p:sldId id="1303" r:id="rId31"/>
    <p:sldId id="1306" r:id="rId32"/>
    <p:sldId id="1220" r:id="rId33"/>
    <p:sldId id="1221" r:id="rId34"/>
    <p:sldId id="1222" r:id="rId35"/>
    <p:sldId id="1307" r:id="rId36"/>
    <p:sldId id="1223" r:id="rId37"/>
    <p:sldId id="1224" r:id="rId38"/>
    <p:sldId id="1253" r:id="rId39"/>
    <p:sldId id="1254" r:id="rId40"/>
    <p:sldId id="1225" r:id="rId41"/>
    <p:sldId id="1226" r:id="rId42"/>
    <p:sldId id="1261" r:id="rId43"/>
    <p:sldId id="1227" r:id="rId44"/>
    <p:sldId id="1228" r:id="rId45"/>
    <p:sldId id="1229" r:id="rId46"/>
    <p:sldId id="1230" r:id="rId47"/>
    <p:sldId id="1247" r:id="rId48"/>
    <p:sldId id="1266" r:id="rId49"/>
    <p:sldId id="1268" r:id="rId50"/>
    <p:sldId id="1269" r:id="rId51"/>
    <p:sldId id="1267" r:id="rId52"/>
    <p:sldId id="1270" r:id="rId53"/>
    <p:sldId id="1260" r:id="rId54"/>
    <p:sldId id="1272" r:id="rId55"/>
    <p:sldId id="1255" r:id="rId56"/>
    <p:sldId id="1256" r:id="rId57"/>
    <p:sldId id="1273" r:id="rId58"/>
    <p:sldId id="1274" r:id="rId59"/>
    <p:sldId id="1275" r:id="rId60"/>
    <p:sldId id="1277" r:id="rId61"/>
    <p:sldId id="1276" r:id="rId62"/>
    <p:sldId id="1278" r:id="rId63"/>
    <p:sldId id="1279" r:id="rId64"/>
    <p:sldId id="1280" r:id="rId65"/>
    <p:sldId id="1250" r:id="rId66"/>
    <p:sldId id="1238" r:id="rId67"/>
    <p:sldId id="1265" r:id="rId68"/>
    <p:sldId id="1311" r:id="rId69"/>
    <p:sldId id="1232" r:id="rId70"/>
    <p:sldId id="1233" r:id="rId71"/>
    <p:sldId id="1281" r:id="rId72"/>
    <p:sldId id="1234" r:id="rId73"/>
    <p:sldId id="1235" r:id="rId74"/>
    <p:sldId id="1236" r:id="rId75"/>
    <p:sldId id="1237" r:id="rId76"/>
    <p:sldId id="131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30C5-6670-4108-B0D9-71830020CA9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D77C-C523-4621-8398-97AB55D4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9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3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0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7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0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5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0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7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en-US" dirty="0"/>
              <a:t>./</a:t>
            </a:r>
            <a:r>
              <a:rPr lang="en-US" dirty="0" err="1"/>
              <a:t>shellex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10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r>
              <a:rPr lang="en-US" baseline="0" dirty="0"/>
              <a:t>...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2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9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78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8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4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9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7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6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2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4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9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6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./delay 100 &amp;</a:t>
            </a:r>
          </a:p>
          <a:p>
            <a:endParaRPr lang="en-US" dirty="0"/>
          </a:p>
          <a:p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r>
              <a:rPr lang="en-US" dirty="0"/>
              <a:t>kill -9</a:t>
            </a:r>
            <a:r>
              <a:rPr lang="en-US" baseline="0" dirty="0"/>
              <a:t> XXX</a:t>
            </a:r>
          </a:p>
          <a:p>
            <a:endParaRPr lang="en-US" baseline="0" dirty="0"/>
          </a:p>
          <a:p>
            <a:r>
              <a:rPr lang="en-US" baseline="0" dirty="0" err="1"/>
              <a:t>ps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240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10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kill command:</a:t>
            </a:r>
          </a:p>
          <a:p>
            <a:endParaRPr lang="en-US" dirty="0"/>
          </a:p>
          <a:p>
            <a:r>
              <a:rPr lang="en-US" dirty="0"/>
              <a:t>./forks 17</a:t>
            </a:r>
            <a:r>
              <a:rPr lang="en-US" baseline="0" dirty="0"/>
              <a:t> &amp;</a:t>
            </a:r>
          </a:p>
          <a:p>
            <a:r>
              <a:rPr lang="en-US" baseline="0" dirty="0"/>
              <a:t>kill  (parent)  (Only kills parent)</a:t>
            </a:r>
          </a:p>
          <a:p>
            <a:endParaRPr lang="en-US" baseline="0" dirty="0"/>
          </a:p>
          <a:p>
            <a:r>
              <a:rPr lang="en-US" baseline="0" dirty="0"/>
              <a:t>./forks 17 &amp;</a:t>
            </a:r>
          </a:p>
          <a:p>
            <a:r>
              <a:rPr lang="en-US" baseline="0" dirty="0"/>
              <a:t>kill  (child) (Child becomes a zombie)</a:t>
            </a:r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62602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to use </a:t>
            </a:r>
            <a:r>
              <a:rPr lang="en-US" dirty="0" err="1"/>
              <a:t>interpositioning</a:t>
            </a:r>
            <a:r>
              <a:rPr lang="en-US" baseline="0" dirty="0"/>
              <a:t>  code from previous lecture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LD_PRELOAD ../13-ecf-procs/</a:t>
            </a:r>
            <a:r>
              <a:rPr lang="en-US" baseline="0" dirty="0" err="1"/>
              <a:t>myfork.so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./forks 12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4286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46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4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66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3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running: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sigint</a:t>
            </a:r>
            <a:endParaRPr lang="en-US" dirty="0"/>
          </a:p>
          <a:p>
            <a:r>
              <a:rPr lang="en-US" dirty="0"/>
              <a:t>ctrl-C</a:t>
            </a:r>
          </a:p>
          <a:p>
            <a:endParaRPr lang="en-US" dirty="0"/>
          </a:p>
          <a:p>
            <a:r>
              <a:rPr lang="en-US" dirty="0"/>
              <a:t>Code not entirely reliable,</a:t>
            </a:r>
            <a:r>
              <a:rPr lang="en-US" baseline="0" dirty="0"/>
              <a:t> if there’s a delay in pause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5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./forks 14</a:t>
            </a:r>
          </a:p>
          <a:p>
            <a:endParaRPr lang="en-US" dirty="0"/>
          </a:p>
          <a:p>
            <a:r>
              <a:rPr lang="en-US" dirty="0"/>
              <a:t>Hangs.</a:t>
            </a:r>
          </a:p>
        </p:txBody>
      </p:sp>
    </p:spTree>
    <p:extLst>
      <p:ext uri="{BB962C8B-B14F-4D97-AF65-F5344CB8AC3E}">
        <p14:creationId xmlns:p14="http://schemas.microsoft.com/office/powerpoint/2010/main" val="38336423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with delays for both child &amp; parent</a:t>
            </a:r>
          </a:p>
        </p:txBody>
      </p:sp>
    </p:spTree>
    <p:extLst>
      <p:ext uri="{BB962C8B-B14F-4D97-AF65-F5344CB8AC3E}">
        <p14:creationId xmlns:p14="http://schemas.microsoft.com/office/powerpoint/2010/main" val="36927971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./procmask1</a:t>
            </a:r>
          </a:p>
          <a:p>
            <a:endParaRPr lang="en-US" dirty="0"/>
          </a:p>
          <a:p>
            <a:r>
              <a:rPr lang="en-US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./procmask1</a:t>
            </a:r>
          </a:p>
          <a:p>
            <a:endParaRPr lang="en-US" baseline="0" dirty="0"/>
          </a:p>
          <a:p>
            <a:r>
              <a:rPr lang="en-US" baseline="0" dirty="0" err="1"/>
              <a:t>Cntl</a:t>
            </a:r>
            <a:r>
              <a:rPr lang="en-US" baseline="0" dirty="0"/>
              <a:t>-C to stop infinite loop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./procmask2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63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543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23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0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0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07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38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54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77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7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1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pstree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48137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7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9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103C-6B7D-45FA-871F-1577CA5D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52061-51ED-4CEF-A4C1-BCAD007E3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E00C-4D97-41E1-92FC-238D112F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9DA8-5B56-460D-B5CF-77A2F29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09E3-83EA-44AA-B92F-F64C61B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9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FAF8-A7A2-4FB0-919D-121FA6ED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F95A8-44ED-46D5-BE6B-260CD2F45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279E-4218-46D4-86C8-827926B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CC62-BDFB-40EF-B4B8-D778984A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478E-0A5C-465B-934F-392DE289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3F1D6-5227-4280-8E21-F02CCAAC0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062F5-61E3-4262-BD46-9EE9CB583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529F-EDAC-4F9E-A756-77B92CE6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FD9F-5FAA-4896-8228-16E581EB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3C68-4C9F-4DD4-9E7E-8F76FDD8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8E2D-DA45-42A8-8FB3-ADA267DA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8943-6D6A-44F9-843A-5339F69F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293F-B7B9-4516-AB0C-551869A1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D1FB-4EE8-4218-9E8C-E120B0E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D748-882F-46EA-927F-4729D07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D576-2ADF-412F-ABD8-91324358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F5CE9-6951-4BC4-A6CE-93947B1E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605-9F43-4931-B494-3BDC602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AB39-904B-4B9D-A130-74E4CB9B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DDE2-27FB-4666-A397-E37838FC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F5E5-D843-419C-847B-837F3EFC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CB6A-AF63-4AE1-B964-8F7F3ACD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57995-8CD9-4F1E-AF24-FC3511D63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FA96-67FD-425C-93E1-97E4EE7D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F2AA7-0D88-4ACF-87F3-4F4AA842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3FE15-205F-4A74-83E0-6CAFDFE0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A043-DF41-468E-9ACC-736E7EB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272E-6C6F-4DC1-91F2-52E76871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EC3E3-AD90-4EE7-9C87-7DCF51D0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9148-9290-4DB6-81CB-6E6045B8E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FFD1D-FD6F-4860-A8C6-2D1D30F44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F3E93-5EA1-43A8-A678-AE1DAAF6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1554F-4F4B-436A-BBB9-019CB522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F3B7A-4AC7-4EDE-B033-D162BD98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1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E518-7947-4C4A-B2D4-07F122E2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DD047-1838-4542-B356-A9EA097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49FAF-C207-4935-A616-1FFB6D61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EEB65-2B9F-4855-AE72-56710421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5ED73-7DED-4CAB-83D3-3D6A32D3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61DAF-3CDC-4102-8999-7A8BD99F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35203-4773-4405-ACC2-77A9543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41D1-5298-4EAD-B65D-9099C5B2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7ADF-8D88-48BD-A0BA-EAF6D835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E0DE1-50F0-460A-92C8-4193749F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F06A6-2B33-4D46-80A0-AED935FE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8F58-2D2E-4CF4-AFC4-431632E3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72976-6D22-42AC-AFDE-BAA928D1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643-84D7-4CE2-A90E-45862AB1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B277D-9A29-4F77-B827-33125D17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3FA52-8C21-448F-B247-B390F6AB3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2B38-4C87-4F13-8A90-DF4BE4EF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BAE3A-5735-4D9C-83A9-C1FBF859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B11FE-256D-4902-8806-16778046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FD5DC-E259-43F0-BAC2-67584F57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8C1F-7CFD-4A15-90E5-250FDE9B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EC5E-C2A7-4F8E-B9DC-E0480AE12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97B4-F45B-42B8-BFFD-F6225518B42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EF60-3504-4F5F-BED7-A772C2EDB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96DA-7AC6-4FA3-92B3-473496CC5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Exceptional Control Flow: </a:t>
            </a:r>
            <a:br>
              <a:rPr lang="en-US" sz="3600" dirty="0"/>
            </a:br>
            <a:r>
              <a:rPr lang="en-US" sz="3600" dirty="0"/>
              <a:t>Signals and Nonlocal Jumps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15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July 2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nd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Hierarchy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4419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419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362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486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276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3733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5181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6019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5562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5257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5410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4191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3505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600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5181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7162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438901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18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8026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6400801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6740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5105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5331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7086600" y="3450571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772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Note: you can view the hierarchy using the Linux </a:t>
            </a:r>
            <a:r>
              <a:rPr lang="en-US" dirty="0" err="1">
                <a:latin typeface="Courier New"/>
                <a:cs typeface="Courier New"/>
              </a:rPr>
              <a:t>pstree</a:t>
            </a:r>
            <a:r>
              <a:rPr lang="en-US" dirty="0">
                <a:latin typeface="Calibri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6133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843" y="2434590"/>
            <a:ext cx="8475897" cy="1828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sh</a:t>
            </a:r>
            <a:r>
              <a:rPr lang="en-US" sz="1800" dirty="0"/>
              <a:t> 			Original 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csh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/>
              <a:t>BSD Unix C 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>
                <a:latin typeface="Courier New" pitchFamily="49" charset="0"/>
              </a:rPr>
              <a:t>bash</a:t>
            </a:r>
            <a:r>
              <a:rPr lang="en-US" sz="1800" dirty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/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/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/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/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/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/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/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/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80624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Example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81763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2767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7659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5224" y="4849503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Sleep is running</a:t>
            </a:r>
          </a:p>
          <a:p>
            <a:pPr marL="63500" indent="287338"/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in background</a:t>
            </a:r>
          </a:p>
        </p:txBody>
      </p:sp>
    </p:spTree>
    <p:extLst>
      <p:ext uri="{BB962C8B-B14F-4D97-AF65-F5344CB8AC3E}">
        <p14:creationId xmlns:p14="http://schemas.microsoft.com/office/powerpoint/2010/main" val="37844110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Implementation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7303" y="1143000"/>
            <a:ext cx="8475897" cy="1828800"/>
          </a:xfrm>
        </p:spPr>
        <p:txBody>
          <a:bodyPr/>
          <a:lstStyle/>
          <a:p>
            <a:r>
              <a:rPr lang="en-US" dirty="0"/>
              <a:t>Basic loop</a:t>
            </a:r>
          </a:p>
          <a:p>
            <a:pPr lvl="1"/>
            <a:r>
              <a:rPr lang="en-US" sz="1400" dirty="0"/>
              <a:t>Read line from command line</a:t>
            </a:r>
          </a:p>
          <a:p>
            <a:pPr lvl="1"/>
            <a:r>
              <a:rPr lang="en-US" sz="1400" dirty="0"/>
              <a:t>Execute the requested operation</a:t>
            </a:r>
          </a:p>
          <a:p>
            <a:pPr lvl="2"/>
            <a:r>
              <a:rPr lang="en-US" sz="1400" dirty="0"/>
              <a:t>Built-in command (only one implemented is </a:t>
            </a:r>
            <a:r>
              <a:rPr lang="en-US" sz="1400" b="1" dirty="0">
                <a:latin typeface="Courier New"/>
                <a:cs typeface="Courier New"/>
              </a:rPr>
              <a:t>quit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Load and execute program from file</a:t>
            </a: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1887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7848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of read/evaluate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13340" y="61193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90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2598646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6013" y="2810494"/>
            <a:ext cx="4800600" cy="646331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>
                <a:latin typeface="Calibri" pitchFamily="34" charset="0"/>
              </a:rPr>
              <a:t> will parse ‘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’ into ‘</a:t>
            </a:r>
            <a:r>
              <a:rPr lang="en-US" dirty="0" err="1">
                <a:latin typeface="Calibri" pitchFamily="34" charset="0"/>
              </a:rPr>
              <a:t>argv</a:t>
            </a:r>
            <a:r>
              <a:rPr lang="en-US" dirty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16632618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9792" y="2586335"/>
            <a:ext cx="2736309" cy="369332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Ignore empty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674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3345181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4086135"/>
            <a:ext cx="4800600" cy="92333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dirty="0" err="1">
                <a:cs typeface="Courier New" panose="02070309020205020404" pitchFamily="49" charset="0"/>
              </a:rPr>
              <a:t>argv</a:t>
            </a:r>
            <a:r>
              <a:rPr lang="en-US" dirty="0">
                <a:cs typeface="Courier New" panose="02070309020205020404" pitchFamily="49" charset="0"/>
              </a:rPr>
              <a:t>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57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3505201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4086135"/>
            <a:ext cx="4800600" cy="369332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673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0287" y="5203135"/>
            <a:ext cx="4800600" cy="646331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Start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Remember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>
                <a:cs typeface="Courier New" panose="02070309020205020404" pitchFamily="49" charset="0"/>
              </a:rPr>
              <a:t> only returns on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189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6585" y="5581472"/>
            <a:ext cx="2979391" cy="646331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running child in foreground, wait until it is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816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lecture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  <p:extLst>
      <p:ext uri="{BB962C8B-B14F-4D97-AF65-F5344CB8AC3E}">
        <p14:creationId xmlns:p14="http://schemas.microsoft.com/office/powerpoint/2010/main" val="3934006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8610" y="4925815"/>
            <a:ext cx="2979391" cy="92333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running child in background, print </a:t>
            </a:r>
            <a:r>
              <a:rPr lang="en-US" dirty="0" err="1">
                <a:cs typeface="Courier New" panose="02070309020205020404" pitchFamily="49" charset="0"/>
              </a:rPr>
              <a:t>pid</a:t>
            </a:r>
            <a:r>
              <a:rPr lang="en-US" dirty="0">
                <a:cs typeface="Courier New" panose="02070309020205020404" pitchFamily="49" charset="0"/>
              </a:rPr>
              <a:t> and continue doing other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786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1100" y="5088079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Oops.  </a:t>
            </a:r>
            <a:r>
              <a:rPr lang="en-US" sz="2800" i="1" dirty="0">
                <a:latin typeface="Calibri" pitchFamily="34" charset="0"/>
              </a:rPr>
              <a:t>There 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3359636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9217" y="1220788"/>
            <a:ext cx="8548687" cy="3503612"/>
          </a:xfrm>
          <a:ln/>
        </p:spPr>
        <p:txBody>
          <a:bodyPr vert="horz" lIns="90360" tIns="44280" rIns="90360" bIns="44280" rtlCol="0">
            <a:normAutofit lnSpcReduction="10000"/>
          </a:bodyPr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 run the kernel out of memory</a:t>
            </a:r>
          </a:p>
        </p:txBody>
      </p:sp>
    </p:spTree>
    <p:extLst>
      <p:ext uri="{BB962C8B-B14F-4D97-AF65-F5344CB8AC3E}">
        <p14:creationId xmlns:p14="http://schemas.microsoft.com/office/powerpoint/2010/main" val="1935947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4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300" y="1225551"/>
            <a:ext cx="8470900" cy="5224463"/>
          </a:xfrm>
          <a:ln/>
        </p:spPr>
        <p:txBody>
          <a:bodyPr vert="horz" lIns="90360" tIns="44280" rIns="90360" bIns="44280" rtlCol="0">
            <a:normAutofit/>
          </a:bodyPr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135619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/>
              <a:t>Signals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4179613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1890714" y="1220788"/>
            <a:ext cx="8396287" cy="2741612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/>
          </p:nvPr>
        </p:nvGraphicFramePr>
        <p:xfrm>
          <a:off x="2133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6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8548687" cy="4691062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/>
              <a:t>Another process has invoked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59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86890" y="4817576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2437" y="1257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05650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46803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86890" y="485646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2437" y="127259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9" name="Right Arrow 8"/>
          <p:cNvSpPr/>
          <p:nvPr/>
        </p:nvSpPr>
        <p:spPr bwMode="auto">
          <a:xfrm rot="5233810">
            <a:off x="2227166" y="4570334"/>
            <a:ext cx="2847712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6334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77425" y="482179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2437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29013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7044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  <p:extLst>
      <p:ext uri="{BB962C8B-B14F-4D97-AF65-F5344CB8AC3E}">
        <p14:creationId xmlns:p14="http://schemas.microsoft.com/office/powerpoint/2010/main" val="1617278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555"/>
            <a:ext cx="10515600" cy="758825"/>
          </a:xfrm>
        </p:spPr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67572" y="47492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3118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29013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20015907">
            <a:off x="3511299" y="4960168"/>
            <a:ext cx="4593911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Received by C</a:t>
            </a:r>
          </a:p>
        </p:txBody>
      </p:sp>
    </p:spTree>
    <p:extLst>
      <p:ext uri="{BB962C8B-B14F-4D97-AF65-F5344CB8AC3E}">
        <p14:creationId xmlns:p14="http://schemas.microsoft.com/office/powerpoint/2010/main" val="238381181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77425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32971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29013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0408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3254"/>
            <a:ext cx="1051560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Receiving a Signal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431807"/>
            <a:ext cx="8366125" cy="6257659"/>
          </a:xfrm>
        </p:spPr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r>
              <a:rPr lang="en-US" dirty="0"/>
              <a:t>Some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4948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4954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7353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4951414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4949826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5137150" y="4813294"/>
            <a:ext cx="1917174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</a:t>
            </a:r>
          </a:p>
          <a:p>
            <a:r>
              <a:rPr lang="en-US" sz="1600" i="1" dirty="0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7423150" y="5397494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5195888" y="5861043"/>
            <a:ext cx="1800156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4445000" y="5132381"/>
            <a:ext cx="476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4445000" y="5329231"/>
            <a:ext cx="500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2489201" y="4787894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  <p:extLst>
      <p:ext uri="{BB962C8B-B14F-4D97-AF65-F5344CB8AC3E}">
        <p14:creationId xmlns:p14="http://schemas.microsoft.com/office/powerpoint/2010/main" val="3352451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35678"/>
            <a:ext cx="8915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Pending and Blocked Signals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633538"/>
            <a:ext cx="8548687" cy="46148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/>
          </a:p>
          <a:p>
            <a:r>
              <a:rPr lang="en-US" dirty="0"/>
              <a:t>A 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/>
          </a:p>
          <a:p>
            <a:r>
              <a:rPr lang="en-US" dirty="0"/>
              <a:t>A pending signal is received at most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86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Pending/Blocked Bits	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118" y="1676400"/>
            <a:ext cx="8419883" cy="3700462"/>
          </a:xfrm>
        </p:spPr>
        <p:txBody>
          <a:bodyPr/>
          <a:lstStyle/>
          <a:p>
            <a:r>
              <a:rPr lang="en-US" dirty="0"/>
              <a:t>Kernel maintains </a:t>
            </a:r>
            <a:r>
              <a:rPr lang="en-US" dirty="0">
                <a:latin typeface="Courier New" pitchFamily="49" charset="0"/>
              </a:rPr>
              <a:t>pending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blocked</a:t>
            </a:r>
            <a:r>
              <a:rPr lang="en-US" dirty="0"/>
              <a:t> bit vectors in the context of each process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: represents the set of pending signals</a:t>
            </a:r>
          </a:p>
          <a:p>
            <a:pPr lvl="2"/>
            <a:r>
              <a:rPr lang="en-US" dirty="0"/>
              <a:t>Kernel sets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delivered</a:t>
            </a:r>
          </a:p>
          <a:p>
            <a:pPr lvl="2"/>
            <a:r>
              <a:rPr lang="en-US" dirty="0"/>
              <a:t>Kernel clears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received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blocked</a:t>
            </a:r>
            <a:r>
              <a:rPr lang="en-US" dirty="0"/>
              <a:t>: represents the set of blocked signals</a:t>
            </a:r>
          </a:p>
          <a:p>
            <a:pPr lvl="2"/>
            <a:r>
              <a:rPr lang="en-US" dirty="0"/>
              <a:t>Can be set and cleared by using the </a:t>
            </a:r>
            <a:r>
              <a:rPr lang="en-US" b="1" dirty="0" err="1">
                <a:latin typeface="Courier New" pitchFamily="49" charset="0"/>
              </a:rPr>
              <a:t>sigprocmask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Also referred to as the </a:t>
            </a:r>
            <a:r>
              <a:rPr lang="en-US" i="1" dirty="0"/>
              <a:t>signal mask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96389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86889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2435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29013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6894845" flipV="1">
            <a:off x="2425998" y="3871558"/>
            <a:ext cx="4422714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</p:spTree>
    <p:extLst>
      <p:ext uri="{BB962C8B-B14F-4D97-AF65-F5344CB8AC3E}">
        <p14:creationId xmlns:p14="http://schemas.microsoft.com/office/powerpoint/2010/main" val="122032086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7620000" y="3156388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5334000" y="314779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2608497" y="3147797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615" y="381000"/>
            <a:ext cx="7592093" cy="762000"/>
          </a:xfrm>
        </p:spPr>
        <p:txBody>
          <a:bodyPr/>
          <a:lstStyle/>
          <a:p>
            <a:r>
              <a:rPr lang="en-US" dirty="0"/>
              <a:t>Sending Signals: 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7720013" cy="609600"/>
          </a:xfrm>
        </p:spPr>
        <p:txBody>
          <a:bodyPr>
            <a:normAutofit fontScale="92500"/>
          </a:bodyPr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3422651" y="3228976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5618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7772400" y="3228976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5622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2863850" y="4414839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3989388" y="4414839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3430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4210051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6118225" y="2667001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4292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6492876" y="2535239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4821239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2608498" y="5663626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5334000" y="4191001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7620000" y="4215826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2622551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6562726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8748930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2922589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4065589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5257800" y="5070494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Change process group of a process (see text for details)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19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Sending Signals with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/bin/kill –9 24818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/>
              <a:t>Send SIGKILL to process 24818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/bin/kill –9 –24817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/>
              <a:t>Send SIGKILL to every process in process group 24817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5715000" y="1682751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5715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5715000" y="3429001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12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causes the kernel to send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620000" y="3689788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5334000" y="368119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2608497" y="3681197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3422651" y="3762376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5618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7772400" y="3762376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5622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2863850" y="4948239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3989388" y="4948239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3430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4210051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6118225" y="3200401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4292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6492876" y="3068639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4821239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2608498" y="6197026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5334000" y="4724401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7620000" y="4749226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2622551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6562726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8748930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2922589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4065589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  <p:extLst>
      <p:ext uri="{BB962C8B-B14F-4D97-AF65-F5344CB8AC3E}">
        <p14:creationId xmlns:p14="http://schemas.microsoft.com/office/powerpoint/2010/main" val="217405688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676400" y="1295402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7162800" y="1207403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dirty="0">
              <a:latin typeface="Calibri" pitchFamily="34" charset="0"/>
            </a:endParaRPr>
          </a:p>
          <a:p>
            <a:pPr algn="l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dirty="0">
                <a:latin typeface="Calibri" pitchFamily="34" charset="0"/>
              </a:rPr>
              <a:t>R: running</a:t>
            </a:r>
          </a:p>
          <a:p>
            <a:pPr algn="l"/>
            <a:endParaRPr lang="en-US" dirty="0">
              <a:latin typeface="Calibri" pitchFamily="34" charset="0"/>
            </a:endParaRPr>
          </a:p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dirty="0">
              <a:latin typeface="Calibri" pitchFamily="34" charset="0"/>
            </a:endParaRPr>
          </a:p>
          <a:p>
            <a:pPr algn="l"/>
            <a:r>
              <a:rPr lang="en-US" dirty="0">
                <a:latin typeface="Calibri" pitchFamily="34" charset="0"/>
              </a:rPr>
              <a:t>See “man </a:t>
            </a:r>
            <a:r>
              <a:rPr lang="en-US" dirty="0" err="1">
                <a:latin typeface="Calibri" pitchFamily="34" charset="0"/>
              </a:rPr>
              <a:t>ps</a:t>
            </a:r>
            <a:r>
              <a:rPr lang="en-US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dirty="0">
                <a:latin typeface="Calibri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9256613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763000" cy="5410200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1177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1981200" y="1197679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71584" y="6172200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3804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00150"/>
            <a:ext cx="7896225" cy="10858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 err="1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39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39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39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39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39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1666" y="2590800"/>
            <a:ext cx="107593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q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84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p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114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940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642101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642101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642101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624639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642101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8077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8156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8077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8156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52601" y="3962400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2514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4108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5708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4695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4702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5715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02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00150"/>
            <a:ext cx="7896225" cy="49720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  <a:p>
            <a:r>
              <a:rPr lang="en-US" dirty="0"/>
              <a:t>Kernel 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If  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96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0429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02923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701087" cy="52244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/>
          </a:p>
          <a:p>
            <a:r>
              <a:rPr lang="en-US" dirty="0"/>
              <a:t>Different 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  <p:extLst>
      <p:ext uri="{BB962C8B-B14F-4D97-AF65-F5344CB8AC3E}">
        <p14:creationId xmlns:p14="http://schemas.microsoft.com/office/powerpoint/2010/main" val="3229062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1"/>
            <a:ext cx="5181600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600200" y="967800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0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99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07388" cy="129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signal handler is a separate logical flow (not process) that runs concurrently with the main program</a:t>
            </a:r>
          </a:p>
          <a:p>
            <a:r>
              <a:rPr lang="en-US" dirty="0"/>
              <a:t>But, this flow exists only until returns to main program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4511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3944939" y="3124201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5468939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6992939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6035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7559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4511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7559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4054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4054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4054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4054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4054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2514601" y="4796135"/>
            <a:ext cx="81785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3256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8891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295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95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609600"/>
            <a:ext cx="7592093" cy="762000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2221782" y="2667001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Signal delivered</a:t>
            </a:r>
          </a:p>
          <a:p>
            <a:r>
              <a:rPr lang="en-US" dirty="0">
                <a:latin typeface="Calibri" pitchFamily="34" charset="0"/>
              </a:rPr>
              <a:t>to process 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3886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2305138" y="4132053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Signal received</a:t>
            </a:r>
          </a:p>
          <a:p>
            <a:r>
              <a:rPr lang="en-US" dirty="0">
                <a:latin typeface="Calibri" pitchFamily="34" charset="0"/>
              </a:rPr>
              <a:t>by process 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3886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295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95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295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95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295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517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040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5070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5895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6996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6996452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6996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6978990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6996452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9032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9111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9032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9111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5063821" y="4303776"/>
            <a:ext cx="0" cy="4206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6664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5647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5655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5062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5062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981542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998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654740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648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029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013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916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Signal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619125"/>
          </a:xfrm>
        </p:spPr>
        <p:txBody>
          <a:bodyPr/>
          <a:lstStyle/>
          <a:p>
            <a:r>
              <a:rPr lang="en-US" dirty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4368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4374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6722533" y="4116925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4369878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4557202" y="2825741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to handler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3541190" y="2286001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7136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(5) Handler T</a:t>
            </a:r>
          </a:p>
          <a:p>
            <a:r>
              <a:rPr lang="en-US" sz="1600" i="1" dirty="0">
                <a:latin typeface="Helvetica" charset="0"/>
              </a:rPr>
              <a:t>returns to handler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3865052" y="3144828"/>
            <a:ext cx="476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3865052" y="3849678"/>
            <a:ext cx="500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1960034" y="3105158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(1) Program catches signal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6119290" y="2286001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8473024" y="2286001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4893734" y="3600458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(3) Program catches signal 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6755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6749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6881302" y="3409941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(4)  Control passes to handler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9130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6755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4360333" y="4040724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5053546" y="4698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(6) Handler S</a:t>
            </a:r>
          </a:p>
          <a:p>
            <a:r>
              <a:rPr lang="en-US" sz="1600" i="1" dirty="0">
                <a:latin typeface="Helvetica" charset="0"/>
              </a:rPr>
              <a:t>returns to main program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1960034" y="3930658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(7) Main program resumes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Unblocking Signals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Implicit blocking mechanism	</a:t>
            </a:r>
          </a:p>
          <a:p>
            <a:pPr lvl="1"/>
            <a:r>
              <a:rPr lang="en-US" dirty="0"/>
              <a:t>Kernel blocks any pending signals of type currently being handled. </a:t>
            </a:r>
          </a:p>
          <a:p>
            <a:pPr lvl="1"/>
            <a:r>
              <a:rPr lang="en-US" dirty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blocking and unblocking mechanism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r>
              <a:rPr lang="en-US" dirty="0"/>
              <a:t>Supporting functions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Create empty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Add every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Add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0"/>
            <a:ext cx="3259926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the stack when a new program starts</a:t>
            </a:r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5521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Null-terminated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5521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</a:rPr>
              <a:t>Null-terminated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5521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5521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envp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5521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5521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000" kern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5521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5521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5521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5521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000" kern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5521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5533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Future stack frame for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main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9233423" y="2416443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environ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Helvetica"/>
              </a:rPr>
              <a:t>(global </a:t>
            </a:r>
            <a:r>
              <a:rPr lang="en-US" kern="0" dirty="0" err="1">
                <a:solidFill>
                  <a:sysClr val="windowText" lastClr="000000"/>
                </a:solidFill>
                <a:latin typeface="Helvetica"/>
              </a:rPr>
              <a:t>var</a:t>
            </a:r>
            <a:r>
              <a:rPr lang="en-US" kern="0" dirty="0">
                <a:solidFill>
                  <a:sysClr val="windowText" lastClr="000000"/>
                </a:solidFill>
                <a:latin typeface="Helvetica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4569405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5140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5140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5140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8227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8760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8341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5636245" y="4238626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8150845" y="3019426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8476671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8504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8930068" y="3154103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8354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3436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argv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/>
                <a:cs typeface="Courier New"/>
              </a:rPr>
              <a:t>rsi</a:t>
            </a:r>
            <a:r>
              <a:rPr lang="en-US" kern="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9305870" y="3243117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envp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Helvetica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/>
                <a:cs typeface="Courier New"/>
              </a:rPr>
              <a:t>rdx</a:t>
            </a:r>
            <a:r>
              <a:rPr lang="en-US" kern="0" dirty="0">
                <a:solidFill>
                  <a:sysClr val="windowText" lastClr="000000"/>
                </a:solidFill>
                <a:latin typeface="Helvetica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8945183" y="294036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5525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Stack frame for </a:t>
            </a:r>
          </a:p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/>
                <a:cs typeface="Courier New"/>
              </a:rPr>
              <a:t>libc_start_main</a:t>
            </a:r>
            <a:endParaRPr lang="en-US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5525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3429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argc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/>
                <a:cs typeface="Courier New"/>
              </a:rPr>
              <a:t>rdi</a:t>
            </a:r>
            <a:r>
              <a:rPr lang="en-US" kern="0" dirty="0">
                <a:solidFill>
                  <a:sysClr val="windowText" lastClr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93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435678"/>
            <a:ext cx="61199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Temporarily Blocking Signals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81200" y="1828801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/* Code 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2037666" y="344873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362075"/>
            <a:ext cx="7896225" cy="4972050"/>
          </a:xfrm>
        </p:spPr>
        <p:txBody>
          <a:bodyPr/>
          <a:lstStyle/>
          <a:p>
            <a:r>
              <a:rPr lang="en-US" dirty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/>
              <a:t>Shared data structures can become corrupted.</a:t>
            </a:r>
          </a:p>
          <a:p>
            <a:pPr lvl="1"/>
            <a:endParaRPr lang="en-US" dirty="0"/>
          </a:p>
          <a:p>
            <a:r>
              <a:rPr lang="en-US" dirty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now here are some guidelines to help you avoid trouble. </a:t>
            </a:r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304800"/>
            <a:ext cx="759209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 for Writing Safe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19201"/>
            <a:ext cx="8442325" cy="5267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G0: Keep your handlers as simple as possible</a:t>
            </a:r>
          </a:p>
          <a:p>
            <a:pPr lvl="1"/>
            <a:r>
              <a:rPr lang="en-US" dirty="0"/>
              <a:t>e.g., Set a global flag and return</a:t>
            </a:r>
          </a:p>
          <a:p>
            <a:r>
              <a:rPr lang="en-US" dirty="0"/>
              <a:t>G1: Call only </a:t>
            </a:r>
            <a:r>
              <a:rPr lang="en-US" dirty="0" err="1"/>
              <a:t>async</a:t>
            </a:r>
            <a:r>
              <a:rPr lang="en-US" dirty="0"/>
              <a:t>-signal-safe functions in your handlers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Save and restore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on entry and exit</a:t>
            </a:r>
          </a:p>
          <a:p>
            <a:pPr lvl="1"/>
            <a:r>
              <a:rPr lang="en-US" dirty="0"/>
              <a:t>So that other handlers don’t overwrite your value of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Protect accesses to shared data structures by temporarily blocking all signals. </a:t>
            </a:r>
          </a:p>
          <a:p>
            <a:pPr lvl="1"/>
            <a:r>
              <a:rPr lang="en-US" dirty="0"/>
              <a:t>To prevent possible corruption</a:t>
            </a:r>
          </a:p>
          <a:p>
            <a:r>
              <a:rPr lang="en-US" dirty="0"/>
              <a:t>G4: Declare global variables as </a:t>
            </a:r>
            <a:r>
              <a:rPr lang="en-US" dirty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>
                <a:latin typeface="+mn-lt"/>
                <a:cs typeface="Courier New"/>
              </a:rPr>
              <a:t>G5: Declare global flags as </a:t>
            </a:r>
            <a:r>
              <a:rPr lang="en-US" dirty="0">
                <a:latin typeface="Courier New"/>
                <a:cs typeface="Courier New"/>
              </a:rPr>
              <a:t>volatile </a:t>
            </a:r>
            <a:r>
              <a:rPr lang="en-US" dirty="0" err="1">
                <a:latin typeface="Courier New"/>
                <a:cs typeface="Courier New"/>
              </a:rPr>
              <a:t>sig_atomic_t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flag</a:t>
            </a:r>
            <a:r>
              <a:rPr lang="en-US" dirty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Flag declared this way does not need to be protected  like other </a:t>
            </a:r>
            <a:r>
              <a:rPr lang="en-US" dirty="0" err="1">
                <a:latin typeface="+mn-lt"/>
                <a:cs typeface="Courier New"/>
              </a:rPr>
              <a:t>globals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-Signal-Safety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8670925" cy="37433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Function is </a:t>
            </a:r>
            <a:r>
              <a:rPr lang="en-US" i="1" dirty="0" err="1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>
                <a:latin typeface="Calibri"/>
                <a:cs typeface="Calibri"/>
              </a:rPr>
              <a:t>Posix</a:t>
            </a:r>
            <a:r>
              <a:rPr lang="en-US" dirty="0">
                <a:latin typeface="Calibri"/>
                <a:cs typeface="Calibri"/>
              </a:rPr>
              <a:t> guarantees 117 functions to be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Source: “</a:t>
            </a:r>
            <a:r>
              <a:rPr lang="en-US" dirty="0">
                <a:latin typeface="Courier New"/>
                <a:cs typeface="Courier New"/>
              </a:rPr>
              <a:t>man 7 signal</a:t>
            </a:r>
            <a:r>
              <a:rPr lang="en-US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_exit, write, wait,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that are </a:t>
            </a:r>
            <a:r>
              <a:rPr lang="en-US" b="1" dirty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+mn-lt"/>
                <a:cs typeface="Courier New"/>
              </a:rPr>
              <a:t>, 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>
                <a:latin typeface="+mn-lt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Unfortunate fact: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>
                <a:latin typeface="Calibri"/>
                <a:cs typeface="Calibri"/>
              </a:rPr>
              <a:t> is the only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output function</a:t>
            </a:r>
          </a:p>
        </p:txBody>
      </p:sp>
    </p:spTree>
    <p:extLst>
      <p:ext uri="{BB962C8B-B14F-4D97-AF65-F5344CB8AC3E}">
        <p14:creationId xmlns:p14="http://schemas.microsoft.com/office/powerpoint/2010/main" val="10970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Safely Generating Formatted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5" y="1143000"/>
            <a:ext cx="8345006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 reentrant SIO (Safe I/O library) from </a:t>
            </a:r>
            <a:r>
              <a:rPr lang="en-US" dirty="0" err="1">
                <a:latin typeface="Courier New"/>
                <a:cs typeface="Courier New"/>
              </a:rPr>
              <a:t>csapp.c</a:t>
            </a:r>
            <a:r>
              <a:rPr lang="en-US" dirty="0"/>
              <a:t> in your handlers.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Put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&amp; exit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9120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e-DE" dirty="0" err="1">
                <a:solidFill>
                  <a:srgbClr val="9D206F"/>
                </a:solidFill>
                <a:latin typeface="Courier New"/>
                <a:cs typeface="Courier New"/>
              </a:rPr>
              <a:t>Well</a:t>
            </a:r>
            <a:r>
              <a:rPr lang="de-DE" dirty="0">
                <a:solidFill>
                  <a:srgbClr val="9D206F"/>
                </a:solidFill>
                <a:latin typeface="Courier New"/>
                <a:cs typeface="Courier New"/>
              </a:rPr>
              <a:t>..."</a:t>
            </a:r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dirty="0">
                <a:solidFill>
                  <a:srgbClr val="9D206F"/>
                </a:solidFill>
                <a:latin typeface="Courier New"/>
                <a:cs typeface="Courier New"/>
              </a:rPr>
              <a:t>"OK. :-)\n"</a:t>
            </a:r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0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6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/>
              <a:t>Pending signals are not queued</a:t>
            </a:r>
          </a:p>
          <a:p>
            <a:pPr marL="401638" lvl="1" indent="-171450"/>
            <a:r>
              <a:rPr lang="en-US" sz="1800" dirty="0"/>
              <a:t>For each signal type, one bit indicates whether or not signal is pending…</a:t>
            </a:r>
          </a:p>
          <a:p>
            <a:pPr marL="401638" lvl="1" indent="-171450"/>
            <a:r>
              <a:rPr lang="en-US" sz="1800" dirty="0"/>
              <a:t>…thus at most one pending signal of any particular type. </a:t>
            </a:r>
          </a:p>
          <a:p>
            <a:pPr marL="1588" indent="-171450"/>
            <a:r>
              <a:rPr lang="en-US" sz="2200" dirty="0"/>
              <a:t> You can’t use signals to count events, such as children terminating.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1587500" y="522514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volatile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2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5257800"/>
            <a:ext cx="35814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90000"/>
                </a:solidFill>
                <a:cs typeface="Courier New"/>
              </a:rPr>
              <a:t>. . .(hangs)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0" y="417512"/>
            <a:ext cx="4648200" cy="57308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9331" y="4027750"/>
            <a:ext cx="102326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N == 5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1561" y="3165650"/>
            <a:ext cx="2232855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  <p:extLst>
      <p:ext uri="{BB962C8B-B14F-4D97-AF65-F5344CB8AC3E}">
        <p14:creationId xmlns:p14="http://schemas.microsoft.com/office/powerpoint/2010/main" val="31218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407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4796" y="1295400"/>
            <a:ext cx="8382000" cy="1219200"/>
          </a:xfrm>
        </p:spPr>
        <p:txBody>
          <a:bodyPr/>
          <a:lstStyle/>
          <a:p>
            <a:r>
              <a:rPr lang="en-US" dirty="0"/>
              <a:t>Must wait for all terminated child processes</a:t>
            </a:r>
          </a:p>
          <a:p>
            <a:pPr lvl="1"/>
            <a:r>
              <a:rPr lang="en-US" dirty="0"/>
              <a:t>Put  </a:t>
            </a:r>
            <a:r>
              <a:rPr lang="en-US" dirty="0">
                <a:latin typeface="Courier New" pitchFamily="49" charset="0"/>
              </a:rPr>
              <a:t>wait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in a loop to reap all terminated children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1981201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child_handler2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)) &gt; 0) 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23250</a:t>
            </a: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89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39124" y="2133601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4667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SIGCHLD handler for a simple shell</a:t>
            </a:r>
          </a:p>
          <a:p>
            <a:pPr lvl="1"/>
            <a:r>
              <a:rPr lang="en-US" dirty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8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20662" y="2011264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20876" y="1209675"/>
            <a:ext cx="7896225" cy="801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7872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Corrected Shell Program without Race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1" y="1380322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57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[n] = NULL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[n-1]</a:t>
              </a: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[0]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>
                  <a:latin typeface="Courier New"/>
                  <a:cs typeface="Courier New"/>
                </a:rPr>
                <a:t>…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USER=</a:t>
              </a:r>
              <a:r>
                <a:rPr lang="en-US" dirty="0" err="1">
                  <a:latin typeface="Courier New"/>
                  <a:cs typeface="Courier New"/>
                </a:rPr>
                <a:t>droh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PWD=/</a:t>
              </a:r>
              <a:r>
                <a:rPr lang="en-US" dirty="0" err="1">
                  <a:latin typeface="Courier New"/>
                  <a:cs typeface="Courier New"/>
                </a:rPr>
                <a:t>usr</a:t>
              </a:r>
              <a:r>
                <a:rPr lang="en-US" dirty="0">
                  <a:latin typeface="Courier New"/>
                  <a:cs typeface="Courier New"/>
                </a:rPr>
                <a:t>/</a:t>
              </a:r>
              <a:r>
                <a:rPr lang="en-US" dirty="0" err="1">
                  <a:latin typeface="Courier New"/>
                  <a:cs typeface="Courier New"/>
                </a:rPr>
                <a:t>droh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146643" y="5029200"/>
            <a:ext cx="13391808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runs program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exit(1);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}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1905001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Execute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>
                <a:latin typeface="Courier New"/>
                <a:cs typeface="Courier New"/>
              </a:rPr>
              <a:t>/bin/</a:t>
            </a:r>
            <a:r>
              <a:rPr lang="en-US" sz="2000" b="0" dirty="0" err="1">
                <a:latin typeface="Courier New"/>
                <a:cs typeface="Courier New"/>
              </a:rPr>
              <a:t>ls</a:t>
            </a:r>
            <a:r>
              <a:rPr lang="en-US" sz="2000" b="0" dirty="0">
                <a:latin typeface="Courier New"/>
                <a:cs typeface="Courier New"/>
              </a:rPr>
              <a:t> –</a:t>
            </a:r>
            <a:r>
              <a:rPr lang="en-US" sz="2000" b="0" dirty="0" err="1">
                <a:latin typeface="Courier New"/>
                <a:cs typeface="Courier New"/>
              </a:rPr>
              <a:t>lt</a:t>
            </a:r>
            <a:r>
              <a:rPr lang="en-US" sz="2000" b="0" dirty="0">
                <a:latin typeface="Courier New"/>
                <a:cs typeface="Courier New"/>
              </a:rPr>
              <a:t> /</a:t>
            </a:r>
            <a:r>
              <a:rPr lang="en-US" sz="2000" b="0" dirty="0" err="1">
                <a:latin typeface="Courier New"/>
                <a:cs typeface="Courier New"/>
              </a:rPr>
              <a:t>usr</a:t>
            </a:r>
            <a:r>
              <a:rPr lang="en-US" sz="2000" b="0" dirty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1201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</a:t>
              </a:r>
              <a:r>
                <a:rPr lang="en-US" dirty="0" err="1">
                  <a:latin typeface="Courier New"/>
                  <a:cs typeface="Courier New"/>
                </a:rPr>
                <a:t>argc</a:t>
              </a:r>
              <a:r>
                <a:rPr lang="en-US" dirty="0">
                  <a:latin typeface="Courier New"/>
                  <a:cs typeface="Courier New"/>
                </a:rPr>
                <a:t>] = NULL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[2]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[0]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[1]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/bin/</a:t>
              </a:r>
              <a:r>
                <a:rPr lang="en-US" dirty="0" err="1">
                  <a:latin typeface="Courier New"/>
                  <a:cs typeface="Courier New"/>
                </a:rPr>
                <a:t>ls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-</a:t>
              </a:r>
              <a:r>
                <a:rPr lang="en-US" dirty="0" err="1">
                  <a:latin typeface="Courier New"/>
                  <a:cs typeface="Courier New"/>
                </a:rPr>
                <a:t>lt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/</a:t>
              </a:r>
              <a:r>
                <a:rPr lang="en-US" dirty="0" err="1">
                  <a:latin typeface="Courier New"/>
                  <a:cs typeface="Courier New"/>
                </a:rPr>
                <a:t>usr</a:t>
              </a:r>
              <a:r>
                <a:rPr lang="en-US" dirty="0">
                  <a:latin typeface="Courier New"/>
                  <a:cs typeface="Courier New"/>
                </a:rPr>
                <a:t>/include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/>
                  <a:cs typeface="Courier New"/>
                </a:rPr>
                <a:t>myargv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(</a:t>
              </a:r>
              <a:r>
                <a:rPr lang="en-US" dirty="0" err="1">
                  <a:latin typeface="Courier New"/>
                  <a:cs typeface="Courier New"/>
                </a:rPr>
                <a:t>argc</a:t>
              </a:r>
              <a:r>
                <a:rPr lang="en-US" dirty="0">
                  <a:latin typeface="Courier New"/>
                  <a:cs typeface="Courier New"/>
                </a:rPr>
                <a:t> ==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358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500" y="2514601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0); 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/* Main is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waiting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for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nonzero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ro-RO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20876" y="1408212"/>
            <a:ext cx="8442325" cy="801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72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372540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99785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!)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03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>
                <a:latin typeface="Calibri" pitchFamily="34" charset="0"/>
              </a:rPr>
              <a:t>Similar to a shell waiting</a:t>
            </a:r>
          </a:p>
          <a:p>
            <a:r>
              <a:rPr lang="en-US" dirty="0">
                <a:latin typeface="Calibri" pitchFamily="34" charset="0"/>
              </a:rPr>
              <a:t>for a foreground job to </a:t>
            </a:r>
          </a:p>
          <a:p>
            <a:r>
              <a:rPr lang="en-US" dirty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20876" y="1408212"/>
            <a:ext cx="7896225" cy="49678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Program is correct, but very wasteful</a:t>
            </a:r>
          </a:p>
          <a:p>
            <a:r>
              <a:rPr lang="en-US" dirty="0"/>
              <a:t>Other options: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91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Too slow!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3055204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20876" y="1408212"/>
            <a:ext cx="7896225" cy="496788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sigset_t</a:t>
            </a:r>
            <a:r>
              <a:rPr lang="en-US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en-US" dirty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149490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14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/>
              <a:t>Portable signal handling</a:t>
            </a:r>
          </a:p>
          <a:p>
            <a:pPr lvl="1"/>
            <a:r>
              <a:rPr lang="en-US" dirty="0"/>
              <a:t>Consult textbook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Consult your textbook and 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13689049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93714"/>
            <a:ext cx="2209800" cy="573087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pPr lvl="1"/>
            <a:r>
              <a:rPr lang="en-US" dirty="0"/>
              <a:t>Be very careful when writing signal handlers</a:t>
            </a:r>
          </a:p>
          <a:p>
            <a:endParaRPr lang="en-US" dirty="0"/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  <p:extLst>
      <p:ext uri="{BB962C8B-B14F-4D97-AF65-F5344CB8AC3E}">
        <p14:creationId xmlns:p14="http://schemas.microsoft.com/office/powerpoint/2010/main" val="23340913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2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Portable Signal Handling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058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Ugh! Different versions of Unix can have different signal handling semantics</a:t>
            </a:r>
          </a:p>
          <a:p>
            <a:pPr lvl="1"/>
            <a:r>
              <a:rPr lang="en-US" dirty="0"/>
              <a:t>Some older systems restore action to default after catching signal</a:t>
            </a:r>
          </a:p>
          <a:p>
            <a:pPr lvl="1"/>
            <a:r>
              <a:rPr lang="en-US" dirty="0"/>
              <a:t>Some interrupted system calls can return with </a:t>
            </a:r>
            <a:r>
              <a:rPr lang="en-US" dirty="0" err="1"/>
              <a:t>errno</a:t>
            </a:r>
            <a:r>
              <a:rPr lang="en-US" dirty="0"/>
              <a:t> == EINTR</a:t>
            </a:r>
          </a:p>
          <a:p>
            <a:pPr lvl="1"/>
            <a:r>
              <a:rPr lang="en-US" dirty="0"/>
              <a:t>Some systems don’t block signals of the type being handled </a:t>
            </a:r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sigaction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63964" y="3734812"/>
            <a:ext cx="852303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action.sa_handler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handler;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action.sa_mask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sigs of type being handled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action.sa_flags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SA_RESTART;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Restart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syscalls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if possible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&amp;action,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&lt; 0)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"Signal error"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old_action.sa_handler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93720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022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444626"/>
            <a:ext cx="8307387" cy="44989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53516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20876" y="1285875"/>
            <a:ext cx="7896225" cy="4972050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Hardware and operating system kernel software</a:t>
            </a:r>
          </a:p>
          <a:p>
            <a:r>
              <a:rPr lang="en-US" dirty="0"/>
              <a:t>Process Context Switch</a:t>
            </a:r>
          </a:p>
          <a:p>
            <a:pPr lvl="1"/>
            <a:r>
              <a:rPr lang="en-US" dirty="0"/>
              <a:t>Hardware timer and kernel software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Kernel software and application software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Application code</a:t>
            </a:r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7763933" y="1914108"/>
            <a:ext cx="228600" cy="430054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8004490" y="1900535"/>
            <a:ext cx="16730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7772400" y="3175873"/>
            <a:ext cx="220133" cy="430054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8001000" y="3119735"/>
            <a:ext cx="1237518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This Lecture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8001000" y="3664804"/>
            <a:ext cx="194848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Textbook and </a:t>
            </a:r>
          </a:p>
          <a:p>
            <a:r>
              <a:rPr lang="en-US" dirty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7772400" y="3823573"/>
            <a:ext cx="220133" cy="430054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80633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1"/>
            <a:ext cx="66421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34400" cy="44259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again ... </a:t>
            </a:r>
          </a:p>
          <a:p>
            <a:pPr lvl="2"/>
            <a:r>
              <a:rPr lang="en-US" dirty="0"/>
              <a:t>… this 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(stack pointer, base pointer, PC value) from 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51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018" y="1362076"/>
            <a:ext cx="7936082" cy="923925"/>
          </a:xfrm>
        </p:spPr>
        <p:txBody>
          <a:bodyPr/>
          <a:lstStyle/>
          <a:p>
            <a:r>
              <a:rPr lang="en-US" dirty="0"/>
              <a:t>Goal: return directly to original caller from a deeply-nested function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2082800" y="2438401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3184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752600" y="304801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jmp_buf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Courier New"/>
                <a:cs typeface="Courier New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63823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417512"/>
            <a:ext cx="7175500" cy="573088"/>
          </a:xfrm>
        </p:spPr>
        <p:txBody>
          <a:bodyPr>
            <a:normAutofit fontScale="90000"/>
          </a:bodyPr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32211" y="1066801"/>
            <a:ext cx="8307387" cy="1160463"/>
          </a:xfrm>
        </p:spPr>
        <p:txBody>
          <a:bodyPr>
            <a:normAutofit lnSpcReduction="10000"/>
          </a:bodyPr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2397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7616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7616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7616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7616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7616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7083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6778694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9217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7508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9109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79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17512"/>
            <a:ext cx="7937500" cy="573088"/>
          </a:xfrm>
        </p:spPr>
        <p:txBody>
          <a:bodyPr>
            <a:normAutofit fontScale="90000"/>
          </a:bodyPr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0810" y="1049338"/>
            <a:ext cx="8307387" cy="1160463"/>
          </a:xfrm>
        </p:spPr>
        <p:txBody>
          <a:bodyPr>
            <a:normAutofit lnSpcReduction="10000"/>
          </a:bodyPr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2420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05600" y="1990726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0" y="5038726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858000" y="3819526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9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28626"/>
            <a:ext cx="8458200" cy="1095375"/>
          </a:xfrm>
        </p:spPr>
        <p:txBody>
          <a:bodyPr>
            <a:normAutofit fontScale="90000"/>
          </a:bodyPr>
          <a:lstStyle/>
          <a:p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981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Courier New"/>
                <a:cs typeface="Courier New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215064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greatwhite</a:t>
              </a:r>
              <a:r>
                <a:rPr lang="en-US" sz="1600" dirty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6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83DE-0AC8-493D-AE82-FBA3C0DF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38E9-BAF3-47CB-809A-1289324A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8.8,8.9,8.11,8.12,8.13,8.14,8.15,8.16,8.17,8.18</a:t>
            </a:r>
          </a:p>
        </p:txBody>
      </p:sp>
    </p:spTree>
    <p:extLst>
      <p:ext uri="{BB962C8B-B14F-4D97-AF65-F5344CB8AC3E}">
        <p14:creationId xmlns:p14="http://schemas.microsoft.com/office/powerpoint/2010/main" val="296603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2895600"/>
            <a:ext cx="2362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3048000"/>
            <a:ext cx="22098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37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2400300" y="3264932"/>
            <a:ext cx="1066800" cy="11154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5753100" y="3417332"/>
            <a:ext cx="16764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7429500" y="3417332"/>
            <a:ext cx="1143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7429500" y="3417332"/>
            <a:ext cx="19050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18435" y="1215560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3467101" y="1584892"/>
            <a:ext cx="2251435" cy="13107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5718536" y="1584892"/>
            <a:ext cx="1710965" cy="14631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327760" y="5029200"/>
            <a:ext cx="16002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Signals</a:t>
            </a:r>
          </a:p>
        </p:txBody>
      </p:sp>
      <p:cxnSp>
        <p:nvCxnSpPr>
          <p:cNvPr id="21" name="Straight Connector 20"/>
          <p:cNvCxnSpPr>
            <a:stCxn id="4" idx="2"/>
            <a:endCxn id="19" idx="0"/>
          </p:cNvCxnSpPr>
          <p:nvPr/>
        </p:nvCxnSpPr>
        <p:spPr bwMode="auto">
          <a:xfrm>
            <a:off x="3467100" y="3264932"/>
            <a:ext cx="660760" cy="176426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8098241" y="729139"/>
            <a:ext cx="2456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Handled in user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86801" y="304800"/>
            <a:ext cx="1867947" cy="369332"/>
          </a:xfrm>
          <a:prstGeom prst="rect">
            <a:avLst/>
          </a:prstGeom>
          <a:solidFill>
            <a:srgbClr val="E7DDB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Handled in kernel</a:t>
            </a:r>
          </a:p>
        </p:txBody>
      </p:sp>
    </p:spTree>
    <p:extLst>
      <p:ext uri="{BB962C8B-B14F-4D97-AF65-F5344CB8AC3E}">
        <p14:creationId xmlns:p14="http://schemas.microsoft.com/office/powerpoint/2010/main" val="148095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Shells</a:t>
            </a:r>
          </a:p>
          <a:p>
            <a:r>
              <a:rPr lang="en-US" dirty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>
                <a:solidFill>
                  <a:srgbClr val="7F7F7F"/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70051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7337</Words>
  <Application>Microsoft Office PowerPoint</Application>
  <PresentationFormat>Widescreen</PresentationFormat>
  <Paragraphs>1487</Paragraphs>
  <Slides>76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Calibri</vt:lpstr>
      <vt:lpstr>Calibri Light</vt:lpstr>
      <vt:lpstr>Courier</vt:lpstr>
      <vt:lpstr>Courier New</vt:lpstr>
      <vt:lpstr>Helvetica</vt:lpstr>
      <vt:lpstr>Menlo-Regular</vt:lpstr>
      <vt:lpstr>msgothic</vt:lpstr>
      <vt:lpstr>Wingdings</vt:lpstr>
      <vt:lpstr>Wingdings 2</vt:lpstr>
      <vt:lpstr>Office Theme</vt:lpstr>
      <vt:lpstr>PowerPoint Presentation</vt:lpstr>
      <vt:lpstr>Review from last lecture</vt:lpstr>
      <vt:lpstr>Review (cont.)</vt:lpstr>
      <vt:lpstr>execve: Loading and Running Programs</vt:lpstr>
      <vt:lpstr>Structure of  the stack when a new program starts</vt:lpstr>
      <vt:lpstr>execve Example</vt:lpstr>
      <vt:lpstr>ECF Exists at All Levels of a System</vt:lpstr>
      <vt:lpstr> (partial) Taxonomy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Signal Concepts: Sending a Signal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Correct Signal Handling</vt:lpstr>
      <vt:lpstr>Correct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Portable Signal Handling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  <vt:lpstr>HW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Flow:  Signals and Nonlocal Jumps  15-213: Introduction to Computer Systems 15th Lecture, October 17th, 2017</dc:title>
  <dc:creator>Sandesh Dhawaskar Sathyanarayana</dc:creator>
  <cp:lastModifiedBy>Sandesh Dhawaskar Sathyanarayana</cp:lastModifiedBy>
  <cp:revision>11</cp:revision>
  <dcterms:created xsi:type="dcterms:W3CDTF">2018-06-14T23:52:21Z</dcterms:created>
  <dcterms:modified xsi:type="dcterms:W3CDTF">2018-07-03T05:02:49Z</dcterms:modified>
</cp:coreProperties>
</file>