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3" r:id="rId2"/>
    <p:sldId id="1460" r:id="rId3"/>
    <p:sldId id="1471" r:id="rId4"/>
    <p:sldId id="1462" r:id="rId5"/>
    <p:sldId id="1463" r:id="rId6"/>
    <p:sldId id="1450" r:id="rId7"/>
    <p:sldId id="1437" r:id="rId8"/>
    <p:sldId id="1438" r:id="rId9"/>
    <p:sldId id="1440" r:id="rId10"/>
    <p:sldId id="1439" r:id="rId11"/>
    <p:sldId id="1441" r:id="rId12"/>
    <p:sldId id="1467" r:id="rId13"/>
    <p:sldId id="1444" r:id="rId14"/>
    <p:sldId id="1448" r:id="rId15"/>
    <p:sldId id="1449" r:id="rId16"/>
    <p:sldId id="1426" r:id="rId17"/>
    <p:sldId id="1459" r:id="rId18"/>
    <p:sldId id="1434" r:id="rId19"/>
    <p:sldId id="1435" r:id="rId20"/>
    <p:sldId id="1445" r:id="rId21"/>
    <p:sldId id="1446" r:id="rId22"/>
    <p:sldId id="1431" r:id="rId23"/>
    <p:sldId id="1430" r:id="rId24"/>
    <p:sldId id="1472" r:id="rId25"/>
    <p:sldId id="1428" r:id="rId26"/>
    <p:sldId id="1427" r:id="rId27"/>
    <p:sldId id="1429" r:id="rId28"/>
    <p:sldId id="1473" r:id="rId29"/>
    <p:sldId id="14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D9B8-F540-401E-985F-C8AE1D0A0D9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BA1E8-C0EE-43AB-BCC2-AF7DEA39D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6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1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6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C4B-BCA8-4EBB-B6D3-870C5C64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5BC5-DB47-4393-924C-00458029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DB6B-19A8-4A62-99CF-FE8D0050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39E7-16EC-497B-9E75-EA01F72C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FBD3-BB2C-4579-AC86-778A3BC8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710D-88EF-4205-AEAF-673888ED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D7FCE-BF5C-484D-ACCA-7F84E319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C45B-BFDD-48D4-9C8E-619D7F87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DBFF-DF77-4114-856B-A2A9C75B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E15D-5E8D-4E31-89A0-DEB4D921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11F28-C785-484E-BD3B-D58F57CC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5F34F-5948-41F7-B9B5-A04894173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5DB6-7581-402A-A965-F9541E56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1D06-BCE2-4E6D-8D0F-15CA99C7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D131-2DB4-4786-946B-95A3E3F0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E739-3541-4184-8FA0-2397324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6AD9-401F-4976-A1C0-C0A48B10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3423-0495-4AE7-8EB5-4520C8E1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CD2C-BCFD-4681-B110-95E28052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6F2C-FB8A-4F13-8F6E-D43C5D7A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179-0ECF-49F3-AC3F-0C600D61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7B21-5B77-4107-8AED-CE7D72F9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6AF0-8A93-4844-80CA-9369C36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64CD-5A8B-4BEB-92AC-6B5CA2E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32AD-6D06-48F9-9B4D-0876BC35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B19-1BFB-4A4F-B556-B6CCF465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6E80-BBCA-4DED-85C8-47DD05E0D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3E0BF-B5DF-4429-A43F-6E075D90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31C8-E849-4A4F-8B6C-23E39813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3779-6B73-4626-B100-8FE56CC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8F8B-5FE0-4B6E-B024-E87A415F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6513-EA3D-41E8-9CDF-AFEB623A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92861-FA3C-4C6A-BCB4-8907421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EEA9-85B5-4701-8A41-151EF4B2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BFC43-CB3B-432D-B62A-184343658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6102B-151D-48D5-ACBB-4FC3E79D6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AC4F3-9E8E-4587-B4B3-F4D4DA0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C5DD6-5440-4FF8-B1B5-9054AE5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DF98-895A-4779-AB4C-CDA5BFC2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EC7C-EFDF-4704-B39C-FE6EA84D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CDF23-D13B-40DE-A63D-58007E2B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6178D-720B-4DD1-BE2B-6A4AFCCE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8FF6F-CCC1-404D-B2D9-F7A0D986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13BE7-D6F6-49B6-AAC4-5AB97AA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83FC-81F4-4148-B176-FA126309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F80E-C9EB-4E9B-9193-BBC29B40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DE6-A370-4329-9E31-A3E3790C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BADB-0B89-4B12-A67F-D1BBB8CF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2D112-1268-44C2-8682-E65AA7CB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30B5-0127-41EB-BC9F-40FD1EB5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5FC3F-B26C-400D-9C2B-0D13E64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2629D-6515-48C8-929A-3F9EA75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A0C5-661E-4C3A-8B7E-D81C1B45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37261-0E4D-423A-ABCB-78C3D04A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54129-BBBC-44AD-9E71-E7DE808C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A7B2-BA6D-483C-9D86-22600DE3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C7CE2-5CC6-47F5-9524-D6DD52A3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D1568-F8EC-453D-AFD3-11A3D2F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EF29A-D4BD-4607-B17F-DB4E4B8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D52A-7524-4DA3-9D50-B99F6D7D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4201-78A5-4BDC-A3BF-98748E51D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6D89-C661-4E0E-9256-68E83A5D98E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356D-EB2A-492B-AD44-DF21895D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0934-6ED1-493E-9648-AEC764DD5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5164-BCEA-4B67-8733-624F9254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Virtual Memory: Systems</a:t>
            </a:r>
            <a:br>
              <a:rPr lang="en-US" sz="3600" dirty="0"/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18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July 11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55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45746" y="1298576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34288" y="43700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942138" y="43700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248400" y="437007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634288" y="406368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42138" y="406368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6248400" y="406368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7634288" y="3757297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942138" y="3757297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6248400" y="3757297"/>
            <a:ext cx="693738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7634288" y="344932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6942138" y="344932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248400" y="344932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634288" y="314134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6942138" y="314134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6248400" y="314134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7634288" y="283495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6942138" y="283495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6248400" y="283495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7634288" y="25285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6942138" y="25285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6248400" y="252857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7634288" y="222059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6942138" y="222059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6248400" y="222059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7634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6942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6248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6248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6248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6248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6248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6248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6248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6248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6248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6942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7634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6248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8334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6248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6248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4814888" y="43700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4122738" y="43700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3429000" y="437007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4814888" y="406368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4122738" y="406368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3429000" y="406368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4814888" y="375729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4122738" y="375729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3429000" y="375729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4814888" y="344932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4122738" y="344932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3429000" y="344932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4814888" y="314134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4122738" y="314134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3429000" y="314134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4814888" y="283495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4122738" y="283495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3429000" y="283495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4814888" y="25285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4122738" y="252857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3429000" y="252857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4814888" y="222059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4122738" y="222059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3429000" y="222059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4814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4122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3429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3429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3429000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3429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3429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3429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3429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3429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3429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4113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4814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3429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3429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3429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5513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8770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6172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1659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09284" y="417512"/>
            <a:ext cx="7285038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068388"/>
            <a:ext cx="8307387" cy="1446213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59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5326" y="1629578"/>
            <a:ext cx="6343233" cy="1496210"/>
            <a:chOff x="1711325" y="1629578"/>
            <a:chExt cx="6343233" cy="149621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V[0b</a:t>
              </a:r>
              <a:r>
                <a:rPr lang="en-US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dirty="0">
                  <a:latin typeface="Calibri" pitchFamily="34" charset="0"/>
                </a:rPr>
                <a:t>] = V[0x369]</a:t>
              </a:r>
            </a:p>
            <a:p>
              <a:r>
                <a:rPr lang="en-US" dirty="0">
                  <a:latin typeface="Calibri" pitchFamily="34" charset="0"/>
                </a:rPr>
                <a:t>P[0b</a:t>
              </a:r>
              <a:r>
                <a:rPr lang="en-US" dirty="0">
                  <a:solidFill>
                    <a:srgbClr val="0070C0"/>
                  </a:solidFill>
                  <a:latin typeface="Calibri" pitchFamily="34" charset="0"/>
                </a:rPr>
                <a:t>1011</a:t>
              </a:r>
              <a:r>
                <a:rPr lang="en-US" dirty="0">
                  <a:solidFill>
                    <a:srgbClr val="00B050"/>
                  </a:solidFill>
                  <a:latin typeface="Calibri" pitchFamily="34" charset="0"/>
                </a:rPr>
                <a:t>0110</a:t>
              </a:r>
              <a:r>
                <a:rPr lang="en-US" dirty="0">
                  <a:solidFill>
                    <a:srgbClr val="C00000"/>
                  </a:solidFill>
                  <a:latin typeface="Calibri" pitchFamily="34" charset="0"/>
                </a:rPr>
                <a:t>1001</a:t>
              </a:r>
              <a:r>
                <a:rPr lang="en-US" dirty="0">
                  <a:latin typeface="Calibri" pitchFamily="34" charset="0"/>
                </a:rPr>
                <a:t>] = P[0x</a:t>
              </a:r>
              <a:r>
                <a:rPr lang="en-US" dirty="0">
                  <a:solidFill>
                    <a:srgbClr val="0070C0"/>
                  </a:solidFill>
                  <a:latin typeface="Calibri" pitchFamily="34" charset="0"/>
                </a:rPr>
                <a:t>B</a:t>
              </a:r>
              <a:r>
                <a:rPr lang="en-US" dirty="0">
                  <a:solidFill>
                    <a:srgbClr val="00B050"/>
                  </a:solidFill>
                  <a:latin typeface="Calibri" pitchFamily="34" charset="0"/>
                </a:rPr>
                <a:t>6</a:t>
              </a:r>
              <a:r>
                <a:rPr lang="en-US" dirty="0">
                  <a:solidFill>
                    <a:srgbClr val="C00000"/>
                  </a:solidFill>
                  <a:latin typeface="Calibri" pitchFamily="34" charset="0"/>
                </a:rPr>
                <a:t>9</a:t>
              </a:r>
              <a:r>
                <a:rPr lang="en-US" dirty="0">
                  <a:latin typeface="Calibri" pitchFamily="34" charset="0"/>
                </a:rPr>
                <a:t>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3660777" y="2209800"/>
              <a:ext cx="1506537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610229" y="2209801"/>
              <a:ext cx="44447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724400" y="2209800"/>
              <a:ext cx="442914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5654676" y="2209800"/>
              <a:ext cx="44291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5167314" y="2209800"/>
              <a:ext cx="48736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460"/>
          <p:cNvGrpSpPr/>
          <p:nvPr/>
        </p:nvGrpSpPr>
        <p:grpSpPr>
          <a:xfrm>
            <a:off x="1676401" y="4030981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225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961091" y="4106244"/>
            <a:ext cx="34336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grpSp>
        <p:nvGrpSpPr>
          <p:cNvPr id="749" name="Group 748"/>
          <p:cNvGrpSpPr/>
          <p:nvPr/>
        </p:nvGrpSpPr>
        <p:grpSpPr>
          <a:xfrm>
            <a:off x="2170905" y="4609437"/>
            <a:ext cx="8154989" cy="1627189"/>
            <a:chOff x="2211252" y="149729"/>
            <a:chExt cx="8154989" cy="1627189"/>
          </a:xfrm>
        </p:grpSpPr>
        <p:sp>
          <p:nvSpPr>
            <p:cNvPr id="750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1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52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53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4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755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756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7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758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59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0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1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762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763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4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5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66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7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8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769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0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1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772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3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4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75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776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7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8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779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80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81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782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83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84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85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6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87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88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89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90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91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792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3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94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795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96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797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798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9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00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01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02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3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04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05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6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07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08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9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10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11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12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13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14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815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816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833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961090" y="4106244"/>
            <a:ext cx="8478310" cy="22945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7135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6162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2667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4013809" y="343796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4978402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6666733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8305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9270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493714"/>
            <a:ext cx="7345363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1900641" y="1367324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kern="0" dirty="0"/>
              <a:t>VPN ___	TLBI ___	TLBT ____	          TLB Hit? __	Page Fault? __        PPN: ____</a:t>
            </a: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kern="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524000" y="1143000"/>
            <a:ext cx="9144000" cy="2819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8449204" y="4516438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2898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3795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4783140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6104468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7374467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600201" y="1192912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1612106" y="1196351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587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588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589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590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91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2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93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594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5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6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7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8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9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600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601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602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603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604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605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6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607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608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609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610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611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612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13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614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615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6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7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8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9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20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621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622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623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624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625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626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7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628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629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0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1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2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3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34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635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6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637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638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639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640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41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642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643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44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45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46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47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48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49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50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51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66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69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0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1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2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3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674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675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676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677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678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679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0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681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682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683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684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685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686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7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688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689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0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1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2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3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4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695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696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7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8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9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00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01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702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703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704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705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706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707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08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09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710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1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2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3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4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15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16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717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718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719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720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721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22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723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724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725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726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727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728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729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730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731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732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746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1993278" y="4763560"/>
            <a:ext cx="8154989" cy="1627189"/>
            <a:chOff x="2211252" y="149729"/>
            <a:chExt cx="8154989" cy="1627189"/>
          </a:xfrm>
        </p:grpSpPr>
        <p:sp>
          <p:nvSpPr>
            <p:cNvPr id="837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38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39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40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41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842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843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44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845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46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47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48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849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0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1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2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53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4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5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856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7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8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859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0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1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62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63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4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5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866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7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8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869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70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71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72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73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874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75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76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77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78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879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80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81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882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83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884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885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86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87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88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89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0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1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2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3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4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5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6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7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8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9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00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01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02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03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20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2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  <p:bldP spid="241" grpId="0"/>
      <p:bldP spid="242" grpId="0"/>
      <p:bldP spid="243" grpId="0"/>
      <p:bldP spid="244" grpId="0"/>
      <p:bldP spid="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8532812" y="4018003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371601"/>
            <a:ext cx="8307387" cy="5333999"/>
          </a:xfrm>
          <a:ln/>
        </p:spPr>
        <p:txBody>
          <a:bodyPr>
            <a:normAutofit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6220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62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4956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49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369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36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242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24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116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11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7990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799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286376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286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73738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73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6110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611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4846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484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358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358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231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231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105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105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6979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6979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61100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62200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283201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07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62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05214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4384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4384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925764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925764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41312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4131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900489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900489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3878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3878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875214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875214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53625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53625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849939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849939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633730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63373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824664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824664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73120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73120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799389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799389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371572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459038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7291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5354109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438401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31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43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581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70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8849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3976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11851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244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387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51351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65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478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2992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06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6670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4112683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978402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66733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305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27047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582333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876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795713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783140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6104468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374467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756246" y="4327690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91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1612106" y="1196351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51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system- Read from book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  <p:extLst>
      <p:ext uri="{BB962C8B-B14F-4D97-AF65-F5344CB8AC3E}">
        <p14:creationId xmlns:p14="http://schemas.microsoft.com/office/powerpoint/2010/main" val="212879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  <p:extLst>
      <p:ext uri="{BB962C8B-B14F-4D97-AF65-F5344CB8AC3E}">
        <p14:creationId xmlns:p14="http://schemas.microsoft.com/office/powerpoint/2010/main" val="378244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9764" y="493714"/>
            <a:ext cx="5557837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1880" y="1220788"/>
            <a:ext cx="8527520" cy="522446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3303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1" y="418066"/>
            <a:ext cx="8813799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7776" y="24604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55356" y="2434563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3919" y="2384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16339" y="36839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153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517776" y="44416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140556" y="25395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140556" y="27951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140556" y="30472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140556" y="35571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362718" y="3176158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3919" y="43654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716339" y="56651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140556" y="45169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140556" y="477258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140556" y="502464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140556" y="553458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362718" y="5153559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239000" y="2536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7239000" y="27906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7239000" y="305077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239000" y="33038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7239000" y="35594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239000" y="381797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7239000" y="407356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433312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458871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48472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55084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7484178" y="5056470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6998234" y="2384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6785581" y="565867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5054956" y="2922977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5054956" y="3175034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5054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5054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435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1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879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3687566" y="6059270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Shared</a:t>
            </a:r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3879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3608755" y="2065120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2203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5556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3879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2203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2584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2584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2584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2584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616641" y="2079408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1</a:t>
            </a:r>
          </a:p>
          <a:p>
            <a:pPr algn="ctr"/>
            <a:r>
              <a:rPr lang="en-US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4969441" y="2065120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06044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879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3736769" y="6059270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Shared</a:t>
            </a:r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3879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3608755" y="2065120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2203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5556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3879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2203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5556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2584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2584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4260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4260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2584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2584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4260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4260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616641" y="2079408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1</a:t>
            </a:r>
          </a:p>
          <a:p>
            <a:pPr algn="ctr"/>
            <a:r>
              <a:rPr lang="en-US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4969441" y="2065120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772401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>
                <a:latin typeface="Calibri" pitchFamily="34" charset="0"/>
              </a:rPr>
              <a:t>Process 2 maps the same shared object.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>
                <a:latin typeface="Calibri" pitchFamily="34" charset="0"/>
              </a:rPr>
              <a:t>But, difference must be multiple of page size</a:t>
            </a:r>
          </a:p>
        </p:txBody>
      </p:sp>
    </p:spTree>
    <p:extLst>
      <p:ext uri="{BB962C8B-B14F-4D97-AF65-F5344CB8AC3E}">
        <p14:creationId xmlns:p14="http://schemas.microsoft.com/office/powerpoint/2010/main" val="3266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693239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70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70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70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70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70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70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70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70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23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998241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15716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15716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96352" y="36544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96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21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70952" y="18272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50628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66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66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66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66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66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66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66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66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37452" y="18573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74080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74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74080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74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74080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74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74080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74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37527" y="13684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59450" y="20969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56275" y="37098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80965" y="17668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15716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15716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45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45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45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45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93665" y="2427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23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23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23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23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23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45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58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45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90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23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66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3129272" y="1404630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724027" y="5791201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7592093" cy="108832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0" y="2097772"/>
            <a:ext cx="28956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893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3031821" y="6059270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Private </a:t>
            </a:r>
          </a:p>
          <a:p>
            <a:pPr algn="ctr"/>
            <a:r>
              <a:rPr lang="en-US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3893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3614590" y="2065120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2216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5569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3893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2216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5569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2597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2597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4274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4274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2597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2597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4274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4274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616641" y="2079408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1</a:t>
            </a:r>
          </a:p>
          <a:p>
            <a:pPr algn="ctr"/>
            <a:r>
              <a:rPr lang="en-US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4969441" y="2065120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6248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 Private</a:t>
            </a:r>
          </a:p>
          <a:p>
            <a:r>
              <a:rPr lang="en-US" dirty="0"/>
              <a:t>copy-on-write</a:t>
            </a:r>
          </a:p>
          <a:p>
            <a:r>
              <a:rPr lang="en-US" dirty="0"/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6026632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7592093" cy="11645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232" y="2057401"/>
            <a:ext cx="2872768" cy="4505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893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3050871" y="6059270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Private  </a:t>
            </a:r>
          </a:p>
          <a:p>
            <a:pPr algn="ctr"/>
            <a:r>
              <a:rPr lang="en-US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3893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3614590" y="2065120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2216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5569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3893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2216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5569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2597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2597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4274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4274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2597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2597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4280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4290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616641" y="2079408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1</a:t>
            </a:r>
          </a:p>
          <a:p>
            <a:pPr algn="ctr"/>
            <a:r>
              <a:rPr lang="en-US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4969441" y="2065120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4350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4323284" y="3103554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3899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5575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3899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4280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4280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6166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Write to private</a:t>
            </a:r>
          </a:p>
          <a:p>
            <a:pPr algn="ctr"/>
            <a:r>
              <a:rPr lang="en-US" dirty="0"/>
              <a:t>copy-on-write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5956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4290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5185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  <p:extLst>
      <p:ext uri="{BB962C8B-B14F-4D97-AF65-F5344CB8AC3E}">
        <p14:creationId xmlns:p14="http://schemas.microsoft.com/office/powerpoint/2010/main" val="1581898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058025" y="1362074"/>
            <a:ext cx="3609975" cy="549592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3038476" y="2627313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Memory mapped region </a:t>
            </a:r>
          </a:p>
          <a:p>
            <a:pPr algn="ctr"/>
            <a:r>
              <a:rPr lang="en-US" sz="1400" dirty="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3038476" y="3262313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3038476" y="3956051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3038476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3038476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3038476" y="4943476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3038476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4064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3038476" y="1452563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4075113" y="2297113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4084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3038476" y="5668963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2835368" y="5867401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5270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5270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5270501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5270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5270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5346701" y="1438375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1729564" y="2430463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1612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1612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2527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2527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5346701" y="2809975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5346701" y="4105375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5346701" y="4562575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5346700" y="5172175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1779989" y="4792663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1612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1612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2527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2527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5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places to identify shareable pages</a:t>
            </a:r>
          </a:p>
          <a:p>
            <a:pPr lvl="1"/>
            <a:r>
              <a:rPr lang="en-US" dirty="0"/>
              <a:t>Child create via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/>
              <a:t>Processes loading the same binary file</a:t>
            </a:r>
          </a:p>
          <a:p>
            <a:pPr lvl="2"/>
            <a:r>
              <a:rPr lang="en-US" dirty="0"/>
              <a:t>E.g., bash or python interpreters, web browsers, ...</a:t>
            </a:r>
          </a:p>
          <a:p>
            <a:pPr lvl="1"/>
            <a:r>
              <a:rPr lang="en-US" dirty="0"/>
              <a:t>Processes loading the same library file</a:t>
            </a:r>
          </a:p>
          <a:p>
            <a:r>
              <a:rPr lang="en-US" dirty="0"/>
              <a:t>What about others?</a:t>
            </a:r>
          </a:p>
          <a:p>
            <a:pPr lvl="1"/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77498" y="434448"/>
            <a:ext cx="7259637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void *</a:t>
            </a:r>
            <a:r>
              <a:rPr lang="en-GB" sz="1800" dirty="0" err="1">
                <a:latin typeface="Courier New" pitchFamily="49" charset="0"/>
              </a:rPr>
              <a:t>mmap</a:t>
            </a:r>
            <a:r>
              <a:rPr lang="en-GB" sz="1800" dirty="0">
                <a:latin typeface="Courier New" pitchFamily="49" charset="0"/>
              </a:rPr>
              <a:t>(void *start,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len</a:t>
            </a:r>
            <a:r>
              <a:rPr lang="en-GB" sz="1800" dirty="0"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          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prot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flags,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fd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offset</a:t>
            </a:r>
            <a:r>
              <a:rPr lang="en-GB" sz="2000" dirty="0"/>
              <a:t>)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076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1" y="493714"/>
            <a:ext cx="7259637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54202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void *</a:t>
            </a:r>
            <a:r>
              <a:rPr lang="en-GB" sz="1800" dirty="0" err="1">
                <a:latin typeface="Courier New" pitchFamily="49" charset="0"/>
              </a:rPr>
              <a:t>mmap</a:t>
            </a:r>
            <a:r>
              <a:rPr lang="en-GB" sz="1800" dirty="0">
                <a:latin typeface="Courier New" pitchFamily="49" charset="0"/>
              </a:rPr>
              <a:t>(void *start,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len</a:t>
            </a:r>
            <a:r>
              <a:rPr lang="en-GB" sz="1800" dirty="0"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          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prot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flags,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fd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offset</a:t>
            </a:r>
            <a:r>
              <a:rPr lang="en-GB" sz="2000" dirty="0"/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581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81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162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162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572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572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8229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bytes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8153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8763001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1" y="3857937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8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5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3276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2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bytes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2784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86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14005" y="5819002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5543" y="57912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29486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61964"/>
            <a:ext cx="9144000" cy="604837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943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driver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20876" y="1362076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GB" sz="2400" b="1" kern="0" dirty="0">
              <a:latin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1362076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</a:t>
            </a:r>
          </a:p>
          <a:p>
            <a:pPr marL="800100" lvl="1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This c</a:t>
            </a:r>
            <a:r>
              <a:rPr lang="en-GB" b="1" kern="0" dirty="0">
                <a:latin typeface="Calibri" pitchFamily="34" charset="0"/>
              </a:rPr>
              <a:t>ode does not meet our coding standards.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47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(STDOUT_FILENO, 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5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62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big files</a:t>
            </a:r>
          </a:p>
          <a:p>
            <a:pPr lvl="1"/>
            <a:r>
              <a:rPr lang="en-US" dirty="0"/>
              <a:t>Uses paging mechanism to bring files into memory</a:t>
            </a:r>
          </a:p>
          <a:p>
            <a:r>
              <a:rPr lang="en-US" dirty="0"/>
              <a:t>Shared data structures</a:t>
            </a:r>
          </a:p>
          <a:p>
            <a:pPr lvl="1"/>
            <a:r>
              <a:rPr lang="en-US" dirty="0"/>
              <a:t>When call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Multiple processes have access to same region of memory</a:t>
            </a:r>
          </a:p>
          <a:p>
            <a:pPr lvl="2"/>
            <a:r>
              <a:rPr lang="en-US" dirty="0"/>
              <a:t>Risky!</a:t>
            </a:r>
          </a:p>
          <a:p>
            <a:r>
              <a:rPr lang="en-US" dirty="0"/>
              <a:t>File-based data structures</a:t>
            </a:r>
          </a:p>
          <a:p>
            <a:pPr lvl="1"/>
            <a:r>
              <a:rPr lang="en-US" dirty="0"/>
              <a:t>E.g., database</a:t>
            </a:r>
          </a:p>
          <a:p>
            <a:pPr lvl="1"/>
            <a:r>
              <a:rPr lang="en-US" dirty="0"/>
              <a:t>Give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/>
              <a:t> argument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unmap</a:t>
            </a:r>
            <a:r>
              <a:rPr lang="en-US" dirty="0"/>
              <a:t> region, file will be updated via write-back</a:t>
            </a:r>
          </a:p>
          <a:p>
            <a:pPr lvl="1"/>
            <a:r>
              <a:rPr lang="en-US" dirty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VM requires hardware support</a:t>
            </a:r>
          </a:p>
          <a:p>
            <a:pPr lvl="1"/>
            <a:r>
              <a:rPr lang="en-US" dirty="0"/>
              <a:t>Exception handling mechanism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Various control registers</a:t>
            </a:r>
          </a:p>
          <a:p>
            <a:r>
              <a:rPr lang="en-US" dirty="0"/>
              <a:t>VM requires OS support</a:t>
            </a:r>
          </a:p>
          <a:p>
            <a:pPr lvl="1"/>
            <a:r>
              <a:rPr lang="en-US" dirty="0"/>
              <a:t>Managing page tables</a:t>
            </a:r>
          </a:p>
          <a:p>
            <a:pPr lvl="1"/>
            <a:r>
              <a:rPr lang="en-US" dirty="0"/>
              <a:t>Implementing page replacement policies</a:t>
            </a:r>
          </a:p>
          <a:p>
            <a:pPr lvl="1"/>
            <a:r>
              <a:rPr lang="en-US" dirty="0"/>
              <a:t>Managing file system</a:t>
            </a:r>
          </a:p>
          <a:p>
            <a:r>
              <a:rPr lang="en-US" dirty="0"/>
              <a:t>VM enables many capabilities</a:t>
            </a:r>
          </a:p>
          <a:p>
            <a:pPr lvl="1"/>
            <a:r>
              <a:rPr lang="en-US" dirty="0"/>
              <a:t>Loading programs from memory</a:t>
            </a:r>
          </a:p>
          <a:p>
            <a:pPr lvl="1"/>
            <a:r>
              <a:rPr lang="en-US" dirty="0"/>
              <a:t>Forking processes</a:t>
            </a:r>
          </a:p>
          <a:p>
            <a:pPr lvl="1"/>
            <a:r>
              <a:rPr lang="en-US" dirty="0"/>
              <a:t>Providing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87088" y="1833362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2928158" y="2552425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928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3154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8906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8071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3035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8134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4403726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5648326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6888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3344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3687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3344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3687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4551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4894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4551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4894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7065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7408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7065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7408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8906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8071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4258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8134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4403726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4094163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4398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4403726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5313363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5614988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5622926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5219701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5778482" y="5757446"/>
            <a:ext cx="1795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8586787" y="3419476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8081963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8297862" y="4613862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6303962" y="5145674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6303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6710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6038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6406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3438800" y="3371563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the Level 1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4672236" y="3362038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2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7177311" y="3352513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k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8538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7970838" y="4539249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1725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77975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43781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54788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01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73198" y="406976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35875" y="49906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801812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Typically, a </a:t>
            </a:r>
            <a:r>
              <a:rPr lang="en-GB" sz="2400" b="1" kern="0" dirty="0">
                <a:solidFill>
                  <a:srgbClr val="FF0000"/>
                </a:solidFill>
                <a:latin typeface="Calibri" pitchFamily="34" charset="0"/>
              </a:rPr>
              <a:t>TLB hit</a:t>
            </a:r>
            <a:r>
              <a:rPr lang="en-GB" sz="2400" b="1" kern="0" dirty="0">
                <a:latin typeface="Calibri" pitchFamily="34" charset="0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lang="en-GB" sz="2400" b="1" kern="0" dirty="0">
                <a:latin typeface="Calibri" pitchFamily="34" charset="0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2532" y="2438401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0613" y="2438401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725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Cache: Read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00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 = 2</a:t>
              </a:r>
              <a:r>
                <a:rPr lang="en-US" baseline="30000" dirty="0">
                  <a:latin typeface="Calibri" pitchFamily="34" charset="0"/>
                </a:rPr>
                <a:t>b</a:t>
              </a:r>
              <a:r>
                <a:rPr lang="en-US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E = 2</a:t>
                </a:r>
                <a:r>
                  <a:rPr lang="en-US" baseline="30000" dirty="0">
                    <a:latin typeface="Calibri" pitchFamily="34" charset="0"/>
                  </a:rPr>
                  <a:t>e</a:t>
                </a:r>
                <a:r>
                  <a:rPr lang="en-US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S = 2</a:t>
                </a:r>
                <a:r>
                  <a:rPr lang="en-US" baseline="30000" dirty="0">
                    <a:latin typeface="Calibri" pitchFamily="34" charset="0"/>
                  </a:rPr>
                  <a:t>s</a:t>
                </a:r>
                <a:r>
                  <a:rPr lang="en-US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CT</a:t>
                </a:r>
                <a:br>
                  <a:rPr lang="en-US" dirty="0">
                    <a:latin typeface="Calibri" pitchFamily="34" charset="0"/>
                  </a:rPr>
                </a:br>
                <a:r>
                  <a:rPr lang="en-US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CI</a:t>
                </a:r>
                <a:br>
                  <a:rPr lang="en-US" dirty="0">
                    <a:latin typeface="Calibri" pitchFamily="34" charset="0"/>
                  </a:rPr>
                </a:br>
                <a:r>
                  <a:rPr lang="en-US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CO</a:t>
                </a:r>
                <a:br>
                  <a:rPr lang="en-US" dirty="0">
                    <a:latin typeface="Calibri" pitchFamily="34" charset="0"/>
                  </a:rPr>
                </a:br>
                <a:r>
                  <a:rPr lang="en-US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835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295400"/>
            <a:ext cx="7896225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9970" y="3505200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6864168" y="5431403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484" y="584538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7125390" y="4838923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  <p:extLst>
      <p:ext uri="{BB962C8B-B14F-4D97-AF65-F5344CB8AC3E}">
        <p14:creationId xmlns:p14="http://schemas.microsoft.com/office/powerpoint/2010/main" val="16659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  <p:extLst>
      <p:ext uri="{BB962C8B-B14F-4D97-AF65-F5344CB8AC3E}">
        <p14:creationId xmlns:p14="http://schemas.microsoft.com/office/powerpoint/2010/main" val="143526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510648"/>
            <a:ext cx="730885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220789"/>
            <a:ext cx="8307387" cy="1582737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  <p:extLst>
      <p:ext uri="{BB962C8B-B14F-4D97-AF65-F5344CB8AC3E}">
        <p14:creationId xmlns:p14="http://schemas.microsoft.com/office/powerpoint/2010/main" val="2523595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3278" y="4763560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57201"/>
            <a:ext cx="6694487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179512"/>
            <a:ext cx="8307387" cy="877888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171297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171826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53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94866" y="4761972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79084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5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  <p:extLst>
      <p:ext uri="{BB962C8B-B14F-4D97-AF65-F5344CB8AC3E}">
        <p14:creationId xmlns:p14="http://schemas.microsoft.com/office/powerpoint/2010/main" val="2863660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2846</Words>
  <Application>Microsoft Office PowerPoint</Application>
  <PresentationFormat>Widescreen</PresentationFormat>
  <Paragraphs>1646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Office Theme</vt:lpstr>
      <vt:lpstr>PowerPoint Presentation</vt:lpstr>
      <vt:lpstr>Review: Virtual Memory &amp; Physical Memory</vt:lpstr>
      <vt:lpstr>Translating with a k-level Page Table</vt:lpstr>
      <vt:lpstr>Translation Lookaside Buffer (TLB)</vt:lpstr>
      <vt:lpstr>Set Associative Cache: Read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Example: TLB/Cache Miss</vt:lpstr>
      <vt:lpstr>Today 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Finding More Shareable Pages</vt:lpstr>
      <vt:lpstr>User-Level Memory Mapping</vt:lpstr>
      <vt:lpstr>User-Level Memory Mapping</vt:lpstr>
      <vt:lpstr>Example: Using mmap to Copy Files</vt:lpstr>
      <vt:lpstr>Some Uses of mmap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7</cp:revision>
  <dcterms:created xsi:type="dcterms:W3CDTF">2018-07-10T19:06:12Z</dcterms:created>
  <dcterms:modified xsi:type="dcterms:W3CDTF">2018-07-10T20:53:15Z</dcterms:modified>
</cp:coreProperties>
</file>