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33" r:id="rId2"/>
    <p:sldId id="1052" r:id="rId3"/>
    <p:sldId id="945" r:id="rId4"/>
    <p:sldId id="1093" r:id="rId5"/>
    <p:sldId id="946" r:id="rId6"/>
    <p:sldId id="948" r:id="rId7"/>
    <p:sldId id="1090" r:id="rId8"/>
    <p:sldId id="1063" r:id="rId9"/>
    <p:sldId id="1069" r:id="rId10"/>
    <p:sldId id="1070" r:id="rId11"/>
    <p:sldId id="977" r:id="rId12"/>
    <p:sldId id="954" r:id="rId13"/>
    <p:sldId id="955" r:id="rId14"/>
    <p:sldId id="957" r:id="rId15"/>
    <p:sldId id="1071" r:id="rId16"/>
    <p:sldId id="958" r:id="rId17"/>
    <p:sldId id="1072" r:id="rId18"/>
    <p:sldId id="1074" r:id="rId19"/>
    <p:sldId id="1077" r:id="rId20"/>
    <p:sldId id="1089" r:id="rId21"/>
    <p:sldId id="1084" r:id="rId22"/>
    <p:sldId id="1094" r:id="rId23"/>
    <p:sldId id="1088" r:id="rId24"/>
    <p:sldId id="1068" r:id="rId25"/>
    <p:sldId id="972" r:id="rId26"/>
    <p:sldId id="973" r:id="rId27"/>
    <p:sldId id="1076" r:id="rId28"/>
    <p:sldId id="1043" r:id="rId29"/>
    <p:sldId id="1044" r:id="rId30"/>
    <p:sldId id="1045" r:id="rId31"/>
    <p:sldId id="1046" r:id="rId32"/>
    <p:sldId id="1095" r:id="rId33"/>
    <p:sldId id="1078" r:id="rId34"/>
    <p:sldId id="1079" r:id="rId35"/>
    <p:sldId id="1081" r:id="rId36"/>
    <p:sldId id="1080" r:id="rId37"/>
    <p:sldId id="1050" r:id="rId38"/>
    <p:sldId id="1032" r:id="rId39"/>
    <p:sldId id="1033" r:id="rId40"/>
    <p:sldId id="1034" r:id="rId41"/>
    <p:sldId id="1035" r:id="rId42"/>
    <p:sldId id="1037" r:id="rId43"/>
    <p:sldId id="1038" r:id="rId44"/>
    <p:sldId id="1039" r:id="rId45"/>
    <p:sldId id="1040" r:id="rId46"/>
    <p:sldId id="1082" r:id="rId47"/>
    <p:sldId id="966" r:id="rId48"/>
    <p:sldId id="1067" r:id="rId49"/>
    <p:sldId id="1057" r:id="rId50"/>
    <p:sldId id="953" r:id="rId51"/>
    <p:sldId id="968" r:id="rId52"/>
    <p:sldId id="98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90FA7-E3A2-4447-BD18-EDCE53A10A9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5CB78-6403-4971-B2EA-03ABB4E4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5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5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54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3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8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5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1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09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0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4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4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2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22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7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28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7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83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7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0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37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660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2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73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4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75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06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8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759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89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8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8669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8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3E7C-EE12-48E2-B032-CC076EAB6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C317F-D8C0-4D9E-908F-EA1756C81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2411-2716-4140-9078-E9BC1962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E6309-4C19-4F6A-9D38-C282C2A7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F15EC-D986-48A1-B391-3629F001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B65B-C967-4DDF-9E78-2FE4592A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DF4F6-A404-4499-9128-10A5388DE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966EA-7766-40E1-8CB4-0C3652DC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F7814-76F5-4EBA-8A15-DFBA819C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3DFA1-965F-4802-9655-A7B27CEC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AA897-84C6-4C41-B9B3-C41E501A1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68C98-0079-44A3-A104-4A675B45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D641-0EE6-41BD-82E0-2DDB3FE5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E9AC-3518-4B99-A0A9-79F108A8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94D5F-0676-4F44-8210-99660862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984C-5BB5-4F34-8652-1E9F4795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55F6-5202-4908-97BE-8580F0A5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BD324-7169-4BAA-9F79-250C41B9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E4A0-D587-4E21-8B3A-F24BBEB0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8562-13D3-4369-86EC-A799C506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AE09-D8D4-4A29-9E10-B6C0B7C6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C23B1-BEA5-4F49-BE51-94A84DE47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34E44-1E95-4A2C-95FF-8E96B96A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6835-2135-4E74-A4A1-334FF3B8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D825-D018-4A4C-8DC3-25B4C5DA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D1F8-03C3-4C6A-80ED-56F121D5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9D3B7-9876-466B-B909-3E70EF2B5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F5CC0-2343-4B7A-833C-F928FF63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B51D4-8245-4444-AD55-85D7CB77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34E8E-B72F-4E07-92F4-0924278E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6B584-A50B-4DE8-BE43-FDD2094E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C3FD-7D20-423D-BBAA-FEA2CD79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50733-1EF6-4B5F-A8F8-3259286A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62BF3-552C-4DFD-B608-9DCA9B765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07D84-E0FD-47D2-8A0A-D3E7E9B29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E22AF-F369-4278-96E4-90DB950DD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5710B-B539-4010-9FC6-5C41E8F3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8ACA5-20BB-4235-BB9F-0402931E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C7ACB-43E1-478C-87E5-03C1A7A5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AD31-DB96-4D50-8F21-CEEA6FCB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594EC-64FE-471A-959A-A78AE41E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6E161-F6F2-49F9-943F-4C6ABA70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859C8-8CEE-467E-85E9-20314DB0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2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B6B65-DE31-4937-94DC-A23EE312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7FF07-CA06-4B1E-861D-75E24A39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FD2C6-3581-4AB0-BD11-0FF9E20C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2B4A-746D-43DD-80F7-39615940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B12C-63DF-4538-B73D-6B1EC980C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795A6-540F-42B8-978D-D815222C8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CC5F8-B8C1-4EBD-9672-F081B6DA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1DB9D-7E58-4430-B216-71D1B1D4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287D1-8950-4BD3-8660-53553BFC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CA89-4F03-4F81-84F4-5944389A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F98EF-4DB1-41BB-A526-39C43B6F6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EA843-ABAA-4DAB-B644-D81116A81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2B14-055F-4D3D-B78B-47DDF4C0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B6198-75CE-4704-8390-1344028B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83623-BA74-4883-8F11-0123131C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EABA9-97E0-459E-BB39-E6D2303C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F2A23-EADF-46FB-850A-134181B8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4E472-1E23-4990-B919-FB310839F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BDAE-34E5-482D-A28A-C5D5CD36E3F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1ED6-6D75-4DB0-A8B3-70727D7BF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C886-AD4E-455F-8135-A59631998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2.png"/><Relationship Id="rId4" Type="http://schemas.openxmlformats.org/officeDocument/2006/relationships/package" Target="../embeddings/Microsoft_Excel_Worksheet.xls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package" Target="../embeddings/Microsoft_Excel_Worksheet2.xls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Machine-Level Programming V:</a:t>
            </a:r>
            <a:br>
              <a:rPr lang="en-US" sz="3600" dirty="0"/>
            </a:br>
            <a:r>
              <a:rPr lang="en-US" sz="3600" dirty="0"/>
              <a:t>Advanced Topics [Attack Lab portions]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9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June 19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, 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Summer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2286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5105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</a:p>
          <a:p>
            <a:pPr lvl="0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6172200" y="3124200"/>
            <a:ext cx="304800" cy="3429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6629400" y="49530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2286000" y="3352800"/>
            <a:ext cx="159691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/>
          </p:nvPr>
        </p:nvGraphicFramePr>
        <p:xfrm>
          <a:off x="4038600" y="3124200"/>
          <a:ext cx="2070100" cy="3429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???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3581400" y="50292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3600" y="56388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4"/>
            <a:ext cx="6858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when exceeding the memory size allocated for an array</a:t>
            </a:r>
          </a:p>
          <a:p>
            <a:pPr eaLnBrk="1" hangingPunct="1"/>
            <a:r>
              <a:rPr lang="en-US" dirty="0"/>
              <a:t>Why a big deal?</a:t>
            </a:r>
          </a:p>
          <a:p>
            <a:pPr lvl="1" eaLnBrk="1" hangingPunct="1"/>
            <a:r>
              <a:rPr lang="en-US" dirty="0"/>
              <a:t>It’s the #1 technical cause of security vulnerabilities</a:t>
            </a:r>
          </a:p>
          <a:p>
            <a:pPr lvl="2" eaLnBrk="1" hangingPunct="1"/>
            <a:r>
              <a:rPr lang="en-US" dirty="0"/>
              <a:t>#1 overall cause is social engineering / user ignorance</a:t>
            </a:r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sometimes referred to as stack smashing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1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1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153400" cy="5791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Implementation of Unix function </a:t>
            </a:r>
            <a:r>
              <a:rPr lang="en-US" dirty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No way to specify limit on number of characters to read</a:t>
            </a:r>
          </a:p>
          <a:p>
            <a:pPr eaLnBrk="1" hangingPunct="1"/>
            <a:r>
              <a:rPr lang="en-US" dirty="0"/>
              <a:t>Similar problems with other library functions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dirty="0"/>
              <a:t>: Copy strings of arbitrary length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sscanf</a:t>
            </a:r>
            <a:r>
              <a:rPr lang="en-US" b="1" dirty="0"/>
              <a:t>, </a:t>
            </a:r>
            <a:r>
              <a:rPr lang="en-US" dirty="0"/>
              <a:t>when given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362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while (c != EOF &amp;&amp; c != '\n')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20496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533400"/>
            <a:ext cx="64135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Vulnerable Buffer Code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133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133600" y="1219201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91400" y="1948935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	is big enough?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56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417514"/>
            <a:ext cx="7099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968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4006cf: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18          	sub  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$0x18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4006d3: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%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solidFill>
                <a:srgbClr val="C0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4006db: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4006de:	e8 3d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400520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puts@plt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089150" y="4826502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4006e8: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8500" y="4419600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8501" y="113853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  <p:extLst>
      <p:ext uri="{BB962C8B-B14F-4D97-AF65-F5344CB8AC3E}">
        <p14:creationId xmlns:p14="http://schemas.microsoft.com/office/powerpoint/2010/main" val="19771210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620000" y="51816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$0x18,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257800" y="2286001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[4];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2057401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2506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  <a:latin typeface="Courier New" pitchFamily="49" charset="0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2955926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  <a:latin typeface="Courier New" pitchFamily="49" charset="0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3405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  <a:latin typeface="Courier New" pitchFamily="49" charset="0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endParaRPr lang="en-US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1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010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2057401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2506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2955926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3405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1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927601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6950" y="3037113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57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62208" y="248149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5" name="Arc 4"/>
          <p:cNvSpPr/>
          <p:nvPr/>
        </p:nvSpPr>
        <p:spPr bwMode="auto">
          <a:xfrm>
            <a:off x="3962400" y="1360488"/>
            <a:ext cx="1460500" cy="2513847"/>
          </a:xfrm>
          <a:prstGeom prst="arc">
            <a:avLst>
              <a:gd name="adj1" fmla="val 5393125"/>
              <a:gd name="adj2" fmla="val 15866911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2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nimBg="1"/>
      <p:bldP spid="2560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010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0"/>
            <a:ext cx="1717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927601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6950" y="3037113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57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62208" y="248149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06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3914792" y="5943601"/>
            <a:ext cx="3552809" cy="33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“01234567890123456789012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\0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010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0"/>
            <a:ext cx="1717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927601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6950" y="3037113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056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06663" y="6292334"/>
            <a:ext cx="52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Program “returned” to 0x0400600, and then crashed.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057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3058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Stack Smashing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562600"/>
            <a:ext cx="8255000" cy="1143000"/>
          </a:xfrm>
        </p:spPr>
        <p:txBody>
          <a:bodyPr anchor="ctr"/>
          <a:lstStyle/>
          <a:p>
            <a:pPr marL="160338" defTabSz="895350"/>
            <a:r>
              <a:rPr lang="en-US" sz="2000" dirty="0"/>
              <a:t>Overwrite normal return address A with address of some other code S</a:t>
            </a:r>
          </a:p>
          <a:p>
            <a:pPr marL="160338" defTabSz="895350"/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other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057400" y="2438401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char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057400" y="114300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4117976" y="1444626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3429001" y="190182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154864" y="1154114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Stack after call to </a:t>
            </a:r>
            <a:r>
              <a:rPr lang="en-US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7251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trike="sngStrike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7251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7251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8686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P </a:t>
            </a:r>
            <a:r>
              <a:rPr lang="en-US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8686801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Q</a:t>
            </a:r>
            <a:r>
              <a:rPr lang="en-US" dirty="0">
                <a:latin typeface="Calibri" pitchFamily="34" charset="0"/>
              </a:rPr>
              <a:t> stack frame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5257800" y="3451226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dirty="0">
                <a:latin typeface="Calibri" pitchFamily="34" charset="0"/>
              </a:rPr>
              <a:t>by </a:t>
            </a:r>
            <a:r>
              <a:rPr lang="en-US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8416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8416925" y="3200401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6883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7251701" y="3159125"/>
            <a:ext cx="1065213" cy="155929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7256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256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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065180" y="4267201"/>
            <a:ext cx="24638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/* Something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unexpected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1881189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6020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Crafting Smashing String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sz="1600" dirty="0">
                <a:latin typeface="Calibri" pitchFamily="34" charset="0"/>
              </a:rPr>
              <a:t>for </a:t>
            </a:r>
            <a:r>
              <a:rPr lang="en-US" sz="1600" dirty="0" err="1">
                <a:latin typeface="Courier New" pitchFamily="49" charset="0"/>
              </a:rPr>
              <a:t>call_echo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1600200" y="5715001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30 31 32 33 34 35 36 37 38 39 30 31 32 33 34 35 36 37 38 39 30 31 32 33 fb 06 40 00 00 00 00 00</a:t>
            </a: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2057400" y="1887759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062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57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48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83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80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3886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4286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5231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00000000004006fb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4006fb: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086600" y="2882932"/>
            <a:ext cx="1353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4130272" y="110944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echo()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char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057401" y="5345668"/>
            <a:ext cx="192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rgbClr val="B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 bytes unused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56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07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FF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057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FF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FF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AB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80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51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fb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051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486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88" name="AutoShape 16"/>
          <p:cNvSpPr>
            <a:spLocks/>
          </p:cNvSpPr>
          <p:nvPr/>
        </p:nvSpPr>
        <p:spPr bwMode="auto">
          <a:xfrm rot="10800000">
            <a:off x="3901672" y="3132283"/>
            <a:ext cx="228600" cy="1820717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126126" y="384109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24 bytes</a:t>
            </a:r>
          </a:p>
        </p:txBody>
      </p:sp>
    </p:spTree>
    <p:extLst>
      <p:ext uri="{BB962C8B-B14F-4D97-AF65-F5344CB8AC3E}">
        <p14:creationId xmlns:p14="http://schemas.microsoft.com/office/powerpoint/2010/main" val="40798893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Smashing String Effect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sz="1600" dirty="0">
                <a:latin typeface="Calibri" pitchFamily="34" charset="0"/>
              </a:rPr>
              <a:t>for </a:t>
            </a:r>
            <a:r>
              <a:rPr lang="en-US" sz="1600" dirty="0" err="1">
                <a:latin typeface="Courier New" pitchFamily="49" charset="0"/>
              </a:rPr>
              <a:t>call_echo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1600200" y="5715001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30 31 32 33 34 35 36 37 38 39 30 31 32 33 34 35 36 37 38 39 30 31 32 33 fb 06 40 00 00 00 00 00</a:t>
            </a: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2057400" y="1887759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062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57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48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83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80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3886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4286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5231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00000000004006fb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4006fb: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086600" y="2882932"/>
            <a:ext cx="1353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057401" y="5345668"/>
            <a:ext cx="192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14500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alibri" pitchFamily="34" charset="0"/>
                </a:rPr>
                <a:t>Return Address</a:t>
              </a:r>
            </a:p>
            <a:p>
              <a:pPr algn="ctr">
                <a:defRPr/>
              </a:pPr>
              <a:r>
                <a:rPr lang="en-US" dirty="0">
                  <a:latin typeface="Calibri" pitchFamily="34" charset="0"/>
                </a:rPr>
                <a:t>(8 bytes)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33</a:t>
                </a: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32</a:t>
                </a: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30</a:t>
                </a: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alibri" pitchFamily="34" charset="0"/>
                </a:rPr>
                <a:t>20 bytes unused</a:t>
              </a:r>
              <a:endParaRPr lang="en-US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00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00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07</a:t>
                </a: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FF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37</a:t>
                </a: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36</a:t>
                </a: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35</a:t>
                </a: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34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30</a:t>
                </a: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39</a:t>
                </a: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38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35</a:t>
                </a: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34</a:t>
                </a: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33</a:t>
                </a: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39</a:t>
                </a: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38</a:t>
                </a: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37</a:t>
                </a: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36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33</a:t>
                </a: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32</a:t>
                </a: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30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FF</a:t>
                </a: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FF</a:t>
                </a: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AB</a:t>
                </a: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80</a:t>
                </a: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51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C00000"/>
                  </a:solidFill>
                  <a:latin typeface="Courier New" pitchFamily="49" charset="0"/>
                </a:rPr>
                <a:t>fb</a:t>
              </a:r>
              <a:endParaRPr lang="en-US" dirty="0">
                <a:solidFill>
                  <a:srgbClr val="C0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051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486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0420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C022-1B53-4D5A-B94F-562077A4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 err="1"/>
              <a:t>gcc</a:t>
            </a:r>
            <a:r>
              <a:rPr lang="en-US" dirty="0"/>
              <a:t> needs to compiled with –</a:t>
            </a:r>
            <a:r>
              <a:rPr lang="en-US" dirty="0" err="1"/>
              <a:t>fno</a:t>
            </a:r>
            <a:r>
              <a:rPr lang="en-US" dirty="0"/>
              <a:t>-stack-protector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56B7-A520-4458-8FEE-14BDCFD8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 </a:t>
            </a:r>
            <a:r>
              <a:rPr lang="en-US" dirty="0" err="1"/>
              <a:t>gcc</a:t>
            </a:r>
            <a:r>
              <a:rPr lang="en-US" dirty="0"/>
              <a:t> needs to be given with option else it will compile it with overflow protection .</a:t>
            </a:r>
          </a:p>
          <a:p>
            <a:r>
              <a:rPr lang="en-US" dirty="0"/>
              <a:t>Lets compile program with both option and check it.</a:t>
            </a:r>
          </a:p>
          <a:p>
            <a:r>
              <a:rPr lang="en-US" dirty="0"/>
              <a:t>Two objects smashing and overflow, in overflow 23 characters are used wherein </a:t>
            </a:r>
            <a:r>
              <a:rPr lang="en-US" dirty="0" err="1"/>
              <a:t>smahing</a:t>
            </a:r>
            <a:r>
              <a:rPr lang="en-US" dirty="0"/>
              <a:t> you can give 24</a:t>
            </a:r>
            <a:r>
              <a:rPr lang="en-US" baseline="30000" dirty="0"/>
              <a:t>th</a:t>
            </a:r>
            <a:r>
              <a:rPr lang="en-US" dirty="0"/>
              <a:t> reason being is address in smashing with 24 character does exist but not in overflow object dump</a:t>
            </a:r>
          </a:p>
        </p:txBody>
      </p:sp>
    </p:spTree>
    <p:extLst>
      <p:ext uri="{BB962C8B-B14F-4D97-AF65-F5344CB8AC3E}">
        <p14:creationId xmlns:p14="http://schemas.microsoft.com/office/powerpoint/2010/main" val="1795605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3058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376203"/>
            <a:ext cx="8255000" cy="1143000"/>
          </a:xfrm>
        </p:spPr>
        <p:txBody>
          <a:bodyPr anchor="ctr">
            <a:normAutofit lnSpcReduction="10000"/>
          </a:bodyPr>
          <a:lstStyle/>
          <a:p>
            <a:pPr marL="160338" defTabSz="895350"/>
            <a:r>
              <a:rPr lang="en-US" sz="2000" dirty="0"/>
              <a:t>Input string contains byte representation of executable code</a:t>
            </a:r>
          </a:p>
          <a:p>
            <a:pPr marL="160338" defTabSz="895350"/>
            <a:r>
              <a:rPr lang="en-US" sz="2000" dirty="0"/>
              <a:t>Overwrite return address A with address of buffer B</a:t>
            </a:r>
          </a:p>
          <a:p>
            <a:pPr marL="160338" defTabSz="895350"/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057400" y="3355976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char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057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4117976" y="2212976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3429001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154864" y="1154114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Stack after call to </a:t>
            </a:r>
            <a:r>
              <a:rPr lang="en-US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7251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trike="sngStrike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7251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7251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8686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P </a:t>
            </a:r>
            <a:r>
              <a:rPr lang="en-US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8686801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Q</a:t>
            </a:r>
            <a:r>
              <a:rPr lang="en-US" dirty="0">
                <a:latin typeface="Calibri" pitchFamily="34" charset="0"/>
              </a:rPr>
              <a:t> 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6499226" y="4531091"/>
            <a:ext cx="31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B</a:t>
            </a: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6791326" y="4718415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7251700" y="4078288"/>
            <a:ext cx="1066800" cy="646112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exploit</a:t>
            </a:r>
          </a:p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code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5257800" y="3451226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dirty="0">
                <a:latin typeface="Calibri" pitchFamily="34" charset="0"/>
              </a:rPr>
              <a:t>by </a:t>
            </a:r>
            <a:r>
              <a:rPr lang="en-US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8416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8416925" y="3200401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6883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7251701" y="3159126"/>
            <a:ext cx="1065213" cy="9366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7256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256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64494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4" grpId="0"/>
      <p:bldP spid="30735" grpId="0" animBg="1"/>
      <p:bldP spid="365586" grpId="0" animBg="1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93714"/>
            <a:ext cx="8763000" cy="573087"/>
          </a:xfrm>
        </p:spPr>
        <p:txBody>
          <a:bodyPr/>
          <a:lstStyle/>
          <a:p>
            <a:pPr eaLnBrk="1" hangingPunct="1"/>
            <a:r>
              <a:rPr lang="en-US" sz="3200" dirty="0"/>
              <a:t>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4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Avoid overflow vulnerabilities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Employ system-level protections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Have compiler use “stack canaries”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6" y="457200"/>
            <a:ext cx="8658225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3114" y="4038600"/>
            <a:ext cx="8091487" cy="2482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f</a:t>
            </a:r>
            <a:r>
              <a:rPr lang="en-US" b="1" dirty="0" err="1">
                <a:latin typeface="Courier New" pitchFamily="49" charset="0"/>
              </a:rPr>
              <a:t>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133600" y="1447801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4,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91126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1890714" y="1328738"/>
            <a:ext cx="4433887" cy="2938462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Randomized stack offsets</a:t>
            </a:r>
          </a:p>
          <a:p>
            <a:pPr lvl="1" eaLnBrk="1" hangingPunct="1"/>
            <a:r>
              <a:rPr lang="en-US" dirty="0"/>
              <a:t>At start of program, allocate random amount of space on stack</a:t>
            </a:r>
          </a:p>
          <a:p>
            <a:pPr lvl="1" eaLnBrk="1" hangingPunct="1"/>
            <a:r>
              <a:rPr lang="en-US" dirty="0"/>
              <a:t>Shifts stack addresses for entire program</a:t>
            </a:r>
          </a:p>
          <a:p>
            <a:pPr lvl="1" eaLnBrk="1" hangingPunct="1"/>
            <a:r>
              <a:rPr lang="en-US" dirty="0"/>
              <a:t>Makes it difficult for hacker to predict beginning of inserted code</a:t>
            </a:r>
          </a:p>
          <a:p>
            <a:pPr lvl="1" eaLnBrk="1" hangingPunct="1"/>
            <a:r>
              <a:rPr lang="en-US" dirty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/>
              <a:t>Stack repositioned each time program executes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667000" y="3425826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3425826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905000" y="49022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Worksheet" r:id="rId6" imgW="6553200" imgH="203200" progId="Excel.Sheet.12">
                  <p:embed/>
                </p:oleObj>
              </mc:Choice>
              <mc:Fallback>
                <p:oleObj name="Worksheet" r:id="rId6" imgW="6553200" imgH="203200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000" y="49022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7487030" y="1328738"/>
            <a:ext cx="2705515" cy="4949546"/>
            <a:chOff x="5963029" y="1328738"/>
            <a:chExt cx="270551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63029" y="2243138"/>
              <a:ext cx="101951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086313" y="1328738"/>
              <a:ext cx="1083631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0095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1890714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/>
              <a:t>Nonexecutable</a:t>
            </a:r>
            <a:r>
              <a:rPr lang="en-US" dirty="0"/>
              <a:t> code segments</a:t>
            </a:r>
          </a:p>
          <a:p>
            <a:pPr lvl="1" eaLnBrk="1" hangingPunct="1"/>
            <a:r>
              <a:rPr lang="en-US" dirty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/>
              <a:t>Can execute anything readable</a:t>
            </a:r>
          </a:p>
          <a:p>
            <a:pPr lvl="1" eaLnBrk="1" hangingPunct="1"/>
            <a:r>
              <a:rPr lang="en-US" dirty="0"/>
              <a:t>x86-64 added  explicit “execute” permission</a:t>
            </a:r>
          </a:p>
          <a:p>
            <a:pPr lvl="1" eaLnBrk="1" hangingPunct="1"/>
            <a:r>
              <a:rPr lang="en-US" dirty="0"/>
              <a:t>Stack marked as non-executable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667000" y="3425826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3425826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545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Stack after call to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P </a:t>
              </a:r>
              <a:r>
                <a:rPr lang="en-US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Q</a:t>
              </a:r>
              <a:r>
                <a:rPr lang="en-US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>
                  <a:latin typeface="Calibri" pitchFamily="34" charset="0"/>
                </a:rPr>
                <a:t>by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5943600" y="4665664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788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1890714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(disabled earlier)</a:t>
            </a:r>
          </a:p>
        </p:txBody>
      </p:sp>
    </p:spTree>
    <p:extLst>
      <p:ext uri="{BB962C8B-B14F-4D97-AF65-F5344CB8AC3E}">
        <p14:creationId xmlns:p14="http://schemas.microsoft.com/office/powerpoint/2010/main" val="82332643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417514"/>
            <a:ext cx="7099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616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40076c:	retq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6076" y="122136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  <p:extLst>
      <p:ext uri="{BB962C8B-B14F-4D97-AF65-F5344CB8AC3E}">
        <p14:creationId xmlns:p14="http://schemas.microsoft.com/office/powerpoint/2010/main" val="21134777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9" y="304800"/>
            <a:ext cx="7592093" cy="7620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Runtime stack (8MB limit)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Check </a:t>
            </a:r>
            <a:r>
              <a:rPr lang="en-US" dirty="0" err="1">
                <a:highlight>
                  <a:srgbClr val="FFFF00"/>
                </a:highlight>
              </a:rPr>
              <a:t>ulimit</a:t>
            </a:r>
            <a:r>
              <a:rPr lang="en-US" dirty="0">
                <a:highlight>
                  <a:srgbClr val="FFFF00"/>
                </a:highlight>
              </a:rPr>
              <a:t> command to see the stack limit on machine</a:t>
            </a:r>
          </a:p>
          <a:p>
            <a:pPr lvl="1"/>
            <a:r>
              <a:rPr lang="en-US" dirty="0"/>
              <a:t>E. </a:t>
            </a:r>
            <a:r>
              <a:rPr lang="en-US" dirty="0" err="1"/>
              <a:t>g</a:t>
            </a:r>
            <a:r>
              <a:rPr lang="en-US" dirty="0"/>
              <a:t>., local variables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Dynamically allocated as needed</a:t>
            </a:r>
          </a:p>
          <a:p>
            <a:pPr lvl="1"/>
            <a:r>
              <a:rPr lang="en-US" dirty="0"/>
              <a:t>When call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Statically allocated data</a:t>
            </a:r>
          </a:p>
          <a:p>
            <a:pPr lvl="1"/>
            <a:r>
              <a:rPr lang="en-US" dirty="0"/>
              <a:t>E.g., global </a:t>
            </a:r>
            <a:r>
              <a:rPr lang="en-US" dirty="0" err="1"/>
              <a:t>vars</a:t>
            </a:r>
            <a:r>
              <a:rPr lang="en-US" dirty="0"/>
              <a:t>, </a:t>
            </a:r>
            <a:r>
              <a:rPr lang="en-US" sz="1800" b="1" dirty="0">
                <a:latin typeface="Courier New"/>
                <a:cs typeface="Courier New"/>
              </a:rPr>
              <a:t>static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, string constants</a:t>
            </a:r>
          </a:p>
          <a:p>
            <a:r>
              <a:rPr lang="en-US" dirty="0"/>
              <a:t>Text  / Shared Libraries</a:t>
            </a:r>
          </a:p>
          <a:p>
            <a:pPr lvl="1"/>
            <a:r>
              <a:rPr lang="en-US" dirty="0"/>
              <a:t>Executable machine instructions</a:t>
            </a:r>
          </a:p>
          <a:p>
            <a:pPr lvl="1"/>
            <a:r>
              <a:rPr lang="en-US" dirty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474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dirty="0">
                <a:latin typeface="Calibri" pitchFamily="34" charset="0"/>
              </a:rPr>
              <a:t>Hex Address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5980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7366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Courier New" pitchFamily="49" charset="0"/>
              </a:rPr>
              <a:t>000000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8382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8382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8382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8382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8382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7366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Courier New" pitchFamily="49" charset="0"/>
              </a:rPr>
              <a:t>400000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9105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9105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6705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8382000" y="2817814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9888538" y="1676401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88563" y="20637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8MB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94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8382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dirty="0">
                <a:latin typeface="Calibri" pitchFamily="34" charset="0"/>
              </a:rPr>
              <a:t>Libraries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991602" y="1535668"/>
            <a:ext cx="23903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Courier New" pitchFamily="49" charset="0"/>
              </a:rPr>
              <a:t>00007FFFF0000000</a:t>
            </a:r>
          </a:p>
        </p:txBody>
      </p:sp>
    </p:spTree>
    <p:extLst>
      <p:ext uri="{BB962C8B-B14F-4D97-AF65-F5344CB8AC3E}">
        <p14:creationId xmlns:p14="http://schemas.microsoft.com/office/powerpoint/2010/main" val="363569606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4148432" y="5062304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48200" y="1235076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057401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506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5926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405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981201" y="990601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7400" y="3735102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</p:spTree>
    <p:extLst>
      <p:ext uri="{BB962C8B-B14F-4D97-AF65-F5344CB8AC3E}">
        <p14:creationId xmlns:p14="http://schemas.microsoft.com/office/powerpoint/2010/main" val="43448020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4151312" y="5044683"/>
            <a:ext cx="6516688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FAIL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48200" y="1235076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057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057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Saved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057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>
                <a:latin typeface="Courier New" pitchFamily="49" charset="0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057401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506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955926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05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2057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Saved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057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981201" y="990600"/>
            <a:ext cx="1717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2057400" y="3735102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057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05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Input: </a:t>
            </a:r>
            <a:r>
              <a:rPr lang="en-US" i="1" dirty="0">
                <a:latin typeface="Calibri" pitchFamily="34" charset="0"/>
              </a:rPr>
              <a:t>0123456</a:t>
            </a:r>
          </a:p>
        </p:txBody>
      </p:sp>
    </p:spTree>
    <p:extLst>
      <p:ext uri="{BB962C8B-B14F-4D97-AF65-F5344CB8AC3E}">
        <p14:creationId xmlns:p14="http://schemas.microsoft.com/office/powerpoint/2010/main" val="255007574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8D58-7FB1-4C6A-822C-941CF77D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6236"/>
            <a:ext cx="10515600" cy="1646527"/>
          </a:xfrm>
        </p:spPr>
        <p:txBody>
          <a:bodyPr>
            <a:normAutofit/>
          </a:bodyPr>
          <a:lstStyle/>
          <a:p>
            <a:r>
              <a:rPr lang="en-US" sz="2800" dirty="0"/>
              <a:t>overflow binary works with 8 bytes after which it detects crash. But only 7 bytes could be inserted as puts </a:t>
            </a:r>
            <a:r>
              <a:rPr lang="en-US" sz="2800" dirty="0" err="1"/>
              <a:t>puts</a:t>
            </a:r>
            <a:r>
              <a:rPr lang="en-US" sz="2800" dirty="0"/>
              <a:t> “00”. But we could allow 8 bytes. Reason being is canary has “00 “ at end as well. Lets see from demo.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A04287-6890-4996-B922-FD5F3C895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022474"/>
            <a:ext cx="5772150" cy="445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7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Challenge (for hackers)</a:t>
            </a:r>
          </a:p>
          <a:p>
            <a:pPr lvl="1"/>
            <a:r>
              <a:rPr lang="en-US" dirty="0"/>
              <a:t>Stack randomization makes it hard to predict buffer location</a:t>
            </a:r>
          </a:p>
          <a:p>
            <a:pPr lvl="1"/>
            <a:r>
              <a:rPr lang="en-US" dirty="0"/>
              <a:t>Marking stack </a:t>
            </a:r>
            <a:r>
              <a:rPr lang="en-US" dirty="0" err="1"/>
              <a:t>nonexecutable</a:t>
            </a:r>
            <a:r>
              <a:rPr lang="en-US" dirty="0"/>
              <a:t> makes it hard to insert binary code</a:t>
            </a:r>
          </a:p>
          <a:p>
            <a:r>
              <a:rPr lang="en-US" dirty="0"/>
              <a:t>Alternative Strategy</a:t>
            </a:r>
          </a:p>
          <a:p>
            <a:pPr lvl="1"/>
            <a:r>
              <a:rPr lang="en-US" dirty="0"/>
              <a:t>Use existing code</a:t>
            </a:r>
          </a:p>
          <a:p>
            <a:pPr lvl="2"/>
            <a:r>
              <a:rPr lang="en-US" dirty="0"/>
              <a:t>E.g., library code from </a:t>
            </a:r>
            <a:r>
              <a:rPr lang="en-US" dirty="0" err="1"/>
              <a:t>stdlib</a:t>
            </a:r>
            <a:endParaRPr lang="en-US" dirty="0"/>
          </a:p>
          <a:p>
            <a:pPr lvl="1"/>
            <a:r>
              <a:rPr lang="en-US" dirty="0"/>
              <a:t>String together fragments to achieve overall desired outcome</a:t>
            </a:r>
          </a:p>
          <a:p>
            <a:pPr lvl="1"/>
            <a:r>
              <a:rPr lang="en-US" i="1" dirty="0"/>
              <a:t>Does not overcome stack canaries</a:t>
            </a:r>
          </a:p>
          <a:p>
            <a:r>
              <a:rPr lang="en-US" dirty="0"/>
              <a:t>Construct program from </a:t>
            </a:r>
            <a:r>
              <a:rPr lang="en-US" i="1" dirty="0"/>
              <a:t>gadgets</a:t>
            </a:r>
            <a:endParaRPr lang="en-US" dirty="0"/>
          </a:p>
          <a:p>
            <a:pPr lvl="1"/>
            <a:r>
              <a:rPr lang="en-US" dirty="0"/>
              <a:t>Sequence of instructions ending in </a:t>
            </a:r>
            <a:r>
              <a:rPr lang="en-US" b="1" dirty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Encoded by single byte </a:t>
            </a:r>
            <a:r>
              <a:rPr lang="en-US" b="1" dirty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is executable</a:t>
            </a: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920876" y="5410200"/>
            <a:ext cx="7896225" cy="923925"/>
          </a:xfrm>
        </p:spPr>
        <p:txBody>
          <a:bodyPr/>
          <a:lstStyle/>
          <a:p>
            <a:r>
              <a:rPr lang="en-US" dirty="0"/>
              <a:t>Use tail end of existing functions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1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(long a, long b, long c) {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return 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24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&lt;ab_plus_c&gt;: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4004d0:  48 0f af fe  imul %rsi,%rdi             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4004d4:  48 8d 04 17  lea (%rdi,%rdx,1),%rax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4004d8:  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alibri" pitchFamily="34" charset="0"/>
                </a:rPr>
                <a:t>rax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alibri" pitchFamily="34" charset="0"/>
                  <a:sym typeface="Wingdings"/>
                </a:rPr>
                <a:t> </a:t>
              </a:r>
              <a:r>
                <a:rPr lang="en-US" dirty="0" err="1">
                  <a:latin typeface="Calibri" pitchFamily="34" charset="0"/>
                  <a:sym typeface="Wingdings"/>
                </a:rPr>
                <a:t>rdi</a:t>
              </a:r>
              <a:r>
                <a:rPr lang="en-US" dirty="0">
                  <a:latin typeface="Calibri" pitchFamily="34" charset="0"/>
                  <a:sym typeface="Wingdings"/>
                </a:rPr>
                <a:t> + </a:t>
              </a:r>
              <a:r>
                <a:rPr lang="en-US" dirty="0" err="1">
                  <a:latin typeface="Calibri" pitchFamily="34" charset="0"/>
                  <a:sym typeface="Wingdings"/>
                </a:rPr>
                <a:t>rdx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70636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address = </a:t>
            </a:r>
            <a:r>
              <a:rPr lang="en-US" dirty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#2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920876" y="5562600"/>
            <a:ext cx="7896225" cy="771525"/>
          </a:xfrm>
        </p:spPr>
        <p:txBody>
          <a:bodyPr/>
          <a:lstStyle/>
          <a:p>
            <a:r>
              <a:rPr lang="en-US" dirty="0"/>
              <a:t>Repurpose byte codes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1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3200401"/>
            <a:ext cx="6858000" cy="107465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4004d9:  c7 07 d4 48 89 c7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  $0xc78948d4,(%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4004df:  c3               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5943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41615" y="4539734"/>
            <a:ext cx="105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rdi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  <a:sym typeface="Wingdings"/>
              </a:rPr>
              <a:t> </a:t>
            </a:r>
            <a:r>
              <a:rPr lang="en-US" dirty="0" err="1">
                <a:latin typeface="Calibri" pitchFamily="34" charset="0"/>
                <a:sym typeface="Wingdings"/>
              </a:rPr>
              <a:t>rax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562600" y="3429001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0636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address = </a:t>
            </a:r>
            <a:r>
              <a:rPr lang="en-US" dirty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6172200" y="2743201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541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Encodes </a:t>
            </a:r>
            <a:r>
              <a:rPr lang="en-US" dirty="0" err="1">
                <a:latin typeface="Courier New"/>
                <a:cs typeface="Courier New"/>
              </a:rPr>
              <a:t>movq</a:t>
            </a:r>
            <a:r>
              <a:rPr lang="en-US" dirty="0">
                <a:latin typeface="Courier New"/>
                <a:cs typeface="Courier New"/>
              </a:rPr>
              <a:t> %</a:t>
            </a:r>
            <a:r>
              <a:rPr lang="en-US" dirty="0" err="1">
                <a:latin typeface="Courier New"/>
                <a:cs typeface="Courier New"/>
              </a:rPr>
              <a:t>rax</a:t>
            </a:r>
            <a:r>
              <a:rPr lang="en-US" dirty="0">
                <a:latin typeface="Courier New"/>
                <a:cs typeface="Courier New"/>
              </a:rPr>
              <a:t>, %</a:t>
            </a:r>
            <a:r>
              <a:rPr lang="en-US" dirty="0" err="1">
                <a:latin typeface="Courier New"/>
                <a:cs typeface="Courier New"/>
              </a:rPr>
              <a:t>rdi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4724400"/>
            <a:ext cx="7896225" cy="1609725"/>
          </a:xfrm>
        </p:spPr>
        <p:txBody>
          <a:bodyPr/>
          <a:lstStyle/>
          <a:p>
            <a:r>
              <a:rPr lang="en-US" dirty="0"/>
              <a:t>Trigger with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Will start executing Gadget 1</a:t>
            </a:r>
          </a:p>
          <a:p>
            <a:r>
              <a:rPr lang="en-US" dirty="0"/>
              <a:t>Final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 each gadget will start next one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581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/>
                  <a:cs typeface="Calibri"/>
                </a:rPr>
                <a:t>Stack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514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1881189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4429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382000" cy="825500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2133600" y="2232025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2133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1866901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5549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42565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2052638" y="1495425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2128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6248400" y="3292475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2117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(float) 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6246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6146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4212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8E87-371B-4D1F-8828-0C22A448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/>
              <a:t>limit</a:t>
            </a:r>
            <a:r>
              <a:rPr lang="en-US" dirty="0"/>
              <a:t> –s –a to check in Ubuntu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F1BCB3-1EDE-4E01-AF7D-F5CC9A048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133" y="1825625"/>
            <a:ext cx="793251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00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979614" y="1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14514" y="1371601"/>
            <a:ext cx="8307387" cy="5486400"/>
          </a:xfrm>
          <a:ln/>
        </p:spPr>
        <p:txBody>
          <a:bodyPr>
            <a:normAutofit fontScale="92500" lnSpcReduction="10000"/>
          </a:bodyPr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/>
              <a:t>Which byte 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/>
              <a:t>Sparc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x86, ARM Android and IOS</a:t>
            </a:r>
          </a:p>
          <a:p>
            <a:r>
              <a:rPr lang="en-US" dirty="0"/>
              <a:t>Bi </a:t>
            </a:r>
            <a:r>
              <a:rPr lang="en-US" dirty="0" err="1"/>
              <a:t>Endian</a:t>
            </a:r>
            <a:endParaRPr lang="en-US" dirty="0"/>
          </a:p>
          <a:p>
            <a:pPr lvl="1"/>
            <a:r>
              <a:rPr lang="en-US" dirty="0"/>
              <a:t>Can be configured either way</a:t>
            </a:r>
          </a:p>
          <a:p>
            <a:pPr lvl="1"/>
            <a:r>
              <a:rPr lang="en-US" dirty="0"/>
              <a:t>ARM</a:t>
            </a:r>
          </a:p>
        </p:txBody>
      </p:sp>
    </p:spTree>
    <p:extLst>
      <p:ext uri="{BB962C8B-B14F-4D97-AF65-F5344CB8AC3E}">
        <p14:creationId xmlns:p14="http://schemas.microsoft.com/office/powerpoint/2010/main" val="36365266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2057400" y="1150938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200400" y="33934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459492" y="339344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200400" y="51460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459492" y="5146040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64-bit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29400" y="1524001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How are the bytes inside </a:t>
            </a:r>
            <a:br>
              <a:rPr lang="en-US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short/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/long stored?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5307691" y="3241039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124200" y="3079528"/>
            <a:ext cx="22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Memory addresses growing</a:t>
            </a:r>
          </a:p>
        </p:txBody>
      </p:sp>
    </p:spTree>
    <p:extLst>
      <p:ext uri="{BB962C8B-B14F-4D97-AF65-F5344CB8AC3E}">
        <p14:creationId xmlns:p14="http://schemas.microsoft.com/office/powerpoint/2010/main" val="269856204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1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1981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1752602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1808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3490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3571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6095250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6629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9166928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4013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4748677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34139893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1981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1752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1828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3490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3490163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6177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6547649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9248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4013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748677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7167068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1981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714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1905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3490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3571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9166927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4013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6324601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48795893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 of Compound Types in C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289925" cy="4972050"/>
          </a:xfrm>
          <a:ln/>
        </p:spPr>
        <p:txBody>
          <a:bodyPr/>
          <a:lstStyle/>
          <a:p>
            <a:r>
              <a:rPr lang="en-US" dirty="0"/>
              <a:t>Arrays</a:t>
            </a:r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requirement</a:t>
            </a:r>
          </a:p>
          <a:p>
            <a:pPr marL="552450" lvl="1"/>
            <a:r>
              <a:rPr lang="en-US" dirty="0"/>
              <a:t>Pointer 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  <p:extLst>
      <p:ext uri="{BB962C8B-B14F-4D97-AF65-F5344CB8AC3E}">
        <p14:creationId xmlns:p14="http://schemas.microsoft.com/office/powerpoint/2010/main" val="38493132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1881189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 lvl="1">
              <a:defRPr/>
            </a:pPr>
            <a:r>
              <a:rPr lang="en-US" dirty="0"/>
              <a:t>Code Injection Attack</a:t>
            </a:r>
          </a:p>
          <a:p>
            <a:pPr lvl="1">
              <a:defRPr/>
            </a:pPr>
            <a:r>
              <a:rPr lang="en-US" dirty="0"/>
              <a:t>Return Oriented Programming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6128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93714"/>
            <a:ext cx="85344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4" y="1327150"/>
            <a:ext cx="8281987" cy="54546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i="1" dirty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/>
              <a:t>Distressingly common in real programs</a:t>
            </a:r>
          </a:p>
          <a:p>
            <a:pPr lvl="1" eaLnBrk="1" hangingPunct="1"/>
            <a:r>
              <a:rPr lang="en-US" dirty="0"/>
              <a:t>Programmers keep making the same mistakes </a:t>
            </a:r>
            <a:r>
              <a:rPr lang="en-US" dirty="0">
                <a:sym typeface="Wingdings"/>
              </a:rPr>
              <a:t></a:t>
            </a: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1" eaLnBrk="1" hangingPunct="1"/>
            <a:r>
              <a:rPr lang="en-US" dirty="0"/>
              <a:t>“IM wars” (1999)</a:t>
            </a:r>
          </a:p>
          <a:p>
            <a:pPr lvl="1" eaLnBrk="1" hangingPunct="1"/>
            <a:r>
              <a:rPr lang="en-US" dirty="0"/>
              <a:t>Twilight hack on Wii (2000s)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eaLnBrk="1" hangingPunct="1"/>
            <a:r>
              <a:rPr lang="en-US" dirty="0"/>
              <a:t>You will learn some of the tricks in </a:t>
            </a:r>
            <a:r>
              <a:rPr lang="en-US" dirty="0" err="1"/>
              <a:t>attacklab</a:t>
            </a:r>
            <a:endParaRPr lang="en-US" dirty="0"/>
          </a:p>
          <a:p>
            <a:pPr lvl="1" eaLnBrk="1" hangingPunct="1"/>
            <a:r>
              <a:rPr lang="en-US" dirty="0"/>
              <a:t>Hopefully to convince you to never leave such holes in your programs!!</a:t>
            </a:r>
          </a:p>
        </p:txBody>
      </p:sp>
    </p:spTree>
    <p:extLst>
      <p:ext uri="{BB962C8B-B14F-4D97-AF65-F5344CB8AC3E}">
        <p14:creationId xmlns:p14="http://schemas.microsoft.com/office/powerpoint/2010/main" val="81820605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93714"/>
            <a:ext cx="85344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4" y="1327150"/>
            <a:ext cx="8281987" cy="54546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Exploited a few vulnerabilities to spread</a:t>
            </a:r>
          </a:p>
          <a:p>
            <a:pPr lvl="1" eaLnBrk="1" hangingPunct="1"/>
            <a:r>
              <a:rPr lang="en-US" dirty="0"/>
              <a:t>Early versions of the finger server (</a:t>
            </a:r>
            <a:r>
              <a:rPr lang="en-US" dirty="0" err="1"/>
              <a:t>fingerd</a:t>
            </a:r>
            <a:r>
              <a:rPr lang="en-US" dirty="0"/>
              <a:t>) 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the argument sent by the client: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 </a:t>
            </a:r>
            <a:r>
              <a:rPr lang="en-US" b="1" dirty="0" err="1">
                <a:latin typeface="Courier New" pitchFamily="49" charset="0"/>
              </a:rPr>
              <a:t>droh@cs.cmu.edu</a:t>
            </a:r>
            <a:endParaRPr lang="en-US" b="1" dirty="0">
              <a:latin typeface="Courier New" pitchFamily="49" charset="0"/>
            </a:endParaRPr>
          </a:p>
          <a:p>
            <a:pPr lvl="1" eaLnBrk="1" hangingPunct="1"/>
            <a:r>
              <a:rPr lang="en-US" dirty="0"/>
              <a:t>Worm attacked </a:t>
            </a:r>
            <a:r>
              <a:rPr lang="en-US" dirty="0" err="1"/>
              <a:t>fingerd</a:t>
            </a:r>
            <a:r>
              <a:rPr lang="en-US" dirty="0"/>
              <a:t> server by sending phony argument: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</a:t>
            </a:r>
            <a:r>
              <a:rPr lang="en-US" b="1" i="1" dirty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Comm.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  <a:p>
            <a:pPr lvl="1" eaLnBrk="1" hangingPunct="1"/>
            <a:r>
              <a:rPr lang="en-US" dirty="0"/>
              <a:t>and CERT was formed… still homed at CMU</a:t>
            </a:r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4"/>
            <a:ext cx="6858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/>
              <a:t>July, 1999</a:t>
            </a:r>
          </a:p>
          <a:p>
            <a:pPr lvl="1" eaLnBrk="1" hangingPunct="1"/>
            <a:r>
              <a:rPr lang="en-US" dirty="0"/>
              <a:t>Microsoft launches MSN Messenger (instant messaging system).</a:t>
            </a:r>
          </a:p>
          <a:p>
            <a:pPr lvl="1" eaLnBrk="1" hangingPunct="1"/>
            <a:r>
              <a:rPr lang="en-US" dirty="0"/>
              <a:t>Messenger clients can access popular AOL Instant Messaging Service (AIM) servers</a:t>
            </a:r>
          </a:p>
          <a:p>
            <a:pPr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7272338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</a:rPr>
              <a:t>AIM</a:t>
            </a:r>
          </a:p>
          <a:p>
            <a:pPr algn="ctr" eaLnBrk="0" hangingPunct="0">
              <a:defRPr/>
            </a:pPr>
            <a:r>
              <a:rPr lang="en-US" dirty="0">
                <a:latin typeface="Calibri" pitchFamily="34" charset="0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6265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</a:rPr>
              <a:t>AIM</a:t>
            </a:r>
          </a:p>
          <a:p>
            <a:pPr algn="ctr" eaLnBrk="0" hangingPunct="0">
              <a:defRPr/>
            </a:pPr>
            <a:r>
              <a:rPr lang="en-US" dirty="0">
                <a:latin typeface="Calibri" pitchFamily="34" charset="0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6332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</a:rPr>
              <a:t>AIM</a:t>
            </a:r>
          </a:p>
          <a:p>
            <a:pPr algn="ctr" eaLnBrk="0" hangingPunct="0">
              <a:defRPr/>
            </a:pPr>
            <a:r>
              <a:rPr lang="en-US" dirty="0">
                <a:latin typeface="Calibri" pitchFamily="34" charset="0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5595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3810001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918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6596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7170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7165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64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93714"/>
            <a:ext cx="6845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981200" y="1371601"/>
            <a:ext cx="5791200" cy="4798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dirty="0" err="1">
                <a:latin typeface="Courier New" pitchFamily="49" charset="0"/>
              </a:rPr>
              <a:t>char</a:t>
            </a:r>
            <a:r>
              <a:rPr lang="fi-FI" dirty="0">
                <a:latin typeface="Courier New" pitchFamily="49" charset="0"/>
              </a:rPr>
              <a:t> big_array[1L&lt;&lt;24];  /* 16 MB */</a:t>
            </a:r>
          </a:p>
          <a:p>
            <a:pPr eaLnBrk="0" hangingPunct="0"/>
            <a:r>
              <a:rPr lang="fi-FI" dirty="0" err="1">
                <a:latin typeface="Courier New" pitchFamily="49" charset="0"/>
              </a:rPr>
              <a:t>char</a:t>
            </a:r>
            <a:r>
              <a:rPr lang="fi-FI" dirty="0">
                <a:latin typeface="Courier New" pitchFamily="49" charset="0"/>
              </a:rPr>
              <a:t> huge_array[1L&lt;&lt;31]; /*  2 GB */</a:t>
            </a:r>
          </a:p>
          <a:p>
            <a:pPr eaLnBrk="0" hangingPunct="0"/>
            <a:endParaRPr lang="fi-FI" dirty="0">
              <a:latin typeface="Courier New" pitchFamily="49" charset="0"/>
            </a:endParaRPr>
          </a:p>
          <a:p>
            <a:pPr eaLnBrk="0" hangingPunct="0"/>
            <a:r>
              <a:rPr lang="fi-FI" dirty="0" err="1">
                <a:latin typeface="Courier New" pitchFamily="49" charset="0"/>
              </a:rPr>
              <a:t>int</a:t>
            </a:r>
            <a:r>
              <a:rPr lang="fi-FI" dirty="0">
                <a:latin typeface="Courier New" pitchFamily="49" charset="0"/>
              </a:rPr>
              <a:t> </a:t>
            </a:r>
            <a:r>
              <a:rPr lang="fi-FI" dirty="0" err="1">
                <a:latin typeface="Courier New" pitchFamily="49" charset="0"/>
              </a:rPr>
              <a:t>global</a:t>
            </a:r>
            <a:r>
              <a:rPr lang="fi-FI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dirty="0">
              <a:latin typeface="Courier New" pitchFamily="49" charset="0"/>
            </a:endParaRPr>
          </a:p>
          <a:p>
            <a:pPr eaLnBrk="0" hangingPunct="0"/>
            <a:r>
              <a:rPr lang="fi-FI" dirty="0" err="1">
                <a:latin typeface="Courier New" pitchFamily="49" charset="0"/>
              </a:rPr>
              <a:t>int</a:t>
            </a:r>
            <a:r>
              <a:rPr lang="fi-FI" dirty="0">
                <a:latin typeface="Courier New" pitchFamily="49" charset="0"/>
              </a:rPr>
              <a:t> </a:t>
            </a:r>
            <a:r>
              <a:rPr lang="fi-FI" dirty="0" err="1">
                <a:latin typeface="Courier New" pitchFamily="49" charset="0"/>
              </a:rPr>
              <a:t>useless</a:t>
            </a:r>
            <a:r>
              <a:rPr lang="fi-FI" dirty="0">
                <a:latin typeface="Courier New" pitchFamily="49" charset="0"/>
              </a:rPr>
              <a:t>() { </a:t>
            </a:r>
            <a:r>
              <a:rPr lang="fi-FI" dirty="0" err="1">
                <a:latin typeface="Courier New" pitchFamily="49" charset="0"/>
              </a:rPr>
              <a:t>return</a:t>
            </a:r>
            <a:r>
              <a:rPr lang="fi-FI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dirty="0">
              <a:latin typeface="Courier New" pitchFamily="49" charset="0"/>
            </a:endParaRPr>
          </a:p>
          <a:p>
            <a:pPr eaLnBrk="0" hangingPunct="0"/>
            <a:r>
              <a:rPr lang="fi-FI" dirty="0" err="1">
                <a:latin typeface="Courier New" pitchFamily="49" charset="0"/>
              </a:rPr>
              <a:t>int</a:t>
            </a:r>
            <a:r>
              <a:rPr lang="fi-FI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dirty="0">
                <a:latin typeface="Courier New" pitchFamily="49" charset="0"/>
              </a:rPr>
              <a:t>    </a:t>
            </a:r>
            <a:r>
              <a:rPr lang="fi-FI" dirty="0" err="1">
                <a:latin typeface="Courier New" pitchFamily="49" charset="0"/>
              </a:rPr>
              <a:t>void</a:t>
            </a:r>
            <a:r>
              <a:rPr lang="fi-FI" dirty="0">
                <a:latin typeface="Courier New" pitchFamily="49" charset="0"/>
              </a:rPr>
              <a:t> *p1, *p2, *p3, *p4;</a:t>
            </a:r>
          </a:p>
          <a:p>
            <a:pPr eaLnBrk="0" hangingPunct="0"/>
            <a:r>
              <a:rPr lang="fi-FI" dirty="0">
                <a:latin typeface="Courier New" pitchFamily="49" charset="0"/>
              </a:rPr>
              <a:t>    </a:t>
            </a:r>
            <a:r>
              <a:rPr lang="fi-FI" dirty="0" err="1">
                <a:latin typeface="Courier New" pitchFamily="49" charset="0"/>
              </a:rPr>
              <a:t>int</a:t>
            </a:r>
            <a:r>
              <a:rPr lang="fi-FI" dirty="0">
                <a:latin typeface="Courier New" pitchFamily="49" charset="0"/>
              </a:rPr>
              <a:t> </a:t>
            </a:r>
            <a:r>
              <a:rPr lang="fi-FI" dirty="0" err="1">
                <a:latin typeface="Courier New" pitchFamily="49" charset="0"/>
              </a:rPr>
              <a:t>local</a:t>
            </a:r>
            <a:r>
              <a:rPr lang="fi-FI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dirty="0">
                <a:latin typeface="Courier New" pitchFamily="49" charset="0"/>
              </a:rPr>
              <a:t>    p1 = malloc(1L &lt;&lt; 28); /* 256 MB */</a:t>
            </a:r>
          </a:p>
          <a:p>
            <a:pPr eaLnBrk="0" hangingPunct="0"/>
            <a:r>
              <a:rPr lang="fi-FI" dirty="0">
                <a:latin typeface="Courier New" pitchFamily="49" charset="0"/>
              </a:rPr>
              <a:t>    p2 = malloc(1L &lt;&lt; 8);  /* 256  B */</a:t>
            </a:r>
          </a:p>
          <a:p>
            <a:pPr eaLnBrk="0" hangingPunct="0"/>
            <a:r>
              <a:rPr lang="fi-FI" dirty="0">
                <a:latin typeface="Courier New" pitchFamily="49" charset="0"/>
              </a:rPr>
              <a:t>    p3 = malloc(1L &lt;&lt; 32); /*   4 GB */</a:t>
            </a:r>
          </a:p>
          <a:p>
            <a:pPr eaLnBrk="0" hangingPunct="0"/>
            <a:r>
              <a:rPr lang="fi-FI" dirty="0">
                <a:latin typeface="Courier New" pitchFamily="49" charset="0"/>
              </a:rPr>
              <a:t>    p4 = malloc(1L &lt;&lt; 8);  /* 256  B */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/* Some print statements ... */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94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18429" y="6267855"/>
            <a:ext cx="27407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8382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8382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8382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8382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>
                <a:latin typeface="Calibri" pitchFamily="34" charset="0"/>
              </a:rPr>
              <a:t>Heap</a:t>
            </a: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9105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980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8382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9105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8382000" y="2817814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8382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dirty="0">
                <a:latin typeface="Calibri" pitchFamily="34" charset="0"/>
              </a:rPr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124313395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4"/>
            <a:ext cx="86868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/>
              <a:t>August 1999</a:t>
            </a:r>
          </a:p>
          <a:p>
            <a:pPr lvl="1" eaLnBrk="1" hangingPunct="1"/>
            <a:r>
              <a:rPr lang="en-US" dirty="0"/>
              <a:t>Mysteriously, Messenger clients can no longer access AIM servers</a:t>
            </a:r>
          </a:p>
          <a:p>
            <a:pPr lvl="1" eaLnBrk="1" hangingPunct="1"/>
            <a:r>
              <a:rPr lang="en-US" dirty="0"/>
              <a:t>Microsoft and AOL begin the IM war:</a:t>
            </a:r>
          </a:p>
          <a:p>
            <a:pPr lvl="2" eaLnBrk="1" hangingPunct="1"/>
            <a:r>
              <a:rPr lang="en-US" dirty="0"/>
              <a:t>AOL changes server to disallow Messenger clients</a:t>
            </a:r>
          </a:p>
          <a:p>
            <a:pPr lvl="2" eaLnBrk="1" hangingPunct="1"/>
            <a:r>
              <a:rPr lang="en-US" dirty="0"/>
              <a:t>Microsoft makes changes to clients to defeat AOL changes</a:t>
            </a:r>
          </a:p>
          <a:p>
            <a:pPr lvl="2" eaLnBrk="1" hangingPunct="1"/>
            <a:r>
              <a:rPr lang="en-US" dirty="0"/>
              <a:t>At least 13 such skirmishes</a:t>
            </a:r>
          </a:p>
          <a:p>
            <a:pPr lvl="1" eaLnBrk="1" hangingPunct="1"/>
            <a:r>
              <a:rPr lang="en-US" dirty="0"/>
              <a:t>What was really happening?</a:t>
            </a:r>
          </a:p>
          <a:p>
            <a:pPr lvl="2" eaLnBrk="1" hangingPunct="1"/>
            <a:r>
              <a:rPr lang="en-US" dirty="0"/>
              <a:t>AOL had discovered a buffer overflow bug in their own AIM clients</a:t>
            </a:r>
          </a:p>
          <a:p>
            <a:pPr lvl="2" eaLnBrk="1" hangingPunct="1"/>
            <a:r>
              <a:rPr lang="en-US" dirty="0"/>
              <a:t>They exploited it to detect and block Microsoft: the exploit code returned a 4-byte signature (the bytes at some location in the AIM client) to server</a:t>
            </a:r>
          </a:p>
          <a:p>
            <a:pPr lvl="2" eaLnBrk="1" hangingPunct="1"/>
            <a:r>
              <a:rPr lang="en-US" dirty="0"/>
              <a:t>When Microsoft changed code to match signature, AOL changed signature location</a:t>
            </a:r>
          </a:p>
          <a:p>
            <a:pPr lvl="2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3662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04800"/>
            <a:ext cx="8991600" cy="5486400"/>
          </a:xfrm>
        </p:spPr>
        <p:txBody>
          <a:bodyPr/>
          <a:lstStyle/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To: rms@pharlap.com </a:t>
            </a:r>
          </a:p>
          <a:p>
            <a:pPr marL="223838" indent="-223838" defTabSz="895350">
              <a:spcBef>
                <a:spcPct val="0"/>
              </a:spcBef>
              <a:buNone/>
            </a:pPr>
            <a:endParaRPr lang="en-US" sz="1400">
              <a:latin typeface="Courier New" pitchFamily="49" charset="0"/>
            </a:endParaRP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Mr. Smith,</a:t>
            </a:r>
          </a:p>
          <a:p>
            <a:pPr marL="223838" indent="-223838" defTabSz="895350">
              <a:spcBef>
                <a:spcPct val="0"/>
              </a:spcBef>
              <a:buNone/>
            </a:pPr>
            <a:endParaRPr lang="en-US" sz="1400">
              <a:latin typeface="Courier New" pitchFamily="49" charset="0"/>
            </a:endParaRP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no response.</a:t>
            </a:r>
          </a:p>
          <a:p>
            <a:pPr marL="223838" indent="-223838" defTabSz="895350">
              <a:spcBef>
                <a:spcPct val="0"/>
              </a:spcBef>
              <a:buNone/>
            </a:pPr>
            <a:endParaRPr lang="en-US" sz="1400">
              <a:latin typeface="Courier New" pitchFamily="49" charset="0"/>
            </a:endParaRP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...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....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>
              <a:spcBef>
                <a:spcPct val="0"/>
              </a:spcBef>
              <a:buNone/>
            </a:pPr>
            <a:endParaRPr lang="en-US" sz="1400">
              <a:latin typeface="Courier New" pitchFamily="49" charset="0"/>
            </a:endParaRP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Sincerely,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Phil Bucking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Founder, Bucking Consulting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5638800" y="5429251"/>
            <a:ext cx="4419600" cy="64633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  <p:extLst>
      <p:ext uri="{BB962C8B-B14F-4D97-AF65-F5344CB8AC3E}">
        <p14:creationId xmlns:p14="http://schemas.microsoft.com/office/powerpoint/2010/main" val="3870798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881189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Worm: A program that</a:t>
            </a:r>
          </a:p>
          <a:p>
            <a:pPr lvl="1" eaLnBrk="1" hangingPunct="1"/>
            <a:r>
              <a:rPr lang="en-US" dirty="0"/>
              <a:t>Can run by itself</a:t>
            </a:r>
          </a:p>
          <a:p>
            <a:pPr lvl="1" eaLnBrk="1" hangingPunct="1"/>
            <a:r>
              <a:rPr lang="en-US" dirty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Virus: Code that</a:t>
            </a:r>
          </a:p>
          <a:p>
            <a:pPr lvl="1" eaLnBrk="1" hangingPunct="1"/>
            <a:r>
              <a:rPr lang="en-US" dirty="0"/>
              <a:t>Adds itself to other programs</a:t>
            </a:r>
          </a:p>
          <a:p>
            <a:pPr lvl="1" eaLnBrk="1" hangingPunct="1"/>
            <a:r>
              <a:rPr lang="en-US" dirty="0"/>
              <a:t>Does not run independently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Both are (usually) designed to spread among computers and to wreak havoc</a:t>
            </a:r>
          </a:p>
        </p:txBody>
      </p:sp>
    </p:spTree>
    <p:extLst>
      <p:ext uri="{BB962C8B-B14F-4D97-AF65-F5344CB8AC3E}">
        <p14:creationId xmlns:p14="http://schemas.microsoft.com/office/powerpoint/2010/main" val="24433471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4191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4191000" y="3499006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4191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4191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800" y="533400"/>
            <a:ext cx="65786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676400" y="2066926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local	0x00007ffe4d3be87c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p1 	0x00007f7262a1e010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p3 	0x00007f7162a1d010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p4	0x000000008359d120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p2	0x000000008359d010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 err="1">
                <a:latin typeface="Courier New" pitchFamily="49" charset="0"/>
              </a:rPr>
              <a:t>big_array</a:t>
            </a:r>
            <a:r>
              <a:rPr lang="en-US" dirty="0">
                <a:latin typeface="Courier New" pitchFamily="49" charset="0"/>
              </a:rPr>
              <a:t> 	0x0000000080601060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 err="1">
                <a:latin typeface="Courier New" pitchFamily="49" charset="0"/>
              </a:rPr>
              <a:t>huge_array</a:t>
            </a:r>
            <a:r>
              <a:rPr lang="en-US" dirty="0">
                <a:latin typeface="Courier New" pitchFamily="49" charset="0"/>
              </a:rPr>
              <a:t> 	0x0000000000601060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main()	0x000000000040060c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useless() 	0x0000000000400590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1981200" y="1214438"/>
            <a:ext cx="185724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47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7391400" y="6262689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8382000" y="914400"/>
            <a:ext cx="14478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8382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8382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8382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>
                <a:latin typeface="Calibri" pitchFamily="34" charset="0"/>
              </a:rPr>
              <a:t>Heap</a:t>
            </a:r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9105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294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8382000" y="2667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9105900" y="3276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884780" y="2819402"/>
            <a:ext cx="1497220" cy="22859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879912" y="3066106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858000" y="3398065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8382000" y="15240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9105900" y="19050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8382000" y="2665414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8382000" y="9144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dirty="0">
                <a:latin typeface="Calibri" pitchFamily="34" charset="0"/>
              </a:rPr>
              <a:t>Libraries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6871390" y="2514600"/>
            <a:ext cx="1510610" cy="2286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693202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Runaway Stack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0876" y="4191000"/>
            <a:ext cx="4632325" cy="2143125"/>
          </a:xfrm>
        </p:spPr>
        <p:txBody>
          <a:bodyPr/>
          <a:lstStyle/>
          <a:p>
            <a:r>
              <a:rPr lang="en-US" dirty="0"/>
              <a:t>Functions store local data on in stack frame</a:t>
            </a:r>
          </a:p>
          <a:p>
            <a:r>
              <a:rPr lang="en-US" dirty="0"/>
              <a:t>Recursive functions cause deep nesting of frames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981200" y="1371601"/>
            <a:ext cx="5791200" cy="26750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[2&lt;&lt;15];  /* 2~17 =  128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KiB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*/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. 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); 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[0] = (2&lt;&lt;13)-1;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[0]] = x-1;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[0]] == 0)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[0]]) - 1;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94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drawn to scale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8268418" y="1143000"/>
            <a:ext cx="14478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867400" y="9906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8268418" y="17526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8992318" y="21336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8268418" y="1143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dirty="0">
                <a:latin typeface="Calibri" pitchFamily="34" charset="0"/>
              </a:rPr>
              <a:t>Libraries</a:t>
            </a:r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 rot="10800000">
            <a:off x="9774956" y="1752601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74981" y="21399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8MB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8268418" y="2894014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629400" y="4343400"/>
            <a:ext cx="3505200" cy="224420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runaway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48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48.  a at 0x7fffd43e45d0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47.  a at 0x7fffd43a45c0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46.  a at 0x7fffd43645b0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45.  a at 0x7fffd43245a0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. . .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4.  a at 0x7fffd38e4310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3.  a at 0x7fffd38a4300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2.  a at 0x7fffd38642f0</a:t>
            </a:r>
          </a:p>
          <a:p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Segmentation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fault</a:t>
            </a:r>
            <a:endParaRPr lang="nb-NO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93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1881189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Recall: 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1981200" y="6096001"/>
            <a:ext cx="8229600" cy="563563"/>
          </a:xfr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2349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</a:p>
          <a:p>
            <a:pPr lvl="0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2362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3760</Words>
  <Application>Microsoft Office PowerPoint</Application>
  <PresentationFormat>Widescreen</PresentationFormat>
  <Paragraphs>1118</Paragraphs>
  <Slides>52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2" baseType="lpstr">
      <vt:lpstr>MS Mincho</vt:lpstr>
      <vt:lpstr>ＭＳ Ｐゴシック</vt:lpstr>
      <vt:lpstr>Arial</vt:lpstr>
      <vt:lpstr>Arial Narrow</vt:lpstr>
      <vt:lpstr>Calibri</vt:lpstr>
      <vt:lpstr>Calibri Bold</vt:lpstr>
      <vt:lpstr>Calibri Bold Italic</vt:lpstr>
      <vt:lpstr>Calibri Light</vt:lpstr>
      <vt:lpstr>Courier New</vt:lpstr>
      <vt:lpstr>Courier New Bold</vt:lpstr>
      <vt:lpstr>Lucida Grande</vt:lpstr>
      <vt:lpstr>Monaco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Office Theme</vt:lpstr>
      <vt:lpstr>Worksheet</vt:lpstr>
      <vt:lpstr>PowerPoint Presentation</vt:lpstr>
      <vt:lpstr>Today</vt:lpstr>
      <vt:lpstr>x86-64 Linux Memory Layout</vt:lpstr>
      <vt:lpstr>ulimit –s –a to check in Ubuntu</vt:lpstr>
      <vt:lpstr>Memory Allocation Example</vt:lpstr>
      <vt:lpstr>x86-64 Example Addresses</vt:lpstr>
      <vt:lpstr>Runaway Stack Example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 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Stack Smashing Attacks</vt:lpstr>
      <vt:lpstr>Crafting Smashing String</vt:lpstr>
      <vt:lpstr>Smashing String Effect</vt:lpstr>
      <vt:lpstr>Demo gcc needs to compiled with –fno-stack-protector </vt:lpstr>
      <vt:lpstr>Code Injection Attacks</vt:lpstr>
      <vt:lpstr>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overflow binary works with 8 bytes after which it detects crash. But only 7 bytes could be inserted as puts puts “00”. But we could allow 8 bytes. Reason being is canary has “00 “ at end as well. Lets see from demo.</vt:lpstr>
      <vt:lpstr>Return-Oriented Programming Attacks</vt:lpstr>
      <vt:lpstr>Gadget Example #1</vt:lpstr>
      <vt:lpstr>Gadget Example #2</vt:lpstr>
      <vt:lpstr>ROP Execution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on IA32</vt:lpstr>
      <vt:lpstr>Byte Ordering on Sun</vt:lpstr>
      <vt:lpstr>Byte Ordering on x86-64</vt:lpstr>
      <vt:lpstr>Summary of Compound Types in C</vt:lpstr>
      <vt:lpstr>Summary</vt:lpstr>
      <vt:lpstr>Exploits Based on Buffer Overflows</vt:lpstr>
      <vt:lpstr>Example: the original Internet worm (1988)</vt:lpstr>
      <vt:lpstr>Example 2: IM War</vt:lpstr>
      <vt:lpstr>IM War (cont.)</vt:lpstr>
      <vt:lpstr>PowerPoint Presentation</vt:lpstr>
      <vt:lpstr>Aside: Worms and Viruses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19</cp:revision>
  <dcterms:created xsi:type="dcterms:W3CDTF">2018-05-29T22:02:00Z</dcterms:created>
  <dcterms:modified xsi:type="dcterms:W3CDTF">2018-05-31T21:59:08Z</dcterms:modified>
</cp:coreProperties>
</file>