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7" r:id="rId6"/>
    <p:sldId id="291" r:id="rId7"/>
    <p:sldId id="260" r:id="rId8"/>
    <p:sldId id="262" r:id="rId9"/>
    <p:sldId id="290" r:id="rId10"/>
    <p:sldId id="263" r:id="rId11"/>
    <p:sldId id="265" r:id="rId12"/>
    <p:sldId id="266" r:id="rId13"/>
    <p:sldId id="264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3076"/>
  </p:normalViewPr>
  <p:slideViewPr>
    <p:cSldViewPr snapToGrid="0" snapToObjects="1">
      <p:cViewPr varScale="1">
        <p:scale>
          <a:sx n="122" d="100"/>
          <a:sy n="122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0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0AED-E321-974A-B96D-B500F59677C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127F-3458-5940-87C9-739A42D1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 and</a:t>
            </a:r>
            <a:br>
              <a:rPr lang="en-US" dirty="0" smtClean="0"/>
            </a:br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dirty="0" smtClean="0"/>
              <a:t>/13/2017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60" y="4532674"/>
            <a:ext cx="2943880" cy="2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0586" y="204232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belgium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france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france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spain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germany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austria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germany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denmark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germany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switzerland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netherlands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belgium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netherlands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germany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spain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portugal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route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 ) :-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route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 ) :-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),</a:t>
            </a:r>
          </a:p>
          <a:p>
            <a:r>
              <a:rPr lang="fr-FR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route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fr-FR" dirty="0" smtClean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endParaRPr lang="fr-FR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6586" y="20238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&gt; route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netherlands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portugal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8985" y="1146408"/>
            <a:ext cx="221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Knowledge base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23411" y="114641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Queries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7714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53117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0586" y="204232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...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route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[ </a:t>
            </a:r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go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) ] ) :-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route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[ </a:t>
            </a:r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go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) | </a:t>
            </a:r>
            <a:r>
              <a:rPr lang="fr-FR" dirty="0" err="1" smtClean="0">
                <a:solidFill>
                  <a:srgbClr val="19177C"/>
                </a:solidFill>
                <a:latin typeface="Courier" charset="0"/>
              </a:rPr>
              <a:t>ZtoB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 ] ) :-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borders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),</a:t>
            </a:r>
          </a:p>
          <a:p>
            <a:r>
              <a:rPr lang="fr-FR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route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B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err="1" smtClean="0">
                <a:solidFill>
                  <a:srgbClr val="19177C"/>
                </a:solidFill>
                <a:latin typeface="Courier" charset="0"/>
              </a:rPr>
              <a:t>ZtoB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endParaRPr lang="fr-FR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6586" y="20238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&gt; </a:t>
            </a:r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route</a:t>
            </a:r>
            <a:r>
              <a:rPr lang="fr-FR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netherlands</a:t>
            </a:r>
            <a:r>
              <a:rPr lang="fr-FR" dirty="0" err="1" smtClean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portugal</a:t>
            </a:r>
            <a:r>
              <a:rPr lang="fr-FR" dirty="0" err="1" smtClean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fr-FR" dirty="0" err="1" smtClean="0">
                <a:solidFill>
                  <a:srgbClr val="19177C"/>
                </a:solidFill>
                <a:latin typeface="Courier" charset="0"/>
              </a:rPr>
              <a:t>R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fr-FR" dirty="0" smtClean="0">
                <a:solidFill>
                  <a:srgbClr val="19177C"/>
                </a:solidFill>
                <a:latin typeface="Courier" charset="0"/>
              </a:rPr>
              <a:t>R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fr-FR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 [</a:t>
            </a:r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go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netherlands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belgium</a:t>
            </a:r>
            <a:r>
              <a:rPr lang="fr-FR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fr-F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fr-FR" dirty="0" smtClean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go</a:t>
            </a:r>
            <a:r>
              <a:rPr lang="fr-FR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belgium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france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fr-FR" dirty="0">
                <a:solidFill>
                  <a:prstClr val="black"/>
                </a:solidFill>
                <a:latin typeface="Courier" charset="0"/>
              </a:rPr>
              <a:t>     </a:t>
            </a:r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go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france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spain</a:t>
            </a:r>
            <a:r>
              <a:rPr lang="fr-FR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fr-F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fr-FR" dirty="0" smtClean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fr-FR" dirty="0" smtClean="0">
                <a:solidFill>
                  <a:srgbClr val="0000FF"/>
                </a:solidFill>
                <a:latin typeface="Courier" charset="0"/>
              </a:rPr>
              <a:t>go</a:t>
            </a:r>
            <a:r>
              <a:rPr lang="fr-FR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spain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fr-FR" dirty="0" err="1" smtClean="0">
                <a:solidFill>
                  <a:srgbClr val="BA2121"/>
                </a:solidFill>
                <a:latin typeface="Courier" charset="0"/>
              </a:rPr>
              <a:t>portugal</a:t>
            </a:r>
            <a:r>
              <a:rPr lang="fr-FR" dirty="0">
                <a:solidFill>
                  <a:prstClr val="black"/>
                </a:solidFill>
                <a:latin typeface="Courier" charset="0"/>
              </a:rPr>
              <a:t>)]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8985" y="1146408"/>
            <a:ext cx="221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Knowledge base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23411" y="114641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Queries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7714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53117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68985" y="1146408"/>
            <a:ext cx="221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Knowledge base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23411" y="114641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Queries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7714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53117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7714" y="2233390"/>
            <a:ext cx="56137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tidy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 [], [] ).</a:t>
            </a:r>
          </a:p>
          <a:p>
            <a:endParaRPr lang="en-US" sz="16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tidy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 [ 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Toy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| </a:t>
            </a:r>
            <a:r>
              <a:rPr lang="en-US" sz="1600" dirty="0" err="1" smtClean="0">
                <a:solidFill>
                  <a:srgbClr val="19177C"/>
                </a:solidFill>
                <a:latin typeface="Courier" charset="0"/>
              </a:rPr>
              <a:t>OtherToys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],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[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pick_up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Toy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move_to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toybox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drop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Toy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 | </a:t>
            </a:r>
            <a:r>
              <a:rPr lang="en-US" sz="1600" dirty="0" err="1" smtClean="0">
                <a:solidFill>
                  <a:srgbClr val="19177C"/>
                </a:solidFill>
                <a:latin typeface="Courier" charset="0"/>
              </a:rPr>
              <a:t>OtherCommands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] ) :-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tidy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sz="1600" dirty="0" err="1" smtClean="0">
                <a:solidFill>
                  <a:srgbClr val="19177C"/>
                </a:solidFill>
                <a:latin typeface="Courier" charset="0"/>
              </a:rPr>
              <a:t>OtherToys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err="1" smtClean="0">
                <a:solidFill>
                  <a:srgbClr val="19177C"/>
                </a:solidFill>
                <a:latin typeface="Courier" charset="0"/>
              </a:rPr>
              <a:t>OtherCommands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).</a:t>
            </a:r>
            <a:endParaRPr lang="en-US" sz="1600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53117" y="2233390"/>
            <a:ext cx="70604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&gt; tidy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 [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teddy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ball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golly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bat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], </a:t>
            </a:r>
            <a:r>
              <a:rPr lang="en-US" sz="1600" dirty="0" err="1" smtClean="0">
                <a:solidFill>
                  <a:srgbClr val="19177C"/>
                </a:solidFill>
                <a:latin typeface="Courier" charset="0"/>
              </a:rPr>
              <a:t>Cmds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endParaRPr lang="en-US" sz="16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600" dirty="0" err="1" smtClean="0">
                <a:solidFill>
                  <a:srgbClr val="19177C"/>
                </a:solidFill>
                <a:latin typeface="Courier" charset="0"/>
              </a:rPr>
              <a:t>Cmds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[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pick_up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teddy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 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move_to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toybox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drop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teddy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        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pick_up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ball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move_to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toybox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drop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ball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        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pick_up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golly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move_to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toybox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drop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golly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        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pick_up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bat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move_to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toybox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drop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bat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)]</a:t>
            </a:r>
          </a:p>
        </p:txBody>
      </p:sp>
      <p:sp>
        <p:nvSpPr>
          <p:cNvPr id="3" name="Rectangle 2"/>
          <p:cNvSpPr/>
          <p:nvPr/>
        </p:nvSpPr>
        <p:spPr>
          <a:xfrm>
            <a:off x="527714" y="489565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“This is how to tidy up your room:</a:t>
            </a:r>
            <a:r>
              <a:rPr lang="en-US" i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i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b="0" i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     if there are no toys lying around,</a:t>
            </a:r>
            <a:r>
              <a:rPr lang="en-US" i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i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b="0" i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    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do nothing.</a:t>
            </a:r>
            <a:r>
              <a:rPr lang="en-US" i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i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b="0" i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     if there is a toy lying around,</a:t>
            </a:r>
            <a:r>
              <a:rPr lang="en-US" i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i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b="0" i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           pick it up and put it in the </a:t>
            </a:r>
            <a:r>
              <a:rPr lang="en-US" b="0" i="1" dirty="0" err="1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toybox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en-US" i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i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b="0" i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           and tidy up your room.”      - Patrick Winston</a:t>
            </a:r>
            <a:endParaRPr lang="en-US" i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1668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fr-FR" dirty="0">
              <a:solidFill>
                <a:prstClr val="black"/>
              </a:solidFill>
              <a:latin typeface="Courier" charset="0"/>
            </a:endParaRPr>
          </a:p>
          <a:p>
            <a:endParaRPr lang="fr-FR" dirty="0">
              <a:solidFill>
                <a:prstClr val="black"/>
              </a:solidFill>
              <a:latin typeface="Courier" charset="0"/>
            </a:endParaRPr>
          </a:p>
          <a:p>
            <a:r>
              <a:rPr lang="fr-FR" dirty="0">
                <a:solidFill>
                  <a:prstClr val="black"/>
                </a:solidFill>
                <a:latin typeface="Courier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714" y="2240376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mother_child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trude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sally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father_child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tom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sally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father_child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tom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erica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father_child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mike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tom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sibling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      :-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parent_child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),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parent_child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Z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parent_child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 :-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father_child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parent_child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 :-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mother_child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8985" y="1146408"/>
            <a:ext cx="221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Knowledge base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23411" y="114641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Queries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7714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3117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65156" y="2312276"/>
            <a:ext cx="3887603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&gt; sibling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sally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erica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true</a:t>
            </a:r>
          </a:p>
          <a:p>
            <a:endParaRPr lang="en-US" sz="1600" dirty="0" smtClean="0">
              <a:solidFill>
                <a:srgbClr val="0000FF"/>
              </a:solidFill>
              <a:latin typeface="Courier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parent_child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Parent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erica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parent_child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Parent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sally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Parent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tom</a:t>
            </a:r>
            <a:endParaRPr lang="en-US" sz="1600" dirty="0">
              <a:solidFill>
                <a:prstClr val="black"/>
              </a:solidFill>
              <a:latin typeface="Courier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Courier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" charset="0"/>
              </a:rPr>
              <a:t>parent_child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Parent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Parent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tom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sally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</a:p>
          <a:p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Parent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tom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erica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</a:p>
          <a:p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Parent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mike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tom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</a:p>
          <a:p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Parent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err="1" smtClean="0">
                <a:solidFill>
                  <a:srgbClr val="BA2121"/>
                </a:solidFill>
                <a:latin typeface="Courier" charset="0"/>
              </a:rPr>
              <a:t>trude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1600" dirty="0" smtClean="0">
                <a:solidFill>
                  <a:srgbClr val="19177C"/>
                </a:solidFill>
                <a:latin typeface="Courier" charset="0"/>
              </a:rPr>
              <a:t>Child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sally</a:t>
            </a:r>
            <a:r>
              <a:rPr lang="en-US" sz="1600" dirty="0">
                <a:solidFill>
                  <a:prstClr val="black"/>
                </a:solidFill>
                <a:latin typeface="Courier" charset="0"/>
              </a:rPr>
              <a:t>.</a:t>
            </a:r>
          </a:p>
          <a:p>
            <a:endParaRPr lang="en-US" sz="1600" dirty="0">
              <a:solidFill>
                <a:prstClr val="black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6673" cy="4351338"/>
          </a:xfrm>
        </p:spPr>
        <p:txBody>
          <a:bodyPr/>
          <a:lstStyle/>
          <a:p>
            <a:r>
              <a:rPr lang="en-US" dirty="0" smtClean="0"/>
              <a:t>Can use trace. or </a:t>
            </a:r>
            <a:r>
              <a:rPr lang="en-US" dirty="0" err="1" smtClean="0"/>
              <a:t>notrace</a:t>
            </a:r>
            <a:r>
              <a:rPr lang="en-US" dirty="0" smtClean="0"/>
              <a:t>. to trace execution.  (see tutorials)</a:t>
            </a:r>
          </a:p>
          <a:p>
            <a:r>
              <a:rPr lang="en-US" dirty="0" smtClean="0"/>
              <a:t>Also check out spy (like a breakpoint)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668" y="0"/>
            <a:ext cx="357619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1" y="3358453"/>
            <a:ext cx="4123592" cy="34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Logic programming languages are fundamentally</a:t>
            </a:r>
            <a:r>
              <a:rPr lang="en-US" dirty="0"/>
              <a:t> </a:t>
            </a:r>
            <a:r>
              <a:rPr lang="en-US" dirty="0" smtClean="0"/>
              <a:t> different from imperative programming languages.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State “this is true about the result”, not “this is how to compute the result”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Encode a </a:t>
            </a:r>
            <a:r>
              <a:rPr lang="en-US" i="1" dirty="0" smtClean="0"/>
              <a:t>knowledge base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Interact with the knowledge base through </a:t>
            </a:r>
            <a:r>
              <a:rPr lang="en-US" i="1" dirty="0" smtClean="0"/>
              <a:t>queries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underlying inference engine will attempt to answer your queries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It works by building constructive proofs that your queries are entailed by the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9282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i="1" dirty="0" err="1" smtClean="0"/>
              <a:t>Programmation</a:t>
            </a:r>
            <a:r>
              <a:rPr lang="en-US" i="1" dirty="0" smtClean="0"/>
              <a:t> en </a:t>
            </a:r>
            <a:r>
              <a:rPr lang="en-US" i="1" dirty="0" err="1" smtClean="0"/>
              <a:t>logique</a:t>
            </a:r>
            <a:r>
              <a:rPr lang="en-US" i="1" dirty="0" smtClean="0"/>
              <a:t>  </a:t>
            </a:r>
            <a:r>
              <a:rPr lang="en-US" dirty="0" smtClean="0"/>
              <a:t>(“Programming in logic”)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Alain </a:t>
            </a:r>
            <a:r>
              <a:rPr lang="en-US" dirty="0" err="1" smtClean="0"/>
              <a:t>Colmeraeur</a:t>
            </a:r>
            <a:r>
              <a:rPr lang="en-US" dirty="0" smtClean="0"/>
              <a:t> &amp; Philippe </a:t>
            </a:r>
            <a:r>
              <a:rPr lang="en-US" dirty="0" err="1" smtClean="0"/>
              <a:t>Roussel</a:t>
            </a:r>
            <a:r>
              <a:rPr lang="en-US" dirty="0" smtClean="0"/>
              <a:t>, 1971-1973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With help from theorem proving folks such as Robert Kowalski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Original project: Type in French statements &amp; questions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Computer needed NLP and deductive reasoning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Efficiency by David Warren, 1977 (compiler, virtual machine)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One of the foundations of early efforts in AI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Prolog favored by the European AI community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LISP favored by the American AI community</a:t>
            </a:r>
          </a:p>
        </p:txBody>
      </p:sp>
    </p:spTree>
    <p:extLst>
      <p:ext uri="{BB962C8B-B14F-4D97-AF65-F5344CB8AC3E}">
        <p14:creationId xmlns:p14="http://schemas.microsoft.com/office/powerpoint/2010/main" val="1344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Intelligent database retrieval</a:t>
            </a:r>
          </a:p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Expert systems</a:t>
            </a:r>
          </a:p>
          <a:p>
            <a:r>
              <a:rPr lang="en-US" dirty="0" smtClean="0"/>
              <a:t>Ontologies</a:t>
            </a:r>
          </a:p>
          <a:p>
            <a:r>
              <a:rPr lang="en-US" dirty="0" smtClean="0"/>
              <a:t>Theorem proving</a:t>
            </a:r>
          </a:p>
          <a:p>
            <a:r>
              <a:rPr lang="en-US" dirty="0" smtClean="0"/>
              <a:t>Robot planning</a:t>
            </a:r>
          </a:p>
          <a:p>
            <a:r>
              <a:rPr lang="en-US" dirty="0" smtClean="0"/>
              <a:t>Automated reasoning</a:t>
            </a:r>
            <a:r>
              <a:rPr lang="en-US" dirty="0"/>
              <a:t> </a:t>
            </a:r>
            <a:r>
              <a:rPr lang="en-US" dirty="0" smtClean="0"/>
              <a:t>/ problem solving</a:t>
            </a:r>
          </a:p>
          <a:p>
            <a:r>
              <a:rPr lang="en-US" dirty="0" smtClean="0"/>
              <a:t>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in one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Everything in Prolog is built from </a:t>
            </a:r>
            <a:r>
              <a:rPr lang="en-US" i="1" dirty="0" smtClean="0">
                <a:solidFill>
                  <a:srgbClr val="0000CC"/>
                </a:solidFill>
              </a:rPr>
              <a:t>terms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Three kinds of terms: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Constants: integers, real numbers, atoms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Variables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Compound terms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Prolog language system maintains a collection of facts and rules of inference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Prolog program is just a set of rules for this rule base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simplest kind of thing in the rule base is a </a:t>
            </a:r>
            <a:r>
              <a:rPr lang="en-US" i="1" dirty="0" smtClean="0">
                <a:solidFill>
                  <a:srgbClr val="FF0000"/>
                </a:solidFill>
              </a:rPr>
              <a:t>fact</a:t>
            </a:r>
            <a:r>
              <a:rPr lang="en-US" dirty="0" smtClean="0"/>
              <a:t>: a term followed by a period</a:t>
            </a:r>
          </a:p>
        </p:txBody>
      </p:sp>
    </p:spTree>
    <p:extLst>
      <p:ext uri="{BB962C8B-B14F-4D97-AF65-F5344CB8AC3E}">
        <p14:creationId xmlns:p14="http://schemas.microsoft.com/office/powerpoint/2010/main" val="20165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www.cs.toronto.edu</a:t>
            </a:r>
            <a:r>
              <a:rPr lang="en-US" dirty="0"/>
              <a:t>/~</a:t>
            </a:r>
            <a:r>
              <a:rPr lang="en-US" dirty="0" err="1" smtClean="0"/>
              <a:t>sheila</a:t>
            </a:r>
            <a:r>
              <a:rPr lang="en-US" dirty="0" smtClean="0"/>
              <a:t>/324/f05/tuts/</a:t>
            </a:r>
            <a:r>
              <a:rPr lang="en-US" dirty="0" err="1" smtClean="0"/>
              <a:t>swi.pdf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www.cpp.edu</a:t>
            </a:r>
            <a:r>
              <a:rPr lang="en-US" dirty="0"/>
              <a:t>/~</a:t>
            </a:r>
            <a:r>
              <a:rPr lang="en-US" dirty="0" err="1"/>
              <a:t>jrfisher</a:t>
            </a:r>
            <a:r>
              <a:rPr lang="en-US" dirty="0"/>
              <a:t>/www/</a:t>
            </a:r>
            <a:r>
              <a:rPr lang="en-US" dirty="0" err="1"/>
              <a:t>prolog_tutorial</a:t>
            </a:r>
            <a:r>
              <a:rPr lang="en-US" dirty="0"/>
              <a:t>/contents.html#1</a:t>
            </a:r>
          </a:p>
        </p:txBody>
      </p:sp>
    </p:spTree>
    <p:extLst>
      <p:ext uri="{BB962C8B-B14F-4D97-AF65-F5344CB8AC3E}">
        <p14:creationId xmlns:p14="http://schemas.microsoft.com/office/powerpoint/2010/main" val="143296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752" y="28854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socrates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human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pt-BR" dirty="0" err="1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pt-BR" dirty="0" smtClean="0">
                <a:solidFill>
                  <a:srgbClr val="BA2121"/>
                </a:solidFill>
                <a:latin typeface="Courier" charset="0"/>
              </a:rPr>
              <a:t>mortal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 ) :- </a:t>
            </a:r>
            <a:r>
              <a:rPr lang="pt-BR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pt-BR" dirty="0" err="1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pt-BR" dirty="0" err="1" smtClean="0">
                <a:solidFill>
                  <a:srgbClr val="BA2121"/>
                </a:solidFill>
                <a:latin typeface="Courier" charset="0"/>
              </a:rPr>
              <a:t>human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12465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3714" y="198217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socrates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mortal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socrates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human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Person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human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Person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socrates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" charset="0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Person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mortal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r>
              <a:rPr lang="en-US" dirty="0" smtClean="0">
                <a:solidFill>
                  <a:srgbClr val="19177C"/>
                </a:solidFill>
                <a:latin typeface="Courier" charset="0"/>
              </a:rPr>
              <a:t>Person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socrates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714" y="19821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en-US" dirty="0" err="1" smtClean="0">
                <a:solidFill>
                  <a:srgbClr val="BA2121"/>
                </a:solidFill>
                <a:latin typeface="Courier" charset="0"/>
              </a:rPr>
              <a:t>socrates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smtClean="0">
                <a:solidFill>
                  <a:srgbClr val="BA2121"/>
                </a:solidFill>
                <a:latin typeface="Courier" charset="0"/>
              </a:rPr>
              <a:t>human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).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pt-BR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pt-BR" dirty="0" err="1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pt-BR" dirty="0" smtClean="0">
                <a:solidFill>
                  <a:srgbClr val="BA2121"/>
                </a:solidFill>
                <a:latin typeface="Courier" charset="0"/>
              </a:rPr>
              <a:t>mortal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 ) :- </a:t>
            </a:r>
            <a:r>
              <a:rPr lang="pt-BR" dirty="0" err="1" smtClean="0">
                <a:solidFill>
                  <a:srgbClr val="0000FF"/>
                </a:solidFill>
                <a:latin typeface="Courier" charset="0"/>
              </a:rPr>
              <a:t>is_a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pt-BR" dirty="0" err="1" smtClean="0">
                <a:solidFill>
                  <a:srgbClr val="19177C"/>
                </a:solidFill>
                <a:latin typeface="Courier" charset="0"/>
              </a:rPr>
              <a:t>X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pt-BR" dirty="0" err="1" smtClean="0">
                <a:solidFill>
                  <a:srgbClr val="BA2121"/>
                </a:solidFill>
                <a:latin typeface="Courier" charset="0"/>
              </a:rPr>
              <a:t>human</a:t>
            </a:r>
            <a:r>
              <a:rPr lang="pt-BR" dirty="0">
                <a:solidFill>
                  <a:prstClr val="black"/>
                </a:solidFill>
                <a:latin typeface="Courier" charset="0"/>
              </a:rPr>
              <a:t> 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8985" y="1146408"/>
            <a:ext cx="221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Knowledge base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23411" y="114641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Queries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7714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53117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1668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fr-FR" dirty="0">
              <a:solidFill>
                <a:prstClr val="black"/>
              </a:solidFill>
              <a:latin typeface="Courier" charset="0"/>
            </a:endParaRPr>
          </a:p>
          <a:p>
            <a:endParaRPr lang="fr-FR" dirty="0">
              <a:solidFill>
                <a:prstClr val="black"/>
              </a:solidFill>
              <a:latin typeface="Courier" charset="0"/>
            </a:endParaRPr>
          </a:p>
          <a:p>
            <a:r>
              <a:rPr lang="fr-FR" dirty="0">
                <a:solidFill>
                  <a:prstClr val="black"/>
                </a:solidFill>
                <a:latin typeface="Courier" charset="0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714" y="224037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factorial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0,1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).</a:t>
            </a:r>
            <a:endParaRPr lang="en-US" sz="16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" charset="0"/>
              </a:rPr>
              <a:t>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factorial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A,B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 :-</a:t>
            </a:r>
            <a:endParaRPr lang="en-US" sz="16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           A &gt; 0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,</a:t>
            </a:r>
            <a:endParaRPr lang="en-US" sz="16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           C </a:t>
            </a:r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is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A-1,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           factorial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C,D)</a:t>
            </a:r>
          </a:p>
          <a:p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           B </a:t>
            </a:r>
            <a:r>
              <a:rPr lang="en-US" sz="1600" dirty="0">
                <a:solidFill>
                  <a:srgbClr val="0000FF"/>
                </a:solidFill>
                <a:latin typeface="Courier" charset="0"/>
              </a:rPr>
              <a:t>is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A*D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.</a:t>
            </a:r>
            <a:endParaRPr lang="en-US" sz="1600" dirty="0">
              <a:solidFill>
                <a:prstClr val="black"/>
              </a:solidFill>
              <a:latin typeface="Courier" charset="0"/>
            </a:endParaRPr>
          </a:p>
          <a:p>
            <a:endParaRPr lang="en-US" sz="1600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8985" y="1146408"/>
            <a:ext cx="221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Knowledge base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23411" y="114641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Queries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7714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3117" y="1799146"/>
            <a:ext cx="5299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65156" y="2312276"/>
            <a:ext cx="29001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" charset="0"/>
              </a:rPr>
              <a:t>&gt; factorial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10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sz="1600" dirty="0" smtClean="0">
                <a:solidFill>
                  <a:srgbClr val="BA2121"/>
                </a:solidFill>
                <a:latin typeface="Courier" charset="0"/>
              </a:rPr>
              <a:t>What</a:t>
            </a:r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).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" charset="0"/>
              </a:rPr>
              <a:t>What=3628800</a:t>
            </a:r>
          </a:p>
          <a:p>
            <a:endParaRPr lang="en-US" sz="1600" dirty="0" smtClean="0">
              <a:solidFill>
                <a:srgbClr val="0000FF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768</Words>
  <Application>Microsoft Macintosh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</vt:lpstr>
      <vt:lpstr>Arial</vt:lpstr>
      <vt:lpstr>Office Theme</vt:lpstr>
      <vt:lpstr>Prolog and declarative programming</vt:lpstr>
      <vt:lpstr>Declarative programming</vt:lpstr>
      <vt:lpstr>Prolog</vt:lpstr>
      <vt:lpstr>Applications of Prolog</vt:lpstr>
      <vt:lpstr>Prolog in one slide</vt:lpstr>
      <vt:lpstr>Helpful tutorials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Debugging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and declarative programming</dc:title>
  <dc:creator>Microsoft Office User</dc:creator>
  <cp:lastModifiedBy>David Wingate</cp:lastModifiedBy>
  <cp:revision>70</cp:revision>
  <dcterms:created xsi:type="dcterms:W3CDTF">2016-04-01T15:22:58Z</dcterms:created>
  <dcterms:modified xsi:type="dcterms:W3CDTF">2017-10-13T14:57:17Z</dcterms:modified>
</cp:coreProperties>
</file>