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34" r:id="rId4"/>
    <p:sldId id="323" r:id="rId5"/>
    <p:sldId id="335" r:id="rId6"/>
    <p:sldId id="302" r:id="rId7"/>
    <p:sldId id="303" r:id="rId8"/>
    <p:sldId id="259" r:id="rId9"/>
    <p:sldId id="324" r:id="rId10"/>
    <p:sldId id="325" r:id="rId11"/>
    <p:sldId id="327" r:id="rId12"/>
    <p:sldId id="328" r:id="rId13"/>
    <p:sldId id="326" r:id="rId14"/>
    <p:sldId id="304" r:id="rId15"/>
    <p:sldId id="305" r:id="rId16"/>
    <p:sldId id="330" r:id="rId17"/>
    <p:sldId id="320" r:id="rId18"/>
    <p:sldId id="322" r:id="rId19"/>
    <p:sldId id="321" r:id="rId20"/>
    <p:sldId id="317" r:id="rId21"/>
    <p:sldId id="316" r:id="rId22"/>
    <p:sldId id="332" r:id="rId23"/>
    <p:sldId id="319" r:id="rId24"/>
    <p:sldId id="333" r:id="rId25"/>
    <p:sldId id="318" r:id="rId26"/>
    <p:sldId id="336" r:id="rId27"/>
    <p:sldId id="337"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1" autoAdjust="0"/>
    <p:restoredTop sz="81158" autoAdjust="0"/>
  </p:normalViewPr>
  <p:slideViewPr>
    <p:cSldViewPr snapToGrid="0">
      <p:cViewPr varScale="1">
        <p:scale>
          <a:sx n="69" d="100"/>
          <a:sy n="69" d="100"/>
        </p:scale>
        <p:origin x="45" y="99"/>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5/9/2019 7:54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hyperlink" Target="http://microsoftcloudworkshop.com/"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hyperlink" Target="https://aka.ms/danshue-container-devops"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Dan Shue</a:t>
            </a:r>
            <a:br>
              <a:rPr lang="en-US" dirty="0"/>
            </a:br>
            <a:endParaRPr lang="en-US" dirty="0"/>
          </a:p>
          <a:p>
            <a:r>
              <a:rPr lang="en-US" dirty="0"/>
              <a:t>Azure App Dev Architect </a:t>
            </a:r>
          </a:p>
          <a:p>
            <a:r>
              <a:rPr lang="en-US" dirty="0"/>
              <a:t>danshue@microsoft.com</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a specific group of load balanced Windows Server machines dedicated to one or more tenant</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peech icon">
            <a:extLst>
              <a:ext uri="{FF2B5EF4-FFF2-40B4-BE49-F238E27FC236}">
                <a16:creationId xmlns:a16="http://schemas.microsoft.com/office/drawing/2014/main" id="{475009F3-F585-BA45-A864-378F7513E5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18775" y="4852416"/>
            <a:ext cx="3403986" cy="2005584"/>
          </a:xfrm>
          <a:prstGeom prst="rect">
            <a:avLst/>
          </a:prstGeom>
          <a:effectLst>
            <a:outerShdw blurRad="76200" dir="18900000" sy="23000" kx="-1200000" algn="bl" rotWithShape="0">
              <a:prstClr val="black">
                <a:alpha val="20000"/>
              </a:prstClr>
            </a:outerShdw>
          </a:effectLst>
        </p:spPr>
      </p:pic>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5613676"/>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Cosmos DB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Azure DevOps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There are many ways to deploy Docker containers on Azure, how do those options compare and what are motivations for each?</a:t>
            </a:r>
          </a:p>
          <a:p>
            <a:pPr lvl="0" fontAlgn="base">
              <a:tabLst>
                <a:tab pos="3200400" algn="l"/>
              </a:tabLst>
            </a:pPr>
            <a:endParaRPr lang="en-US" sz="3600" b="1" dirty="0"/>
          </a:p>
          <a:p>
            <a:pPr lvl="0" fontAlgn="base">
              <a:tabLst>
                <a:tab pos="3200400" algn="l"/>
              </a:tabLst>
            </a:pPr>
            <a:r>
              <a:rPr lang="en-US" sz="3600" b="1" dirty="0"/>
              <a:t>Is there a PaaS option in Azure that also provides the full container orchestration platform options, that would be easy to migrate to but also handle our scale and management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4" name="Picture 3">
            <a:extLst>
              <a:ext uri="{FF2B5EF4-FFF2-40B4-BE49-F238E27FC236}">
                <a16:creationId xmlns:a16="http://schemas.microsoft.com/office/drawing/2014/main" id="{3C5B1B49-16A0-6D47-86C1-375B65B64B2C}"/>
              </a:ext>
            </a:extLst>
          </p:cNvPr>
          <p:cNvPicPr>
            <a:picLocks noChangeAspect="1"/>
          </p:cNvPicPr>
          <p:nvPr/>
        </p:nvPicPr>
        <p:blipFill>
          <a:blip r:embed="rId3"/>
          <a:stretch>
            <a:fillRect/>
          </a:stretch>
        </p:blipFill>
        <p:spPr>
          <a:xfrm>
            <a:off x="882396" y="2274287"/>
            <a:ext cx="10744200" cy="3683000"/>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Azure DevOps for CICD to Azure Kubernetes Service (AKS)</a:t>
            </a:r>
          </a:p>
        </p:txBody>
      </p:sp>
      <p:pic>
        <p:nvPicPr>
          <p:cNvPr id="5" name="Picture 4">
            <a:extLst>
              <a:ext uri="{FF2B5EF4-FFF2-40B4-BE49-F238E27FC236}">
                <a16:creationId xmlns:a16="http://schemas.microsoft.com/office/drawing/2014/main" id="{0AD41684-79B1-1641-996F-2A9ECFAA44F5}"/>
              </a:ext>
            </a:extLst>
          </p:cNvPr>
          <p:cNvPicPr>
            <a:picLocks noChangeAspect="1"/>
          </p:cNvPicPr>
          <p:nvPr/>
        </p:nvPicPr>
        <p:blipFill>
          <a:blip r:embed="rId3"/>
          <a:stretch>
            <a:fillRect/>
          </a:stretch>
        </p:blipFill>
        <p:spPr>
          <a:xfrm>
            <a:off x="2682240" y="1855424"/>
            <a:ext cx="6627914" cy="5002576"/>
          </a:xfrm>
          <a:prstGeom prst="rect">
            <a:avLst/>
          </a:prstGeom>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DABF0D-6481-4EBA-968B-B1A2CBA48A0F}"/>
              </a:ext>
            </a:extLst>
          </p:cNvPr>
          <p:cNvSpPr>
            <a:spLocks noGrp="1"/>
          </p:cNvSpPr>
          <p:nvPr>
            <p:ph type="title"/>
          </p:nvPr>
        </p:nvSpPr>
        <p:spPr>
          <a:xfrm>
            <a:off x="269240" y="289511"/>
            <a:ext cx="11655840" cy="899665"/>
          </a:xfrm>
          <a:prstGeom prst="rect">
            <a:avLst/>
          </a:prstGeom>
        </p:spPr>
        <p:txBody>
          <a:bodyPr wrap="square" anchor="t">
            <a:normAutofit/>
          </a:bodyPr>
          <a:lstStyle/>
          <a:p>
            <a:r>
              <a:rPr lang="en-US" dirty="0"/>
              <a:t>Agenda</a:t>
            </a:r>
          </a:p>
        </p:txBody>
      </p:sp>
      <p:sp>
        <p:nvSpPr>
          <p:cNvPr id="5" name="Text Placeholder 4">
            <a:extLst>
              <a:ext uri="{FF2B5EF4-FFF2-40B4-BE49-F238E27FC236}">
                <a16:creationId xmlns:a16="http://schemas.microsoft.com/office/drawing/2014/main" id="{B78AAF94-3DEA-4E44-B758-2FAA4A8CB935}"/>
              </a:ext>
            </a:extLst>
          </p:cNvPr>
          <p:cNvSpPr>
            <a:spLocks noGrp="1"/>
          </p:cNvSpPr>
          <p:nvPr>
            <p:ph type="body" sz="quarter" idx="10"/>
          </p:nvPr>
        </p:nvSpPr>
        <p:spPr>
          <a:xfrm>
            <a:off x="269239" y="1189177"/>
            <a:ext cx="11653523" cy="5379312"/>
          </a:xfrm>
          <a:prstGeom prst="rect">
            <a:avLst/>
          </a:prstGeom>
        </p:spPr>
        <p:txBody>
          <a:bodyPr wrap="square">
            <a:normAutofit/>
          </a:bodyPr>
          <a:lstStyle/>
          <a:p>
            <a:r>
              <a:rPr lang="en-US" dirty="0"/>
              <a:t>Introduction</a:t>
            </a:r>
          </a:p>
          <a:p>
            <a:r>
              <a:rPr lang="en-US" dirty="0"/>
              <a:t>Whiteboard Design Session (120 min)</a:t>
            </a:r>
          </a:p>
          <a:p>
            <a:r>
              <a:rPr lang="en-US" dirty="0"/>
              <a:t>Infrastructure Setup (60 min)</a:t>
            </a:r>
          </a:p>
          <a:p>
            <a:r>
              <a:rPr lang="en-US" dirty="0"/>
              <a:t>Lunch (60 min) ~ 12:00 PM</a:t>
            </a:r>
          </a:p>
          <a:p>
            <a:r>
              <a:rPr lang="en-US" dirty="0"/>
              <a:t>Hands-on Labs (240 min) ~ 1:00 PM to 4:00 PM</a:t>
            </a:r>
          </a:p>
          <a:p>
            <a:r>
              <a:rPr lang="en-US" dirty="0"/>
              <a:t>Closing (15 min) ~ 4:15 PM</a:t>
            </a:r>
          </a:p>
          <a:p>
            <a:endParaRPr lang="en-US" dirty="0"/>
          </a:p>
        </p:txBody>
      </p:sp>
    </p:spTree>
    <p:extLst>
      <p:ext uri="{BB962C8B-B14F-4D97-AF65-F5344CB8AC3E}">
        <p14:creationId xmlns:p14="http://schemas.microsoft.com/office/powerpoint/2010/main" val="17185661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Azure DevOps for infrastructure and container DevOps workflows</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With so many platforms and tools for Docker and container orchestration, how should we choose an option for Azure?</a:t>
            </a:r>
          </a:p>
          <a:p>
            <a:pPr marL="0" indent="0">
              <a:buNone/>
            </a:pPr>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pPr marL="0" indent="0">
              <a:buNone/>
            </a:pPr>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246966-AD26-49A5-B19B-B68AAEB65DED}"/>
              </a:ext>
            </a:extLst>
          </p:cNvPr>
          <p:cNvSpPr>
            <a:spLocks noGrp="1"/>
          </p:cNvSpPr>
          <p:nvPr>
            <p:ph type="body" sz="quarter" idx="10"/>
          </p:nvPr>
        </p:nvSpPr>
        <p:spPr>
          <a:xfrm>
            <a:off x="269239" y="1189177"/>
            <a:ext cx="11653523" cy="5904822"/>
          </a:xfrm>
        </p:spPr>
        <p:txBody>
          <a:bodyPr/>
          <a:lstStyle/>
          <a:p>
            <a:r>
              <a:rPr lang="en-US" dirty="0"/>
              <a:t>Azure Subscription</a:t>
            </a:r>
          </a:p>
          <a:p>
            <a:pPr lvl="1"/>
            <a:r>
              <a:rPr lang="en-US" dirty="0"/>
              <a:t>Trial Subscription will not work</a:t>
            </a:r>
          </a:p>
          <a:p>
            <a:pPr lvl="1"/>
            <a:r>
              <a:rPr lang="en-US" dirty="0"/>
              <a:t>Azure Pass Available (West US Only Deployment)</a:t>
            </a:r>
          </a:p>
          <a:p>
            <a:r>
              <a:rPr lang="en-US" dirty="0"/>
              <a:t>Azure DevOps Account (Free!)</a:t>
            </a:r>
          </a:p>
          <a:p>
            <a:pPr lvl="1"/>
            <a:r>
              <a:rPr lang="en-US" dirty="0"/>
              <a:t>Create new using same login as Azure Subscription</a:t>
            </a:r>
          </a:p>
          <a:p>
            <a:r>
              <a:rPr lang="en-US" dirty="0"/>
              <a:t>Development Machine</a:t>
            </a:r>
          </a:p>
          <a:p>
            <a:pPr lvl="1"/>
            <a:r>
              <a:rPr lang="en-US" dirty="0"/>
              <a:t>Create a build agent VM</a:t>
            </a:r>
          </a:p>
          <a:p>
            <a:pPr lvl="1"/>
            <a:r>
              <a:rPr lang="en-US" dirty="0"/>
              <a:t>Create a Azure Container Registry</a:t>
            </a:r>
          </a:p>
          <a:p>
            <a:pPr lvl="1"/>
            <a:r>
              <a:rPr lang="en-US" dirty="0"/>
              <a:t>Create a Azure Kubernetes Service Cluster</a:t>
            </a:r>
          </a:p>
          <a:p>
            <a:pPr lvl="1"/>
            <a:r>
              <a:rPr lang="en-US" dirty="0"/>
              <a:t>Install Azure CLI, Kubernetes CLI, Install Helm</a:t>
            </a:r>
          </a:p>
          <a:p>
            <a:pPr lvl="1"/>
            <a:r>
              <a:rPr lang="en-US" dirty="0"/>
              <a:t>Setup Repo</a:t>
            </a:r>
          </a:p>
          <a:p>
            <a:endParaRPr lang="en-US" dirty="0"/>
          </a:p>
        </p:txBody>
      </p:sp>
      <p:sp>
        <p:nvSpPr>
          <p:cNvPr id="3" name="Title 2">
            <a:extLst>
              <a:ext uri="{FF2B5EF4-FFF2-40B4-BE49-F238E27FC236}">
                <a16:creationId xmlns:a16="http://schemas.microsoft.com/office/drawing/2014/main" id="{D41A02A0-532D-4D33-AF39-6B61865F9E5D}"/>
              </a:ext>
            </a:extLst>
          </p:cNvPr>
          <p:cNvSpPr>
            <a:spLocks noGrp="1"/>
          </p:cNvSpPr>
          <p:nvPr>
            <p:ph type="title"/>
          </p:nvPr>
        </p:nvSpPr>
        <p:spPr/>
        <p:txBody>
          <a:bodyPr/>
          <a:lstStyle/>
          <a:p>
            <a:r>
              <a:rPr lang="en-US" dirty="0"/>
              <a:t>Infrastructure Setup</a:t>
            </a:r>
          </a:p>
        </p:txBody>
      </p:sp>
    </p:spTree>
    <p:extLst>
      <p:ext uri="{BB962C8B-B14F-4D97-AF65-F5344CB8AC3E}">
        <p14:creationId xmlns:p14="http://schemas.microsoft.com/office/powerpoint/2010/main" val="60040038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30F9A2-97DE-4FC3-8D2F-F1D241F5D631}"/>
              </a:ext>
            </a:extLst>
          </p:cNvPr>
          <p:cNvSpPr>
            <a:spLocks noGrp="1"/>
          </p:cNvSpPr>
          <p:nvPr>
            <p:ph type="body" sz="quarter" idx="10"/>
          </p:nvPr>
        </p:nvSpPr>
        <p:spPr>
          <a:xfrm>
            <a:off x="269239" y="1189177"/>
            <a:ext cx="11653523" cy="2055114"/>
          </a:xfrm>
        </p:spPr>
        <p:txBody>
          <a:bodyPr/>
          <a:lstStyle/>
          <a:p>
            <a:pPr marL="0" indent="0">
              <a:buNone/>
            </a:pPr>
            <a:endParaRPr lang="en-US" dirty="0"/>
          </a:p>
          <a:p>
            <a:pPr marL="0" indent="0">
              <a:buNone/>
            </a:pPr>
            <a:r>
              <a:rPr lang="en-US" dirty="0"/>
              <a:t>Microsoft Cloud Workshop</a:t>
            </a:r>
          </a:p>
          <a:p>
            <a:pPr marL="0" indent="0">
              <a:buNone/>
            </a:pPr>
            <a:r>
              <a:rPr lang="en-US" dirty="0">
                <a:hlinkClick r:id="rId2"/>
              </a:rPr>
              <a:t>http://microsoftcloudworkshop.com/</a:t>
            </a:r>
            <a:endParaRPr lang="en-US" dirty="0"/>
          </a:p>
        </p:txBody>
      </p:sp>
      <p:sp>
        <p:nvSpPr>
          <p:cNvPr id="3" name="Title 2">
            <a:extLst>
              <a:ext uri="{FF2B5EF4-FFF2-40B4-BE49-F238E27FC236}">
                <a16:creationId xmlns:a16="http://schemas.microsoft.com/office/drawing/2014/main" id="{DDC78EEB-8E2C-409B-A01A-29AC5AE66A07}"/>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56161464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416192-2E61-4639-B4EB-E24DE3302B69}"/>
              </a:ext>
            </a:extLst>
          </p:cNvPr>
          <p:cNvSpPr>
            <a:spLocks noGrp="1"/>
          </p:cNvSpPr>
          <p:nvPr>
            <p:ph type="body" sz="quarter" idx="10"/>
          </p:nvPr>
        </p:nvSpPr>
        <p:spPr>
          <a:xfrm>
            <a:off x="269239" y="1189177"/>
            <a:ext cx="11653523" cy="4046236"/>
          </a:xfrm>
        </p:spPr>
        <p:txBody>
          <a:bodyPr/>
          <a:lstStyle/>
          <a:p>
            <a:endParaRPr lang="en-US" dirty="0"/>
          </a:p>
          <a:p>
            <a:pPr marL="0" indent="0">
              <a:buNone/>
            </a:pPr>
            <a:r>
              <a:rPr lang="en-US" dirty="0">
                <a:hlinkClick r:id="rId2"/>
              </a:rPr>
              <a:t>https://aka.ms/danshue-container-devops</a:t>
            </a:r>
            <a:endParaRPr lang="en-US" dirty="0"/>
          </a:p>
          <a:p>
            <a:endParaRPr lang="en-US" dirty="0"/>
          </a:p>
          <a:p>
            <a:r>
              <a:rPr lang="en-US" dirty="0"/>
              <a:t>Step 1: Review customer case study – (15 min)</a:t>
            </a:r>
          </a:p>
          <a:p>
            <a:r>
              <a:rPr lang="en-US" dirty="0"/>
              <a:t>Step 2: Design POC – (60 min)</a:t>
            </a:r>
          </a:p>
          <a:p>
            <a:r>
              <a:rPr lang="en-US" dirty="0"/>
              <a:t>Step 3: Present the solution – (30 min)</a:t>
            </a:r>
          </a:p>
        </p:txBody>
      </p:sp>
      <p:sp>
        <p:nvSpPr>
          <p:cNvPr id="3" name="Title 2">
            <a:extLst>
              <a:ext uri="{FF2B5EF4-FFF2-40B4-BE49-F238E27FC236}">
                <a16:creationId xmlns:a16="http://schemas.microsoft.com/office/drawing/2014/main" id="{C3712C3B-5AF2-4A94-B026-ABFBE503DD63}"/>
              </a:ext>
            </a:extLst>
          </p:cNvPr>
          <p:cNvSpPr>
            <a:spLocks noGrp="1"/>
          </p:cNvSpPr>
          <p:nvPr>
            <p:ph type="title"/>
          </p:nvPr>
        </p:nvSpPr>
        <p:spPr/>
        <p:txBody>
          <a:bodyPr/>
          <a:lstStyle/>
          <a:p>
            <a:r>
              <a:rPr lang="en-US" dirty="0"/>
              <a:t>Whiteboard Design Session</a:t>
            </a:r>
          </a:p>
        </p:txBody>
      </p:sp>
    </p:spTree>
    <p:extLst>
      <p:ext uri="{BB962C8B-B14F-4D97-AF65-F5344CB8AC3E}">
        <p14:creationId xmlns:p14="http://schemas.microsoft.com/office/powerpoint/2010/main" val="38140545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on Windows Server machines on premise</a:t>
            </a:r>
          </a:p>
          <a:p>
            <a:pPr lvl="1" fontAlgn="base"/>
            <a:r>
              <a:rPr lang="en-US" sz="2800" b="1" dirty="0"/>
              <a:t>The data back-end is a MongoDB cluster also deployed to Windows Server machines on premise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1557</Words>
  <Application>Microsoft Office PowerPoint</Application>
  <PresentationFormat>Widescreen</PresentationFormat>
  <Paragraphs>205</Paragraphs>
  <Slides>27</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Agenda</vt:lpstr>
      <vt:lpstr>Abstract and learning objectives</vt:lpstr>
      <vt:lpstr>Whiteboard Design Session</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Infrastructure Setup</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2019-05-09T21:29:26Z</dcterms:created>
  <dcterms:modified xsi:type="dcterms:W3CDTF">2019-05-10T11:47:52Z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danshue@microsoft.com</vt:lpwstr>
  </property>
  <property fmtid="{D5CDD505-2E9C-101B-9397-08002B2CF9AE}" pid="5" name="MSIP_Label_f42aa342-8706-4288-bd11-ebb85995028c_SetDate">
    <vt:lpwstr>2019-05-09T21:31:52.4325884Z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7d059050-8355-4702-abe2-b63d938b186f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