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0" r:id="rId6"/>
    <p:sldId id="258" r:id="rId7"/>
    <p:sldId id="259" r:id="rId8"/>
    <p:sldId id="266" r:id="rId9"/>
    <p:sldId id="260" r:id="rId10"/>
    <p:sldId id="261"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Data analytics helps business perform more efficiently by utilizing evidence-based decisions.</a:t>
            </a:r>
            <a:endParaRPr lang="en-US"/>
          </a:p>
          <a:p>
            <a:r>
              <a:rPr lang="en-US"/>
              <a:t>- Data analysis is figuring out what the data is trying to tell us. </a:t>
            </a:r>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 Many different factors of data governance</a:t>
            </a:r>
            <a:endParaRPr lang="en-US">
              <a:sym typeface="+mn-ea"/>
            </a:endParaRPr>
          </a:p>
          <a:p>
            <a:r>
              <a:rPr lang="en-US">
                <a:sym typeface="+mn-ea"/>
              </a:rPr>
              <a:t>- Data governance includes the security of the data, preventing it from being used by unwanted personnel.</a:t>
            </a: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 dataset with thousands of rows can be read by automated technology</a:t>
            </a:r>
            <a:endParaRPr lang="en-US"/>
          </a:p>
          <a:p>
            <a:r>
              <a:rPr lang="en-US"/>
              <a:t>- Artificial intelligence can be used make crucial, accurate decisions based on their knowledge of the data.</a:t>
            </a:r>
            <a:endParaRPr lang="en-US"/>
          </a:p>
          <a:p>
            <a:r>
              <a:rPr lang="en-US"/>
              <a:t>- May unecessarily present personally identifiable information without permission from the consumer.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Example: (876)546-8165 vs. 5493156648 or August 12, 1989 vs. 11/12/65</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Data needs to be cleaned before it can be transformed, which can take hours</a:t>
            </a:r>
            <a:endParaRPr lang="en-US"/>
          </a:p>
          <a:p>
            <a:r>
              <a:rPr lang="en-US"/>
              <a:t>- Very costly, organizations are investing in software, tools, and are hiring new employees to perform this task</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Reporting is figuring out what is happening vs. Analysis, figuring out why its happning</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Bar graphs, line graphs, or other graphs you would typically see during a company presentation</a:t>
            </a:r>
            <a:endParaRPr lang="en-US"/>
          </a:p>
          <a:p>
            <a:r>
              <a:rPr lang="en-US"/>
              <a:t>- Dashboards</a:t>
            </a:r>
            <a:endParaRPr lang="en-US"/>
          </a:p>
          <a:p>
            <a:r>
              <a:rPr lang="en-US"/>
              <a:t>- Suppose the company is losing money (bankrupcy) and they need a way to cut costs. They can make a decision within the same day using data analysis instead of viewing the thousand or more rows of data collected, which is time consuming and would last days.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Analytics Final Project</a:t>
            </a:r>
            <a:endParaRPr lang="en-US" b="1" dirty="0"/>
          </a:p>
        </p:txBody>
      </p:sp>
      <p:sp>
        <p:nvSpPr>
          <p:cNvPr id="3" name="Subtitle 2"/>
          <p:cNvSpPr>
            <a:spLocks noGrp="1"/>
          </p:cNvSpPr>
          <p:nvPr>
            <p:ph type="subTitle" idx="1"/>
          </p:nvPr>
        </p:nvSpPr>
        <p:spPr/>
        <p:txBody>
          <a:bodyPr/>
          <a:lstStyle/>
          <a:p>
            <a:r>
              <a:rPr lang="en-US"/>
              <a:t>By Chase Rawson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Photos</a:t>
            </a:r>
            <a:endParaRPr lang="en-US" b="1"/>
          </a:p>
        </p:txBody>
      </p:sp>
      <p:sp>
        <p:nvSpPr>
          <p:cNvPr id="3" name="Content Placeholder 2"/>
          <p:cNvSpPr>
            <a:spLocks noGrp="1"/>
          </p:cNvSpPr>
          <p:nvPr>
            <p:ph idx="1"/>
          </p:nvPr>
        </p:nvSpPr>
        <p:spPr/>
        <p:txBody>
          <a:bodyPr/>
          <a:p>
            <a:r>
              <a:rPr lang="en-US" sz="2000"/>
              <a:t>Adobe Press. (2011). If you remove one of these dominoes, you won't be able to achieve the desired value. Web Analytics Action Hero: On the Road to Actionland. photograph. Retrieved December 8, 2022, from https://www.adobepress.com/articles/article.asp?p=1811387&amp;amp;seqNum=3. </a:t>
            </a:r>
            <a:endParaRPr lang="en-US" sz="2000"/>
          </a:p>
          <a:p>
            <a:r>
              <a:rPr lang="en-US" sz="2000"/>
              <a:t>Ascention. (n.d.). Data Governance – the yardstick for excellence in data. photograph. Retrieved December 8, 2022, from https://ascention.com/data-management/data-governance/. </a:t>
            </a:r>
            <a:endParaRPr lang="en-US" sz="2000"/>
          </a:p>
          <a:p>
            <a:r>
              <a:rPr lang="en-US" sz="2000"/>
              <a:t>Data Transformation. (n.d.). photograph. </a:t>
            </a:r>
            <a:endParaRPr lang="en-US" sz="2000"/>
          </a:p>
          <a:p>
            <a:r>
              <a:rPr lang="en-US" sz="2000"/>
              <a:t>Terkhedkar, T. (2019). What is data mining? DATA MINING TECHNIQUES. photograph. Retrieved December 8, 2022, from https://medium.com/@tanmayct/data-mining-techniques-24d01a8fb71e. </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Definitions</a:t>
            </a:r>
            <a:endParaRPr lang="en-US" b="1"/>
          </a:p>
        </p:txBody>
      </p:sp>
      <p:sp>
        <p:nvSpPr>
          <p:cNvPr id="3" name="Content Placeholder 2"/>
          <p:cNvSpPr>
            <a:spLocks noGrp="1"/>
          </p:cNvSpPr>
          <p:nvPr>
            <p:ph idx="1"/>
          </p:nvPr>
        </p:nvSpPr>
        <p:spPr/>
        <p:txBody>
          <a:bodyPr/>
          <a:p>
            <a:r>
              <a:rPr lang="en-US" sz="2000"/>
              <a:t>According to Investopedia, “Data analytics is the science of analyzing raw data to make conclusions about that information.” (Frankenfield, 2022)</a:t>
            </a:r>
            <a:endParaRPr lang="en-US" sz="2000"/>
          </a:p>
          <a:p>
            <a:r>
              <a:rPr lang="en-US" sz="2000"/>
              <a:t>There are different ways data analytics can be performed, such as descriptive (What happened?), diagnostic (Why it happened?), predictive (What will happen?), and perspective analytics (What’s next?). </a:t>
            </a:r>
            <a:endParaRPr lang="en-US" sz="2000"/>
          </a:p>
          <a:p>
            <a:pPr marL="0" indent="0">
              <a:buNone/>
            </a:pPr>
            <a:endParaRPr lang="en-US" sz="2000"/>
          </a:p>
          <a:p>
            <a:r>
              <a:rPr lang="en-US" sz="2000"/>
              <a:t>Meanwhile, Data analysis is, “the process of systematically applying statistical and/or logical techniques to describe and illustrate, condense and recap, and evaluate data.” (“Responsible Conduct in Data Management”, n.d.)</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Definitions cont. </a:t>
            </a:r>
            <a:endParaRPr lang="en-US" b="1"/>
          </a:p>
        </p:txBody>
      </p:sp>
      <p:sp>
        <p:nvSpPr>
          <p:cNvPr id="3" name="Content Placeholder 2"/>
          <p:cNvSpPr>
            <a:spLocks noGrp="1"/>
          </p:cNvSpPr>
          <p:nvPr>
            <p:ph idx="1"/>
          </p:nvPr>
        </p:nvSpPr>
        <p:spPr/>
        <p:txBody>
          <a:bodyPr/>
          <a:p>
            <a:r>
              <a:rPr lang="en-US" sz="2000">
                <a:sym typeface="+mn-ea"/>
              </a:rPr>
              <a:t>Data governance is, “the discipline which provides all data management practices with the necessary structure, strategy, and support needed to ensure that data are managed and used as a critical asset.” (Office of the Provost, 2022)</a:t>
            </a:r>
            <a:endParaRPr lang="en-US" sz="2000">
              <a:sym typeface="+mn-ea"/>
            </a:endParaRPr>
          </a:p>
          <a:p>
            <a:r>
              <a:rPr lang="en-US" sz="2000"/>
              <a:t>The purpose of data governance is to better understand how valuable data is to an organizations decisions. </a:t>
            </a:r>
            <a:endParaRPr lang="en-US" sz="2000"/>
          </a:p>
          <a:p>
            <a:endParaRPr lang="en-US" sz="2000"/>
          </a:p>
        </p:txBody>
      </p:sp>
      <p:pic>
        <p:nvPicPr>
          <p:cNvPr id="4" name="Picture 3" descr="Ascention-Data-governance-600x600"/>
          <p:cNvPicPr>
            <a:picLocks noChangeAspect="1"/>
          </p:cNvPicPr>
          <p:nvPr/>
        </p:nvPicPr>
        <p:blipFill>
          <a:blip r:embed="rId1"/>
          <a:stretch>
            <a:fillRect/>
          </a:stretch>
        </p:blipFill>
        <p:spPr>
          <a:xfrm>
            <a:off x="4377690" y="2860675"/>
            <a:ext cx="3437255" cy="3437255"/>
          </a:xfrm>
          <a:prstGeom prst="rect">
            <a:avLst/>
          </a:prstGeom>
        </p:spPr>
      </p:pic>
      <p:sp>
        <p:nvSpPr>
          <p:cNvPr id="5" name="Text Box 4"/>
          <p:cNvSpPr txBox="1"/>
          <p:nvPr/>
        </p:nvSpPr>
        <p:spPr>
          <a:xfrm>
            <a:off x="5560060" y="6418580"/>
            <a:ext cx="1072515" cy="245110"/>
          </a:xfrm>
          <a:prstGeom prst="rect">
            <a:avLst/>
          </a:prstGeom>
          <a:noFill/>
        </p:spPr>
        <p:txBody>
          <a:bodyPr wrap="square" rtlCol="0">
            <a:spAutoFit/>
          </a:bodyPr>
          <a:p>
            <a:r>
              <a:rPr lang="en-US" sz="1000"/>
              <a:t>(Ascention, n.d)</a:t>
            </a:r>
            <a:endParaRPr 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Data Mining</a:t>
            </a:r>
            <a:endParaRPr lang="en-US" b="1"/>
          </a:p>
        </p:txBody>
      </p:sp>
      <p:sp>
        <p:nvSpPr>
          <p:cNvPr id="3" name="Content Placeholder 2"/>
          <p:cNvSpPr>
            <a:spLocks noGrp="1"/>
          </p:cNvSpPr>
          <p:nvPr>
            <p:ph idx="1"/>
          </p:nvPr>
        </p:nvSpPr>
        <p:spPr>
          <a:xfrm>
            <a:off x="609600" y="1174750"/>
            <a:ext cx="7818120" cy="4953000"/>
          </a:xfrm>
        </p:spPr>
        <p:txBody>
          <a:bodyPr/>
          <a:p>
            <a:r>
              <a:rPr lang="en-US" sz="2000"/>
              <a:t>Data mining is the process of extracting large sets of data and uncovering patters with the use of artifical intelligence. </a:t>
            </a:r>
            <a:endParaRPr lang="en-US" sz="2000"/>
          </a:p>
          <a:p>
            <a:r>
              <a:rPr lang="en-US" sz="2000"/>
              <a:t>The goal of data mining is to use machine learning, automated tools, to discover useful information instead of by a data analyst. </a:t>
            </a:r>
            <a:endParaRPr lang="en-US" sz="2000"/>
          </a:p>
          <a:p>
            <a:r>
              <a:rPr lang="en-US" sz="2000"/>
              <a:t>According to IBM, machine learning can, “organize and filter data, surfacing the most interesting information, from fraud detection to user behaviors, bottlenecks, and even security breaches.” (IBM Cloud Education, 2021)</a:t>
            </a:r>
            <a:endParaRPr lang="en-US" sz="2000"/>
          </a:p>
          <a:p>
            <a:r>
              <a:rPr lang="en-US" sz="2000"/>
              <a:t>Many benefits to data mining. It has improved decision-making within an organization and can predict outcomes for an organization’s future. </a:t>
            </a:r>
            <a:endParaRPr lang="en-US" sz="2000"/>
          </a:p>
          <a:p>
            <a:r>
              <a:rPr lang="en-US" sz="2000"/>
              <a:t>However there are still challenges when implemening data mining, involving scalability, privacy and security.</a:t>
            </a:r>
            <a:endParaRPr lang="en-US" sz="2000"/>
          </a:p>
          <a:p>
            <a:pPr marL="0" indent="0">
              <a:buNone/>
            </a:pPr>
            <a:endParaRPr lang="en-US" sz="2000"/>
          </a:p>
          <a:p>
            <a:endParaRPr lang="en-US" sz="2000"/>
          </a:p>
          <a:p>
            <a:endParaRPr lang="en-US" sz="2000"/>
          </a:p>
        </p:txBody>
      </p:sp>
      <p:pic>
        <p:nvPicPr>
          <p:cNvPr id="6" name="Picture 5" descr="OIP"/>
          <p:cNvPicPr>
            <a:picLocks noChangeAspect="1"/>
          </p:cNvPicPr>
          <p:nvPr/>
        </p:nvPicPr>
        <p:blipFill>
          <a:blip r:embed="rId1"/>
          <a:stretch>
            <a:fillRect/>
          </a:stretch>
        </p:blipFill>
        <p:spPr>
          <a:xfrm>
            <a:off x="8699500" y="190500"/>
            <a:ext cx="2882900" cy="3263265"/>
          </a:xfrm>
          <a:prstGeom prst="rect">
            <a:avLst/>
          </a:prstGeom>
        </p:spPr>
      </p:pic>
      <p:sp>
        <p:nvSpPr>
          <p:cNvPr id="7" name="Text Box 6"/>
          <p:cNvSpPr txBox="1"/>
          <p:nvPr/>
        </p:nvSpPr>
        <p:spPr>
          <a:xfrm>
            <a:off x="9502775" y="3528695"/>
            <a:ext cx="1276350" cy="245110"/>
          </a:xfrm>
          <a:prstGeom prst="rect">
            <a:avLst/>
          </a:prstGeom>
          <a:noFill/>
        </p:spPr>
        <p:txBody>
          <a:bodyPr wrap="square" rtlCol="0">
            <a:spAutoFit/>
          </a:bodyPr>
          <a:p>
            <a:r>
              <a:rPr lang="en-US" sz="1000"/>
              <a:t>(Terkhedkar, 2019)</a:t>
            </a:r>
            <a:endParaRPr lang="en-US"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Data Wrangling </a:t>
            </a:r>
            <a:endParaRPr lang="en-US" b="1"/>
          </a:p>
        </p:txBody>
      </p:sp>
      <p:sp>
        <p:nvSpPr>
          <p:cNvPr id="3" name="Content Placeholder 2"/>
          <p:cNvSpPr>
            <a:spLocks noGrp="1"/>
          </p:cNvSpPr>
          <p:nvPr>
            <p:ph sz="half" idx="1"/>
          </p:nvPr>
        </p:nvSpPr>
        <p:spPr>
          <a:xfrm>
            <a:off x="609600" y="1174750"/>
            <a:ext cx="7040880" cy="4953000"/>
          </a:xfrm>
        </p:spPr>
        <p:txBody>
          <a:bodyPr/>
          <a:p>
            <a:r>
              <a:rPr lang="en-US" sz="2000"/>
              <a:t>Data wrangling is the process of transforming raw data into an acceptable, consistent format. </a:t>
            </a:r>
            <a:endParaRPr lang="en-US" sz="2000"/>
          </a:p>
          <a:p>
            <a:r>
              <a:rPr lang="en-US" sz="2000"/>
              <a:t>The purpose of data wrangling is to increase the quality of the data, turning “messy” data into readable organized data. </a:t>
            </a:r>
            <a:endParaRPr lang="en-US" sz="2000"/>
          </a:p>
          <a:p>
            <a:r>
              <a:rPr lang="en-US" sz="2000"/>
              <a:t>On the top chart, you would notice that the phone number, birthdate, and states are not formatted in the same way. </a:t>
            </a:r>
            <a:endParaRPr lang="en-US" sz="2000"/>
          </a:p>
          <a:p>
            <a:r>
              <a:rPr lang="en-US" sz="2000"/>
              <a:t>On the bottom chart, wrangling is performed and the data is now formatted, with all of the phone numbers being presented in a certain way, {area code-XXX-XXXX} and the dates being {YYYY-mm-dd}. </a:t>
            </a:r>
            <a:endParaRPr lang="en-US" sz="2000"/>
          </a:p>
          <a:p>
            <a:r>
              <a:rPr lang="en-US" sz="2000"/>
              <a:t>To recap, data mining finds patterns while data wrangling delivers insights, both using the same automated tools.  </a:t>
            </a:r>
            <a:endParaRPr lang="en-US" sz="2000"/>
          </a:p>
        </p:txBody>
      </p:sp>
      <p:pic>
        <p:nvPicPr>
          <p:cNvPr id="4" name="Content Placeholder 3"/>
          <p:cNvPicPr>
            <a:picLocks noChangeAspect="1"/>
          </p:cNvPicPr>
          <p:nvPr>
            <p:ph sz="half" idx="2"/>
          </p:nvPr>
        </p:nvPicPr>
        <p:blipFill>
          <a:blip r:embed="rId1"/>
          <a:stretch>
            <a:fillRect/>
          </a:stretch>
        </p:blipFill>
        <p:spPr>
          <a:xfrm>
            <a:off x="7914640" y="1174750"/>
            <a:ext cx="3533775" cy="3390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Data Transforming</a:t>
            </a:r>
            <a:endParaRPr lang="en-US" b="1"/>
          </a:p>
        </p:txBody>
      </p:sp>
      <p:sp>
        <p:nvSpPr>
          <p:cNvPr id="3" name="Content Placeholder 2"/>
          <p:cNvSpPr>
            <a:spLocks noGrp="1"/>
          </p:cNvSpPr>
          <p:nvPr>
            <p:ph idx="1"/>
          </p:nvPr>
        </p:nvSpPr>
        <p:spPr>
          <a:xfrm>
            <a:off x="272415" y="952500"/>
            <a:ext cx="4871720" cy="4953000"/>
          </a:xfrm>
        </p:spPr>
        <p:txBody>
          <a:bodyPr/>
          <a:p>
            <a:r>
              <a:rPr lang="en-US" sz="2000"/>
              <a:t>Data transformation is the processes of converting a dataset into a different format for analysis or storage purposes.</a:t>
            </a:r>
            <a:endParaRPr lang="en-US" sz="2000"/>
          </a:p>
          <a:p>
            <a:r>
              <a:rPr lang="en-US" sz="2000"/>
              <a:t>Unlike data mining, data transformation can be performed by organizations to make data compatible for better analysis, to move data from physical locations to the cloud, or maybe they want to consolidate structured and unstructured data.</a:t>
            </a:r>
            <a:endParaRPr lang="en-US" sz="2000"/>
          </a:p>
          <a:p>
            <a:r>
              <a:rPr lang="en-US" sz="2000"/>
              <a:t>When transforming data, it can be time-consuming and costly.</a:t>
            </a:r>
            <a:endParaRPr lang="en-US" sz="2000"/>
          </a:p>
        </p:txBody>
      </p:sp>
      <p:pic>
        <p:nvPicPr>
          <p:cNvPr id="4" name="Picture 3" descr="Trifacta-Data-Transformation-Process"/>
          <p:cNvPicPr>
            <a:picLocks noChangeAspect="1"/>
          </p:cNvPicPr>
          <p:nvPr/>
        </p:nvPicPr>
        <p:blipFill>
          <a:blip r:embed="rId1"/>
          <a:stretch>
            <a:fillRect/>
          </a:stretch>
        </p:blipFill>
        <p:spPr>
          <a:xfrm>
            <a:off x="5386705" y="952500"/>
            <a:ext cx="6487795" cy="3893185"/>
          </a:xfrm>
          <a:prstGeom prst="rect">
            <a:avLst/>
          </a:prstGeom>
        </p:spPr>
      </p:pic>
      <p:sp>
        <p:nvSpPr>
          <p:cNvPr id="5" name="Text Box 4"/>
          <p:cNvSpPr txBox="1"/>
          <p:nvPr/>
        </p:nvSpPr>
        <p:spPr>
          <a:xfrm>
            <a:off x="7693660" y="5024755"/>
            <a:ext cx="1873885" cy="245110"/>
          </a:xfrm>
          <a:prstGeom prst="rect">
            <a:avLst/>
          </a:prstGeom>
          <a:noFill/>
        </p:spPr>
        <p:txBody>
          <a:bodyPr wrap="square" rtlCol="0">
            <a:spAutoFit/>
          </a:bodyPr>
          <a:p>
            <a:r>
              <a:rPr lang="en-US" sz="1000"/>
              <a:t>(“Data Transformation”, n.d)</a:t>
            </a: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Reporting vs. Analysis</a:t>
            </a:r>
            <a:endParaRPr lang="en-US" b="1"/>
          </a:p>
        </p:txBody>
      </p:sp>
      <p:sp>
        <p:nvSpPr>
          <p:cNvPr id="3" name="Content Placeholder 2"/>
          <p:cNvSpPr>
            <a:spLocks noGrp="1"/>
          </p:cNvSpPr>
          <p:nvPr>
            <p:ph idx="1"/>
          </p:nvPr>
        </p:nvSpPr>
        <p:spPr/>
        <p:txBody>
          <a:bodyPr/>
          <a:p>
            <a:r>
              <a:rPr lang="en-US" sz="2000"/>
              <a:t>Reporting is the process of translating data collected into information to montior performance throughout parts of a business, while Analysis extracts meaningful information to improve performance. </a:t>
            </a:r>
            <a:endParaRPr lang="en-US" sz="2000"/>
          </a:p>
          <a:p>
            <a:r>
              <a:rPr lang="en-US" sz="2000"/>
              <a:t>The purpose of Reporting is used as a way to monitor data, making meaningful decisions when data falls below an expected range. </a:t>
            </a:r>
            <a:endParaRPr lang="en-US" sz="2000"/>
          </a:p>
          <a:p>
            <a:r>
              <a:rPr lang="en-US" sz="2000"/>
              <a:t>When conducting analysis, we question how much collected data we can use to make crucial decisions and finding answers. </a:t>
            </a:r>
            <a:endParaRPr lang="en-US" sz="2000"/>
          </a:p>
        </p:txBody>
      </p:sp>
      <p:pic>
        <p:nvPicPr>
          <p:cNvPr id="4" name="Picture 3" descr="R"/>
          <p:cNvPicPr>
            <a:picLocks noChangeAspect="1"/>
          </p:cNvPicPr>
          <p:nvPr/>
        </p:nvPicPr>
        <p:blipFill>
          <a:blip r:embed="rId1"/>
          <a:stretch>
            <a:fillRect/>
          </a:stretch>
        </p:blipFill>
        <p:spPr>
          <a:xfrm>
            <a:off x="3359150" y="4023995"/>
            <a:ext cx="5473700" cy="2341880"/>
          </a:xfrm>
          <a:prstGeom prst="rect">
            <a:avLst/>
          </a:prstGeom>
        </p:spPr>
      </p:pic>
      <p:sp>
        <p:nvSpPr>
          <p:cNvPr id="6" name="Text Box 5"/>
          <p:cNvSpPr txBox="1"/>
          <p:nvPr/>
        </p:nvSpPr>
        <p:spPr>
          <a:xfrm>
            <a:off x="5419090" y="6438900"/>
            <a:ext cx="1353185" cy="245110"/>
          </a:xfrm>
          <a:prstGeom prst="rect">
            <a:avLst/>
          </a:prstGeom>
          <a:noFill/>
        </p:spPr>
        <p:txBody>
          <a:bodyPr wrap="square" rtlCol="0">
            <a:spAutoFit/>
          </a:bodyPr>
          <a:p>
            <a:r>
              <a:rPr lang="en-US" sz="1000"/>
              <a:t>(Adobe Press, 2011)</a:t>
            </a:r>
            <a:endParaRPr lang="en-US"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45770"/>
            <a:ext cx="10972800" cy="582613"/>
          </a:xfrm>
        </p:spPr>
        <p:txBody>
          <a:bodyPr/>
          <a:p>
            <a:r>
              <a:rPr lang="en-US" b="1"/>
              <a:t>Conducting Data Analysis and How it Helps Leadership in the Decision-Making Process.</a:t>
            </a:r>
            <a:endParaRPr lang="en-US" b="1"/>
          </a:p>
        </p:txBody>
      </p:sp>
      <p:sp>
        <p:nvSpPr>
          <p:cNvPr id="3" name="Content Placeholder 2"/>
          <p:cNvSpPr>
            <a:spLocks noGrp="1"/>
          </p:cNvSpPr>
          <p:nvPr>
            <p:ph idx="1"/>
          </p:nvPr>
        </p:nvSpPr>
        <p:spPr>
          <a:xfrm>
            <a:off x="609600" y="1696720"/>
            <a:ext cx="10972800" cy="4431030"/>
          </a:xfrm>
        </p:spPr>
        <p:txBody>
          <a:bodyPr/>
          <a:p>
            <a:r>
              <a:rPr lang="en-US" sz="2000"/>
              <a:t>Conducting data analysis helps the decisions-making process in many different ways. </a:t>
            </a:r>
            <a:endParaRPr lang="en-US" sz="2000"/>
          </a:p>
          <a:p>
            <a:r>
              <a:rPr lang="en-US" sz="2000"/>
              <a:t>As described by Ohio University, “Analyzing data is the process of retrieving original data using specialized computer systems and applications. This original data is transformed into different formats or classifications of meaningful information that supports decision-making.” (”Data Analysis for Decision making”, n.d.)</a:t>
            </a:r>
            <a:endParaRPr lang="en-US" sz="2000"/>
          </a:p>
          <a:p>
            <a:r>
              <a:rPr lang="en-US" sz="2000">
                <a:sym typeface="+mn-ea"/>
              </a:rPr>
              <a:t>We can create statistical visuals, showing financial numbers from previous years or months, and </a:t>
            </a:r>
            <a:r>
              <a:rPr lang="en-US" sz="2000"/>
              <a:t>make a prediction on growth. </a:t>
            </a:r>
            <a:endParaRPr lang="en-US" sz="2000"/>
          </a:p>
          <a:p>
            <a:r>
              <a:rPr lang="en-US" sz="2000"/>
              <a:t>Without data analytics, the ability to make crucial decisions will be based on viewing thousands of rows of data over a long period of time, taking days instead of hours to make a decision that could serious affect the future of a company. </a:t>
            </a:r>
            <a:endParaRPr lang="en-US" sz="2000"/>
          </a:p>
          <a:p>
            <a:r>
              <a:rPr lang="en-US" sz="2000"/>
              <a:t>This is in comparison to conducting data analytics and making a decision within the same day,</a:t>
            </a:r>
            <a:endParaRPr lang="en-US" sz="2000"/>
          </a:p>
          <a:p>
            <a:endParaRPr lang="en-US" sz="2000"/>
          </a:p>
          <a:p>
            <a:endParaRPr lang="en-US" sz="2000"/>
          </a:p>
          <a:p>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References</a:t>
            </a:r>
            <a:endParaRPr lang="en-US" b="1"/>
          </a:p>
        </p:txBody>
      </p:sp>
      <p:sp>
        <p:nvSpPr>
          <p:cNvPr id="3" name="Content Placeholder 2"/>
          <p:cNvSpPr>
            <a:spLocks noGrp="1"/>
          </p:cNvSpPr>
          <p:nvPr>
            <p:ph idx="1"/>
          </p:nvPr>
        </p:nvSpPr>
        <p:spPr/>
        <p:txBody>
          <a:bodyPr/>
          <a:p>
            <a:r>
              <a:rPr lang="en-US" sz="2000"/>
              <a:t>Data Analysis for Decision making. Ohio University. (2020, February 3). Retrieved December 8, 2022, from https://onlinemasters.ohio.edu/blog/a-step-in-the-right-direction-data-analysis-for-decision-making/  </a:t>
            </a:r>
            <a:endParaRPr lang="en-US" sz="2000"/>
          </a:p>
          <a:p>
            <a:r>
              <a:rPr lang="en-US" sz="2000"/>
              <a:t>Frankenfield, J. (2022, September 21). Data analytics: What it is, how it's used, and 4 basic techniques. Investopedia. Retrieved December 8, 2022, from https://www.investopedia.com/terms/d/data-analytics.asp#:  </a:t>
            </a:r>
            <a:endParaRPr lang="en-US" sz="2000"/>
          </a:p>
          <a:p>
            <a:r>
              <a:rPr lang="en-US" sz="2000"/>
              <a:t>IBM Cloud Education. (2021, January 15). What is data mining? IBM. Retrieved December 8, 2022, from https://www.ibm.com/cloud/learn/data-mining  </a:t>
            </a:r>
            <a:endParaRPr lang="en-US" sz="2000"/>
          </a:p>
          <a:p>
            <a:r>
              <a:rPr lang="en-US" sz="2000"/>
              <a:t>Office of the Provost. (2022, April 29). Definitions: Data governance and Data Domains - University of Rochester. Office of the Provost. Retrieved December 8, 2022, from https://www.rochester.edu/provost/university-data/data-governance-overview/what-is-data-governance/  </a:t>
            </a:r>
            <a:endParaRPr lang="en-US" sz="2000"/>
          </a:p>
          <a:p>
            <a:r>
              <a:rPr lang="en-US" sz="2000"/>
              <a:t>Responsible Conduct in Data Management. Data Analysis. (n.d.). Retrieved December 8, 2022, from https://www.niu.edu/rcrportal/datamanagement/datopic.html  </a:t>
            </a:r>
            <a:endParaRPr 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5975</Words>
  <Application>WPS Presentation</Application>
  <PresentationFormat>Widescreen</PresentationFormat>
  <Paragraphs>83</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Blue Waves</vt:lpstr>
      <vt:lpstr>Introduction to Data Analytics Final Project</vt:lpstr>
      <vt:lpstr>Definitions</vt:lpstr>
      <vt:lpstr>Definitions cont. </vt:lpstr>
      <vt:lpstr>Data Mining</vt:lpstr>
      <vt:lpstr>Data Wrangling </vt:lpstr>
      <vt:lpstr>Data Transforming</vt:lpstr>
      <vt:lpstr>Reporting vs. Analysis</vt:lpstr>
      <vt:lpstr>Conducting Data Analysis and How it Helps Leadership in the Decision-Making Process.</vt:lpstr>
      <vt:lpstr>References</vt:lpstr>
      <vt:lpstr>Photos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Analytics Final Project</dc:title>
  <dc:creator>Chase Rawson</dc:creator>
  <cp:lastModifiedBy>User</cp:lastModifiedBy>
  <cp:revision>32</cp:revision>
  <dcterms:created xsi:type="dcterms:W3CDTF">2022-12-07T15:57:00Z</dcterms:created>
  <dcterms:modified xsi:type="dcterms:W3CDTF">2022-12-08T18:50:31Z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D8CCB679B1D74279A2A3485C7481058E</vt:lpwstr>
  </property>
  <property fmtid="{D5CDD505-2E9C-101B-9397-08002B2CF9AE}" pid="3" name="KSOProductBuildVer">
    <vt:lpwstr>1033-11.2.0.11417</vt:lpwstr>
  </property>
</Properties>
</file>