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84" r:id="rId2"/>
    <p:sldId id="262" r:id="rId3"/>
    <p:sldId id="263" r:id="rId4"/>
    <p:sldId id="264" r:id="rId5"/>
    <p:sldId id="265" r:id="rId6"/>
    <p:sldId id="266" r:id="rId7"/>
    <p:sldId id="285" r:id="rId8"/>
    <p:sldId id="286" r:id="rId9"/>
    <p:sldId id="268" r:id="rId10"/>
    <p:sldId id="283" r:id="rId11"/>
    <p:sldId id="267" r:id="rId12"/>
    <p:sldId id="271" r:id="rId13"/>
    <p:sldId id="272" r:id="rId14"/>
    <p:sldId id="269" r:id="rId15"/>
    <p:sldId id="273" r:id="rId16"/>
    <p:sldId id="270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06" autoAdjust="0"/>
  </p:normalViewPr>
  <p:slideViewPr>
    <p:cSldViewPr snapToGrid="0">
      <p:cViewPr varScale="1">
        <p:scale>
          <a:sx n="68" d="100"/>
          <a:sy n="68" d="100"/>
        </p:scale>
        <p:origin x="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8F1DD-579A-4CA8-85C6-CC5203C9194D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AC9A9-3131-4A3B-888B-37D6D37A6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5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the students provide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AC9A9-3131-4A3B-888B-37D6D37A68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3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B197-A1B4-4D89-88D8-E595533A780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7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B197-A1B4-4D89-88D8-E595533A780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B197-A1B4-4D89-88D8-E595533A780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3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B197-A1B4-4D89-88D8-E595533A780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B197-A1B4-4D89-88D8-E595533A780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8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B197-A1B4-4D89-88D8-E595533A780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3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B197-A1B4-4D89-88D8-E595533A780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3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B197-A1B4-4D89-88D8-E595533A780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3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B197-A1B4-4D89-88D8-E595533A780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3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B197-A1B4-4D89-88D8-E595533A780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B197-A1B4-4D89-88D8-E595533A780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B197-A1B4-4D89-88D8-E595533A7802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8E9C6-68DF-415F-B7FB-0CD55368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 able to describe the need that originally motivated the discipline of computer science, and some of the repercussions of that need which make it a valid field of study</a:t>
            </a:r>
          </a:p>
          <a:p>
            <a:r>
              <a:rPr lang="en-US" dirty="0"/>
              <a:t>Be able to define the terms </a:t>
            </a:r>
            <a:r>
              <a:rPr lang="en-US" i="1" dirty="0"/>
              <a:t>abstraction</a:t>
            </a:r>
            <a:r>
              <a:rPr lang="en-US" dirty="0"/>
              <a:t>, </a:t>
            </a:r>
            <a:r>
              <a:rPr lang="en-US" i="1" dirty="0"/>
              <a:t>encapsulation</a:t>
            </a:r>
            <a:r>
              <a:rPr lang="en-US" dirty="0"/>
              <a:t>, </a:t>
            </a:r>
            <a:r>
              <a:rPr lang="en-US" i="1" dirty="0"/>
              <a:t>interface</a:t>
            </a:r>
            <a:r>
              <a:rPr lang="en-US" dirty="0"/>
              <a:t>, </a:t>
            </a:r>
            <a:r>
              <a:rPr lang="en-US" i="1" dirty="0"/>
              <a:t>information</a:t>
            </a:r>
            <a:r>
              <a:rPr lang="en-US" dirty="0"/>
              <a:t> </a:t>
            </a:r>
            <a:r>
              <a:rPr lang="en-US" i="1" dirty="0"/>
              <a:t>hiding</a:t>
            </a:r>
            <a:r>
              <a:rPr lang="en-US" dirty="0"/>
              <a:t>, </a:t>
            </a:r>
            <a:r>
              <a:rPr lang="en-US" i="1" dirty="0"/>
              <a:t>client</a:t>
            </a:r>
            <a:r>
              <a:rPr lang="en-US" dirty="0"/>
              <a:t>, </a:t>
            </a:r>
            <a:r>
              <a:rPr lang="en-US" i="1" dirty="0"/>
              <a:t>mutable</a:t>
            </a:r>
            <a:r>
              <a:rPr lang="en-US" dirty="0"/>
              <a:t>, </a:t>
            </a:r>
            <a:r>
              <a:rPr lang="en-US" i="1" dirty="0"/>
              <a:t>immutable, keyed</a:t>
            </a:r>
          </a:p>
          <a:p>
            <a:r>
              <a:rPr lang="en-US" dirty="0"/>
              <a:t>Be able to describe what abstraction means to the software professional</a:t>
            </a:r>
          </a:p>
          <a:p>
            <a:r>
              <a:rPr lang="en-US" dirty="0"/>
              <a:t>Be able to describe the primitive and built-in data types of Python, and to answer questions about the operations on them</a:t>
            </a:r>
          </a:p>
          <a:p>
            <a:r>
              <a:rPr lang="en-US" dirty="0"/>
              <a:t>Be able to describe what is meant by a keyed collection and to say what data structures in Python are keyed collections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5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primitive data collections in Python support the </a:t>
            </a:r>
            <a:r>
              <a:rPr lang="en-US" i="1" dirty="0" err="1"/>
              <a:t>len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73448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non-keyed Python data structures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Subscripting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Slices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5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Lists</a:t>
            </a:r>
            <a:r>
              <a:rPr lang="en-US" dirty="0"/>
              <a:t> (type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 are mutable, variable-sized, sequential, heterogeneous collections </a:t>
            </a:r>
          </a:p>
          <a:p>
            <a:r>
              <a:rPr lang="en-US" dirty="0"/>
              <a:t>List construction syntax is provided by the language, and consists of a comma-separated list of expressions delimited by square brackets.</a:t>
            </a:r>
          </a:p>
          <a:p>
            <a:r>
              <a:rPr lang="en-US" dirty="0"/>
              <a:t>Example: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[89, 3.45,'ham',[7,8]]</a:t>
            </a:r>
          </a:p>
          <a:p>
            <a:r>
              <a:rPr lang="en-US" dirty="0"/>
              <a:t>Can grow the list from the rear with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append() </a:t>
            </a:r>
            <a:r>
              <a:rPr lang="en-US" dirty="0"/>
              <a:t>message.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35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mutable: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a = [21, 7j, 'Abe']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a[1] += 1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a.append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('Mary')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[21, (1+7j), 'Abe', 'Mary']</a:t>
            </a:r>
          </a:p>
          <a:p>
            <a:r>
              <a:rPr lang="en-US" dirty="0"/>
              <a:t>Slices can receive values: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a[0:2] = ["Robert"]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['Robert', 'Abe', 'Mary']</a:t>
            </a: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4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600" dirty="0"/>
              <a:t> </a:t>
            </a:r>
            <a:r>
              <a:rPr lang="en-US" dirty="0"/>
              <a:t>is </a:t>
            </a:r>
            <a:r>
              <a:rPr lang="en-US" i="1" dirty="0"/>
              <a:t>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delimit a string literal with single or double quotes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mandy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'Mindy'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mandy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[1] = 'a' #Illegal. Can’t change a string.</a:t>
            </a:r>
          </a:p>
          <a:p>
            <a:pPr marL="338138" indent="-338138"/>
            <a:r>
              <a:rPr lang="en-US" dirty="0">
                <a:solidFill>
                  <a:prstClr val="black"/>
                </a:solidFill>
              </a:rPr>
              <a:t>Instead, do…</a:t>
            </a:r>
          </a:p>
          <a:p>
            <a:pPr marL="469900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mandy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mandy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[0]+'a'+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mandy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[2:]</a:t>
            </a:r>
          </a:p>
          <a:p>
            <a:r>
              <a:rPr lang="en-US" dirty="0">
                <a:solidFill>
                  <a:prstClr val="black"/>
                </a:solidFill>
              </a:rPr>
              <a:t>There is no “single-character” type.  Python uses a one-character string instead.  If s is a one-character string, then</a:t>
            </a:r>
            <a:r>
              <a:rPr lang="en-US" sz="2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sz="2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(s) </a:t>
            </a:r>
            <a:r>
              <a:rPr lang="en-US" dirty="0">
                <a:solidFill>
                  <a:prstClr val="black"/>
                </a:solidFill>
              </a:rPr>
              <a:t>is the character code of that one character.</a:t>
            </a:r>
          </a:p>
          <a:p>
            <a:r>
              <a:rPr lang="en-US" dirty="0">
                <a:solidFill>
                  <a:prstClr val="black"/>
                </a:solidFill>
              </a:rPr>
              <a:t>If </a:t>
            </a:r>
            <a:r>
              <a:rPr lang="en-US" sz="2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>
                <a:solidFill>
                  <a:prstClr val="black"/>
                </a:solidFill>
              </a:rPr>
              <a:t> is a small positive integer, then</a:t>
            </a:r>
            <a:r>
              <a:rPr lang="en-US" sz="2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chr</a:t>
            </a:r>
            <a:r>
              <a:rPr lang="en-US" sz="2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(m) </a:t>
            </a:r>
            <a:r>
              <a:rPr lang="en-US" dirty="0">
                <a:solidFill>
                  <a:prstClr val="black"/>
                </a:solidFill>
              </a:rPr>
              <a:t>is a one-character string whose only element has character code</a:t>
            </a:r>
            <a:r>
              <a:rPr lang="en-US" sz="2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681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bytes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of type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are strings of 16-bit characters.</a:t>
            </a:r>
          </a:p>
          <a:p>
            <a:r>
              <a:rPr lang="en-US" dirty="0"/>
              <a:t>Objects of type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bytes</a:t>
            </a:r>
            <a:r>
              <a:rPr lang="en-US" dirty="0"/>
              <a:t> are strings of 8-bit characters.</a:t>
            </a:r>
          </a:p>
          <a:p>
            <a:r>
              <a:rPr lang="en-US" dirty="0"/>
              <a:t>Like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bytes</a:t>
            </a:r>
            <a:r>
              <a:rPr lang="en-US" dirty="0"/>
              <a:t> is homogeneous and immutable.</a:t>
            </a:r>
          </a:p>
          <a:p>
            <a:r>
              <a:rPr lang="en-US" dirty="0"/>
              <a:t>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bytes</a:t>
            </a:r>
            <a:r>
              <a:rPr lang="en-US" dirty="0"/>
              <a:t> literal is like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literal, but prefixed with the character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characters 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b'Chicken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/>
              <a:t>occupy seven bytes.</a:t>
            </a:r>
          </a:p>
          <a:p>
            <a:pPr lvl="1"/>
            <a:r>
              <a:rPr lang="en-US" dirty="0"/>
              <a:t>The characters 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'Chicken' </a:t>
            </a:r>
            <a:r>
              <a:rPr lang="en-US" dirty="0"/>
              <a:t>occupy fourteen bytes.</a:t>
            </a:r>
          </a:p>
        </p:txBody>
      </p:sp>
    </p:spTree>
    <p:extLst>
      <p:ext uri="{BB962C8B-B14F-4D97-AF65-F5344CB8AC3E}">
        <p14:creationId xmlns:p14="http://schemas.microsoft.com/office/powerpoint/2010/main" val="144282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bytearray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Closely related to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bytes </a:t>
            </a:r>
            <a:r>
              <a:rPr lang="en-US" dirty="0"/>
              <a:t>is the other mutable sequence,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bytearray</a:t>
            </a:r>
            <a:r>
              <a:rPr lang="en-US" dirty="0"/>
              <a:t>.</a:t>
            </a:r>
          </a:p>
          <a:p>
            <a:r>
              <a:rPr lang="en-US" dirty="0"/>
              <a:t>This type has no literals, but 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bytes </a:t>
            </a:r>
            <a:r>
              <a:rPr lang="en-US" dirty="0"/>
              <a:t>object can be used to construct 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bytearray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object, as follows…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931" y="4304567"/>
            <a:ext cx="5568137" cy="106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63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/>
              <a:t> is an immutable, heterogeneous sequence type.</a:t>
            </a:r>
          </a:p>
          <a:p>
            <a:r>
              <a:rPr lang="en-US" dirty="0"/>
              <a:t>A comma-separated list of expressions, enclosed in parentheses, is a tuple-valued expression</a:t>
            </a:r>
          </a:p>
          <a:p>
            <a:r>
              <a:rPr lang="en-US" dirty="0"/>
              <a:t>Note that although a tuple is immutable, if one of its elements is mutable that element can be sent value-changing messages.</a:t>
            </a:r>
          </a:p>
          <a:p>
            <a:pPr lvl="1"/>
            <a:r>
              <a:rPr lang="en-US" dirty="0"/>
              <a:t>It is the </a:t>
            </a:r>
            <a:r>
              <a:rPr lang="en-US" i="1" dirty="0"/>
              <a:t>identity</a:t>
            </a:r>
            <a:r>
              <a:rPr lang="en-US" dirty="0"/>
              <a:t> of the object that cannot be changed</a:t>
            </a:r>
          </a:p>
        </p:txBody>
      </p:sp>
    </p:spTree>
    <p:extLst>
      <p:ext uri="{BB962C8B-B14F-4D97-AF65-F5344CB8AC3E}">
        <p14:creationId xmlns:p14="http://schemas.microsoft.com/office/powerpoint/2010/main" val="725458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sz="3600" dirty="0"/>
              <a:t> </a:t>
            </a:r>
            <a:r>
              <a:rPr lang="en-US" dirty="0"/>
              <a:t>particulars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is no danger of ambiguity, the parentheses enclosing a tuple expression can be omitted.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78" y="3358369"/>
            <a:ext cx="5177064" cy="94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276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Tuple assignment</a:t>
            </a:r>
            <a:r>
              <a:rPr lang="en-US" dirty="0"/>
              <a:t> allows the individual elements of a sequence to be assigned to corresponding variables on the left-hand-side of the assignment operator.</a:t>
            </a:r>
          </a:p>
          <a:p>
            <a:r>
              <a:rPr lang="en-US" dirty="0"/>
              <a:t>Examples: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/>
                <a:ea typeface="Times New Roman"/>
                <a:cs typeface="Times New Roman"/>
              </a:rPr>
              <a:t>    (dad, mom) = ("George", "Martha")</a:t>
            </a:r>
            <a:endParaRPr lang="en-US" sz="2000" dirty="0"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/>
                <a:ea typeface="Times New Roman"/>
                <a:cs typeface="Times New Roman"/>
              </a:rPr>
              <a:t>    (pi, e) = 3.14159, 2.71828</a:t>
            </a:r>
            <a:endParaRPr lang="en-US" sz="2000" dirty="0"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ea typeface="Times New Roman"/>
                <a:cs typeface="Times New Roman"/>
              </a:rPr>
              <a:t>    vegetable, meat, drink, dessert = \</a:t>
            </a:r>
            <a:endParaRPr lang="en-US" sz="2000" dirty="0"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ea typeface="Times New Roman"/>
                <a:cs typeface="Times New Roman"/>
              </a:rPr>
              <a:t>        [ 'carrots', 'steak', 'tea', 'pie' 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452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Motivated by the need to use computers to solve problems, but…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Computer Science includes the study of…</a:t>
            </a:r>
          </a:p>
          <a:p>
            <a:pPr lvl="1"/>
            <a:r>
              <a:rPr lang="en-US" dirty="0"/>
              <a:t>Algorithms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Computability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Programming languages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particular kind of </a:t>
            </a:r>
            <a:r>
              <a:rPr lang="en-US" i="1" dirty="0"/>
              <a:t>abstraction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0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 tuple from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interpretation of assignment provides an interesting way for a function to return more than one value.  As an example, consider the following function.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divide(dividend, divisor):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return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dividend//divisor,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dividend%divisor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/>
              <a:t>This function returns a two-element tuple and could be called as follows.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quo, rem = divide(25, 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7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887394"/>
          </a:xfrm>
        </p:spPr>
        <p:txBody>
          <a:bodyPr>
            <a:normAutofit/>
          </a:bodyPr>
          <a:lstStyle/>
          <a:p>
            <a:r>
              <a:rPr lang="en-US" dirty="0"/>
              <a:t>The % operator relies on format codes similar to those used in the C language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library function.</a:t>
            </a:r>
          </a:p>
          <a:p>
            <a:r>
              <a:rPr lang="en-US" dirty="0"/>
              <a:t>A similar (seemingly redundant at first glance) facility also present in Python employs ordinal numbers in curly braces and 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format() </a:t>
            </a:r>
            <a:r>
              <a:rPr lang="en-US" dirty="0"/>
              <a:t>message.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2806" y="4671703"/>
            <a:ext cx="75262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labeling = \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"{0} cares nothing for {1}; she only cares for {0}."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labeling.format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("Emma", "Paul")) </a:t>
            </a:r>
          </a:p>
        </p:txBody>
      </p:sp>
    </p:spTree>
    <p:extLst>
      <p:ext uri="{BB962C8B-B14F-4D97-AF65-F5344CB8AC3E}">
        <p14:creationId xmlns:p14="http://schemas.microsoft.com/office/powerpoint/2010/main" val="1959288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Among built-in types, only immutable types can be keys for a set or dict.</a:t>
            </a:r>
          </a:p>
          <a:p>
            <a:r>
              <a:rPr lang="en-US" dirty="0"/>
              <a:t>This is because changing an object’s value once it has been placed in a one of these keyed data structures can make that object unreachable</a:t>
            </a:r>
          </a:p>
          <a:p>
            <a:r>
              <a:rPr lang="en-US" dirty="0"/>
              <a:t>Programmer-defined types may violate this principle, because Python does not attempt to check new types to ensure they are immutable – that is the programmer’s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341761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code creates a keys-only collection called a </a:t>
            </a:r>
            <a:r>
              <a:rPr lang="en-US" i="1" dirty="0"/>
              <a:t>set</a:t>
            </a:r>
            <a:r>
              <a:rPr lang="en-US" dirty="0"/>
              <a:t> and places three values in it.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marL="45720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(39)</a:t>
            </a:r>
          </a:p>
          <a:p>
            <a:pPr marL="45720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('Lois')</a:t>
            </a:r>
          </a:p>
          <a:p>
            <a:pPr marL="45720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(5+1j)</a:t>
            </a:r>
          </a:p>
          <a:p>
            <a:r>
              <a:rPr lang="en-US" dirty="0"/>
              <a:t>Or we could do the same thing using a set-valued expression, as follows: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 = {39, 'Lois', 5+1j}</a:t>
            </a:r>
          </a:p>
        </p:txBody>
      </p:sp>
    </p:spTree>
    <p:extLst>
      <p:ext uri="{BB962C8B-B14F-4D97-AF65-F5344CB8AC3E}">
        <p14:creationId xmlns:p14="http://schemas.microsoft.com/office/powerpoint/2010/main" val="1658383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dict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of type </a:t>
            </a:r>
            <a:r>
              <a:rPr lang="en-US" sz="2600" dirty="0">
                <a:latin typeface="Courier New" pitchFamily="49" charset="0"/>
                <a:ea typeface="+mj-ea"/>
                <a:cs typeface="Courier New" pitchFamily="49" charset="0"/>
              </a:rPr>
              <a:t>dict</a:t>
            </a:r>
            <a:r>
              <a:rPr lang="en-US" dirty="0"/>
              <a:t> are also hash tables, but store (key, value) pairs.</a:t>
            </a:r>
          </a:p>
          <a:p>
            <a:r>
              <a:rPr lang="en-US" dirty="0"/>
              <a:t>The following code creates a dict object.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b = dict()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b['Ralph'] = 1949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b['Jen'] = 1980</a:t>
            </a:r>
          </a:p>
          <a:p>
            <a:r>
              <a:rPr lang="en-US" dirty="0"/>
              <a:t>Equivalent is…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b = {'Ralph':1949, 'Jen':1980}</a:t>
            </a:r>
          </a:p>
          <a:p>
            <a:r>
              <a:rPr lang="en-US" dirty="0"/>
              <a:t>Or…</a:t>
            </a:r>
          </a:p>
          <a:p>
            <a:pPr marL="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b = dict(Ralph=1949, Jen=1980)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3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Define…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Interface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Information hiding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Client</a:t>
            </a:r>
            <a:r>
              <a:rPr lang="en-US" dirty="0"/>
              <a:t> programmer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9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for Computer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software professional, abstraction involves</a:t>
            </a:r>
          </a:p>
          <a:p>
            <a:pPr lvl="1"/>
            <a:r>
              <a:rPr lang="en-US" dirty="0"/>
              <a:t>Encapsulating multiple program elements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Naming the encapsulated entity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Defining the interface</a:t>
            </a:r>
          </a:p>
          <a:p>
            <a:pPr lvl="2"/>
            <a:r>
              <a:rPr lang="en-US" dirty="0"/>
              <a:t>Everything in the interface is </a:t>
            </a:r>
            <a:r>
              <a:rPr lang="en-US" i="1" dirty="0"/>
              <a:t>public</a:t>
            </a:r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Usually, everything not in the interface is </a:t>
            </a:r>
            <a:r>
              <a:rPr lang="en-US" i="1" dirty="0"/>
              <a:t>hidden</a:t>
            </a:r>
            <a:r>
              <a:rPr lang="en-US" dirty="0"/>
              <a:t>. But…</a:t>
            </a:r>
          </a:p>
        </p:txBody>
      </p:sp>
    </p:spTree>
    <p:extLst>
      <p:ext uri="{BB962C8B-B14F-4D97-AF65-F5344CB8AC3E}">
        <p14:creationId xmlns:p14="http://schemas.microsoft.com/office/powerpoint/2010/main" val="420472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78377" cy="1944442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492" y="365125"/>
            <a:ext cx="9486507" cy="4886260"/>
          </a:xfrm>
        </p:spPr>
        <p:txBody>
          <a:bodyPr>
            <a:noAutofit/>
          </a:bodyPr>
          <a:lstStyle/>
          <a:p>
            <a:r>
              <a:rPr lang="en-US" sz="2400" dirty="0"/>
              <a:t>Python primitive data types:</a:t>
            </a:r>
          </a:p>
          <a:p>
            <a:pPr lvl="1"/>
            <a:r>
              <a:rPr lang="en-US" sz="2000" b="1" dirty="0"/>
              <a:t>bool</a:t>
            </a:r>
          </a:p>
          <a:p>
            <a:pPr lvl="1"/>
            <a:r>
              <a:rPr lang="en-US" sz="2000" b="1" dirty="0" err="1"/>
              <a:t>int</a:t>
            </a:r>
            <a:endParaRPr lang="en-US" sz="2000" b="1" dirty="0"/>
          </a:p>
          <a:p>
            <a:pPr lvl="1"/>
            <a:r>
              <a:rPr lang="en-US" sz="2000" b="1" dirty="0"/>
              <a:t>float</a:t>
            </a:r>
          </a:p>
          <a:p>
            <a:pPr lvl="1"/>
            <a:r>
              <a:rPr lang="en-US" sz="2000" b="1" dirty="0"/>
              <a:t>complex</a:t>
            </a:r>
          </a:p>
          <a:p>
            <a:r>
              <a:rPr lang="en-US" sz="2400" dirty="0"/>
              <a:t>Python built-in data structures:</a:t>
            </a:r>
          </a:p>
          <a:p>
            <a:pPr lvl="1"/>
            <a:r>
              <a:rPr lang="en-US" sz="2000" dirty="0"/>
              <a:t>Immutable</a:t>
            </a:r>
          </a:p>
          <a:p>
            <a:pPr lvl="2"/>
            <a:r>
              <a:rPr lang="en-US" b="1" dirty="0"/>
              <a:t>tuple</a:t>
            </a:r>
          </a:p>
          <a:p>
            <a:pPr lvl="2"/>
            <a:r>
              <a:rPr lang="en-US" b="1" dirty="0" err="1"/>
              <a:t>str</a:t>
            </a:r>
            <a:endParaRPr lang="en-US" b="1" dirty="0"/>
          </a:p>
          <a:p>
            <a:pPr lvl="2"/>
            <a:r>
              <a:rPr lang="en-US" b="1" dirty="0"/>
              <a:t>bytes</a:t>
            </a:r>
          </a:p>
          <a:p>
            <a:pPr lvl="1"/>
            <a:r>
              <a:rPr lang="en-US" sz="2000" dirty="0"/>
              <a:t>Mutable</a:t>
            </a:r>
          </a:p>
          <a:p>
            <a:pPr lvl="2"/>
            <a:r>
              <a:rPr lang="en-US" b="1" dirty="0"/>
              <a:t>set</a:t>
            </a:r>
          </a:p>
          <a:p>
            <a:pPr lvl="2"/>
            <a:r>
              <a:rPr lang="en-US" b="1" dirty="0"/>
              <a:t>list</a:t>
            </a:r>
          </a:p>
          <a:p>
            <a:pPr lvl="2"/>
            <a:r>
              <a:rPr lang="en-US" sz="1800" b="1" dirty="0" err="1"/>
              <a:t>d</a:t>
            </a:r>
            <a:r>
              <a:rPr lang="en-US" b="1" dirty="0" err="1"/>
              <a:t>i</a:t>
            </a:r>
            <a:r>
              <a:rPr lang="en-US" sz="1800" b="1" dirty="0" err="1"/>
              <a:t>ct</a:t>
            </a:r>
            <a:endParaRPr lang="en-US" sz="1800" b="1" dirty="0"/>
          </a:p>
          <a:p>
            <a:pPr lvl="2"/>
            <a:r>
              <a:rPr lang="en-US" sz="1800" b="1" dirty="0" err="1"/>
              <a:t>bytearray</a:t>
            </a:r>
            <a:endParaRPr lang="en-US" sz="1800" b="1" dirty="0"/>
          </a:p>
          <a:p>
            <a:r>
              <a:rPr lang="en-US" sz="2400" dirty="0"/>
              <a:t>Python object-oriented data types:</a:t>
            </a:r>
          </a:p>
          <a:p>
            <a:pPr lvl="1"/>
            <a:r>
              <a:rPr lang="en-US" sz="2000" dirty="0"/>
              <a:t>Programmer-defined data types constructed using the </a:t>
            </a:r>
            <a:r>
              <a:rPr lang="en-US" sz="2000" b="1" dirty="0"/>
              <a:t>class</a:t>
            </a:r>
            <a:r>
              <a:rPr lang="en-US" sz="2000" dirty="0"/>
              <a:t> construct</a:t>
            </a:r>
          </a:p>
          <a:p>
            <a:pPr lvl="2"/>
            <a:r>
              <a:rPr lang="en-US" sz="1800" dirty="0"/>
              <a:t>This is Python’s only facility for making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217878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Abstract Data Type:</a:t>
            </a:r>
          </a:p>
          <a:p>
            <a:pPr lvl="1"/>
            <a:r>
              <a:rPr lang="en-US" dirty="0"/>
              <a:t>A named data type whose values provide an encapsulation of…</a:t>
            </a:r>
          </a:p>
          <a:p>
            <a:pPr lvl="2"/>
            <a:r>
              <a:rPr lang="en-US" dirty="0"/>
              <a:t>Zero or more data elements</a:t>
            </a:r>
          </a:p>
          <a:p>
            <a:pPr lvl="2"/>
            <a:r>
              <a:rPr lang="en-US" dirty="0"/>
              <a:t>Zero or more executable elements (functions)</a:t>
            </a:r>
          </a:p>
          <a:p>
            <a:pPr lvl="2"/>
            <a:r>
              <a:rPr lang="en-US" dirty="0"/>
              <a:t>(The strict definition requires information hiding, but Python does not have any real facility for that)</a:t>
            </a:r>
          </a:p>
          <a:p>
            <a:pPr lvl="1"/>
            <a:r>
              <a:rPr lang="en-US" dirty="0"/>
              <a:t>which designates a selected set of data elements and functions as its public interface</a:t>
            </a:r>
          </a:p>
          <a:p>
            <a:r>
              <a:rPr lang="en-US" dirty="0"/>
              <a:t>An older term, </a:t>
            </a:r>
            <a:r>
              <a:rPr lang="en-US" i="1" dirty="0"/>
              <a:t>data structure</a:t>
            </a:r>
            <a:r>
              <a:rPr lang="en-US" dirty="0"/>
              <a:t>, refers to the encapsulated set of data elements alone, which may or may not be of a programmer-defined type.</a:t>
            </a:r>
          </a:p>
        </p:txBody>
      </p:sp>
    </p:spTree>
    <p:extLst>
      <p:ext uri="{BB962C8B-B14F-4D97-AF65-F5344CB8AC3E}">
        <p14:creationId xmlns:p14="http://schemas.microsoft.com/office/powerpoint/2010/main" val="103577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7400" dirty="0"/>
              <a:t>The following list is in order from most tightly to least tightly binding. Function call precedence is not listed, but can safely be considered the same as [] (slicing and subscripting):</a:t>
            </a:r>
          </a:p>
          <a:p>
            <a:pPr marL="457200" lvl="1" indent="0">
              <a:buNone/>
            </a:pPr>
            <a:r>
              <a:rPr lang="en-US" sz="49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sz="49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5500" dirty="0">
                <a:cs typeface="Courier New" pitchFamily="49" charset="0"/>
              </a:rPr>
              <a:t>(slicing, subscripting)</a:t>
            </a:r>
          </a:p>
          <a:p>
            <a:pPr marL="457200" lvl="1" indent="0">
              <a:buNone/>
            </a:pPr>
            <a:r>
              <a:rPr lang="en-US" sz="4900" dirty="0">
                <a:latin typeface="Courier New" pitchFamily="49" charset="0"/>
                <a:cs typeface="Courier New" pitchFamily="49" charset="0"/>
              </a:rPr>
              <a:t>** </a:t>
            </a:r>
            <a:r>
              <a:rPr lang="en-US" sz="5500" dirty="0">
                <a:cs typeface="Courier New" pitchFamily="49" charset="0"/>
              </a:rPr>
              <a:t>(right to left)</a:t>
            </a:r>
          </a:p>
          <a:p>
            <a:pPr marL="457200" lvl="1" indent="0">
              <a:buNone/>
            </a:pPr>
            <a:r>
              <a:rPr lang="en-US" sz="5500" dirty="0">
                <a:cs typeface="Courier New" pitchFamily="49" charset="0"/>
              </a:rPr>
              <a:t>Unary</a:t>
            </a:r>
            <a:r>
              <a:rPr lang="en-US" sz="4900" dirty="0">
                <a:latin typeface="Courier New" pitchFamily="49" charset="0"/>
                <a:cs typeface="Courier New" pitchFamily="49" charset="0"/>
              </a:rPr>
              <a:t> +, -, ~ </a:t>
            </a:r>
            <a:r>
              <a:rPr lang="en-US" sz="5500" dirty="0">
                <a:cs typeface="Courier New" pitchFamily="49" charset="0"/>
              </a:rPr>
              <a:t>(bit-level “not”)</a:t>
            </a:r>
          </a:p>
          <a:p>
            <a:pPr marL="457200" lvl="1" indent="0">
              <a:buNone/>
            </a:pPr>
            <a:r>
              <a:rPr lang="en-US" sz="4900" dirty="0">
                <a:latin typeface="Courier New" pitchFamily="49" charset="0"/>
                <a:cs typeface="Courier New" pitchFamily="49" charset="0"/>
              </a:rPr>
              <a:t>*, /, //, %</a:t>
            </a:r>
          </a:p>
          <a:p>
            <a:pPr marL="457200" lvl="1" indent="0">
              <a:buNone/>
            </a:pPr>
            <a:r>
              <a:rPr lang="en-US" sz="4900" dirty="0">
                <a:latin typeface="Courier New" pitchFamily="49" charset="0"/>
                <a:cs typeface="Courier New" pitchFamily="49" charset="0"/>
              </a:rPr>
              <a:t>+, -</a:t>
            </a:r>
          </a:p>
          <a:p>
            <a:pPr marL="457200" lvl="1" indent="0">
              <a:buNone/>
            </a:pPr>
            <a:r>
              <a:rPr lang="en-US" sz="4900" dirty="0">
                <a:latin typeface="Courier New" pitchFamily="49" charset="0"/>
                <a:cs typeface="Courier New" pitchFamily="49" charset="0"/>
              </a:rPr>
              <a:t>&lt;&lt;, &gt;&gt; </a:t>
            </a:r>
            <a:r>
              <a:rPr lang="en-US" sz="5500" dirty="0">
                <a:cs typeface="Courier New" pitchFamily="49" charset="0"/>
              </a:rPr>
              <a:t>(shifts)</a:t>
            </a:r>
          </a:p>
          <a:p>
            <a:pPr marL="457200" lvl="1" indent="0">
              <a:buNone/>
            </a:pPr>
            <a:r>
              <a:rPr lang="en-US" sz="4900" dirty="0">
                <a:latin typeface="Courier New" pitchFamily="49" charset="0"/>
                <a:cs typeface="Courier New" pitchFamily="49" charset="0"/>
              </a:rPr>
              <a:t>&amp;  </a:t>
            </a:r>
            <a:r>
              <a:rPr lang="en-US" sz="4900" dirty="0">
                <a:cs typeface="Courier New" pitchFamily="49" charset="0"/>
              </a:rPr>
              <a:t>(bit-level “and”)</a:t>
            </a:r>
            <a:endParaRPr lang="en-US" sz="49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4900" dirty="0">
                <a:latin typeface="Courier New" pitchFamily="49" charset="0"/>
                <a:cs typeface="Courier New" pitchFamily="49" charset="0"/>
              </a:rPr>
              <a:t>^  </a:t>
            </a:r>
            <a:r>
              <a:rPr lang="en-US" sz="4900" dirty="0">
                <a:cs typeface="Courier New" pitchFamily="49" charset="0"/>
              </a:rPr>
              <a:t>(bit-level “exclusive or”)</a:t>
            </a:r>
            <a:endParaRPr lang="en-US" sz="49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4900" dirty="0">
                <a:latin typeface="Courier New" pitchFamily="49" charset="0"/>
                <a:cs typeface="Courier New" pitchFamily="49" charset="0"/>
              </a:rPr>
              <a:t>|  </a:t>
            </a:r>
            <a:r>
              <a:rPr lang="en-US" sz="4900" dirty="0">
                <a:cs typeface="Courier New" pitchFamily="49" charset="0"/>
              </a:rPr>
              <a:t>(bit-level “or”)</a:t>
            </a:r>
            <a:endParaRPr lang="en-US" sz="49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4900" b="1" dirty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sz="4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900" b="1" dirty="0">
                <a:latin typeface="Courier New" pitchFamily="49" charset="0"/>
                <a:cs typeface="Courier New" pitchFamily="49" charset="0"/>
              </a:rPr>
              <a:t>is not</a:t>
            </a:r>
            <a:r>
              <a:rPr lang="en-US" sz="4900" dirty="0">
                <a:latin typeface="Courier New" pitchFamily="49" charset="0"/>
                <a:cs typeface="Courier New" pitchFamily="49" charset="0"/>
              </a:rPr>
              <a:t>, ==, !=, &lt;, &gt;, &lt;=, &gt;=</a:t>
            </a:r>
          </a:p>
          <a:p>
            <a:pPr marL="457200" lvl="1" indent="0">
              <a:buNone/>
            </a:pPr>
            <a:r>
              <a:rPr lang="en-US" sz="4900" b="1" dirty="0">
                <a:latin typeface="Courier New" pitchFamily="49" charset="0"/>
                <a:cs typeface="Courier New" pitchFamily="49" charset="0"/>
              </a:rPr>
              <a:t>not</a:t>
            </a:r>
          </a:p>
          <a:p>
            <a:pPr marL="457200" lvl="1" indent="0">
              <a:buNone/>
            </a:pPr>
            <a:r>
              <a:rPr lang="en-US" sz="4900" b="1" dirty="0"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marL="457200" lvl="1" indent="0">
              <a:buNone/>
            </a:pPr>
            <a:r>
              <a:rPr lang="en-US" sz="4900" b="1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3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specifics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% and //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 versus //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32107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Keyed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and </a:t>
            </a:r>
            <a:r>
              <a:rPr lang="en-US" dirty="0" err="1"/>
              <a:t>dict</a:t>
            </a:r>
            <a:r>
              <a:rPr lang="en-US" dirty="0"/>
              <a:t> are </a:t>
            </a:r>
            <a:r>
              <a:rPr lang="en-US" i="1" dirty="0"/>
              <a:t>keyed</a:t>
            </a:r>
            <a:r>
              <a:rPr lang="en-US" dirty="0"/>
              <a:t>, not subscripted in the ordinary sense…</a:t>
            </a:r>
          </a:p>
        </p:txBody>
      </p:sp>
    </p:spTree>
    <p:extLst>
      <p:ext uri="{BB962C8B-B14F-4D97-AF65-F5344CB8AC3E}">
        <p14:creationId xmlns:p14="http://schemas.microsoft.com/office/powerpoint/2010/main" val="184389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1257</Words>
  <Application>Microsoft Office PowerPoint</Application>
  <PresentationFormat>Widescreen</PresentationFormat>
  <Paragraphs>184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Times New Roman</vt:lpstr>
      <vt:lpstr>Office Theme</vt:lpstr>
      <vt:lpstr>Objectives</vt:lpstr>
      <vt:lpstr>What is Computer Science?</vt:lpstr>
      <vt:lpstr>Abstraction</vt:lpstr>
      <vt:lpstr>Abstraction for Computer Science</vt:lpstr>
      <vt:lpstr>Data Types</vt:lpstr>
      <vt:lpstr>Abstract Data Type</vt:lpstr>
      <vt:lpstr>Operator Precedence</vt:lpstr>
      <vt:lpstr>Operator specifics</vt:lpstr>
      <vt:lpstr>Keyed Collections</vt:lpstr>
      <vt:lpstr>Length function</vt:lpstr>
      <vt:lpstr>All non-keyed Python data structures support</vt:lpstr>
      <vt:lpstr>Lists</vt:lpstr>
      <vt:lpstr>More about Lists</vt:lpstr>
      <vt:lpstr>str is immutable</vt:lpstr>
      <vt:lpstr>Type bytes</vt:lpstr>
      <vt:lpstr>Type bytearray</vt:lpstr>
      <vt:lpstr>Type tuple</vt:lpstr>
      <vt:lpstr>More tuple particulars</vt:lpstr>
      <vt:lpstr>Tuple assignment</vt:lpstr>
      <vt:lpstr>Returning a tuple from a function</vt:lpstr>
      <vt:lpstr>More String Operations</vt:lpstr>
      <vt:lpstr>Keys</vt:lpstr>
      <vt:lpstr>Type set</vt:lpstr>
      <vt:lpstr>Type dict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304</dc:title>
  <dc:creator>Dorian Yeager</dc:creator>
  <cp:lastModifiedBy>Dorian Yeager</cp:lastModifiedBy>
  <cp:revision>28</cp:revision>
  <dcterms:created xsi:type="dcterms:W3CDTF">2016-08-19T20:13:17Z</dcterms:created>
  <dcterms:modified xsi:type="dcterms:W3CDTF">2016-08-23T02:17:45Z</dcterms:modified>
</cp:coreProperties>
</file>