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10bce98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10bce98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10bce980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510bce980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10bce980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10bce980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510bce980_0_1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510bce980_0_1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510bce980_0_2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510bce980_0_2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510bce980_0_2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510bce980_0_2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510bce980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510bce980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510bce980_0_2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510bce980_0_2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510bce98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510bce9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510bce98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510bce98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510bce98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510bce98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510bce98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510bce98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510bce98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510bce98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510bce980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510bce980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510bce980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510bce980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10bce98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510bce98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0c4636b9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0c4636b9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510bce980_0_1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510bce980_0_1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510bce980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510bce980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10bce980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10bce980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10bce980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10bce980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10bce980_0_1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10bce980_0_1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510bce980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510bce980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10bce980_0_1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10bce980_0_1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2425" y="127675"/>
            <a:ext cx="58782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Predicting Estimated Time of Arrival for Commercial Flights</a:t>
            </a:r>
            <a:endParaRPr sz="36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47725" y="3221550"/>
            <a:ext cx="34707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Samet Ayhan (University of Maryland)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Pablo Costas (Boeing Research and Tech.)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Hanan Samet (University of Maryland)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347725" y="4226750"/>
            <a:ext cx="3470700" cy="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Chashmeet Singh (University of Windsor)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the process of using the domain knowledge of data to select features that best predict ETA resulting in improved accuracy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Features are extracted based on domains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Basic Feature Domains such as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Flight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Spatial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Temporal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Airport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Airspace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Combinational Features are features obtained by combining two or more domains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Flight-spatial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Flight-spatial-temporal-airspace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Airport-temporal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788" y="349088"/>
            <a:ext cx="5374424" cy="44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2229750" y="4738450"/>
            <a:ext cx="4684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Table 1.  Extracted features and their description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2225" y="256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Airport Congestion Rate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563" y="1295750"/>
            <a:ext cx="4842877" cy="366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17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Sector Congestion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113" y="1363750"/>
            <a:ext cx="4303783" cy="36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set of historical flights with their attributes such as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Flight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Trajectory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Departure and Arrival airport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Actual departure and arrival date and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Airline name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Aircraft type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Weather and air traffic parameters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need to learn a model that predicts the current flight’s ETA before it departs.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 for comparative analysis</a:t>
            </a:r>
            <a:endParaRPr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275" y="1203050"/>
            <a:ext cx="6791325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2229750" y="4738450"/>
            <a:ext cx="4684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Table 2.  List of prediction models used in the study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Boosting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361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algorithm aims to train a set of weak learners sequentially by trying to reduce the error over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Below are the steps for performing the AdaBoost algorithm: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Initially, all observations are given equal weights.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 model is built on a subset of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Using this model, predictions are made on the whole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Errors are calculated by comparing the predictions and actual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While creating the next model, higher weights are given to the data points which were predicted incorrectly.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Weights can be determined using the error value. For instance,the higher the error the more is the weight assigned to the observation.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process is repeated until the error function does not change, or the maximum limit of the number of estimators is reached.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Boosting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446100"/>
            <a:ext cx="8096250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2229750" y="4738450"/>
            <a:ext cx="4684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1.  AdaBoost example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297500" y="1359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AdaBoost but tries to fit the new predictor to the residual errors made by the previous predictor instead of tweaking the weights for each iteration.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Below are the steps for performing the Gradient Boosting algorithm: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 model is built on a subset of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Using this model, predictions are made on the whole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Errors are calculated by comparing the predictions and actual values.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 new model is created using the errors calculated as target variable. Our objective is to find the best split to minimise the error.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 predictions made by this new model are combined with the predictions of the previous.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New errors are calculated using this predicted value and actual value.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This process is repeated until the error function does not change, or the maximum limit of the number of estimators is reached.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00" y="1225200"/>
            <a:ext cx="3076992" cy="353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2" y="1225200"/>
            <a:ext cx="3130947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 txBox="1"/>
          <p:nvPr/>
        </p:nvSpPr>
        <p:spPr>
          <a:xfrm>
            <a:off x="2229750" y="4738450"/>
            <a:ext cx="4684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2.  Gradient Boosting example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Related 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Contributions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Problem Statement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Models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Setup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Conclusion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297500" y="88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Performance is evaluated on the 10 major flight routes in Spain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Data is chronologically ordered for each dataset and for each route using 80% of the initial data for modeling and the remaining 20% for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10 fold cross validation is used and algorithms are evaluated based on RMSE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Experiments conducted on a computer with Intel Core i7-6820HQ, CPU @ 2.7 GHz and 16GB ram running on Ubuntu 16.04 64 bit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8839200" cy="275267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2229750" y="4312025"/>
            <a:ext cx="4684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Table 3.  RMSE values for all the algorithms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69" name="Google Shape;2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850" y="1307850"/>
            <a:ext cx="7000199" cy="32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4"/>
          <p:cNvSpPr txBox="1"/>
          <p:nvPr/>
        </p:nvSpPr>
        <p:spPr>
          <a:xfrm>
            <a:off x="2229750" y="4738450"/>
            <a:ext cx="50394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</a:t>
            </a: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3.  RMSE by author’s prediction system vs EUROCONTROL’s prediction system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75" y="1212325"/>
            <a:ext cx="50482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 txBox="1"/>
          <p:nvPr/>
        </p:nvSpPr>
        <p:spPr>
          <a:xfrm>
            <a:off x="2229750" y="4738450"/>
            <a:ext cx="46845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Table 4.  Top 10 features ranked by their relative importance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System can predict ETA for any commercial flight in Spain within 4 mins of RMSE on average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System outperforms EUROCONTROL’s ETA prediction with a high accuracy and a much less standard deviation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results can enable airlines to better coordinate the action of ground handling personnel and equipment, thereby reducing the waste of time and energy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Air traffic flow management, airport runway and gate assignment and ground equipment usage optimization all can be benefited from an accurate ETA prediction for commercial flights.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162450" y="162450"/>
            <a:ext cx="8853000" cy="48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175975"/>
            <a:ext cx="70389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to calculate ETA for any flight?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Helps improve 4 key Air Traffic Management Areas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Safety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Capacity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Efficiency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Environmental Impact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For example: Delay in obtaining a wheelchair for a passenger can result in increased fuel burn, </a:t>
            </a:r>
            <a:r>
              <a:rPr lang="en"/>
              <a:t>emissions</a:t>
            </a:r>
            <a:r>
              <a:rPr lang="en"/>
              <a:t> and extended flight hours. This can cause passenger dissatisfaction and loss of market share hampering the corporate image of the airlines. This impact can grow exponentially due to a ripple effect caused by delays in subsequent flights.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Hence, due to the nature of unknowns and complexity of the airspace system, it’s a challenging task for accurate ETA prediction.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701" y="464725"/>
            <a:ext cx="6654600" cy="41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2962650" y="4710150"/>
            <a:ext cx="321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 1.  Air traffic in Spanish airspace on July 12, 2016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Solutions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Traditional methods approach ETA prediction taking into account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Aircraft Performance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Trajectory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Estimate the flight trajectory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Aircraft’s altitude and speed profiles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Calculate the time required to fulfill the predicted trajectory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These models fail to take into account the external factors such 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Weather Phenomena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Airspace Sector Densities along the route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Airport Congestion at the arrival airport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ETA prediction for commercial flights using features not only for the arrival airport but richer set of features along the potential route such as weather parameters and air traffic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Comparative</a:t>
            </a:r>
            <a:r>
              <a:rPr lang="en"/>
              <a:t> analysis using a number of regression models and compares the best performing model results with those currently generated by EUROCONTROL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(Spain)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Trajectory Data (SESAR Joint Undertaking Work Programme)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Contains a total of 119,563 trajectories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Data is downsampled from 5 secs to 60 secs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&lt;Flight No, Departure Airport, Arrival Airport, Date, Time, Speed(x, y, z), Position(lat, long, alt)&gt;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Meteorology Data (National Oceanic and Atmospheric Administration)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Contains over 40 weather parameters for each grid 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Airport Data (EUROCONTROL)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Contains 1,252,571 sets of records for airport traffic data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➢"/>
            </a:pPr>
            <a:r>
              <a:rPr lang="en" sz="900"/>
              <a:t>&lt;Date, Flight No, Departure Airport, Arrival Airport, Aircraft Type, Actual Departure Time, Actual Arrival Time, Scheduled Departure Time, Scheduled Arrival Time&gt;</a:t>
            </a:r>
            <a:endParaRPr sz="9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Airspace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Computed using trajectory data with airspace sector volumes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15 min time bin for each sector in Spain for 11 months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&lt;Sector Name, Date, Time of sector entry, Time of sector exit&gt;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Kern et al. enhanced ETA predictions generated by Federal Aviation Administration by selecting a set of baseline features and gradually increasing complexity by adding new ones but took into account data only for the arrival airports.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Takacs presents a solution using a heuristic and hand run optimization process. The model was limited by using a less number of features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Glina et al. used an extension of Random Forest to generate predictions but is limited to a single airport for a span of only 5 days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Extraction of relevant features using feature engineering based on domains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Algorithms for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Airspace Sector Congestion 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Airport Congestion 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