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594" r:id="rId2"/>
    <p:sldId id="622" r:id="rId3"/>
    <p:sldId id="393" r:id="rId4"/>
    <p:sldId id="585" r:id="rId5"/>
    <p:sldId id="593" r:id="rId6"/>
    <p:sldId id="586" r:id="rId7"/>
    <p:sldId id="487" r:id="rId8"/>
    <p:sldId id="473" r:id="rId9"/>
    <p:sldId id="466" r:id="rId10"/>
    <p:sldId id="467" r:id="rId11"/>
    <p:sldId id="468" r:id="rId12"/>
    <p:sldId id="469" r:id="rId13"/>
    <p:sldId id="474" r:id="rId14"/>
    <p:sldId id="475" r:id="rId15"/>
    <p:sldId id="481" r:id="rId16"/>
    <p:sldId id="470" r:id="rId17"/>
    <p:sldId id="471" r:id="rId18"/>
    <p:sldId id="472" r:id="rId19"/>
    <p:sldId id="482" r:id="rId20"/>
    <p:sldId id="588" r:id="rId21"/>
    <p:sldId id="480" r:id="rId22"/>
    <p:sldId id="483" r:id="rId23"/>
    <p:sldId id="485" r:id="rId24"/>
    <p:sldId id="504" r:id="rId25"/>
    <p:sldId id="505" r:id="rId26"/>
    <p:sldId id="591" r:id="rId27"/>
    <p:sldId id="592" r:id="rId28"/>
    <p:sldId id="490" r:id="rId29"/>
    <p:sldId id="548" r:id="rId30"/>
    <p:sldId id="489" r:id="rId31"/>
    <p:sldId id="491" r:id="rId32"/>
    <p:sldId id="488" r:id="rId33"/>
    <p:sldId id="541" r:id="rId34"/>
    <p:sldId id="542" r:id="rId35"/>
    <p:sldId id="543" r:id="rId36"/>
    <p:sldId id="544" r:id="rId37"/>
    <p:sldId id="496" r:id="rId38"/>
    <p:sldId id="545" r:id="rId39"/>
    <p:sldId id="493" r:id="rId40"/>
    <p:sldId id="589" r:id="rId41"/>
    <p:sldId id="494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95" r:id="rId52"/>
    <p:sldId id="598" r:id="rId53"/>
    <p:sldId id="599" r:id="rId54"/>
    <p:sldId id="600" r:id="rId55"/>
    <p:sldId id="601" r:id="rId56"/>
    <p:sldId id="602" r:id="rId57"/>
    <p:sldId id="603" r:id="rId58"/>
    <p:sldId id="604" r:id="rId59"/>
    <p:sldId id="605" r:id="rId60"/>
    <p:sldId id="606" r:id="rId61"/>
    <p:sldId id="607" r:id="rId62"/>
    <p:sldId id="608" r:id="rId63"/>
    <p:sldId id="609" r:id="rId64"/>
    <p:sldId id="610" r:id="rId65"/>
    <p:sldId id="612" r:id="rId66"/>
    <p:sldId id="614" r:id="rId67"/>
    <p:sldId id="615" r:id="rId68"/>
    <p:sldId id="616" r:id="rId69"/>
    <p:sldId id="621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6" autoAdjust="0"/>
    <p:restoredTop sz="88184" autoAdjust="0"/>
  </p:normalViewPr>
  <p:slideViewPr>
    <p:cSldViewPr snapToGrid="0">
      <p:cViewPr>
        <p:scale>
          <a:sx n="60" d="100"/>
          <a:sy n="60" d="100"/>
        </p:scale>
        <p:origin x="-219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70" y="-77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4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7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Mean(1,2,3,4,5) !=</a:t>
            </a:r>
            <a:r>
              <a:rPr lang="en-US" baseline="0" dirty="0" smtClean="0"/>
              <a:t> mean(mean(1,2),mean(3,4,5))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combiner to run once and only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YES!</a:t>
            </a:r>
          </a:p>
          <a:p>
            <a:r>
              <a:rPr lang="en-US" dirty="0" smtClean="0"/>
              <a:t>To verify discuss what would happen if combiner does not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save a lot of communication and (</a:t>
            </a:r>
            <a:r>
              <a:rPr lang="en-US" dirty="0" err="1" smtClean="0"/>
              <a:t>key,value</a:t>
            </a:r>
            <a:r>
              <a:rPr lang="en-US" dirty="0" smtClean="0"/>
              <a:t>) pair generations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which one is better?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in-mapper problem with large dictionaries – memory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In-mapper can deal with highly</a:t>
            </a:r>
            <a:r>
              <a:rPr lang="en-US" baseline="0" dirty="0" smtClean="0"/>
              <a:t> skewed word distributions</a:t>
            </a:r>
          </a:p>
          <a:p>
            <a:pPr marL="628580" lvl="1" indent="-171450">
              <a:buFontTx/>
              <a:buChar char="-"/>
            </a:pPr>
            <a:r>
              <a:rPr lang="en-US" baseline="0" dirty="0" smtClean="0"/>
              <a:t>Reducer for “the” otherwise would take </a:t>
            </a:r>
            <a:r>
              <a:rPr lang="en-US" baseline="0" dirty="0" err="1" smtClean="0"/>
              <a:t>looooong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the symmetry of the co-occurrence matrix?</a:t>
            </a:r>
          </a:p>
          <a:p>
            <a:r>
              <a:rPr lang="en-US" dirty="0" smtClean="0"/>
              <a:t>It is not exploited in this example, as w goes over ALL terms in 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the python version of an associative array?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can it make better use of combiners?</a:t>
            </a:r>
          </a:p>
          <a:p>
            <a:r>
              <a:rPr lang="en-US" dirty="0" smtClean="0"/>
              <a:t>Keys are less unique than in pairs approach</a:t>
            </a:r>
          </a:p>
          <a:p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2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linear -&gt; GREAT!</a:t>
            </a:r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52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import statement do?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DAF59DD-CBD8-4A55-A5D6-1BA11FFBBA18}" type="slidenum">
              <a:rPr lang="en-GB" smtClean="0"/>
              <a:pPr defTabSz="963613"/>
              <a:t>53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Minimum spanning tree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B42298A-3F49-4C80-BB00-5E493BF191B6}" type="slidenum">
              <a:rPr lang="en-GB" smtClean="0"/>
              <a:pPr defTabSz="963613"/>
              <a:t>56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9808E7A-AE55-40C3-A704-52CEB95AC26D}" type="slidenum">
              <a:rPr lang="en-GB" smtClean="0"/>
              <a:pPr defTabSz="963613"/>
              <a:t>57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F8F4C4C-C06B-46F3-AE53-137131BE020E}" type="slidenum">
              <a:rPr lang="en-GB" smtClean="0"/>
              <a:pPr defTabSz="963613"/>
              <a:t>59</a:t>
            </a:fld>
            <a:endParaRPr lang="en-GB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 stands for </a:t>
            </a:r>
            <a:r>
              <a:rPr lang="en-US" dirty="0" err="1" smtClean="0"/>
              <a:t>unicode</a:t>
            </a:r>
            <a:r>
              <a:rPr lang="en-US" dirty="0" smtClean="0"/>
              <a:t>, can get rid of it by using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8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64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could explain to me what object oriented programming is?</a:t>
            </a:r>
          </a:p>
          <a:p>
            <a:endParaRPr lang="en-US" dirty="0" smtClean="0"/>
          </a:p>
          <a:p>
            <a:r>
              <a:rPr lang="en-US" dirty="0" smtClean="0"/>
              <a:t>Explain self keyword – has to be there for</a:t>
            </a:r>
            <a:r>
              <a:rPr lang="en-US" baseline="0" dirty="0" smtClean="0"/>
              <a:t> class member functions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super </a:t>
            </a:r>
            <a:r>
              <a:rPr lang="en-US" dirty="0" err="1" smtClean="0"/>
              <a:t>gonna</a:t>
            </a:r>
            <a:r>
              <a:rPr lang="en-US" dirty="0" smtClean="0"/>
              <a:t> do?</a:t>
            </a:r>
          </a:p>
          <a:p>
            <a:r>
              <a:rPr lang="en-US" dirty="0" smtClean="0"/>
              <a:t>Why are there __ in front of </a:t>
            </a:r>
            <a:r>
              <a:rPr lang="en-US" dirty="0" err="1" smtClean="0"/>
              <a:t>init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bad?</a:t>
            </a:r>
          </a:p>
          <a:p>
            <a:r>
              <a:rPr lang="en-US" dirty="0" smtClean="0"/>
              <a:t>- We</a:t>
            </a:r>
            <a:r>
              <a:rPr lang="en-US" baseline="0" dirty="0" smtClean="0"/>
              <a:t> waste a lot of memory keeping all the numbers in the list, but we re only interested in the sum!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function call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0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28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30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does the key and value output have</a:t>
            </a:r>
            <a:r>
              <a:rPr lang="en-US" baseline="0" dirty="0" smtClean="0"/>
              <a:t> to match the mapper?</a:t>
            </a:r>
          </a:p>
          <a:p>
            <a:r>
              <a:rPr lang="en-US" baseline="0" dirty="0" smtClean="0"/>
              <a:t>- Because combiner is not guaranteed to run at all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HW5 will be online tonight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1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Classes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5334000" cy="560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21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Class in Python</a:t>
            </a:r>
            <a:endParaRPr lang="en-US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5200"/>
            <a:ext cx="706027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55"/>
          <a:stretch/>
        </p:blipFill>
        <p:spPr bwMode="auto">
          <a:xfrm>
            <a:off x="1895475" y="4622800"/>
            <a:ext cx="6509105" cy="11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rved Right Arrow 7"/>
          <p:cNvSpPr/>
          <p:nvPr/>
        </p:nvSpPr>
        <p:spPr bwMode="auto">
          <a:xfrm>
            <a:off x="1066800" y="1843880"/>
            <a:ext cx="838200" cy="346472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235700"/>
            <a:ext cx="5096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</a:rPr>
              <a:t>What is </a:t>
            </a:r>
            <a:r>
              <a:rPr lang="en-US" sz="2400" b="0" dirty="0" smtClean="0">
                <a:solidFill>
                  <a:srgbClr val="0070C0"/>
                </a:solidFill>
              </a:rPr>
              <a:t>does the super function do?</a:t>
            </a:r>
            <a:endParaRPr lang="en-US" sz="2400" b="0" dirty="0">
              <a:solidFill>
                <a:srgbClr val="0070C0"/>
              </a:solidFill>
            </a:endParaRPr>
          </a:p>
          <a:p>
            <a:endParaRPr lang="en-US" sz="24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4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in Python</a:t>
            </a: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827314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645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Overwriting a Function</a:t>
            </a:r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47800"/>
            <a:ext cx="791450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a Function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27853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Famous Word Count Example</a:t>
            </a:r>
            <a:endParaRPr lang="en-US" dirty="0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11698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9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generators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367046"/>
            <a:ext cx="397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http://wiki.python.org/moin/Generators</a:t>
            </a: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33450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1300" y="544830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70C0"/>
                </a:solidFill>
              </a:rPr>
              <a:t>Why is this bad?</a:t>
            </a:r>
            <a:endParaRPr lang="en-US" sz="24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10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generators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367046"/>
            <a:ext cx="397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http://wiki.python.org/moin/Generators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8937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362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Python Generators</a:t>
            </a:r>
            <a:endParaRPr lang="en-US" dirty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28800"/>
            <a:ext cx="699593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367046"/>
            <a:ext cx="397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http://wiki.python.org/moin/Generators</a:t>
            </a:r>
          </a:p>
        </p:txBody>
      </p:sp>
    </p:spTree>
    <p:extLst>
      <p:ext uri="{BB962C8B-B14F-4D97-AF65-F5344CB8AC3E}">
        <p14:creationId xmlns:p14="http://schemas.microsoft.com/office/powerpoint/2010/main" val="187115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Famous Word Count Example</a:t>
            </a:r>
            <a:endParaRPr lang="en-US" dirty="0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11698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9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9" name="4C5F0B0F-D1EF-4B8F-BC48-69588CB9A4A4" descr="005823A7-0065-4252-AF9B-B196F44292D4@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" y="677604"/>
            <a:ext cx="9052473" cy="548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11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Eggs and 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813300" cy="5105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Result of a bet:</a:t>
            </a:r>
          </a:p>
          <a:p>
            <a:r>
              <a:rPr lang="en-US" dirty="0" smtClean="0"/>
              <a:t>Can Dr. Seuss write a book using only 50 words?</a:t>
            </a:r>
          </a:p>
          <a:p>
            <a:r>
              <a:rPr lang="en-US" dirty="0" smtClean="0"/>
              <a:t>Bennett Cerf (Dr</a:t>
            </a:r>
            <a:r>
              <a:rPr lang="en-US" dirty="0"/>
              <a:t>. Seuss's publisher</a:t>
            </a:r>
            <a:r>
              <a:rPr lang="en-US" dirty="0" smtClean="0"/>
              <a:t>) lost. </a:t>
            </a:r>
          </a:p>
          <a:p>
            <a:r>
              <a:rPr lang="en-US" dirty="0" smtClean="0"/>
              <a:t>It is the fourth best selling </a:t>
            </a:r>
            <a:r>
              <a:rPr lang="en-US" dirty="0"/>
              <a:t> English-language children's hardcover book of all </a:t>
            </a:r>
            <a:r>
              <a:rPr lang="en-US" dirty="0" smtClean="0"/>
              <a:t>time.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264" t="27963" r="33472" b="9815"/>
          <a:stretch/>
        </p:blipFill>
        <p:spPr>
          <a:xfrm>
            <a:off x="5784850" y="1562100"/>
            <a:ext cx="304165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00" y="6362700"/>
            <a:ext cx="5113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http://en.wikipedia.org/wiki/Green_Eggs_and_Ham</a:t>
            </a:r>
          </a:p>
        </p:txBody>
      </p:sp>
    </p:spTree>
    <p:extLst>
      <p:ext uri="{BB962C8B-B14F-4D97-AF65-F5344CB8AC3E}">
        <p14:creationId xmlns:p14="http://schemas.microsoft.com/office/powerpoint/2010/main" val="32252466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 File</a:t>
            </a:r>
            <a:endParaRPr lang="en-US" dirty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7500" y="1295401"/>
            <a:ext cx="2758993" cy="421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" y="4597400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</a:rPr>
              <a:t>…</a:t>
            </a:r>
            <a:endParaRPr lang="en-US" sz="13800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492101"/>
            <a:ext cx="5372100" cy="38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735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Job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406" t="38021" r="8437" b="18437"/>
          <a:stretch/>
        </p:blipFill>
        <p:spPr>
          <a:xfrm>
            <a:off x="304800" y="1828800"/>
            <a:ext cx="8442960" cy="34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" b="48098"/>
          <a:stretch/>
        </p:blipFill>
        <p:spPr bwMode="auto">
          <a:xfrm>
            <a:off x="304800" y="1336040"/>
            <a:ext cx="213360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24350" y="3180715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50 words in total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8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Counting Words is Fun</a:t>
            </a:r>
            <a:endParaRPr lang="en-US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09663"/>
            <a:ext cx="8686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" y="6515100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http://books.google.com/ngrams</a:t>
            </a:r>
          </a:p>
        </p:txBody>
      </p:sp>
    </p:spTree>
    <p:extLst>
      <p:ext uri="{BB962C8B-B14F-4D97-AF65-F5344CB8AC3E}">
        <p14:creationId xmlns:p14="http://schemas.microsoft.com/office/powerpoint/2010/main" val="410091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Culturomics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47738"/>
            <a:ext cx="86868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455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Anagram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Anagram: Words or phrases consisting of the same letters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Dormitory – Dirty room</a:t>
            </a:r>
          </a:p>
          <a:p>
            <a:pPr lvl="1"/>
            <a:r>
              <a:rPr lang="en-US" dirty="0" smtClean="0"/>
              <a:t>Astronomer – Moon </a:t>
            </a:r>
            <a:r>
              <a:rPr lang="en-US" dirty="0" err="1" smtClean="0"/>
              <a:t>starer</a:t>
            </a:r>
            <a:endParaRPr lang="en-US" dirty="0" smtClean="0"/>
          </a:p>
          <a:p>
            <a:pPr lvl="1"/>
            <a:r>
              <a:rPr lang="en-US" dirty="0" smtClean="0"/>
              <a:t>Election results – Lies let’s recount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Verifying anagrams with map reduce</a:t>
            </a:r>
          </a:p>
          <a:p>
            <a:r>
              <a:rPr lang="en-US" dirty="0" smtClean="0"/>
              <a:t>Input: file with one word per line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0" y="6388100"/>
            <a:ext cx="520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http://www.fun-with-words.com/anag_example.html</a:t>
            </a:r>
          </a:p>
        </p:txBody>
      </p:sp>
    </p:spTree>
    <p:extLst>
      <p:ext uri="{BB962C8B-B14F-4D97-AF65-F5344CB8AC3E}">
        <p14:creationId xmlns:p14="http://schemas.microsoft.com/office/powerpoint/2010/main" val="2625845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0" t="10000" r="1376" b="12666"/>
          <a:stretch/>
        </p:blipFill>
        <p:spPr bwMode="auto">
          <a:xfrm>
            <a:off x="209550" y="163344"/>
            <a:ext cx="87820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4960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14687" cy="276225"/>
            <a:chOff x="3033713" y="1219200"/>
            <a:chExt cx="3214687" cy="276225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86000" y="3200400"/>
            <a:ext cx="996950" cy="276225"/>
            <a:chOff x="2286000" y="3200400"/>
            <a:chExt cx="996950" cy="276225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81400" y="3200400"/>
            <a:ext cx="996950" cy="276225"/>
            <a:chOff x="3581400" y="3200400"/>
            <a:chExt cx="996950" cy="276225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8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76800" y="3200400"/>
            <a:ext cx="990600" cy="276225"/>
            <a:chOff x="4876800" y="3200400"/>
            <a:chExt cx="990600" cy="276225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225"/>
            <a:chOff x="6248400" y="3200400"/>
            <a:chExt cx="990600" cy="276225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0400" y="3838575"/>
            <a:ext cx="803275" cy="276225"/>
            <a:chOff x="3200400" y="3838575"/>
            <a:chExt cx="803275" cy="276225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67400" y="3838575"/>
            <a:ext cx="1260475" cy="276225"/>
            <a:chOff x="5867400" y="3838575"/>
            <a:chExt cx="1260475" cy="276225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47688" cy="276225"/>
            <a:chOff x="3048000" y="5667375"/>
            <a:chExt cx="547688" cy="276225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47687" cy="276225"/>
            <a:chOff x="4405313" y="5667375"/>
            <a:chExt cx="547687" cy="276225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47688" cy="276225"/>
            <a:chOff x="5715000" y="5667375"/>
            <a:chExt cx="547688" cy="276225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098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avoid communication!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Two possibilities:</a:t>
            </a:r>
          </a:p>
          <a:p>
            <a:pPr lvl="2"/>
            <a:r>
              <a:rPr lang="en-US" dirty="0" smtClean="0"/>
              <a:t>Combiners</a:t>
            </a:r>
          </a:p>
          <a:p>
            <a:pPr lvl="2"/>
            <a:r>
              <a:rPr lang="en-US" dirty="0" smtClean="0"/>
              <a:t>In-mapper combining</a:t>
            </a:r>
          </a:p>
        </p:txBody>
      </p:sp>
    </p:spTree>
    <p:extLst>
      <p:ext uri="{BB962C8B-B14F-4D97-AF65-F5344CB8AC3E}">
        <p14:creationId xmlns:p14="http://schemas.microsoft.com/office/powerpoint/2010/main" val="249251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 orientated Python</a:t>
            </a:r>
          </a:p>
          <a:p>
            <a:pPr lvl="1"/>
            <a:r>
              <a:rPr lang="en-US" dirty="0" smtClean="0"/>
              <a:t>Classes, generators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design patterns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 smtClean="0"/>
              <a:t>MRJob</a:t>
            </a:r>
            <a:endParaRPr lang="en-US" dirty="0" smtClean="0"/>
          </a:p>
          <a:p>
            <a:pPr lvl="1"/>
            <a:r>
              <a:rPr lang="en-US" dirty="0"/>
              <a:t>Overview, important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946400"/>
            <a:ext cx="318901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676" y="5485825"/>
            <a:ext cx="7548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Jimmy Lin and Chris Dyer: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“Data-Intensive Text Processing with </a:t>
            </a:r>
            <a:r>
              <a:rPr lang="en-US" sz="2400" dirty="0" err="1" smtClean="0">
                <a:solidFill>
                  <a:schemeClr val="bg1"/>
                </a:solidFill>
              </a:rPr>
              <a:t>MapReduce</a:t>
            </a:r>
            <a:r>
              <a:rPr lang="en-US" sz="2400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http://lintool.github.io/MapReduceAlgorithms/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863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“mini-reducers”</a:t>
            </a:r>
          </a:p>
          <a:p>
            <a:r>
              <a:rPr lang="en-US" dirty="0" smtClean="0"/>
              <a:t>Takes mapper output before shuffle and sort</a:t>
            </a:r>
          </a:p>
          <a:p>
            <a:r>
              <a:rPr lang="en-US" dirty="0" smtClean="0"/>
              <a:t>Can significantly reduce network traffic</a:t>
            </a:r>
          </a:p>
          <a:p>
            <a:r>
              <a:rPr lang="en-US" dirty="0" smtClean="0"/>
              <a:t>No access to other mappers</a:t>
            </a:r>
          </a:p>
          <a:p>
            <a:r>
              <a:rPr lang="en-US" dirty="0"/>
              <a:t>Not guaranteed to get all values for a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Not guaranteed to run at all!</a:t>
            </a:r>
          </a:p>
          <a:p>
            <a:r>
              <a:rPr lang="en-US" dirty="0" smtClean="0"/>
              <a:t>Key and value output must match mapper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8301" y="5549900"/>
            <a:ext cx="635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0070C0"/>
                </a:solidFill>
              </a:rPr>
              <a:t>Why does the key and value output have to match the mapper output?</a:t>
            </a:r>
            <a:endParaRPr lang="en-US" sz="24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69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with Combiner</a:t>
            </a:r>
            <a:endParaRPr 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4" y="1428749"/>
            <a:ext cx="5219701" cy="458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all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6048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946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840" y="1097280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172200"/>
            <a:ext cx="3634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7964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841" y="1088707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261100"/>
            <a:ext cx="5888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Fixed? What if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combiner does not run?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7458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In-Mapper Combining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“Fold the functionality of the combiner into the mapper by preserving state across multiple map calls</a:t>
            </a:r>
          </a:p>
        </p:txBody>
      </p:sp>
      <p:pic>
        <p:nvPicPr>
          <p:cNvPr id="4" name="Picture 3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2313184"/>
            <a:ext cx="5124450" cy="32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1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In-Mapper Combining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Why is this faster than actual combiners?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Explicit memory management required</a:t>
            </a:r>
          </a:p>
          <a:p>
            <a:pPr lvl="1"/>
            <a:r>
              <a:rPr lang="en-US" dirty="0"/>
              <a:t>Potential for order-dependent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22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with In-Mapper-Comb.</a:t>
            </a:r>
            <a:endParaRPr lang="en-US" dirty="0"/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957263"/>
            <a:ext cx="6777037" cy="57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2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</a:p>
          <a:p>
            <a:r>
              <a:rPr lang="en-US" dirty="0" smtClean="0"/>
              <a:t>addressing large data sets</a:t>
            </a:r>
          </a:p>
          <a:p>
            <a:r>
              <a:rPr lang="en-US" dirty="0" smtClean="0"/>
              <a:t>parallel and distributed algorithms</a:t>
            </a:r>
          </a:p>
          <a:p>
            <a:r>
              <a:rPr lang="en-US" dirty="0" smtClean="0"/>
              <a:t>cluster framework</a:t>
            </a:r>
          </a:p>
          <a:p>
            <a:endParaRPr lang="en-US" dirty="0"/>
          </a:p>
          <a:p>
            <a:r>
              <a:rPr lang="en-US" dirty="0" smtClean="0"/>
              <a:t>It also is a way of thinking!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075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large dictionaries?</a:t>
            </a:r>
          </a:p>
          <a:p>
            <a:pPr lvl="1"/>
            <a:r>
              <a:rPr lang="en-US" dirty="0" smtClean="0"/>
              <a:t>Combiner has no memory problems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skewed word distributions (“the”)?</a:t>
            </a:r>
          </a:p>
          <a:p>
            <a:pPr lvl="1"/>
            <a:r>
              <a:rPr lang="en-US" dirty="0" smtClean="0"/>
              <a:t>In-mapper reduces load on reducer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8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of Caution</a:t>
            </a:r>
            <a:endParaRPr lang="en-US" dirty="0"/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1052513"/>
            <a:ext cx="6410325" cy="544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5772149" y="3390900"/>
            <a:ext cx="2543175" cy="1228725"/>
          </a:xfrm>
          <a:prstGeom prst="wedgeRoundRectCallout">
            <a:avLst>
              <a:gd name="adj1" fmla="val -55290"/>
              <a:gd name="adj2" fmla="val 9660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rgbClr val="C00000"/>
                </a:solidFill>
                <a:latin typeface="Arial" charset="0"/>
              </a:rPr>
              <a:t>1!!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74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and Stripes: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co-occur in some context </a:t>
            </a:r>
            <a:endParaRPr lang="en-US" dirty="0"/>
          </a:p>
          <a:p>
            <a:pPr lvl="1"/>
            <a:r>
              <a:rPr lang="en-US" dirty="0" smtClean="0"/>
              <a:t>Context can be a sentence, sequence of m words, etc.</a:t>
            </a:r>
          </a:p>
          <a:p>
            <a:pPr lvl="1"/>
            <a:r>
              <a:rPr lang="en-US" dirty="0" smtClean="0"/>
              <a:t>In this case co-occurrence matrix is symmetric</a:t>
            </a:r>
          </a:p>
          <a:p>
            <a:pPr marL="457129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011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427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228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1937" y="1561048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2835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449545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mapper</a:t>
            </a:r>
            <a:r>
              <a:rPr lang="en-US" dirty="0" smtClean="0"/>
              <a:t>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3960661" y="5340670"/>
            <a:ext cx="5097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0000"/>
                </a:solidFill>
              </a:rPr>
              <a:t>brings together partial results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863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3411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/>
              <a:t>Keys are less unique than in pairs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93210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Google</a:t>
            </a:r>
          </a:p>
          <a:p>
            <a:r>
              <a:rPr lang="en-US" dirty="0" smtClean="0"/>
              <a:t>Apache Hadoop is open source implementation in Java</a:t>
            </a:r>
          </a:p>
          <a:p>
            <a:r>
              <a:rPr lang="en-US" dirty="0" err="1" smtClean="0"/>
              <a:t>MrJob</a:t>
            </a:r>
            <a:r>
              <a:rPr lang="en-US" dirty="0" smtClean="0"/>
              <a:t> is a Python interface to Hadoop</a:t>
            </a:r>
            <a:endParaRPr lang="en-US" dirty="0"/>
          </a:p>
        </p:txBody>
      </p:sp>
      <p:pic>
        <p:nvPicPr>
          <p:cNvPr id="203778" name="Picture 2" descr="http://upload.wikimedia.org/wikipedia/commons/thumb/0/0e/Hadoop_logo.svg/664px-Hadoop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4145784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9539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344663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for Machine Learning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Forest?</a:t>
            </a:r>
          </a:p>
          <a:p>
            <a:r>
              <a:rPr lang="en-US" dirty="0" smtClean="0"/>
              <a:t>SVM?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065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r>
              <a:rPr lang="en-US" dirty="0" smtClean="0"/>
              <a:t>Graphs are everywhere:</a:t>
            </a:r>
          </a:p>
          <a:p>
            <a:pPr lvl="1"/>
            <a:r>
              <a:rPr lang="en-US" dirty="0" smtClean="0"/>
              <a:t>Hyperlink structure of the Web</a:t>
            </a:r>
          </a:p>
          <a:p>
            <a:pPr lvl="1"/>
            <a:r>
              <a:rPr lang="en-US" dirty="0" smtClean="0"/>
              <a:t>Physical structure of computers on the Internet</a:t>
            </a:r>
          </a:p>
          <a:p>
            <a:pPr lvl="1"/>
            <a:r>
              <a:rPr lang="en-US" dirty="0" smtClean="0"/>
              <a:t>Interstate highway system</a:t>
            </a:r>
          </a:p>
          <a:p>
            <a:pPr lvl="1"/>
            <a:r>
              <a:rPr lang="en-US" dirty="0" smtClean="0"/>
              <a:t>Social networks</a:t>
            </a:r>
            <a:endParaRPr lang="en-GB" dirty="0" smtClean="0"/>
          </a:p>
        </p:txBody>
      </p:sp>
      <p:pic>
        <p:nvPicPr>
          <p:cNvPr id="204802" name="Picture 2" descr="http://images.devshed.com/af/stories/an_insight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55" y="2971482"/>
            <a:ext cx="1795145" cy="17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57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Finding shortest paths</a:t>
            </a:r>
          </a:p>
          <a:p>
            <a:pPr lvl="1"/>
            <a:r>
              <a:rPr lang="en-GB" dirty="0" smtClean="0"/>
              <a:t>Routing Internet traffic and UPS trucks</a:t>
            </a:r>
          </a:p>
          <a:p>
            <a:r>
              <a:rPr lang="en-GB" dirty="0" smtClean="0"/>
              <a:t>Finding minimum spanning trees</a:t>
            </a:r>
          </a:p>
          <a:p>
            <a:pPr lvl="1"/>
            <a:r>
              <a:rPr lang="en-GB" dirty="0" smtClean="0"/>
              <a:t>Telco laying down </a:t>
            </a:r>
            <a:r>
              <a:rPr lang="en-GB" dirty="0" err="1" smtClean="0"/>
              <a:t>fiber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Identify “special” nodes and communities</a:t>
            </a:r>
          </a:p>
          <a:p>
            <a:pPr lvl="1"/>
            <a:r>
              <a:rPr lang="en-GB" dirty="0" smtClean="0"/>
              <a:t>Breaking up terrorist cells, spread of avian flu</a:t>
            </a:r>
          </a:p>
          <a:p>
            <a:r>
              <a:rPr lang="en-GB" dirty="0" smtClean="0"/>
              <a:t>Bipartite matching</a:t>
            </a:r>
          </a:p>
          <a:p>
            <a:pPr lvl="1"/>
            <a:r>
              <a:rPr lang="en-GB" dirty="0" smtClean="0"/>
              <a:t>Monster.com, Match.com</a:t>
            </a:r>
          </a:p>
          <a:p>
            <a:r>
              <a:rPr lang="en-GB" dirty="0" smtClean="0"/>
              <a:t>And of course... PageRank</a:t>
            </a:r>
          </a:p>
        </p:txBody>
      </p:sp>
      <p:pic>
        <p:nvPicPr>
          <p:cNvPr id="205826" name="Picture 2" descr="File:Minimum spanning tre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54" y="1056641"/>
            <a:ext cx="3817872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87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Key questions:</a:t>
            </a:r>
          </a:p>
          <a:p>
            <a:pPr lvl="1"/>
            <a:r>
              <a:rPr lang="en-GB" dirty="0" smtClean="0"/>
              <a:t>How do you represent graph data in MapReduce?</a:t>
            </a:r>
          </a:p>
          <a:p>
            <a:pPr lvl="1"/>
            <a:r>
              <a:rPr lang="en-GB" dirty="0" smtClean="0"/>
              <a:t>How do you traverse a graph in MapReduce?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Two common representations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351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Represent a graph as an </a:t>
            </a:r>
            <a:r>
              <a:rPr lang="en-GB" i="1" dirty="0" smtClean="0"/>
              <a:t>n</a:t>
            </a:r>
            <a:r>
              <a:rPr lang="en-GB" dirty="0" smtClean="0"/>
              <a:t> x </a:t>
            </a:r>
            <a:r>
              <a:rPr lang="en-GB" i="1" dirty="0" smtClean="0"/>
              <a:t>n</a:t>
            </a:r>
            <a:r>
              <a:rPr lang="en-GB" dirty="0" smtClean="0"/>
              <a:t> square matrix </a:t>
            </a:r>
            <a:r>
              <a:rPr lang="en-GB" i="1" dirty="0" smtClean="0"/>
              <a:t>M</a:t>
            </a:r>
          </a:p>
          <a:p>
            <a:pPr lvl="1"/>
            <a:r>
              <a:rPr lang="en-GB" i="1" dirty="0" smtClean="0"/>
              <a:t>n</a:t>
            </a:r>
            <a:r>
              <a:rPr lang="en-GB" dirty="0" smtClean="0"/>
              <a:t> = |V|</a:t>
            </a:r>
          </a:p>
          <a:p>
            <a:pPr lvl="1"/>
            <a:r>
              <a:rPr lang="en-GB" i="1" dirty="0" err="1" smtClean="0"/>
              <a:t>M</a:t>
            </a:r>
            <a:r>
              <a:rPr lang="en-GB" i="1" baseline="-25000" dirty="0" err="1" smtClean="0"/>
              <a:t>ij</a:t>
            </a:r>
            <a:r>
              <a:rPr lang="en-GB" dirty="0" smtClean="0"/>
              <a:t> = 1 means a link from node </a:t>
            </a:r>
            <a:r>
              <a:rPr lang="en-GB" i="1" dirty="0" err="1" smtClean="0"/>
              <a:t>i</a:t>
            </a:r>
            <a:r>
              <a:rPr lang="en-GB" dirty="0" smtClean="0"/>
              <a:t> to </a:t>
            </a:r>
            <a:r>
              <a:rPr lang="en-GB" i="1" dirty="0" smtClean="0"/>
              <a:t>j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41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Matrices: Critique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Amenable to mathematical manipulation</a:t>
            </a:r>
          </a:p>
          <a:p>
            <a:pPr lvl="1"/>
            <a:r>
              <a:rPr lang="en-GB" dirty="0" smtClean="0"/>
              <a:t>Iteration over rows and columns corresponds to computations on </a:t>
            </a:r>
            <a:r>
              <a:rPr lang="en-GB" dirty="0" err="1" smtClean="0"/>
              <a:t>outlinks</a:t>
            </a:r>
            <a:r>
              <a:rPr lang="en-GB" dirty="0" smtClean="0"/>
              <a:t> and </a:t>
            </a:r>
            <a:r>
              <a:rPr lang="en-GB" dirty="0" err="1" smtClean="0"/>
              <a:t>inlinks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Lots of zeros for sparse matrices</a:t>
            </a:r>
          </a:p>
          <a:p>
            <a:pPr lvl="1"/>
            <a:r>
              <a:rPr lang="en-GB" dirty="0" smtClean="0"/>
              <a:t>Lots of wasted space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2781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Take adjacency matrices… and throw away all the zeros</a:t>
            </a:r>
          </a:p>
        </p:txBody>
      </p:sp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1: 2, 4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2: 1, 3, 4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3: 1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799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Lists: Critique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Much more compact representation</a:t>
            </a:r>
          </a:p>
          <a:p>
            <a:pPr lvl="1"/>
            <a:r>
              <a:rPr lang="en-GB" dirty="0" smtClean="0"/>
              <a:t>Easy to compute over </a:t>
            </a:r>
            <a:r>
              <a:rPr lang="en-GB" dirty="0" err="1" smtClean="0"/>
              <a:t>outlinks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Much more difficult to compute over </a:t>
            </a:r>
            <a:r>
              <a:rPr lang="en-GB" dirty="0" err="1" smtClean="0"/>
              <a:t>inlinks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01855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and the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Map:</a:t>
            </a:r>
          </a:p>
          <a:p>
            <a:pPr lvl="1"/>
            <a:r>
              <a:rPr lang="en-US" dirty="0" smtClean="0"/>
              <a:t>performs filtering and sorting</a:t>
            </a:r>
          </a:p>
          <a:p>
            <a:endParaRPr lang="en-US" dirty="0"/>
          </a:p>
          <a:p>
            <a:r>
              <a:rPr lang="en-US" dirty="0" smtClean="0"/>
              <a:t>Reduce:</a:t>
            </a:r>
          </a:p>
          <a:p>
            <a:pPr lvl="1"/>
            <a:r>
              <a:rPr lang="en-US" dirty="0" smtClean="0"/>
              <a:t>summary operation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0001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JSON: </a:t>
            </a:r>
            <a:r>
              <a:rPr lang="en-US" dirty="0"/>
              <a:t>JavaScript Object Notation</a:t>
            </a:r>
            <a:endParaRPr lang="en-US" dirty="0" smtClean="0"/>
          </a:p>
          <a:p>
            <a:r>
              <a:rPr lang="en-US" dirty="0"/>
              <a:t>lightweight data interchange format </a:t>
            </a: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838768"/>
            <a:ext cx="7816520" cy="99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20" y="6492240"/>
            <a:ext cx="4020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http://docs.python.org/library/json.html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4078288"/>
            <a:ext cx="7769578" cy="56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79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</a:t>
            </a:r>
            <a:endParaRPr lang="en-US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495424"/>
            <a:ext cx="5344148" cy="87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782320" y="2987040"/>
            <a:ext cx="802640" cy="8026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41040" y="3931920"/>
            <a:ext cx="802640" cy="8026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82320" y="5283200"/>
            <a:ext cx="802640" cy="8026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 bwMode="auto">
          <a:xfrm>
            <a:off x="1584960" y="3388360"/>
            <a:ext cx="1656080" cy="777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656080" y="3647440"/>
            <a:ext cx="1471607" cy="51816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996476" y="3931920"/>
            <a:ext cx="0" cy="11684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1656080" y="4734560"/>
            <a:ext cx="1584960" cy="83312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1301276" y="3931920"/>
            <a:ext cx="0" cy="103632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8843" y="34544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490" y="51793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986" y="42728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426" y="42728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1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 </a:t>
            </a:r>
            <a:r>
              <a:rPr lang="en-US" dirty="0" err="1" smtClean="0"/>
              <a:t>MRJob</a:t>
            </a:r>
            <a:endParaRPr lang="en-US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3" y="1566863"/>
            <a:ext cx="8281931" cy="449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16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Generic recipe:</a:t>
            </a:r>
          </a:p>
          <a:p>
            <a:pPr lvl="1"/>
            <a:r>
              <a:rPr lang="en-GB" dirty="0" smtClean="0"/>
              <a:t>Represent graphs as adjacency lists</a:t>
            </a:r>
          </a:p>
          <a:p>
            <a:pPr lvl="1"/>
            <a:r>
              <a:rPr lang="en-GB" dirty="0" smtClean="0"/>
              <a:t>Perform local computations in mapper</a:t>
            </a:r>
          </a:p>
          <a:p>
            <a:pPr lvl="1"/>
            <a:r>
              <a:rPr lang="en-GB" dirty="0" smtClean="0"/>
              <a:t>Pass along partial results via </a:t>
            </a:r>
            <a:r>
              <a:rPr lang="en-GB" dirty="0" err="1" smtClean="0"/>
              <a:t>outlinks</a:t>
            </a:r>
            <a:r>
              <a:rPr lang="en-GB" dirty="0" smtClean="0"/>
              <a:t>, keyed by destination node</a:t>
            </a:r>
          </a:p>
          <a:p>
            <a:pPr lvl="1"/>
            <a:r>
              <a:rPr lang="en-GB" dirty="0" smtClean="0"/>
              <a:t>Perform aggregation in reducer on </a:t>
            </a:r>
            <a:r>
              <a:rPr lang="en-GB" dirty="0" err="1" smtClean="0"/>
              <a:t>inlinks</a:t>
            </a:r>
            <a:r>
              <a:rPr lang="en-GB" dirty="0" smtClean="0"/>
              <a:t> to a node</a:t>
            </a:r>
          </a:p>
          <a:p>
            <a:pPr lvl="1"/>
            <a:r>
              <a:rPr lang="en-GB" dirty="0" smtClean="0"/>
              <a:t>Iterate until convergence: controlled by external “driver”</a:t>
            </a:r>
          </a:p>
          <a:p>
            <a:pPr lvl="1"/>
            <a:r>
              <a:rPr lang="en-GB" dirty="0" smtClean="0"/>
              <a:t>Don’t forget to pass the graph structure between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Random surfer model:</a:t>
            </a:r>
          </a:p>
          <a:p>
            <a:pPr lvl="1"/>
            <a:r>
              <a:rPr lang="en-GB" dirty="0" smtClean="0"/>
              <a:t>User starts at a random Web page</a:t>
            </a:r>
          </a:p>
          <a:p>
            <a:pPr lvl="1"/>
            <a:r>
              <a:rPr lang="en-GB" dirty="0" smtClean="0"/>
              <a:t>User randomly clicks on links, surfing from page to page</a:t>
            </a:r>
          </a:p>
          <a:p>
            <a:r>
              <a:rPr lang="en-GB" dirty="0" err="1" smtClean="0"/>
              <a:t>PageRank</a:t>
            </a:r>
            <a:endParaRPr lang="en-GB" dirty="0" smtClean="0"/>
          </a:p>
          <a:p>
            <a:pPr lvl="1"/>
            <a:r>
              <a:rPr lang="en-GB" dirty="0" smtClean="0"/>
              <a:t>Characterizes the amount of time spent on any given page</a:t>
            </a:r>
          </a:p>
          <a:p>
            <a:pPr lvl="1"/>
            <a:r>
              <a:rPr lang="en-GB" dirty="0" smtClean="0"/>
              <a:t>Mathematically, a probability distribution over pages</a:t>
            </a:r>
          </a:p>
          <a:p>
            <a:r>
              <a:rPr lang="en-GB" dirty="0" err="1" smtClean="0"/>
              <a:t>PageRank</a:t>
            </a:r>
            <a:r>
              <a:rPr lang="en-GB" dirty="0" smtClean="0"/>
              <a:t> captures notions of page importance</a:t>
            </a:r>
          </a:p>
          <a:p>
            <a:pPr lvl="1"/>
            <a:r>
              <a:rPr lang="en-GB" dirty="0" smtClean="0"/>
              <a:t>Correspondence to human intuition?</a:t>
            </a:r>
          </a:p>
          <a:p>
            <a:pPr lvl="1"/>
            <a:r>
              <a:rPr lang="en-GB" dirty="0" smtClean="0"/>
              <a:t>One of thousands of features used in web search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4555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Can be computed iteratively</a:t>
            </a:r>
          </a:p>
          <a:p>
            <a:pPr lvl="1"/>
            <a:r>
              <a:rPr lang="en-US" dirty="0" smtClean="0"/>
              <a:t>Effects at each iteration are local</a:t>
            </a:r>
          </a:p>
          <a:p>
            <a:r>
              <a:rPr lang="en-US" dirty="0" smtClean="0"/>
              <a:t>Sketch of algorithm:</a:t>
            </a:r>
          </a:p>
          <a:p>
            <a:pPr lvl="1"/>
            <a:r>
              <a:rPr lang="en-US" dirty="0" smtClean="0"/>
              <a:t>Start with seed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Each page distributes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“credit” to all pages it links to</a:t>
            </a:r>
          </a:p>
          <a:p>
            <a:pPr lvl="1"/>
            <a:r>
              <a:rPr lang="en-US" dirty="0" smtClean="0"/>
              <a:t>Each target page adds up “credit” from multiple in-bound links to compute </a:t>
            </a:r>
            <a:r>
              <a:rPr lang="en-US" i="1" dirty="0" smtClean="0"/>
              <a:t>PR</a:t>
            </a:r>
            <a:r>
              <a:rPr lang="en-US" i="1" baseline="-25000" dirty="0" smtClean="0"/>
              <a:t>i+1</a:t>
            </a:r>
          </a:p>
          <a:p>
            <a:pPr lvl="1"/>
            <a:r>
              <a:rPr lang="en-US" dirty="0" smtClean="0"/>
              <a:t>Iterate until values converge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823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8200" y="2450068"/>
            <a:ext cx="3628607" cy="2426732"/>
            <a:chOff x="838200" y="2450068"/>
            <a:chExt cx="3628607" cy="2426732"/>
          </a:xfrm>
        </p:grpSpPr>
        <p:sp>
          <p:nvSpPr>
            <p:cNvPr id="5" name="Oval 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1"/>
              <a:endCxn id="5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7"/>
              <a:endCxn id="6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8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76532" y="28956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4466" y="45998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43532" y="396240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1932" y="38378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67857" y="251460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09932" y="28956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0.1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8932" y="330440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0.1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86900" y="41148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0.2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9500" y="41148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0.2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6" idx="3"/>
              <a:endCxn id="9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24332" y="28956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0.1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8500" y="28194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0.1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4732" y="3609201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0.066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9005" y="3657600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0.066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96605" y="3505200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0.066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8200" y="2450068"/>
              <a:ext cx="1167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Iteration 1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208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(2)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6"/>
            <a:endCxn id="5" idx="2"/>
          </p:cNvCxnSpPr>
          <p:nvPr/>
        </p:nvCxnSpPr>
        <p:spPr>
          <a:xfrm flipV="1">
            <a:off x="1600200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3" idx="5"/>
          </p:cNvCxnSpPr>
          <p:nvPr/>
        </p:nvCxnSpPr>
        <p:spPr>
          <a:xfrm rot="16200000" flipV="1">
            <a:off x="1768382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6" idx="0"/>
          </p:cNvCxnSpPr>
          <p:nvPr/>
        </p:nvCxnSpPr>
        <p:spPr>
          <a:xfrm rot="16200000" flipH="1">
            <a:off x="990600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8" idx="3"/>
          </p:cNvCxnSpPr>
          <p:nvPr/>
        </p:nvCxnSpPr>
        <p:spPr>
          <a:xfrm rot="5400000" flipH="1" flipV="1">
            <a:off x="1768382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4"/>
          </p:cNvCxnSpPr>
          <p:nvPr/>
        </p:nvCxnSpPr>
        <p:spPr>
          <a:xfrm rot="5400000" flipH="1" flipV="1">
            <a:off x="2339882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 rot="16200000" flipH="1">
            <a:off x="2797082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>
            <a:off x="2590800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6"/>
          </p:cNvCxnSpPr>
          <p:nvPr/>
        </p:nvCxnSpPr>
        <p:spPr>
          <a:xfrm rot="5400000">
            <a:off x="2476500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4734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8125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2873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7168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0.3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0.166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5" idx="3"/>
            <a:endCxn id="8" idx="0"/>
          </p:cNvCxnSpPr>
          <p:nvPr/>
        </p:nvCxnSpPr>
        <p:spPr>
          <a:xfrm rot="5400000">
            <a:off x="2286000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8273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768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1200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9273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86873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686925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38200" y="24384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20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in MapReduce</a:t>
            </a:r>
            <a:endParaRPr lang="en-US" dirty="0"/>
          </a:p>
        </p:txBody>
      </p:sp>
      <p:graphicFrame>
        <p:nvGraphicFramePr>
          <p:cNvPr id="297" name="Table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12140"/>
              </p:ext>
            </p:extLst>
          </p:nvPr>
        </p:nvGraphicFramePr>
        <p:xfrm>
          <a:off x="6781800" y="31750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15168"/>
              </p:ext>
            </p:extLst>
          </p:nvPr>
        </p:nvGraphicFramePr>
        <p:xfrm>
          <a:off x="1905000" y="31750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06869"/>
              </p:ext>
            </p:extLst>
          </p:nvPr>
        </p:nvGraphicFramePr>
        <p:xfrm>
          <a:off x="3124200" y="31750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07419"/>
              </p:ext>
            </p:extLst>
          </p:nvPr>
        </p:nvGraphicFramePr>
        <p:xfrm>
          <a:off x="4343400" y="31750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71936"/>
              </p:ext>
            </p:extLst>
          </p:nvPr>
        </p:nvGraphicFramePr>
        <p:xfrm>
          <a:off x="5562600" y="31750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34671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41529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438400" y="41529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38862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38862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34671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41529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657600" y="41529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38862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38862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34671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38862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38862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41529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7086600" y="41529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7543800" y="41529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40005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34671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41529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40005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34671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41529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40005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50292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4400" y="50292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505200" y="50292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553200" y="50292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600200" y="50292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895600" y="50292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114800" y="50292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334000" y="50292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162800" y="50292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600200" y="57531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57531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57531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57531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57531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55816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55435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55054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55435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55054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54292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55435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54292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55435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12958"/>
              </p:ext>
            </p:extLst>
          </p:nvPr>
        </p:nvGraphicFramePr>
        <p:xfrm>
          <a:off x="6553200" y="61595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12652"/>
              </p:ext>
            </p:extLst>
          </p:nvPr>
        </p:nvGraphicFramePr>
        <p:xfrm>
          <a:off x="1524000" y="61595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66229"/>
              </p:ext>
            </p:extLst>
          </p:nvPr>
        </p:nvGraphicFramePr>
        <p:xfrm>
          <a:off x="2286000" y="61595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91041"/>
              </p:ext>
            </p:extLst>
          </p:nvPr>
        </p:nvGraphicFramePr>
        <p:xfrm>
          <a:off x="3505200" y="61595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53259"/>
              </p:ext>
            </p:extLst>
          </p:nvPr>
        </p:nvGraphicFramePr>
        <p:xfrm>
          <a:off x="4724400" y="61595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3848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51777" y="54483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010794" y="111484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58594" y="733848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63194" y="2486448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220594" y="1953048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01394" y="172444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2" idx="6"/>
            <a:endCxn id="63" idx="2"/>
          </p:cNvCxnSpPr>
          <p:nvPr/>
        </p:nvCxnSpPr>
        <p:spPr>
          <a:xfrm flipV="1">
            <a:off x="6163194" y="810048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  <a:endCxn id="62" idx="5"/>
          </p:cNvCxnSpPr>
          <p:nvPr/>
        </p:nvCxnSpPr>
        <p:spPr>
          <a:xfrm rot="16200000" flipV="1">
            <a:off x="6331376" y="1054430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4"/>
            <a:endCxn id="64" idx="0"/>
          </p:cNvCxnSpPr>
          <p:nvPr/>
        </p:nvCxnSpPr>
        <p:spPr>
          <a:xfrm rot="16200000" flipH="1">
            <a:off x="5553594" y="1800648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7"/>
            <a:endCxn id="66" idx="3"/>
          </p:cNvCxnSpPr>
          <p:nvPr/>
        </p:nvCxnSpPr>
        <p:spPr>
          <a:xfrm rot="5400000" flipH="1" flipV="1">
            <a:off x="6331376" y="1816430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7"/>
            <a:endCxn id="63" idx="4"/>
          </p:cNvCxnSpPr>
          <p:nvPr/>
        </p:nvCxnSpPr>
        <p:spPr>
          <a:xfrm rot="5400000" flipH="1" flipV="1">
            <a:off x="6902876" y="1114848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5"/>
            <a:endCxn id="65" idx="1"/>
          </p:cNvCxnSpPr>
          <p:nvPr/>
        </p:nvCxnSpPr>
        <p:spPr>
          <a:xfrm rot="16200000" flipH="1">
            <a:off x="7360076" y="1092530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6"/>
            <a:endCxn id="65" idx="2"/>
          </p:cNvCxnSpPr>
          <p:nvPr/>
        </p:nvCxnSpPr>
        <p:spPr>
          <a:xfrm>
            <a:off x="7153794" y="1800648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3"/>
            <a:endCxn id="64" idx="6"/>
          </p:cNvCxnSpPr>
          <p:nvPr/>
        </p:nvCxnSpPr>
        <p:spPr>
          <a:xfrm rot="5400000">
            <a:off x="7039494" y="1359230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29794" y="88624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17728" y="259044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96794" y="195304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5194" y="182844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21119" y="50524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63194" y="88624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82194" y="129504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40162" y="210544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92762" y="210544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/>
          <p:cNvCxnSpPr>
            <a:stCxn id="63" idx="3"/>
            <a:endCxn id="66" idx="0"/>
          </p:cNvCxnSpPr>
          <p:nvPr/>
        </p:nvCxnSpPr>
        <p:spPr>
          <a:xfrm rot="5400000">
            <a:off x="6848994" y="109253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77594" y="88624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11762" y="81004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67994" y="159984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02267" y="164824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49867" y="149584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2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convergence criteria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values don’t change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rankings don’t change</a:t>
            </a:r>
          </a:p>
          <a:p>
            <a:pPr lvl="1"/>
            <a:r>
              <a:rPr lang="en-US" dirty="0" smtClean="0"/>
              <a:t>Fixed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48377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14687" cy="276225"/>
            <a:chOff x="3033713" y="1219200"/>
            <a:chExt cx="3214687" cy="276225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86000" y="3200400"/>
            <a:ext cx="996950" cy="276225"/>
            <a:chOff x="2286000" y="3200400"/>
            <a:chExt cx="996950" cy="276225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81400" y="3200400"/>
            <a:ext cx="996950" cy="276225"/>
            <a:chOff x="3581400" y="3200400"/>
            <a:chExt cx="996950" cy="276225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8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76800" y="3200400"/>
            <a:ext cx="990600" cy="276225"/>
            <a:chOff x="4876800" y="3200400"/>
            <a:chExt cx="990600" cy="276225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225"/>
            <a:chOff x="6248400" y="3200400"/>
            <a:chExt cx="990600" cy="276225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0400" y="3838575"/>
            <a:ext cx="803275" cy="276225"/>
            <a:chOff x="3200400" y="3838575"/>
            <a:chExt cx="803275" cy="276225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67400" y="3838575"/>
            <a:ext cx="1260475" cy="276225"/>
            <a:chOff x="5867400" y="3838575"/>
            <a:chExt cx="1260475" cy="276225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47688" cy="276225"/>
            <a:chOff x="3048000" y="5667375"/>
            <a:chExt cx="547688" cy="276225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47687" cy="276225"/>
            <a:chOff x="4405313" y="5667375"/>
            <a:chExt cx="547687" cy="276225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47688" cy="276225"/>
            <a:chOff x="5715000" y="5667375"/>
            <a:chExt cx="547688" cy="276225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846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Famous Word Count Example</a:t>
            </a:r>
            <a:endParaRPr lang="en-US" dirty="0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11698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930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</a:t>
            </a:r>
          </a:p>
        </p:txBody>
      </p:sp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524000"/>
            <a:ext cx="553092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13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2292</Words>
  <Application>Microsoft Office PowerPoint</Application>
  <PresentationFormat>On-screen Show (4:3)</PresentationFormat>
  <Paragraphs>678</Paragraphs>
  <Slides>69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Design</vt:lpstr>
      <vt:lpstr>Announcements</vt:lpstr>
      <vt:lpstr>PowerPoint Presentation</vt:lpstr>
      <vt:lpstr>Today’s Agenda</vt:lpstr>
      <vt:lpstr>What is Map Reduce</vt:lpstr>
      <vt:lpstr>Map Reduce Background</vt:lpstr>
      <vt:lpstr>The Map and the Reduce</vt:lpstr>
      <vt:lpstr>PowerPoint Presentation</vt:lpstr>
      <vt:lpstr>The Famous Word Count Example</vt:lpstr>
      <vt:lpstr>Python Classes</vt:lpstr>
      <vt:lpstr>Python Classes</vt:lpstr>
      <vt:lpstr>Derived Class in Python</vt:lpstr>
      <vt:lpstr>Derived Class in Python</vt:lpstr>
      <vt:lpstr>Overwriting a Function</vt:lpstr>
      <vt:lpstr>Overwriting a Function</vt:lpstr>
      <vt:lpstr>The Famous Word Count Example</vt:lpstr>
      <vt:lpstr>Python generators</vt:lpstr>
      <vt:lpstr>Python generators</vt:lpstr>
      <vt:lpstr>Build in Python Generators</vt:lpstr>
      <vt:lpstr>The Famous Word Count Example</vt:lpstr>
      <vt:lpstr>Green Eggs and Ham</vt:lpstr>
      <vt:lpstr>Example Input File</vt:lpstr>
      <vt:lpstr>Launching the Job</vt:lpstr>
      <vt:lpstr>Output File</vt:lpstr>
      <vt:lpstr>Why Counting Words is Fun</vt:lpstr>
      <vt:lpstr>More Culturomics</vt:lpstr>
      <vt:lpstr>Anagram Finder</vt:lpstr>
      <vt:lpstr>PowerPoint Presentation</vt:lpstr>
      <vt:lpstr>PowerPoint Presentation</vt:lpstr>
      <vt:lpstr>Importance of Local Aggregation</vt:lpstr>
      <vt:lpstr>PowerPoint Presentation</vt:lpstr>
      <vt:lpstr>Combiner</vt:lpstr>
      <vt:lpstr>Word Count with Combiner</vt:lpstr>
      <vt:lpstr>Combiner Design</vt:lpstr>
      <vt:lpstr>Computing the Mean: Version 1</vt:lpstr>
      <vt:lpstr>Computing the Mean: Version 2</vt:lpstr>
      <vt:lpstr>Computing the Mean: Version 3</vt:lpstr>
      <vt:lpstr>In-Mapper Combining</vt:lpstr>
      <vt:lpstr>In-Mapper Combining</vt:lpstr>
      <vt:lpstr>Word Count with In-Mapper-Comb.</vt:lpstr>
      <vt:lpstr>Which is better? </vt:lpstr>
      <vt:lpstr>Word of Caution</vt:lpstr>
      <vt:lpstr>Pairs and Stripes: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Presentation</vt:lpstr>
      <vt:lpstr>Map Reduce for Machine Learning </vt:lpstr>
      <vt:lpstr>What’s a graph?</vt:lpstr>
      <vt:lpstr>Some Graph Problems</vt:lpstr>
      <vt:lpstr>Graphs and MapReduce</vt:lpstr>
      <vt:lpstr>Representing Graphs</vt:lpstr>
      <vt:lpstr>Adjacency Matrices</vt:lpstr>
      <vt:lpstr>Adjacency Matrices: Critique</vt:lpstr>
      <vt:lpstr>Adjacency Lists</vt:lpstr>
      <vt:lpstr>Adjacency Lists: Critique</vt:lpstr>
      <vt:lpstr>JSON Encoding</vt:lpstr>
      <vt:lpstr>Example Input</vt:lpstr>
      <vt:lpstr>JSON for MRJob</vt:lpstr>
      <vt:lpstr>Graphs and MapReduce</vt:lpstr>
      <vt:lpstr>Random Walks Over the Web</vt:lpstr>
      <vt:lpstr>Computing PageRank</vt:lpstr>
      <vt:lpstr>Sample PageRank Iteration (1)</vt:lpstr>
      <vt:lpstr>Sample PageRank Iteration (2)</vt:lpstr>
      <vt:lpstr>PageRank in MapReduce</vt:lpstr>
      <vt:lpstr>PageRank Convergence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Verena Kaynig-Fittkau</cp:lastModifiedBy>
  <cp:revision>7419</cp:revision>
  <dcterms:created xsi:type="dcterms:W3CDTF">2009-04-21T05:05:25Z</dcterms:created>
  <dcterms:modified xsi:type="dcterms:W3CDTF">2014-11-05T16:02:01Z</dcterms:modified>
</cp:coreProperties>
</file>