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64" r:id="rId2"/>
    <p:sldId id="423" r:id="rId3"/>
    <p:sldId id="424" r:id="rId4"/>
    <p:sldId id="425" r:id="rId5"/>
    <p:sldId id="426" r:id="rId6"/>
    <p:sldId id="427" r:id="rId7"/>
    <p:sldId id="428" r:id="rId8"/>
    <p:sldId id="430" r:id="rId9"/>
    <p:sldId id="431" r:id="rId10"/>
    <p:sldId id="432" r:id="rId11"/>
    <p:sldId id="429" r:id="rId12"/>
    <p:sldId id="436" r:id="rId13"/>
    <p:sldId id="437" r:id="rId14"/>
    <p:sldId id="433" r:id="rId15"/>
    <p:sldId id="438" r:id="rId16"/>
    <p:sldId id="434" r:id="rId17"/>
    <p:sldId id="435" r:id="rId18"/>
    <p:sldId id="443" r:id="rId19"/>
    <p:sldId id="442" r:id="rId20"/>
    <p:sldId id="368" r:id="rId21"/>
    <p:sldId id="439" r:id="rId22"/>
    <p:sldId id="440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5" autoAdjust="0"/>
    <p:restoredTop sz="92033" autoAdjust="0"/>
  </p:normalViewPr>
  <p:slideViewPr>
    <p:cSldViewPr>
      <p:cViewPr varScale="1">
        <p:scale>
          <a:sx n="122" d="100"/>
          <a:sy n="122" d="100"/>
        </p:scale>
        <p:origin x="216" y="7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7AB4D-9FE0-43C3-AA19-D3ACFE2BF9B0}" type="datetimeFigureOut">
              <a:rPr lang="zh-CN" altLang="en-US" smtClean="0"/>
              <a:pPr/>
              <a:t>2020/8/16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25BFF-71DC-4924-B8E0-9D8932DD87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1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00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75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2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5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59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373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147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0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06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58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8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74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8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73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9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93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13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98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7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5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:\工单2018\12月\集团PPT\最新-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2" y="2"/>
            <a:ext cx="9155782" cy="514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5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Administrator\桌面\ppt定5-6-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83" y="222186"/>
            <a:ext cx="7644068" cy="344357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83" y="771550"/>
            <a:ext cx="8807807" cy="4021874"/>
          </a:xfrm>
          <a:prstGeom prst="rect">
            <a:avLst/>
          </a:prstGeom>
        </p:spPr>
        <p:txBody>
          <a:bodyPr lIns="68580" tIns="34290" rIns="68580" bIns="34290" anchor="t"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Administrator\桌面\ppt定5-6-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492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7" b="12537"/>
          <a:stretch/>
        </p:blipFill>
        <p:spPr>
          <a:xfrm>
            <a:off x="2248" y="1265"/>
            <a:ext cx="9139504" cy="51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1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39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Administrator\桌面\苏宁ppt-09.jpg"/>
          <p:cNvPicPr>
            <a:picLocks noChangeAspect="1" noChangeArrowheads="1"/>
          </p:cNvPicPr>
          <p:nvPr/>
        </p:nvPicPr>
        <p:blipFill rotWithShape="1">
          <a:blip r:embed="rId9" cstate="screen"/>
          <a:srcRect/>
          <a:stretch>
            <a:fillRect/>
          </a:stretch>
        </p:blipFill>
        <p:spPr bwMode="auto">
          <a:xfrm>
            <a:off x="0" y="1"/>
            <a:ext cx="9144000" cy="591207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19FC-B13E-4252-A311-E214817F44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CDAD-3B09-4740-8474-C7C610237DC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59" r:id="rId4"/>
    <p:sldLayoutId id="2147483655" r:id="rId5"/>
    <p:sldLayoutId id="2147483656" r:id="rId6"/>
    <p:sldLayoutId id="214748365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478237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7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Arial"/>
              </a:rPr>
              <a:t>前端模块化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2536" y="4541227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latin typeface="Arial"/>
                <a:ea typeface="Microsoft YaHei"/>
                <a:sym typeface="Arial"/>
              </a:rPr>
              <a:t>二〇二〇年八月</a:t>
            </a:r>
            <a:endParaRPr lang="en-US" altLang="zh-CN" sz="1600" b="1" dirty="0">
              <a:solidFill>
                <a:schemeClr val="bg1"/>
              </a:solidFill>
              <a:latin typeface="Arial"/>
              <a:ea typeface="Microsoft YaHe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13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r>
              <a:rPr lang="zh-CN" altLang="en-US" dirty="0"/>
              <a:t>的特点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B1CEF2-81FC-C849-913E-E776DE43388B}"/>
              </a:ext>
            </a:extLst>
          </p:cNvPr>
          <p:cNvSpPr txBox="1"/>
          <p:nvPr/>
        </p:nvSpPr>
        <p:spPr>
          <a:xfrm>
            <a:off x="683568" y="1419622"/>
            <a:ext cx="3770584" cy="1229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只能运行在 </a:t>
            </a:r>
            <a:r>
              <a:rPr kumimoji="1" lang="en-US" altLang="zh-CN" sz="2400" dirty="0"/>
              <a:t>Node.js </a:t>
            </a:r>
            <a:r>
              <a:rPr kumimoji="1" lang="zh-CN" altLang="en-US" sz="2400" dirty="0"/>
              <a:t>环境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同步加载模块</a:t>
            </a:r>
          </a:p>
        </p:txBody>
      </p:sp>
    </p:spTree>
    <p:extLst>
      <p:ext uri="{BB962C8B-B14F-4D97-AF65-F5344CB8AC3E}">
        <p14:creationId xmlns:p14="http://schemas.microsoft.com/office/powerpoint/2010/main" val="57354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226F5E-67CF-4645-8E63-8B166C1B98CA}"/>
              </a:ext>
            </a:extLst>
          </p:cNvPr>
          <p:cNvSpPr txBox="1"/>
          <p:nvPr/>
        </p:nvSpPr>
        <p:spPr>
          <a:xfrm>
            <a:off x="611560" y="1635646"/>
            <a:ext cx="545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端实现了 </a:t>
            </a:r>
            <a:r>
              <a:rPr kumimoji="1" lang="en-US" altLang="zh-CN" dirty="0"/>
              <a:t>AMD</a:t>
            </a:r>
            <a:r>
              <a:rPr kumimoji="1" lang="zh-CN" altLang="en-US" dirty="0"/>
              <a:t> 适合浏览器运行的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模块化规范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DA1D69-8EAF-D145-A691-AFF96BF05ED1}"/>
              </a:ext>
            </a:extLst>
          </p:cNvPr>
          <p:cNvSpPr txBox="1"/>
          <p:nvPr/>
        </p:nvSpPr>
        <p:spPr>
          <a:xfrm>
            <a:off x="611560" y="2492192"/>
            <a:ext cx="6634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AMD </a:t>
            </a:r>
            <a:r>
              <a:rPr lang="zh-CN" altLang="en-US" dirty="0"/>
              <a:t>全称 </a:t>
            </a:r>
            <a:r>
              <a:rPr lang="en-US" altLang="zh-CN" dirty="0"/>
              <a:t>Asynchronous module definition</a:t>
            </a:r>
            <a:r>
              <a:rPr lang="zh-CN" altLang="en-US" dirty="0"/>
              <a:t>，意为 </a:t>
            </a:r>
            <a:r>
              <a:rPr lang="zh-CN" altLang="en-US" dirty="0">
                <a:solidFill>
                  <a:srgbClr val="FF0000"/>
                </a:solidFill>
              </a:rPr>
              <a:t>异步的模块定义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80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7E0548-EC0F-454A-A02B-85F01F858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75506"/>
            <a:ext cx="59436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3F1473-0316-F943-B02A-F001FE0DA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58863"/>
            <a:ext cx="7920880" cy="6341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A32D2F-094F-CB46-806B-4498442DA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81" y="1917482"/>
            <a:ext cx="3024336" cy="30038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9B317C-8072-2843-9504-CC3A93D9B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2351219"/>
            <a:ext cx="2844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0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r>
              <a:rPr lang="zh-CN" altLang="en-US" dirty="0"/>
              <a:t> 的特点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594555-0CE1-044F-9CBB-002C9850DF61}"/>
              </a:ext>
            </a:extLst>
          </p:cNvPr>
          <p:cNvSpPr txBox="1"/>
          <p:nvPr/>
        </p:nvSpPr>
        <p:spPr>
          <a:xfrm>
            <a:off x="683568" y="1419622"/>
            <a:ext cx="3823483" cy="2152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只能运行在 浏览器 环境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异步加载模块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需要依赖相关的 </a:t>
            </a:r>
            <a:r>
              <a:rPr kumimoji="1" lang="en-US" altLang="zh-CN" sz="2400" dirty="0"/>
              <a:t>AMD</a:t>
            </a:r>
            <a:r>
              <a:rPr kumimoji="1" lang="zh-CN" altLang="en-US" sz="2400" dirty="0"/>
              <a:t> 库</a:t>
            </a:r>
          </a:p>
        </p:txBody>
      </p:sp>
    </p:spTree>
    <p:extLst>
      <p:ext uri="{BB962C8B-B14F-4D97-AF65-F5344CB8AC3E}">
        <p14:creationId xmlns:p14="http://schemas.microsoft.com/office/powerpoint/2010/main" val="400263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349C40-3620-724F-AA46-7C118493CA75}"/>
              </a:ext>
            </a:extLst>
          </p:cNvPr>
          <p:cNvSpPr txBox="1"/>
          <p:nvPr/>
        </p:nvSpPr>
        <p:spPr>
          <a:xfrm>
            <a:off x="323528" y="790708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同时兼容 </a:t>
            </a:r>
            <a:r>
              <a:rPr kumimoji="1" lang="en-US" altLang="zh-CN" dirty="0" err="1"/>
              <a:t>CommonJS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AMD</a:t>
            </a:r>
            <a:r>
              <a:rPr kumimoji="1" lang="zh-CN" altLang="en-US" dirty="0"/>
              <a:t> 规范的 </a:t>
            </a:r>
            <a:r>
              <a:rPr kumimoji="1" lang="en-US" altLang="zh-CN" dirty="0"/>
              <a:t>UMD</a:t>
            </a:r>
            <a:r>
              <a:rPr kumimoji="1" lang="zh-CN" altLang="en-US" dirty="0"/>
              <a:t> 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EFF3A-41D6-E54B-A9C0-DEC533D1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15" y="1318812"/>
            <a:ext cx="6624736" cy="360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16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9CCF47-ABBF-E541-80AE-A56914F80684}"/>
              </a:ext>
            </a:extLst>
          </p:cNvPr>
          <p:cNvSpPr txBox="1"/>
          <p:nvPr/>
        </p:nvSpPr>
        <p:spPr>
          <a:xfrm>
            <a:off x="881655" y="978282"/>
            <a:ext cx="513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ES6</a:t>
            </a:r>
            <a:r>
              <a:rPr kumimoji="1" lang="zh-CN" altLang="en-US" dirty="0"/>
              <a:t>之后，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有了语言层面的模块化语法与关键字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056E0F-D23F-8344-B8BB-1FCFE27B47A3}"/>
              </a:ext>
            </a:extLst>
          </p:cNvPr>
          <p:cNvSpPr txBox="1"/>
          <p:nvPr/>
        </p:nvSpPr>
        <p:spPr>
          <a:xfrm>
            <a:off x="881655" y="1491630"/>
            <a:ext cx="580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 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export</a:t>
            </a:r>
            <a:r>
              <a:rPr kumimoji="1" lang="zh-CN" altLang="en-US" dirty="0"/>
              <a:t> 两个关键字对模块进行导入和导出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3DA929-8A24-C647-A50F-4956C33A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04978"/>
            <a:ext cx="5472608" cy="293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1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BF97A8-CF49-444B-811D-96DD261B2B2C}"/>
              </a:ext>
            </a:extLst>
          </p:cNvPr>
          <p:cNvSpPr txBox="1"/>
          <p:nvPr/>
        </p:nvSpPr>
        <p:spPr>
          <a:xfrm>
            <a:off x="395536" y="843558"/>
            <a:ext cx="643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ES Module </a:t>
            </a:r>
            <a:r>
              <a:rPr lang="zh-CN" altLang="en-US" dirty="0"/>
              <a:t>是语⾔层⾯的新增导⼊导出关键词与语法的规范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E44572-FC77-2B4E-BAB8-B3C6195B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426" y="1378448"/>
            <a:ext cx="6235148" cy="35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88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BF97A8-CF49-444B-811D-96DD261B2B2C}"/>
              </a:ext>
            </a:extLst>
          </p:cNvPr>
          <p:cNvSpPr txBox="1"/>
          <p:nvPr/>
        </p:nvSpPr>
        <p:spPr>
          <a:xfrm>
            <a:off x="395536" y="843558"/>
            <a:ext cx="616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   加载机制，</a:t>
            </a:r>
            <a:r>
              <a:rPr lang="en-US" altLang="zh-CN" dirty="0" err="1"/>
              <a:t>CommonJS</a:t>
            </a:r>
            <a:r>
              <a:rPr lang="zh-CN" altLang="en-US" dirty="0"/>
              <a:t> 与 </a:t>
            </a:r>
            <a:r>
              <a:rPr lang="en-US" altLang="zh-CN" dirty="0"/>
              <a:t>AMD</a:t>
            </a:r>
            <a:r>
              <a:rPr lang="zh-CN" altLang="en-US" dirty="0"/>
              <a:t> 是值拷贝，</a:t>
            </a:r>
            <a:r>
              <a:rPr lang="en-US" altLang="zh-CN" dirty="0"/>
              <a:t>ESM</a:t>
            </a:r>
            <a:r>
              <a:rPr lang="zh-CN" altLang="en-US" dirty="0"/>
              <a:t> 为值引用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B8D12A-0BDF-4B40-9529-B3145F6AB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1385992"/>
            <a:ext cx="4699000" cy="3505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6DB143-B6FF-5848-B6F2-29D878D62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1589423"/>
            <a:ext cx="5472608" cy="30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9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后模块化时代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513366-5782-5045-BB04-3D0640E42C25}"/>
              </a:ext>
            </a:extLst>
          </p:cNvPr>
          <p:cNvSpPr txBox="1"/>
          <p:nvPr/>
        </p:nvSpPr>
        <p:spPr>
          <a:xfrm>
            <a:off x="395536" y="1491630"/>
            <a:ext cx="7964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Babel</a:t>
            </a:r>
            <a:r>
              <a:rPr kumimoji="1" lang="zh-CN" altLang="en-US" sz="2400" dirty="0"/>
              <a:t>：能够将高版本规范代码编译为低版本规范的代码，</a:t>
            </a:r>
            <a:endParaRPr kumimoji="1" lang="en-US" altLang="zh-CN" sz="2400" dirty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/>
              <a:t> 向前兼容旧版浏览器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43A384-947A-6F41-A3BC-87F45334B766}"/>
              </a:ext>
            </a:extLst>
          </p:cNvPr>
          <p:cNvSpPr txBox="1"/>
          <p:nvPr/>
        </p:nvSpPr>
        <p:spPr>
          <a:xfrm>
            <a:off x="395536" y="2931790"/>
            <a:ext cx="5604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webpack</a:t>
            </a:r>
            <a:r>
              <a:rPr kumimoji="1" lang="zh-CN" altLang="en-US" sz="2400" dirty="0"/>
              <a:t>：处理不同版本间模块化的区别</a:t>
            </a:r>
          </a:p>
        </p:txBody>
      </p:sp>
    </p:spTree>
    <p:extLst>
      <p:ext uri="{BB962C8B-B14F-4D97-AF65-F5344CB8AC3E}">
        <p14:creationId xmlns:p14="http://schemas.microsoft.com/office/powerpoint/2010/main" val="350508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D06A1-C892-409E-ACA8-FC8F319B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b="0" dirty="0">
                <a:latin typeface="华文中宋" pitchFamily="2" charset="-122"/>
                <a:ea typeface="华文中宋" pitchFamily="2" charset="-122"/>
                <a:sym typeface="Arial"/>
              </a:rPr>
              <a:t>目录</a:t>
            </a:r>
            <a:endParaRPr lang="zh-CN" altLang="en-US" sz="2000" b="0" dirty="0">
              <a:latin typeface="华文中宋" pitchFamily="2" charset="-122"/>
              <a:ea typeface="华文中宋" pitchFamily="2" charset="-122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915566"/>
            <a:ext cx="8136904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开发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</a:p>
          <a:p>
            <a:pPr marL="514350" indent="-5143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UMD</a:t>
            </a:r>
          </a:p>
          <a:p>
            <a:pPr marL="514350" indent="-5143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</a:p>
          <a:p>
            <a:pPr marL="514350" indent="-5143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后模块化时代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Arial" charset="0"/>
              <a:buChar char="•"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6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0" y="200846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"/>
                <a:ea typeface="Microsoft YaHei"/>
                <a:sym typeface="Arial"/>
              </a:rPr>
              <a:t>Thank  You </a:t>
            </a:r>
            <a:endParaRPr lang="zh-CN" altLang="en-US" sz="5400" b="1" spc="700" dirty="0">
              <a:solidFill>
                <a:schemeClr val="bg1"/>
              </a:solidFill>
              <a:latin typeface="Arial"/>
              <a:ea typeface="Microsoft YaHe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8721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48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23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scritp</a:t>
            </a:r>
            <a:r>
              <a:rPr lang="zh-CN" altLang="en-US" dirty="0"/>
              <a:t> 标签引入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B41687-C7BF-434E-AA8C-CE51B75B0F1F}"/>
              </a:ext>
            </a:extLst>
          </p:cNvPr>
          <p:cNvSpPr txBox="1"/>
          <p:nvPr/>
        </p:nvSpPr>
        <p:spPr>
          <a:xfrm>
            <a:off x="287524" y="992550"/>
            <a:ext cx="6358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+mj-ea"/>
                <a:ea typeface="+mj-ea"/>
              </a:rPr>
              <a:t>WEB</a:t>
            </a:r>
            <a:r>
              <a:rPr kumimoji="1" lang="zh-CN" altLang="en-US" sz="2400" dirty="0">
                <a:latin typeface="+mj-ea"/>
                <a:ea typeface="+mj-ea"/>
              </a:rPr>
              <a:t> 开发的早期，通过多个 </a:t>
            </a:r>
            <a:r>
              <a:rPr kumimoji="1" lang="en-US" altLang="zh-CN" sz="2400" dirty="0">
                <a:latin typeface="+mj-ea"/>
                <a:ea typeface="+mj-ea"/>
              </a:rPr>
              <a:t>script</a:t>
            </a:r>
            <a:r>
              <a:rPr kumimoji="1" lang="zh-CN" altLang="en-US" sz="2400" dirty="0">
                <a:latin typeface="+mj-ea"/>
                <a:ea typeface="+mj-ea"/>
              </a:rPr>
              <a:t> 标签加载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43BBFD-A012-2C46-A936-A92B6A05A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1880222"/>
            <a:ext cx="8244916" cy="1939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scritp</a:t>
            </a:r>
            <a:r>
              <a:rPr lang="zh-CN" altLang="en-US" dirty="0"/>
              <a:t> 标签引入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DCFE2B-E16F-984F-9859-00F721883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63638"/>
            <a:ext cx="661414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0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script</a:t>
            </a:r>
            <a:r>
              <a:rPr lang="zh-CN" altLang="en-US" dirty="0"/>
              <a:t> 标签的问题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D3CA0-F516-164E-BB09-43C887D23B9E}"/>
              </a:ext>
            </a:extLst>
          </p:cNvPr>
          <p:cNvSpPr txBox="1"/>
          <p:nvPr/>
        </p:nvSpPr>
        <p:spPr>
          <a:xfrm>
            <a:off x="507618" y="1491630"/>
            <a:ext cx="7630615" cy="1695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所有的 </a:t>
            </a:r>
            <a:r>
              <a:rPr kumimoji="1" lang="en-US" altLang="zh-CN" sz="2000" dirty="0"/>
              <a:t>JS</a:t>
            </a:r>
            <a:r>
              <a:rPr kumimoji="1" lang="zh-CN" altLang="en-US" sz="2000" dirty="0"/>
              <a:t> 变量处在同一个 </a:t>
            </a:r>
            <a:r>
              <a:rPr kumimoji="1" lang="zh-CN" altLang="en-US" sz="2000" dirty="0">
                <a:solidFill>
                  <a:srgbClr val="FF0000"/>
                </a:solidFill>
              </a:rPr>
              <a:t>全局作用域 </a:t>
            </a:r>
            <a:r>
              <a:rPr kumimoji="1" lang="zh-CN" altLang="en-US" sz="2000" dirty="0"/>
              <a:t>下，导致作用域 </a:t>
            </a:r>
            <a:r>
              <a:rPr kumimoji="1" lang="zh-CN" altLang="en-US" sz="2000" dirty="0">
                <a:solidFill>
                  <a:srgbClr val="FF0000"/>
                </a:solidFill>
              </a:rPr>
              <a:t>变量提升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额外需要关注脚本的 </a:t>
            </a:r>
            <a:r>
              <a:rPr lang="zh-CN" altLang="en-US" sz="2000" dirty="0">
                <a:solidFill>
                  <a:srgbClr val="FF0000"/>
                </a:solidFill>
              </a:rPr>
              <a:t>加载顺序</a:t>
            </a:r>
            <a:r>
              <a:rPr lang="zh-CN" altLang="en-US" sz="2000" dirty="0"/>
              <a:t>，需要手动维护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5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模块化的概念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64C97A-BE9E-5946-926B-335C1637F948}"/>
              </a:ext>
            </a:extLst>
          </p:cNvPr>
          <p:cNvSpPr txBox="1"/>
          <p:nvPr/>
        </p:nvSpPr>
        <p:spPr>
          <a:xfrm>
            <a:off x="611560" y="1491630"/>
            <a:ext cx="8712968" cy="123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/>
              <a:t>每个模块有自己的 </a:t>
            </a:r>
            <a:r>
              <a:rPr kumimoji="1" lang="zh-CN" altLang="en-US" sz="2000" dirty="0">
                <a:solidFill>
                  <a:srgbClr val="FF0000"/>
                </a:solidFill>
              </a:rPr>
              <a:t>变量作用域</a:t>
            </a:r>
            <a:r>
              <a:rPr kumimoji="1" lang="zh-CN" altLang="en-US" sz="2000" dirty="0"/>
              <a:t>，模块间的内部变量不冲突</a:t>
            </a:r>
            <a:endParaRPr kumimoji="1"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/>
              <a:t>模块之间有相互 </a:t>
            </a:r>
            <a:r>
              <a:rPr kumimoji="1" lang="zh-CN" altLang="en-US" sz="2000" dirty="0">
                <a:solidFill>
                  <a:srgbClr val="FF0000"/>
                </a:solidFill>
              </a:rPr>
              <a:t>导入和导出 </a:t>
            </a:r>
            <a:r>
              <a:rPr kumimoji="1" lang="zh-CN" altLang="en-US" sz="2000" dirty="0"/>
              <a:t>的方法，保证彼此之间的 </a:t>
            </a:r>
            <a:r>
              <a:rPr kumimoji="1" lang="zh-CN" altLang="en-US" sz="2000" dirty="0">
                <a:solidFill>
                  <a:srgbClr val="FF0000"/>
                </a:solidFill>
              </a:rPr>
              <a:t>依赖 </a:t>
            </a:r>
            <a:r>
              <a:rPr kumimoji="1" lang="zh-CN" altLang="en-US" sz="2000" dirty="0"/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142157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AB4F9A-2547-5445-8301-EBE77CFB67EB}"/>
              </a:ext>
            </a:extLst>
          </p:cNvPr>
          <p:cNvSpPr txBox="1"/>
          <p:nvPr/>
        </p:nvSpPr>
        <p:spPr>
          <a:xfrm>
            <a:off x="466485" y="987574"/>
            <a:ext cx="5795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Node.js </a:t>
            </a:r>
            <a:r>
              <a:rPr kumimoji="1" lang="zh-CN" altLang="en-US" sz="2400" dirty="0"/>
              <a:t>环境实现了 </a:t>
            </a:r>
            <a:r>
              <a:rPr kumimoji="1" lang="en-US" altLang="zh-CN" sz="2400" dirty="0" err="1"/>
              <a:t>CommonJS</a:t>
            </a:r>
            <a:r>
              <a:rPr kumimoji="1" lang="zh-CN" altLang="en-US" sz="2400" dirty="0"/>
              <a:t> 模块化规范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4468F1-F99D-0345-89E5-59E12B1C46A0}"/>
              </a:ext>
            </a:extLst>
          </p:cNvPr>
          <p:cNvSpPr txBox="1"/>
          <p:nvPr/>
        </p:nvSpPr>
        <p:spPr>
          <a:xfrm>
            <a:off x="466485" y="1635646"/>
            <a:ext cx="8454687" cy="737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每个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文件都是一个模块（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每个模块内部可以使用 </a:t>
            </a:r>
            <a:r>
              <a:rPr kumimoji="1" lang="en-US" altLang="zh-CN" dirty="0"/>
              <a:t>require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module.exports</a:t>
            </a:r>
            <a:r>
              <a:rPr kumimoji="1" lang="en-US" altLang="zh-CN" dirty="0"/>
              <a:t> </a:t>
            </a:r>
            <a:r>
              <a:rPr kumimoji="1" lang="zh-CN" altLang="en-US" dirty="0"/>
              <a:t>对象来对模块进行导入和导出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A154C4-8E57-0E4E-B360-31C57A58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2518342"/>
            <a:ext cx="6696744" cy="217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1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326C26-9903-D248-90CA-B96D973D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99" y="775988"/>
            <a:ext cx="5639401" cy="41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4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C472ED-E6D3-D547-B3CC-ED5F5D0E1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347614"/>
            <a:ext cx="5675855" cy="30215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D37A71-919A-354E-A7DC-29919B160B55}"/>
              </a:ext>
            </a:extLst>
          </p:cNvPr>
          <p:cNvSpPr txBox="1"/>
          <p:nvPr/>
        </p:nvSpPr>
        <p:spPr>
          <a:xfrm>
            <a:off x="1475656" y="8435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执行结果</a:t>
            </a:r>
          </a:p>
        </p:txBody>
      </p:sp>
    </p:spTree>
    <p:extLst>
      <p:ext uri="{BB962C8B-B14F-4D97-AF65-F5344CB8AC3E}">
        <p14:creationId xmlns:p14="http://schemas.microsoft.com/office/powerpoint/2010/main" val="1590269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ec43a442-389f-45b7-bc83-cbc3709368fc}"/>
</p:tagLst>
</file>

<file path=ppt/theme/theme1.xml><?xml version="1.0" encoding="utf-8"?>
<a:theme xmlns:a="http://schemas.openxmlformats.org/drawingml/2006/main" name="SUNING 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20264</TotalTime>
  <Words>338</Words>
  <Application>Microsoft Macintosh PowerPoint</Application>
  <PresentationFormat>全屏显示(16:9)</PresentationFormat>
  <Paragraphs>70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华文中宋</vt:lpstr>
      <vt:lpstr>宋体</vt:lpstr>
      <vt:lpstr>微软雅黑</vt:lpstr>
      <vt:lpstr>Arial</vt:lpstr>
      <vt:lpstr>Calibri</vt:lpstr>
      <vt:lpstr>SUNING PPT模板</vt:lpstr>
      <vt:lpstr>PowerPoint 演示文稿</vt:lpstr>
      <vt:lpstr>目录</vt:lpstr>
      <vt:lpstr>scritp 标签引入</vt:lpstr>
      <vt:lpstr>scritp 标签引入</vt:lpstr>
      <vt:lpstr>script 标签的问题</vt:lpstr>
      <vt:lpstr>模块化的概念</vt:lpstr>
      <vt:lpstr>CommonJS</vt:lpstr>
      <vt:lpstr>CommonJS</vt:lpstr>
      <vt:lpstr>CommonJS</vt:lpstr>
      <vt:lpstr>CommonJS的特点</vt:lpstr>
      <vt:lpstr>AMD</vt:lpstr>
      <vt:lpstr>AMD</vt:lpstr>
      <vt:lpstr>AMD</vt:lpstr>
      <vt:lpstr>AMD 的特点</vt:lpstr>
      <vt:lpstr>UMD</vt:lpstr>
      <vt:lpstr>ES Module</vt:lpstr>
      <vt:lpstr>ES Module</vt:lpstr>
      <vt:lpstr>ES Module</vt:lpstr>
      <vt:lpstr>后模块化时代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李毅</dc:creator>
  <cp:lastModifiedBy>Microsoft Office User</cp:lastModifiedBy>
  <cp:revision>1426</cp:revision>
  <dcterms:created xsi:type="dcterms:W3CDTF">2019-03-02T06:47:00Z</dcterms:created>
  <dcterms:modified xsi:type="dcterms:W3CDTF">2020-08-16T08:13:58Z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