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64" r:id="rId3"/>
    <p:sldId id="423" r:id="rId4"/>
    <p:sldId id="424" r:id="rId6"/>
    <p:sldId id="425" r:id="rId7"/>
    <p:sldId id="426" r:id="rId8"/>
    <p:sldId id="427" r:id="rId9"/>
    <p:sldId id="428" r:id="rId10"/>
    <p:sldId id="430" r:id="rId11"/>
    <p:sldId id="431" r:id="rId12"/>
    <p:sldId id="432" r:id="rId13"/>
    <p:sldId id="429" r:id="rId14"/>
    <p:sldId id="436" r:id="rId15"/>
    <p:sldId id="437" r:id="rId16"/>
    <p:sldId id="433" r:id="rId17"/>
    <p:sldId id="438" r:id="rId18"/>
    <p:sldId id="434" r:id="rId19"/>
    <p:sldId id="444" r:id="rId20"/>
    <p:sldId id="443" r:id="rId21"/>
    <p:sldId id="435" r:id="rId22"/>
    <p:sldId id="442" r:id="rId23"/>
    <p:sldId id="439" r:id="rId24"/>
    <p:sldId id="445" r:id="rId25"/>
    <p:sldId id="440" r:id="rId26"/>
    <p:sldId id="368" r:id="rId27"/>
    <p:sldId id="446" r:id="rId2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3" autoAdjust="0"/>
    <p:restoredTop sz="92102" autoAdjust="0"/>
  </p:normalViewPr>
  <p:slideViewPr>
    <p:cSldViewPr>
      <p:cViewPr varScale="1">
        <p:scale>
          <a:sx n="121" d="100"/>
          <a:sy n="121" d="100"/>
        </p:scale>
        <p:origin x="168" y="7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7AB4D-9FE0-43C3-AA19-D3ACFE2BF9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F:\工单2018\12月\集团PPT\最新-0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82" y="2"/>
            <a:ext cx="9155782" cy="514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Administrator\桌面\ppt定5-6-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5143501"/>
          </a:xfrm>
          <a:prstGeom prst="rect">
            <a:avLst/>
          </a:prstGeom>
          <a:noFill/>
        </p:spPr>
      </p:pic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83" y="222186"/>
            <a:ext cx="7644068" cy="344357"/>
          </a:xfrm>
          <a:prstGeom prst="rect">
            <a:avLst/>
          </a:prstGeom>
        </p:spPr>
        <p:txBody>
          <a:bodyPr lIns="68580" tIns="34290" rIns="68580" bIns="34290" anchor="ctr"/>
          <a:lstStyle>
            <a:lvl1pPr algn="l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83" y="771550"/>
            <a:ext cx="8807807" cy="4021874"/>
          </a:xfrm>
          <a:prstGeom prst="rect">
            <a:avLst/>
          </a:prstGeom>
        </p:spPr>
        <p:txBody>
          <a:bodyPr lIns="68580" tIns="34290" rIns="68580" bIns="34290" anchor="t"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Administrator\桌面\ppt定5-6-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514492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7" b="12537"/>
          <a:stretch>
            <a:fillRect/>
          </a:stretch>
        </p:blipFill>
        <p:spPr>
          <a:xfrm>
            <a:off x="2248" y="1265"/>
            <a:ext cx="9139504" cy="51409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5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Administrator\桌面\苏宁ppt-09.jpg"/>
          <p:cNvPicPr>
            <a:picLocks noChangeAspect="1" noChangeArrowheads="1"/>
          </p:cNvPicPr>
          <p:nvPr/>
        </p:nvPicPr>
        <p:blipFill rotWithShape="1">
          <a:blip r:embed="rId8" cstate="screen"/>
          <a:srcRect/>
          <a:stretch>
            <a:fillRect/>
          </a:stretch>
        </p:blipFill>
        <p:spPr bwMode="auto">
          <a:xfrm>
            <a:off x="0" y="1"/>
            <a:ext cx="9144000" cy="591207"/>
          </a:xfrm>
          <a:prstGeom prst="rect">
            <a:avLst/>
          </a:prstGeom>
          <a:noFill/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A19FC-B13E-4252-A311-E214817F44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1CDAD-3B09-4740-8474-C7C610237DC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3" Type="http://schemas.openxmlformats.org/officeDocument/2006/relationships/notesSlide" Target="../notesSlides/notesSlide22.xml"/><Relationship Id="rId12" Type="http://schemas.openxmlformats.org/officeDocument/2006/relationships/slideLayout" Target="../slideLayouts/slideLayout4.xml"/><Relationship Id="rId11" Type="http://schemas.openxmlformats.org/officeDocument/2006/relationships/image" Target="../media/image35.png"/><Relationship Id="rId10" Type="http://schemas.openxmlformats.org/officeDocument/2006/relationships/image" Target="../media/image34.png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478237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7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sym typeface="Arial" panose="020B0604020202090204"/>
              </a:rPr>
              <a:t>前端模块化</a:t>
            </a:r>
            <a:endParaRPr lang="zh-CN" altLang="en-US" sz="2800" b="1" spc="7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  <a:sym typeface="Arial" panose="020B0604020202090204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2536" y="4541227"/>
            <a:ext cx="9144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chemeClr val="bg1"/>
                </a:solidFill>
                <a:latin typeface="Arial" panose="020B0604020202090204"/>
                <a:ea typeface="Microsoft YaHei"/>
                <a:sym typeface="Arial" panose="020B0604020202090204"/>
              </a:rPr>
              <a:t>二〇二〇年八月</a:t>
            </a:r>
            <a:endParaRPr lang="en-US" altLang="zh-CN" sz="1600" b="1" dirty="0">
              <a:solidFill>
                <a:schemeClr val="bg1"/>
              </a:solidFill>
              <a:latin typeface="Arial" panose="020B0604020202090204"/>
              <a:ea typeface="Microsoft YaHei"/>
              <a:sym typeface="Arial" panose="020B060402020209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CommonJS</a:t>
            </a:r>
            <a:r>
              <a:rPr lang="zh-CN" altLang="en-US" dirty="0"/>
              <a:t>的特点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83568" y="1419622"/>
            <a:ext cx="387350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/>
              <a:t>只能运行在 </a:t>
            </a:r>
            <a:r>
              <a:rPr kumimoji="1" lang="en-US" altLang="zh-CN" sz="2400" dirty="0"/>
              <a:t>Node.js </a:t>
            </a:r>
            <a:r>
              <a:rPr kumimoji="1" lang="zh-CN" altLang="en-US" sz="2400" dirty="0"/>
              <a:t>环境</a:t>
            </a:r>
            <a:endParaRPr kumimoji="1" lang="en-US" altLang="zh-CN" sz="2400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kumimoji="1" lang="zh-CN" altLang="en-US" sz="2400" dirty="0"/>
              <a:t>同步加载模块</a:t>
            </a:r>
            <a:endParaRPr kumimoji="1" lang="zh-CN" altLang="en-US" sz="2400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kumimoji="1" lang="zh-CN" altLang="en-US" sz="2400" dirty="0"/>
              <a:t>单例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AMD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11560" y="1635646"/>
            <a:ext cx="545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 端实现了 </a:t>
            </a:r>
            <a:r>
              <a:rPr kumimoji="1" lang="en-US" altLang="zh-CN" dirty="0"/>
              <a:t>AMD</a:t>
            </a:r>
            <a:r>
              <a:rPr kumimoji="1" lang="zh-CN" altLang="en-US" dirty="0"/>
              <a:t> 适合浏览器运行的 </a:t>
            </a:r>
            <a:r>
              <a:rPr kumimoji="1" lang="en-US" altLang="zh-CN" dirty="0"/>
              <a:t>JS</a:t>
            </a:r>
            <a:r>
              <a:rPr kumimoji="1" lang="zh-CN" altLang="en-US" dirty="0"/>
              <a:t> 模块化规范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1560" y="2492192"/>
            <a:ext cx="6634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AMD </a:t>
            </a:r>
            <a:r>
              <a:rPr lang="zh-CN" altLang="en-US" dirty="0"/>
              <a:t>全称 </a:t>
            </a:r>
            <a:r>
              <a:rPr lang="en-US" altLang="zh-CN" dirty="0"/>
              <a:t>Asynchronous module definition</a:t>
            </a:r>
            <a:r>
              <a:rPr lang="zh-CN" altLang="en-US" dirty="0"/>
              <a:t>，意为 </a:t>
            </a:r>
            <a:r>
              <a:rPr lang="zh-CN" altLang="en-US" dirty="0">
                <a:solidFill>
                  <a:srgbClr val="FF0000"/>
                </a:solidFill>
              </a:rPr>
              <a:t>异步的模块定义</a:t>
            </a:r>
            <a:endParaRPr lang="zh-CN" altLang="en-US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875506"/>
            <a:ext cx="59436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AMD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544" y="1158863"/>
            <a:ext cx="7920880" cy="6341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81" y="1917482"/>
            <a:ext cx="3024336" cy="30038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351219"/>
            <a:ext cx="284480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AMD</a:t>
            </a:r>
            <a:r>
              <a:rPr lang="zh-CN" altLang="en-US" dirty="0"/>
              <a:t> 的特点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83568" y="1419622"/>
            <a:ext cx="381063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/>
              <a:t>运行在 浏览器 环境</a:t>
            </a:r>
            <a:endParaRPr kumimoji="1" lang="en-US" altLang="zh-CN" sz="2400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kumimoji="1" lang="zh-CN" altLang="en-US" sz="2400" dirty="0"/>
              <a:t>异步加载模块</a:t>
            </a:r>
            <a:endParaRPr kumimoji="1" lang="en-US" altLang="zh-CN" sz="2400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kumimoji="1" lang="zh-CN" altLang="en-US" sz="2400" dirty="0"/>
              <a:t>需要依赖相关的 </a:t>
            </a:r>
            <a:r>
              <a:rPr kumimoji="1" lang="en-US" altLang="zh-CN" sz="2400" dirty="0"/>
              <a:t>AMD</a:t>
            </a:r>
            <a:r>
              <a:rPr kumimoji="1" lang="zh-CN" altLang="en-US" sz="2400" dirty="0"/>
              <a:t> 库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UMD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23528" y="790708"/>
            <a:ext cx="480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同时兼容 </a:t>
            </a:r>
            <a:r>
              <a:rPr kumimoji="1" lang="en-US" altLang="zh-CN" dirty="0" err="1"/>
              <a:t>CommonJS</a:t>
            </a:r>
            <a:r>
              <a:rPr kumimoji="1" lang="zh-CN" altLang="en-US" dirty="0"/>
              <a:t> 与 </a:t>
            </a:r>
            <a:r>
              <a:rPr kumimoji="1" lang="en-US" altLang="zh-CN" dirty="0"/>
              <a:t>AMD</a:t>
            </a:r>
            <a:r>
              <a:rPr kumimoji="1" lang="zh-CN" altLang="en-US" dirty="0"/>
              <a:t> 规范的 </a:t>
            </a:r>
            <a:r>
              <a:rPr kumimoji="1" lang="en-US" altLang="zh-CN" dirty="0"/>
              <a:t>UMD</a:t>
            </a:r>
            <a:r>
              <a:rPr kumimoji="1" lang="zh-CN" altLang="en-US" dirty="0"/>
              <a:t> 模块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915" y="1318812"/>
            <a:ext cx="6624736" cy="360250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</a:t>
            </a:r>
            <a:r>
              <a:rPr lang="zh-CN" altLang="en-US" dirty="0"/>
              <a:t> </a:t>
            </a:r>
            <a:r>
              <a:rPr lang="en-US" altLang="zh-CN" dirty="0"/>
              <a:t>Module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8115" y="844297"/>
            <a:ext cx="513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ES6</a:t>
            </a:r>
            <a:r>
              <a:rPr kumimoji="1" lang="zh-CN" altLang="en-US" dirty="0"/>
              <a:t>之后，</a:t>
            </a:r>
            <a:r>
              <a:rPr kumimoji="1" lang="en-US" altLang="zh-CN" dirty="0"/>
              <a:t>JS</a:t>
            </a:r>
            <a:r>
              <a:rPr kumimoji="1" lang="zh-CN" altLang="en-US" dirty="0"/>
              <a:t> 有了语言层面的模块化语法与关键字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8115" y="1385585"/>
            <a:ext cx="580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使用 </a:t>
            </a:r>
            <a:r>
              <a:rPr kumimoji="1" lang="en-US" altLang="zh-CN" dirty="0"/>
              <a:t>import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export</a:t>
            </a:r>
            <a:r>
              <a:rPr kumimoji="1" lang="zh-CN" altLang="en-US" dirty="0"/>
              <a:t> 两个关键字对模块进行导入和导出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696" y="2004978"/>
            <a:ext cx="5472608" cy="29311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 Module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5536" y="843558"/>
            <a:ext cx="5706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>
                <a:solidFill>
                  <a:srgbClr val="FF0000"/>
                </a:solidFill>
              </a:rPr>
              <a:t>静态化</a:t>
            </a:r>
            <a:r>
              <a:rPr lang="zh-CN" altLang="en-US" dirty="0"/>
              <a:t>设计思想，编译时就能确定模块的依赖关系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1740" y="1463376"/>
            <a:ext cx="4680520" cy="329260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 Module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5536" y="843558"/>
            <a:ext cx="6168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 加载机制，</a:t>
            </a:r>
            <a:r>
              <a:rPr lang="en-US" altLang="zh-CN" dirty="0" err="1"/>
              <a:t>CommonJS</a:t>
            </a:r>
            <a:r>
              <a:rPr lang="zh-CN" altLang="en-US" dirty="0"/>
              <a:t> 与 </a:t>
            </a:r>
            <a:r>
              <a:rPr lang="en-US" altLang="zh-CN" dirty="0"/>
              <a:t>AMD</a:t>
            </a:r>
            <a:r>
              <a:rPr lang="zh-CN" altLang="en-US" dirty="0"/>
              <a:t> 是值拷贝，</a:t>
            </a:r>
            <a:r>
              <a:rPr lang="en-US" altLang="zh-CN" dirty="0"/>
              <a:t>ESM</a:t>
            </a:r>
            <a:r>
              <a:rPr lang="zh-CN" altLang="en-US" dirty="0"/>
              <a:t> 为值引用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00" y="1385992"/>
            <a:ext cx="4699000" cy="3505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589423"/>
            <a:ext cx="5472608" cy="3098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 Module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5536" y="843558"/>
            <a:ext cx="6312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ES Module 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语⾔层⾯</a:t>
            </a:r>
            <a:r>
              <a:rPr lang="zh-CN" altLang="en-US" dirty="0"/>
              <a:t>的新增导⼊导出关键词与语法的规范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4426" y="1378448"/>
            <a:ext cx="6235148" cy="35428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zh-CN" altLang="en-US" b="0" dirty="0">
                <a:latin typeface="华文中宋" pitchFamily="2" charset="-122"/>
                <a:ea typeface="华文中宋" pitchFamily="2" charset="-122"/>
                <a:sym typeface="Arial" panose="020B0604020202090204"/>
              </a:rPr>
              <a:t>目录</a:t>
            </a:r>
            <a:endParaRPr lang="zh-CN" altLang="en-US" sz="2000" b="0" dirty="0">
              <a:latin typeface="华文中宋" pitchFamily="2" charset="-122"/>
              <a:ea typeface="华文中宋" pitchFamily="2" charset="-122"/>
              <a:sym typeface="Arial" panose="020B060402020209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915566"/>
            <a:ext cx="8136904" cy="3894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CommonJS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开发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AMD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UMD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后模块化时代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后模块化时代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53634" y="730900"/>
            <a:ext cx="814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Babel</a:t>
            </a:r>
            <a:r>
              <a:rPr kumimoji="1" lang="zh-CN" altLang="en-US" dirty="0">
                <a:latin typeface="+mn-ea"/>
              </a:rPr>
              <a:t>：能够将高版本规范代码编译为低版本规范的代码，向前兼容旧版浏览器</a:t>
            </a:r>
            <a:endParaRPr kumimoji="1" lang="zh-CN" altLang="en-US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568" y="1992726"/>
            <a:ext cx="7870863" cy="223520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3634" y="1113537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webpack</a:t>
            </a:r>
            <a:r>
              <a:rPr kumimoji="1" lang="zh-CN" altLang="en-US" dirty="0">
                <a:latin typeface="+mn-ea"/>
              </a:rPr>
              <a:t>：处理不同环境模块化的区别</a:t>
            </a:r>
            <a:endParaRPr kumimoji="1" lang="zh-CN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CommonJs</a:t>
            </a:r>
            <a:r>
              <a:rPr lang="zh-CN" altLang="en-US" dirty="0"/>
              <a:t> 的实现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83568" y="1059582"/>
            <a:ext cx="743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VM </a:t>
            </a:r>
            <a:r>
              <a:rPr kumimoji="1" lang="zh-CN" altLang="en-US" dirty="0"/>
              <a:t>模块：连接上层 </a:t>
            </a:r>
            <a:r>
              <a:rPr kumimoji="1" lang="en-US" altLang="zh-CN" dirty="0"/>
              <a:t>JS</a:t>
            </a:r>
            <a:r>
              <a:rPr kumimoji="1" lang="zh-CN" altLang="en-US" dirty="0"/>
              <a:t> 代码与底层 </a:t>
            </a:r>
            <a:r>
              <a:rPr kumimoji="1" lang="en-US" altLang="zh-CN" dirty="0"/>
              <a:t>V8</a:t>
            </a:r>
            <a:r>
              <a:rPr kumimoji="1" lang="zh-CN" altLang="en-US" dirty="0"/>
              <a:t> 引擎，将字符串解析为可执行代码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700" y="2211710"/>
            <a:ext cx="7340600" cy="2184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3568" y="1635646"/>
            <a:ext cx="332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原生 </a:t>
            </a:r>
            <a:r>
              <a:rPr kumimoji="1" lang="en-US" altLang="zh-CN" dirty="0"/>
              <a:t>JS</a:t>
            </a:r>
            <a:r>
              <a:rPr kumimoji="1" lang="zh-CN" altLang="en-US" dirty="0"/>
              <a:t>：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Function() 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eval()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CommonJS </a:t>
            </a:r>
            <a:r>
              <a:rPr lang="zh-CN" altLang="en-US" dirty="0"/>
              <a:t>的实现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395980" y="7131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基本用法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1960" y="2178685"/>
            <a:ext cx="4371975" cy="7867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28725"/>
            <a:ext cx="3091815" cy="382079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CommonJS</a:t>
            </a:r>
            <a:r>
              <a:rPr lang="zh-CN" altLang="en-US" dirty="0"/>
              <a:t> 的实现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0517" y="57604"/>
            <a:ext cx="3390900" cy="774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389" y="2937486"/>
            <a:ext cx="4256028" cy="70357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17" y="758916"/>
            <a:ext cx="7315200" cy="9017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17" y="2937486"/>
            <a:ext cx="3644900" cy="444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017" y="1699371"/>
            <a:ext cx="4826000" cy="11811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017" y="3440349"/>
            <a:ext cx="2320890" cy="8778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2189" y="3664985"/>
            <a:ext cx="2946400" cy="3429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583" y="465271"/>
            <a:ext cx="3467100" cy="2413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583" y="4384584"/>
            <a:ext cx="1778000" cy="5461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92080" y="1389920"/>
            <a:ext cx="1224136" cy="28468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7017" y="4049390"/>
            <a:ext cx="3111500" cy="27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0846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Arial" panose="020B0604020202090204"/>
                <a:ea typeface="Microsoft YaHei"/>
                <a:sym typeface="Arial" panose="020B0604020202090204"/>
              </a:rPr>
              <a:t>Thank  You </a:t>
            </a:r>
            <a:endParaRPr lang="zh-CN" altLang="en-US" sz="5400" b="1" spc="700" dirty="0">
              <a:solidFill>
                <a:schemeClr val="bg1"/>
              </a:solidFill>
              <a:latin typeface="Arial" panose="020B0604020202090204"/>
              <a:ea typeface="Microsoft YaHei"/>
              <a:sym typeface="Arial" panose="020B060402020209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scritp</a:t>
            </a:r>
            <a:r>
              <a:rPr lang="zh-CN" altLang="en-US" dirty="0"/>
              <a:t> 标签引入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7524" y="992550"/>
            <a:ext cx="6358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+mj-ea"/>
                <a:ea typeface="+mj-ea"/>
              </a:rPr>
              <a:t>WEB</a:t>
            </a:r>
            <a:r>
              <a:rPr kumimoji="1" lang="zh-CN" altLang="en-US" sz="2400" dirty="0">
                <a:latin typeface="+mj-ea"/>
                <a:ea typeface="+mj-ea"/>
              </a:rPr>
              <a:t> 开发的早期，通过多个 </a:t>
            </a:r>
            <a:r>
              <a:rPr kumimoji="1" lang="en-US" altLang="zh-CN" sz="2400" dirty="0">
                <a:latin typeface="+mj-ea"/>
                <a:ea typeface="+mj-ea"/>
              </a:rPr>
              <a:t>script</a:t>
            </a:r>
            <a:r>
              <a:rPr kumimoji="1" lang="zh-CN" altLang="en-US" sz="2400" dirty="0">
                <a:latin typeface="+mj-ea"/>
                <a:ea typeface="+mj-ea"/>
              </a:rPr>
              <a:t> 标签加载</a:t>
            </a:r>
            <a:endParaRPr kumimoji="1" lang="zh-CN" altLang="en-US" sz="2400" dirty="0">
              <a:latin typeface="+mj-ea"/>
              <a:ea typeface="+mj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524" y="1880222"/>
            <a:ext cx="8244916" cy="19399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scritp</a:t>
            </a:r>
            <a:r>
              <a:rPr lang="zh-CN" altLang="en-US" dirty="0"/>
              <a:t> 标签引入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600" y="1563638"/>
            <a:ext cx="6614147" cy="25922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script</a:t>
            </a:r>
            <a:r>
              <a:rPr lang="zh-CN" altLang="en-US" dirty="0"/>
              <a:t> 标签的问题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07618" y="1491630"/>
            <a:ext cx="7721600" cy="2506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000" dirty="0"/>
              <a:t>所有的 </a:t>
            </a:r>
            <a:r>
              <a:rPr kumimoji="1" lang="en-US" altLang="zh-CN" sz="2000" dirty="0"/>
              <a:t>JS</a:t>
            </a:r>
            <a:r>
              <a:rPr kumimoji="1" lang="zh-CN" altLang="en-US" sz="2000" dirty="0"/>
              <a:t> 变量处在同一个 </a:t>
            </a:r>
            <a:r>
              <a:rPr kumimoji="1" lang="zh-CN" altLang="en-US" sz="2000" dirty="0">
                <a:solidFill>
                  <a:srgbClr val="FF0000"/>
                </a:solidFill>
              </a:rPr>
              <a:t>全局作用域 </a:t>
            </a:r>
            <a:r>
              <a:rPr kumimoji="1" lang="zh-CN" altLang="en-US" sz="2000" dirty="0"/>
              <a:t>下，导致作用域 </a:t>
            </a:r>
            <a:r>
              <a:rPr kumimoji="1" lang="zh-CN" altLang="en-US" sz="2000" dirty="0">
                <a:solidFill>
                  <a:srgbClr val="FF0000"/>
                </a:solidFill>
              </a:rPr>
              <a:t>变量提升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pPr marL="285750" indent="-285750" algn="l">
              <a:lnSpc>
                <a:spcPct val="25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ym typeface="+mn-ea"/>
              </a:rPr>
              <a:t>模块之间的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依赖关系</a:t>
            </a:r>
            <a:r>
              <a:rPr lang="zh-CN" altLang="en-US" sz="2000" dirty="0">
                <a:sym typeface="+mn-ea"/>
              </a:rPr>
              <a:t>不够清晰</a:t>
            </a:r>
            <a:endParaRPr lang="zh-CN" altLang="en-US" sz="2000" dirty="0"/>
          </a:p>
          <a:p>
            <a:pPr marL="285750" indent="-285750" algn="l">
              <a:lnSpc>
                <a:spcPct val="25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ym typeface="+mn-ea"/>
              </a:rPr>
              <a:t>额外需要关注脚本的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加载顺序</a:t>
            </a:r>
            <a:r>
              <a:rPr lang="zh-CN" altLang="en-US" sz="2000" dirty="0">
                <a:sym typeface="+mn-ea"/>
              </a:rPr>
              <a:t>，需要手动维护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453" y="238696"/>
            <a:ext cx="7644068" cy="344357"/>
          </a:xfrm>
        </p:spPr>
        <p:txBody>
          <a:bodyPr/>
          <a:lstStyle/>
          <a:p>
            <a:r>
              <a:rPr lang="zh-CN" altLang="en-US" dirty="0"/>
              <a:t>模块化的概念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11560" y="1491630"/>
            <a:ext cx="8712968" cy="1232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/>
              <a:t>每个模块有自己的 </a:t>
            </a:r>
            <a:r>
              <a:rPr kumimoji="1" lang="zh-CN" altLang="en-US" sz="2000" dirty="0">
                <a:solidFill>
                  <a:srgbClr val="FF0000"/>
                </a:solidFill>
              </a:rPr>
              <a:t>变量作用域</a:t>
            </a:r>
            <a:r>
              <a:rPr kumimoji="1" lang="zh-CN" altLang="en-US" sz="2000" dirty="0"/>
              <a:t>，模块间的内部变量不冲突</a:t>
            </a:r>
            <a:endParaRPr kumimoji="1" lang="en-US" altLang="zh-CN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/>
              <a:t>模块之间有相互 </a:t>
            </a:r>
            <a:r>
              <a:rPr kumimoji="1" lang="zh-CN" altLang="en-US" sz="2000" dirty="0">
                <a:solidFill>
                  <a:srgbClr val="FF0000"/>
                </a:solidFill>
              </a:rPr>
              <a:t>导入和导出 </a:t>
            </a:r>
            <a:r>
              <a:rPr kumimoji="1" lang="zh-CN" altLang="en-US" sz="2000" dirty="0"/>
              <a:t>的方法，保证彼此之间的 </a:t>
            </a:r>
            <a:r>
              <a:rPr kumimoji="1" lang="zh-CN" altLang="en-US" sz="2000" dirty="0">
                <a:solidFill>
                  <a:srgbClr val="FF0000"/>
                </a:solidFill>
              </a:rPr>
              <a:t>依赖 </a:t>
            </a:r>
            <a:r>
              <a:rPr kumimoji="1" lang="zh-CN" altLang="en-US" sz="2000" dirty="0"/>
              <a:t>关系</a:t>
            </a:r>
            <a:endParaRPr kumimoji="1"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CommonJS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66485" y="987574"/>
            <a:ext cx="5795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Node.js </a:t>
            </a:r>
            <a:r>
              <a:rPr kumimoji="1" lang="zh-CN" altLang="en-US" sz="2400" dirty="0"/>
              <a:t>环境实现了 </a:t>
            </a:r>
            <a:r>
              <a:rPr kumimoji="1" lang="en-US" altLang="zh-CN" sz="2400" dirty="0" err="1"/>
              <a:t>CommonJS</a:t>
            </a:r>
            <a:r>
              <a:rPr kumimoji="1" lang="zh-CN" altLang="en-US" sz="2400" dirty="0"/>
              <a:t> 模块化规范</a:t>
            </a:r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466485" y="1635646"/>
            <a:ext cx="8454687" cy="737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每个 </a:t>
            </a:r>
            <a:r>
              <a:rPr kumimoji="1" lang="en-US" altLang="zh-CN" dirty="0"/>
              <a:t>JS</a:t>
            </a:r>
            <a:r>
              <a:rPr kumimoji="1" lang="zh-CN" altLang="en-US" dirty="0"/>
              <a:t> 文件都是一个模块（</a:t>
            </a:r>
            <a:r>
              <a:rPr kumimoji="1" lang="en-US" altLang="zh-CN" dirty="0"/>
              <a:t>module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每个模块内部可以使用 </a:t>
            </a:r>
            <a:r>
              <a:rPr kumimoji="1" lang="en-US" altLang="zh-CN" dirty="0"/>
              <a:t>require</a:t>
            </a:r>
            <a:r>
              <a:rPr kumimoji="1" lang="zh-CN" altLang="en-US" dirty="0"/>
              <a:t> 和 </a:t>
            </a:r>
            <a:r>
              <a:rPr kumimoji="1" lang="en-US" altLang="zh-CN" dirty="0" err="1"/>
              <a:t>module.exports</a:t>
            </a:r>
            <a:r>
              <a:rPr kumimoji="1" lang="en-US" altLang="zh-CN" dirty="0"/>
              <a:t> </a:t>
            </a:r>
            <a:r>
              <a:rPr kumimoji="1" lang="zh-CN" altLang="en-US" dirty="0"/>
              <a:t>对象来对模块进行导入和导出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628" y="2518342"/>
            <a:ext cx="6696744" cy="21764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CommonJS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299" y="775988"/>
            <a:ext cx="5639401" cy="41453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CommonJS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656" y="1347614"/>
            <a:ext cx="5675855" cy="302155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75656" y="8435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执行结果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UNING 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929</Words>
  <Application>WPS 文字</Application>
  <PresentationFormat>全屏显示(16:9)</PresentationFormat>
  <Paragraphs>109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Arial</vt:lpstr>
      <vt:lpstr>方正书宋_GBK</vt:lpstr>
      <vt:lpstr>Wingdings</vt:lpstr>
      <vt:lpstr>微软雅黑</vt:lpstr>
      <vt:lpstr>苹方-简</vt:lpstr>
      <vt:lpstr>华文中宋</vt:lpstr>
      <vt:lpstr>Arial</vt:lpstr>
      <vt:lpstr>宋体</vt:lpstr>
      <vt:lpstr>Microsoft YaHei</vt:lpstr>
      <vt:lpstr>宋体</vt:lpstr>
      <vt:lpstr>Arial Unicode MS</vt:lpstr>
      <vt:lpstr>宋体-简</vt:lpstr>
      <vt:lpstr>Calibri</vt:lpstr>
      <vt:lpstr>Helvetica Neue</vt:lpstr>
      <vt:lpstr>SUNING PPT模板</vt:lpstr>
      <vt:lpstr>PowerPoint 演示文稿</vt:lpstr>
      <vt:lpstr>目录</vt:lpstr>
      <vt:lpstr>scritp 标签引入</vt:lpstr>
      <vt:lpstr>scritp 标签引入</vt:lpstr>
      <vt:lpstr>script 标签的问题</vt:lpstr>
      <vt:lpstr>模块化的概念</vt:lpstr>
      <vt:lpstr>CommonJS</vt:lpstr>
      <vt:lpstr>CommonJS</vt:lpstr>
      <vt:lpstr>CommonJS</vt:lpstr>
      <vt:lpstr>CommonJS的特点</vt:lpstr>
      <vt:lpstr>AMD</vt:lpstr>
      <vt:lpstr>AMD</vt:lpstr>
      <vt:lpstr>AMD</vt:lpstr>
      <vt:lpstr>AMD 的特点</vt:lpstr>
      <vt:lpstr>UMD</vt:lpstr>
      <vt:lpstr>ES Module</vt:lpstr>
      <vt:lpstr>ES Module</vt:lpstr>
      <vt:lpstr>ES Module</vt:lpstr>
      <vt:lpstr>ES Module</vt:lpstr>
      <vt:lpstr>后模块化时代</vt:lpstr>
      <vt:lpstr>CommonJs 的实现</vt:lpstr>
      <vt:lpstr>PowerPoint 演示文稿</vt:lpstr>
      <vt:lpstr>CommonJS 的实现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李毅</dc:creator>
  <cp:lastModifiedBy>test</cp:lastModifiedBy>
  <cp:revision>1445</cp:revision>
  <dcterms:created xsi:type="dcterms:W3CDTF">2020-08-20T01:32:55Z</dcterms:created>
  <dcterms:modified xsi:type="dcterms:W3CDTF">2020-08-20T01:32:55Z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2052-2.0.1.3256</vt:lpwstr>
  </property>
</Properties>
</file>