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21"/>
  </p:notesMasterIdLst>
  <p:handoutMasterIdLst>
    <p:handoutMasterId r:id="rId22"/>
  </p:handoutMasterIdLst>
  <p:sldIdLst>
    <p:sldId id="375" r:id="rId6"/>
    <p:sldId id="545" r:id="rId7"/>
    <p:sldId id="553" r:id="rId8"/>
    <p:sldId id="530" r:id="rId9"/>
    <p:sldId id="532" r:id="rId10"/>
    <p:sldId id="534" r:id="rId11"/>
    <p:sldId id="456" r:id="rId12"/>
    <p:sldId id="538" r:id="rId13"/>
    <p:sldId id="568" r:id="rId14"/>
    <p:sldId id="337" r:id="rId15"/>
    <p:sldId id="338" r:id="rId16"/>
    <p:sldId id="339" r:id="rId17"/>
    <p:sldId id="340" r:id="rId18"/>
    <p:sldId id="341" r:id="rId19"/>
    <p:sldId id="34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F7FF"/>
    <a:srgbClr val="FF447D"/>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9028" autoAdjust="0"/>
  </p:normalViewPr>
  <p:slideViewPr>
    <p:cSldViewPr snapToGrid="0">
      <p:cViewPr varScale="1">
        <p:scale>
          <a:sx n="66" d="100"/>
          <a:sy n="66" d="100"/>
        </p:scale>
        <p:origin x="588" y="4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2/21/2022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98588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006012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Times"/>
                <a:ea typeface="Times"/>
                <a:cs typeface="Times"/>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Times"/>
              <a:cs typeface="Times"/>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A779-426F-4BD1-B4DA-D03F85BB9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7C017-E4E0-4484-A4A3-384ED1E75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B1444-75EA-4C5A-AB30-547877307F66}"/>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BAE941A6-F2D5-400F-9ACE-5278A7519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84184-3224-4D4F-A1D2-C3CD0A483C6B}"/>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09444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96CC-0E3B-41AE-A2D7-5BC8367EA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C80C98-AD5F-46DA-995C-93BFC6D3D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F21E1-CBBC-45EF-A608-50B8DA98392A}"/>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5DA651EF-6071-45EC-84D9-B0EB14761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9C2C5-0AE5-41D7-9672-339999691606}"/>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18448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71B-375F-4A01-9570-60D0AB170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27F3DB-AC30-45B9-ACD4-8B7EC99F8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FA436-877F-49B1-A60D-1502D5908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302763-8A67-4D69-B932-8703878F62D4}"/>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6" name="Footer Placeholder 5">
            <a:extLst>
              <a:ext uri="{FF2B5EF4-FFF2-40B4-BE49-F238E27FC236}">
                <a16:creationId xmlns:a16="http://schemas.microsoft.com/office/drawing/2014/main" id="{982D13C1-1142-453A-8A48-ACC5A899C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98DB0-3982-4EB2-AE49-E1A11192DF2A}"/>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412586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4354-6C71-40E2-9676-51DB6ACE6E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5238A5-B132-4563-8834-6F0750076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390698-229D-4E27-9E2A-05DD4E09B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D06D4-F105-4557-A8E6-7372AAFF9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0F30C-8156-4EA4-97F9-EF3318603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D5F8E-29DC-48CE-880D-BE8D746537C1}"/>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8" name="Footer Placeholder 7">
            <a:extLst>
              <a:ext uri="{FF2B5EF4-FFF2-40B4-BE49-F238E27FC236}">
                <a16:creationId xmlns:a16="http://schemas.microsoft.com/office/drawing/2014/main" id="{E56EFE6E-843A-4509-976A-2D2D2C3DD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9FC145-B7F1-4B26-893C-186436E3FF92}"/>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378066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6EF6-141B-403D-8833-6C017FC64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888223-F102-4D6C-9F68-63C092069EC9}"/>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4" name="Footer Placeholder 3">
            <a:extLst>
              <a:ext uri="{FF2B5EF4-FFF2-40B4-BE49-F238E27FC236}">
                <a16:creationId xmlns:a16="http://schemas.microsoft.com/office/drawing/2014/main" id="{0D44B086-B464-4BC1-A7A1-989FB96A4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7EB0B-1845-4365-9B1D-9B817F80FC80}"/>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53591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C126B-E93F-482D-915E-6BBF8E54AE4C}"/>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3" name="Footer Placeholder 2">
            <a:extLst>
              <a:ext uri="{FF2B5EF4-FFF2-40B4-BE49-F238E27FC236}">
                <a16:creationId xmlns:a16="http://schemas.microsoft.com/office/drawing/2014/main" id="{83D8C6D5-4910-4EA1-97CA-373BEF958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80A3B-E5A2-489E-BE9C-8C5FAF44D462}"/>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1495622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390F-1D05-44CB-8463-DC864FA59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CA9D3-351F-49A8-A8A0-9A5930A37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91CE4-C446-4E44-86BE-0F5ED455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9FEB5-9700-4CD0-B475-B7FDCA20FB62}"/>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6" name="Footer Placeholder 5">
            <a:extLst>
              <a:ext uri="{FF2B5EF4-FFF2-40B4-BE49-F238E27FC236}">
                <a16:creationId xmlns:a16="http://schemas.microsoft.com/office/drawing/2014/main" id="{70EDB61E-87CC-464E-9EBE-8DF1549B3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971AA-BF46-4371-A867-C122CDD872D8}"/>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1353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67B2-C600-4563-A1A9-52AEA293C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C0A711-0676-45A9-AD86-F4FA8617F3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B09A3-BBD0-4A34-9E5A-DA8CDA9F5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48863-F949-4C9F-8025-273B0A193B43}"/>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6" name="Footer Placeholder 5">
            <a:extLst>
              <a:ext uri="{FF2B5EF4-FFF2-40B4-BE49-F238E27FC236}">
                <a16:creationId xmlns:a16="http://schemas.microsoft.com/office/drawing/2014/main" id="{B2D8E425-3124-4016-B06F-5A62C6475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7E2EC-B7EE-4760-8EEC-C47377B420BD}"/>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706068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6ECA-3810-4F77-B526-C19DD7E09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D47FA-00A6-4F99-90A8-18188326D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9E929-8365-46E0-93E2-36E2E0E0591B}"/>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59D020A9-80B5-49B8-886D-96F7B707D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D2D8E-0AA2-4746-B9FD-7678F634DFD6}"/>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566079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433B9-A4FC-4262-99CA-3BF17AE53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0D390E-6C51-45F8-B00C-30C0BD946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15926-ACBA-4B9A-A5CA-EEC805E4AD46}"/>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4A22C466-0A41-4E10-BACE-D671E7C3A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6A03F-DA7B-44FC-A47A-435A87717D54}"/>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382771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Times"/>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atin typeface="Times"/>
                <a:ea typeface="Times"/>
                <a:cs typeface="Times"/>
              </a:defRPr>
            </a:lvl1pPr>
            <a:lvl2pPr>
              <a:defRPr sz="2800">
                <a:latin typeface="Times"/>
                <a:ea typeface="Times"/>
                <a:cs typeface="Times"/>
              </a:defRPr>
            </a:lvl2pPr>
            <a:lvl3pPr>
              <a:defRPr sz="2400">
                <a:latin typeface="Times"/>
                <a:ea typeface="Times"/>
                <a:cs typeface="Times"/>
              </a:defRPr>
            </a:lvl3pPr>
            <a:lvl4pPr>
              <a:defRPr sz="2000">
                <a:latin typeface="Times"/>
                <a:ea typeface="Times"/>
                <a:cs typeface="Times"/>
              </a:defRPr>
            </a:lvl4pPr>
            <a:lvl5pPr>
              <a:defRPr sz="20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atin typeface="Times"/>
                <a:ea typeface="Times"/>
                <a:cs typeface="Times"/>
              </a:defRPr>
            </a:lvl1pPr>
            <a:lvl2pPr>
              <a:defRPr sz="2800">
                <a:latin typeface="Times"/>
                <a:ea typeface="Times"/>
                <a:cs typeface="Times"/>
              </a:defRPr>
            </a:lvl2pPr>
            <a:lvl3pPr>
              <a:defRPr sz="2400">
                <a:latin typeface="Times"/>
                <a:ea typeface="Times"/>
                <a:cs typeface="Times"/>
              </a:defRPr>
            </a:lvl3pPr>
            <a:lvl4pPr>
              <a:defRPr sz="2000">
                <a:latin typeface="Times"/>
                <a:ea typeface="Times"/>
                <a:cs typeface="Times"/>
              </a:defRPr>
            </a:lvl4pPr>
            <a:lvl5pPr>
              <a:defRPr sz="20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latin typeface="Times"/>
                <a:ea typeface="Times"/>
                <a:cs typeface="Times"/>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atin typeface="Times"/>
                <a:ea typeface="Times"/>
                <a:cs typeface="Times"/>
              </a:defRPr>
            </a:lvl1pPr>
            <a:lvl2pPr>
              <a:defRPr sz="2400">
                <a:latin typeface="Times"/>
                <a:ea typeface="Times"/>
                <a:cs typeface="Times"/>
              </a:defRPr>
            </a:lvl2pPr>
            <a:lvl3pPr>
              <a:defRPr sz="2000">
                <a:latin typeface="Times"/>
                <a:ea typeface="Times"/>
                <a:cs typeface="Times"/>
              </a:defRPr>
            </a:lvl3pPr>
            <a:lvl4pPr>
              <a:defRPr sz="1800">
                <a:latin typeface="Times"/>
                <a:ea typeface="Times"/>
                <a:cs typeface="Times"/>
              </a:defRPr>
            </a:lvl4pPr>
            <a:lvl5pPr>
              <a:defRPr sz="18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latin typeface="Times"/>
                <a:ea typeface="Times"/>
                <a:cs typeface="Times"/>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atin typeface="Times"/>
                <a:ea typeface="Times"/>
                <a:cs typeface="Times"/>
              </a:defRPr>
            </a:lvl1pPr>
            <a:lvl2pPr>
              <a:defRPr sz="2400">
                <a:latin typeface="Times"/>
                <a:ea typeface="Times"/>
                <a:cs typeface="Times"/>
              </a:defRPr>
            </a:lvl2pPr>
            <a:lvl3pPr>
              <a:defRPr sz="2000">
                <a:latin typeface="Times"/>
                <a:ea typeface="Times"/>
                <a:cs typeface="Times"/>
              </a:defRPr>
            </a:lvl3pPr>
            <a:lvl4pPr>
              <a:defRPr sz="1800">
                <a:latin typeface="Times"/>
                <a:ea typeface="Times"/>
                <a:cs typeface="Times"/>
              </a:defRPr>
            </a:lvl4pPr>
            <a:lvl5pPr>
              <a:defRPr sz="18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D0A5-98B8-47C2-BC21-375887FB1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68318-E12E-4EA0-9BD6-C20460FEB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8BE19B-BF66-49E0-8127-A8A836F6B3F0}"/>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27C5AD8C-142B-4667-A04D-243860D04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43FC3-ACBA-4ECC-B2AB-7E35B9BDEA60}"/>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395194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Times"/>
          <a:ea typeface="Times"/>
          <a:cs typeface="Times"/>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3D503-39F4-40E6-B94D-704565DF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8FD51-82FD-4DAA-B27C-F5366344F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4FC4D-9D02-4C33-ACAB-163AEBDD5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4FE10C34-DC40-4BA1-83AD-4FAE3716F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231FE-B217-4970-8FA3-7223B5DCE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01B68-4B74-4B19-B125-9E4E9F21BF44}" type="slidenum">
              <a:rPr lang="en-US" smtClean="0"/>
              <a:t>‹#›</a:t>
            </a:fld>
            <a:endParaRPr lang="en-US"/>
          </a:p>
        </p:txBody>
      </p:sp>
    </p:spTree>
    <p:extLst>
      <p:ext uri="{BB962C8B-B14F-4D97-AF65-F5344CB8AC3E}">
        <p14:creationId xmlns:p14="http://schemas.microsoft.com/office/powerpoint/2010/main" val="31022842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6.emf"/><Relationship Id="rId12"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png"/><Relationship Id="rId5" Type="http://schemas.openxmlformats.org/officeDocument/2006/relationships/image" Target="../media/image5.emf"/><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2019,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a:t>
            </a:r>
            <a:r>
              <a:rPr kumimoji="0" lang="en-US" sz="4000" b="0" i="0" u="none" strike="noStrike" kern="1200" cap="none" spc="0" normalizeH="0" baseline="0" noProof="0" dirty="0">
                <a:ln>
                  <a:noFill/>
                </a:ln>
                <a:solidFill>
                  <a:prstClr val="black"/>
                </a:solidFill>
                <a:effectLst/>
                <a:uLnTx/>
                <a:uFillTx/>
                <a:latin typeface="Snap ITC" panose="04040A07060A02020202" pitchFamily="82" charset="0"/>
              </a:rPr>
              <a:t>Entropy</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b="1" dirty="0">
                <a:latin typeface="Segoe UI" panose="020B0502040204020203" pitchFamily="34" charset="0"/>
                <a:cs typeface="Segoe UI" panose="020B0502040204020203" pitchFamily="34" charset="0"/>
              </a:rPr>
              <a:t>Shannon Entropy</a:t>
            </a:r>
            <a:r>
              <a:rPr lang="en-US" sz="2800" dirty="0">
                <a:latin typeface="Segoe UI" panose="020B0502040204020203" pitchFamily="34" charset="0"/>
                <a:cs typeface="Segoe UI" panose="020B0502040204020203" pitchFamily="34" charset="0"/>
              </a:rPr>
              <a:t> is the </a:t>
            </a:r>
            <a:r>
              <a:rPr lang="en-US" sz="2800" b="1" dirty="0">
                <a:latin typeface="Segoe UI" panose="020B0502040204020203" pitchFamily="34" charset="0"/>
                <a:cs typeface="Segoe UI" panose="020B0502040204020203" pitchFamily="34" charset="0"/>
              </a:rPr>
              <a:t>expected information content</a:t>
            </a:r>
            <a:r>
              <a:rPr lang="en-US" sz="2800" dirty="0">
                <a:latin typeface="Segoe UI" panose="020B0502040204020203" pitchFamily="34" charset="0"/>
                <a:cs typeface="Segoe UI" panose="020B0502040204020203" pitchFamily="34" charset="0"/>
              </a:rPr>
              <a:t> of data: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49" y="1728000"/>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468360" y="2164109"/>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2000110" y="2318119"/>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467949"/>
            <a:ext cx="11565559"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can write entropy as an expectation: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537792"/>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endParaRPr lang="en-US" sz="2800" b="1" dirty="0">
                  <a:latin typeface="Segoe UI" panose="020B0502040204020203" pitchFamily="34" charset="0"/>
                  <a:cs typeface="Segoe UI" panose="020B0502040204020203" pitchFamily="34" charset="0"/>
                </a:endParaRPr>
              </a:p>
              <a:p>
                <a:pPr marL="0" indent="0">
                  <a:buNone/>
                </a:pP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KL divergence is the expected value of the log likelihood (ratio of probabilities) of the two distributions </a:t>
                </a:r>
              </a:p>
              <a:p>
                <a:r>
                  <a:rPr lang="en-US" sz="2800" dirty="0">
                    <a:latin typeface="Segoe UI" panose="020B0502040204020203" pitchFamily="34" charset="0"/>
                    <a:cs typeface="Segoe UI" panose="020B0502040204020203" pitchFamily="34" charset="0"/>
                  </a:rPr>
                  <a:t>If </a:t>
                </a:r>
                <a14:m>
                  <m:oMath xmlns:m="http://schemas.openxmlformats.org/officeDocument/2006/math">
                    <m:r>
                      <a:rPr lang="en-US" sz="2800" b="0" i="1" smtClean="0">
                        <a:latin typeface="Cambria Math" panose="02040503050406030204" pitchFamily="18" charset="0"/>
                        <a:cs typeface="Segoe UI" panose="020B0502040204020203" pitchFamily="34" charset="0"/>
                      </a:rPr>
                      <m:t>𝑝</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𝑞</m:t>
                    </m:r>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then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 </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 </m:t>
                            </m:r>
                          </m:e>
                        </m:d>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=0</m:t>
                    </m:r>
                  </m:oMath>
                </a14:m>
                <a:r>
                  <a:rPr lang="en-US" sz="2800" dirty="0">
                    <a:latin typeface="Segoe UI" panose="020B0502040204020203" pitchFamily="34" charset="0"/>
                    <a:cs typeface="Segoe UI" panose="020B0502040204020203" pitchFamily="34" charset="0"/>
                  </a:rPr>
                  <a:t> since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num>
                      <m:den>
                        <m:r>
                          <a:rPr lang="en-US" sz="2800" i="1">
                            <a:latin typeface="Cambria Math" panose="02040503050406030204" pitchFamily="18" charset="0"/>
                            <a:cs typeface="Segoe UI" panose="020B0502040204020203" pitchFamily="34" charset="0"/>
                          </a:rPr>
                          <m:t>𝑞</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den>
                    </m:f>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b="0" i="1" smtClean="0">
                        <a:latin typeface="Cambria Math" panose="02040503050406030204" pitchFamily="18" charset="0"/>
                        <a:cs typeface="Segoe UI" panose="020B0502040204020203" pitchFamily="34" charset="0"/>
                      </a:rPr>
                      <m:t>(1)</m:t>
                    </m:r>
                    <m:r>
                      <a:rPr lang="en-US" sz="2800" b="0" i="1" smtClean="0">
                        <a:latin typeface="Cambria Math" panose="02040503050406030204" pitchFamily="18" charset="0"/>
                        <a:cs typeface="Segoe UI" panose="020B0502040204020203" pitchFamily="34" charset="0"/>
                      </a:rPr>
                      <m:t>=0</m:t>
                    </m:r>
                  </m:oMath>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537792"/>
              </a:xfrm>
              <a:blipFill>
                <a:blip r:embed="rId3"/>
                <a:stretch>
                  <a:fillRect l="-952" t="-1211" r="-42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4"/>
          <a:stretch>
            <a:fillRect/>
          </a:stretch>
        </p:blipFill>
        <p:spPr>
          <a:xfrm>
            <a:off x="2496648" y="3024319"/>
            <a:ext cx="5779252" cy="1220320"/>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mean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1219" y="1883602"/>
            <a:ext cx="9259165" cy="3170099"/>
          </a:xfrm>
          <a:prstGeom prst="rect">
            <a:avLst/>
          </a:prstGeom>
          <a:noFill/>
        </p:spPr>
        <p:txBody>
          <a:bodyPr wrap="none" lIns="91440" tIns="45720" rIns="91440" bIns="45720">
            <a:spAutoFit/>
          </a:bodyPr>
          <a:lstStyle/>
          <a:p>
            <a:pPr algn="ctr"/>
            <a:r>
              <a:rPr lang="en-US" sz="20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Entropy</a:t>
            </a:r>
            <a:endParaRPr lang="en-US" sz="20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1337724" y="914400"/>
            <a:ext cx="9973734" cy="5401733"/>
          </a:xfrm>
          <a:prstGeom prst="rect">
            <a:avLst/>
          </a:prstGeom>
          <a:gradFill flip="none" rotWithShape="1">
            <a:gsLst>
              <a:gs pos="0">
                <a:schemeClr val="bg1"/>
              </a:gs>
              <a:gs pos="72000">
                <a:schemeClr val="bg1">
                  <a:alpha val="20000"/>
                </a:schemeClr>
              </a:gs>
              <a:gs pos="7000">
                <a:schemeClr val="bg1"/>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994400" y="2167467"/>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078133" y="1303867"/>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50667" y="2895600"/>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009466" y="0"/>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992533" y="3318934"/>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6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sp>
        <p:nvSpPr>
          <p:cNvPr id="3" name="Content Placeholder 2"/>
          <p:cNvSpPr>
            <a:spLocks noGrp="1"/>
          </p:cNvSpPr>
          <p:nvPr>
            <p:ph sz="quarter" idx="10"/>
          </p:nvPr>
        </p:nvSpPr>
        <p:spPr>
          <a:xfrm>
            <a:off x="379413" y="1066493"/>
            <a:ext cx="11525250" cy="5290388"/>
          </a:xfrm>
        </p:spPr>
        <p:txBody>
          <a:bodyPr/>
          <a:lstStyle/>
          <a:p>
            <a:r>
              <a:rPr lang="en-US" b="1" dirty="0">
                <a:latin typeface="+mj-lt"/>
              </a:rPr>
              <a:t>Information</a:t>
            </a:r>
            <a:r>
              <a:rPr lang="en-US" dirty="0">
                <a:latin typeface="+mj-lt"/>
              </a:rPr>
              <a:t> from observing the occurrence of an event </a:t>
            </a:r>
          </a:p>
          <a:p>
            <a:pPr marL="1828800" lvl="1" indent="-1139825">
              <a:buNone/>
            </a:pPr>
            <a:r>
              <a:rPr lang="en-US" dirty="0">
                <a:latin typeface="+mj-lt"/>
              </a:rPr>
              <a:t>        = the </a:t>
            </a:r>
            <a:r>
              <a:rPr lang="en-US" b="1" dirty="0">
                <a:latin typeface="+mj-lt"/>
              </a:rPr>
              <a:t>number of bits needed to encode the probability</a:t>
            </a:r>
            <a:r>
              <a:rPr lang="en-US" dirty="0">
                <a:latin typeface="+mj-lt"/>
              </a:rPr>
              <a:t> of the event.</a:t>
            </a:r>
          </a:p>
          <a:p>
            <a:r>
              <a:rPr lang="en-US" dirty="0">
                <a:latin typeface="+mj-lt"/>
              </a:rPr>
              <a:t>If an event has probability p, we need </a:t>
            </a:r>
            <a:r>
              <a:rPr lang="en-US" dirty="0">
                <a:solidFill>
                  <a:srgbClr val="800000"/>
                </a:solidFill>
                <a:latin typeface="+mj-lt"/>
              </a:rPr>
              <a:t>–log</a:t>
            </a:r>
            <a:r>
              <a:rPr lang="en-US" baseline="-25000" dirty="0">
                <a:solidFill>
                  <a:srgbClr val="800000"/>
                </a:solidFill>
                <a:latin typeface="+mj-lt"/>
              </a:rPr>
              <a:t>2</a:t>
            </a:r>
            <a:r>
              <a:rPr lang="en-US" dirty="0">
                <a:solidFill>
                  <a:srgbClr val="800000"/>
                </a:solidFill>
                <a:latin typeface="+mj-lt"/>
              </a:rPr>
              <a:t>(p) </a:t>
            </a:r>
            <a:r>
              <a:rPr lang="en-US" dirty="0">
                <a:latin typeface="+mj-lt"/>
              </a:rPr>
              <a:t>bits</a:t>
            </a:r>
          </a:p>
          <a:p>
            <a:pPr lvl="1"/>
            <a:r>
              <a:rPr lang="en-US" dirty="0">
                <a:latin typeface="+mj-lt"/>
              </a:rPr>
              <a:t>A coin flip from a fair coin encodes 1 bit of information.</a:t>
            </a:r>
          </a:p>
          <a:p>
            <a:pPr marL="457046" lvl="1" indent="0">
              <a:buNone/>
            </a:pPr>
            <a:r>
              <a:rPr lang="en-US" dirty="0">
                <a:latin typeface="+mj-lt"/>
              </a:rPr>
              <a:t>                   p =1/2, and then –log</a:t>
            </a:r>
            <a:r>
              <a:rPr lang="en-US" baseline="-25000" dirty="0">
                <a:latin typeface="+mj-lt"/>
              </a:rPr>
              <a:t>2</a:t>
            </a:r>
            <a:r>
              <a:rPr lang="en-US" dirty="0">
                <a:latin typeface="+mj-lt"/>
              </a:rPr>
              <a:t>(1/2) = 1 bit</a:t>
            </a:r>
          </a:p>
          <a:p>
            <a:pPr lvl="1"/>
            <a:r>
              <a:rPr lang="en-US" dirty="0">
                <a:latin typeface="+mj-lt"/>
              </a:rPr>
              <a:t>For an event with probability 1, we don’t need any bits.</a:t>
            </a:r>
          </a:p>
          <a:p>
            <a:pPr marL="457046" lvl="1" indent="0">
              <a:buNone/>
            </a:pPr>
            <a:r>
              <a:rPr lang="en-US" dirty="0">
                <a:latin typeface="+mj-lt"/>
              </a:rPr>
              <a:t>                    p =1, and then –log</a:t>
            </a:r>
            <a:r>
              <a:rPr lang="en-US" baseline="-25000" dirty="0">
                <a:latin typeface="+mj-lt"/>
              </a:rPr>
              <a:t>2</a:t>
            </a:r>
            <a:r>
              <a:rPr lang="en-US" dirty="0">
                <a:latin typeface="+mj-lt"/>
              </a:rPr>
              <a:t>(1) = 0 bits  </a:t>
            </a:r>
          </a:p>
        </p:txBody>
      </p:sp>
    </p:spTree>
    <p:extLst>
      <p:ext uri="{BB962C8B-B14F-4D97-AF65-F5344CB8AC3E}">
        <p14:creationId xmlns:p14="http://schemas.microsoft.com/office/powerpoint/2010/main" val="21303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72996" y="707354"/>
            <a:ext cx="11678749" cy="5290388"/>
          </a:xfrm>
        </p:spPr>
        <p:txBody>
          <a:bodyPr/>
          <a:lstStyle/>
          <a:p>
            <a:r>
              <a:rPr lang="en-US" dirty="0">
                <a:latin typeface="Segoe"/>
              </a:rPr>
              <a:t>If we had many events, with probabilities [p</a:t>
            </a:r>
            <a:r>
              <a:rPr lang="en-US" baseline="-25000" dirty="0">
                <a:latin typeface="Segoe"/>
              </a:rPr>
              <a:t>1,</a:t>
            </a:r>
            <a:r>
              <a:rPr lang="is-IS" baseline="-25000" dirty="0">
                <a:latin typeface="Segoe"/>
              </a:rPr>
              <a:t>…,</a:t>
            </a:r>
            <a:r>
              <a:rPr lang="is-IS" dirty="0">
                <a:latin typeface="Segoe"/>
              </a:rPr>
              <a:t>p</a:t>
            </a:r>
            <a:r>
              <a:rPr lang="is-IS" baseline="-25000" dirty="0">
                <a:latin typeface="Segoe"/>
              </a:rPr>
              <a:t>M</a:t>
            </a:r>
            <a:r>
              <a:rPr lang="is-IS" dirty="0">
                <a:latin typeface="Segoe"/>
              </a:rPr>
              <a:t>]</a:t>
            </a:r>
            <a:r>
              <a:rPr lang="en-US" dirty="0">
                <a:latin typeface="Segoe"/>
              </a:rPr>
              <a:t>, what is their mean information?</a:t>
            </a:r>
          </a:p>
          <a:p>
            <a:pPr marL="0" indent="0">
              <a:buNone/>
            </a:pPr>
            <a:endParaRPr lang="en-US" dirty="0">
              <a:latin typeface="Segoe"/>
            </a:endParaRPr>
          </a:p>
          <a:p>
            <a:pPr marL="0" indent="0">
              <a:buNone/>
            </a:pPr>
            <a:endParaRPr lang="en-US" dirty="0">
              <a:latin typeface="Segoe"/>
            </a:endParaRPr>
          </a:p>
          <a:p>
            <a:r>
              <a:rPr lang="en-US" dirty="0">
                <a:latin typeface="Segoe"/>
              </a:rPr>
              <a:t>If there are only 2 events (binary) with probabilities p and 1-p, </a:t>
            </a:r>
          </a:p>
          <a:p>
            <a:pPr marL="0" indent="0">
              <a:buNone/>
            </a:pPr>
            <a:endParaRPr lang="en-US" dirty="0">
              <a:latin typeface="Segoe"/>
            </a:endParaRPr>
          </a:p>
          <a:p>
            <a:r>
              <a:rPr lang="en-US" dirty="0">
                <a:latin typeface="Segoe"/>
              </a:rPr>
              <a:t>If the probabilities are ½ and ½:</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43458968"/>
              </p:ext>
            </p:extLst>
          </p:nvPr>
        </p:nvGraphicFramePr>
        <p:xfrm>
          <a:off x="1957415" y="3871032"/>
          <a:ext cx="8156414" cy="589532"/>
        </p:xfrm>
        <a:graphic>
          <a:graphicData uri="http://schemas.openxmlformats.org/presentationml/2006/ole">
            <mc:AlternateContent xmlns:mc="http://schemas.openxmlformats.org/markup-compatibility/2006">
              <mc:Choice xmlns:v="urn:schemas-microsoft-com:vml" Requires="v">
                <p:oleObj spid="_x0000_s1059" name="Equation" r:id="rId4" imgW="2806700" imgH="203200" progId="Equation.DSMT4">
                  <p:embed/>
                </p:oleObj>
              </mc:Choice>
              <mc:Fallback>
                <p:oleObj name="Equation" r:id="rId4" imgW="2806700" imgH="203200" progId="Equation.DSMT4">
                  <p:embed/>
                  <p:pic>
                    <p:nvPicPr>
                      <p:cNvPr id="0" name=""/>
                      <p:cNvPicPr/>
                      <p:nvPr/>
                    </p:nvPicPr>
                    <p:blipFill>
                      <a:blip r:embed="rId5"/>
                      <a:stretch>
                        <a:fillRect/>
                      </a:stretch>
                    </p:blipFill>
                    <p:spPr>
                      <a:xfrm>
                        <a:off x="1957415" y="3871032"/>
                        <a:ext cx="8156414" cy="58953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9201815"/>
              </p:ext>
            </p:extLst>
          </p:nvPr>
        </p:nvGraphicFramePr>
        <p:xfrm>
          <a:off x="791857" y="5160664"/>
          <a:ext cx="4895850" cy="1150937"/>
        </p:xfrm>
        <a:graphic>
          <a:graphicData uri="http://schemas.openxmlformats.org/presentationml/2006/ole">
            <mc:AlternateContent xmlns:mc="http://schemas.openxmlformats.org/markup-compatibility/2006">
              <mc:Choice xmlns:v="urn:schemas-microsoft-com:vml" Requires="v">
                <p:oleObj spid="_x0000_s1060" name="Equation" r:id="rId6" imgW="1943100" imgH="457200" progId="Equation.DSMT4">
                  <p:embed/>
                </p:oleObj>
              </mc:Choice>
              <mc:Fallback>
                <p:oleObj name="Equation" r:id="rId6" imgW="1943100" imgH="457200" progId="Equation.DSMT4">
                  <p:embed/>
                  <p:pic>
                    <p:nvPicPr>
                      <p:cNvPr id="0" name=""/>
                      <p:cNvPicPr/>
                      <p:nvPr/>
                    </p:nvPicPr>
                    <p:blipFill>
                      <a:blip r:embed="rId7"/>
                      <a:stretch>
                        <a:fillRect/>
                      </a:stretch>
                    </p:blipFill>
                    <p:spPr>
                      <a:xfrm>
                        <a:off x="791857" y="516066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85481945"/>
              </p:ext>
            </p:extLst>
          </p:nvPr>
        </p:nvGraphicFramePr>
        <p:xfrm>
          <a:off x="6869555" y="5287860"/>
          <a:ext cx="3776662" cy="671513"/>
        </p:xfrm>
        <a:graphic>
          <a:graphicData uri="http://schemas.openxmlformats.org/presentationml/2006/ole">
            <mc:AlternateContent xmlns:mc="http://schemas.openxmlformats.org/markup-compatibility/2006">
              <mc:Choice xmlns:v="urn:schemas-microsoft-com:vml" Requires="v">
                <p:oleObj spid="_x0000_s1061" name="Equation" r:id="rId8" imgW="1498600" imgH="266700" progId="Equation.DSMT4">
                  <p:embed/>
                </p:oleObj>
              </mc:Choice>
              <mc:Fallback>
                <p:oleObj name="Equation" r:id="rId8" imgW="1498600" imgH="266700" progId="Equation.DSMT4">
                  <p:embed/>
                  <p:pic>
                    <p:nvPicPr>
                      <p:cNvPr id="0" name=""/>
                      <p:cNvPicPr/>
                      <p:nvPr/>
                    </p:nvPicPr>
                    <p:blipFill>
                      <a:blip r:embed="rId9"/>
                      <a:stretch>
                        <a:fillRect/>
                      </a:stretch>
                    </p:blipFill>
                    <p:spPr>
                      <a:xfrm>
                        <a:off x="6869555" y="5287860"/>
                        <a:ext cx="3776662" cy="671513"/>
                      </a:xfrm>
                      <a:prstGeom prst="rect">
                        <a:avLst/>
                      </a:prstGeom>
                    </p:spPr>
                  </p:pic>
                </p:oleObj>
              </mc:Fallback>
            </mc:AlternateContent>
          </a:graphicData>
        </a:graphic>
      </p:graphicFrame>
      <p:sp>
        <p:nvSpPr>
          <p:cNvPr id="10" name="TextBox 9"/>
          <p:cNvSpPr txBox="1"/>
          <p:nvPr/>
        </p:nvSpPr>
        <p:spPr>
          <a:xfrm>
            <a:off x="6586470" y="4575908"/>
            <a:ext cx="5543697" cy="523220"/>
          </a:xfrm>
          <a:prstGeom prst="rect">
            <a:avLst/>
          </a:prstGeom>
          <a:noFill/>
        </p:spPr>
        <p:txBody>
          <a:bodyPr wrap="none" rtlCol="0">
            <a:spAutoFit/>
          </a:bodyPr>
          <a:lstStyle/>
          <a:p>
            <a:r>
              <a:rPr lang="en-US" sz="2800" dirty="0">
                <a:latin typeface="Segoe"/>
              </a:rPr>
              <a:t>If the probabilities are .99 and .01:</a:t>
            </a:r>
          </a:p>
        </p:txBody>
      </p:sp>
      <p:sp>
        <p:nvSpPr>
          <p:cNvPr id="9" name="TextBox 8">
            <a:extLst>
              <a:ext uri="{FF2B5EF4-FFF2-40B4-BE49-F238E27FC236}">
                <a16:creationId xmlns:a16="http://schemas.microsoft.com/office/drawing/2014/main" id="{8F89525A-FEDF-4E79-8820-46CD64830BE1}"/>
              </a:ext>
            </a:extLst>
          </p:cNvPr>
          <p:cNvSpPr txBox="1"/>
          <p:nvPr/>
        </p:nvSpPr>
        <p:spPr>
          <a:xfrm>
            <a:off x="9756390" y="1304508"/>
            <a:ext cx="1779654" cy="630942"/>
          </a:xfrm>
          <a:prstGeom prst="rect">
            <a:avLst/>
          </a:prstGeom>
          <a:noFill/>
        </p:spPr>
        <p:txBody>
          <a:bodyPr wrap="none" rtlCol="0">
            <a:spAutoFit/>
          </a:bodyPr>
          <a:lstStyle/>
          <a:p>
            <a:r>
              <a:rPr lang="en-US" sz="3500" dirty="0">
                <a:solidFill>
                  <a:srgbClr val="800000"/>
                </a:solidFill>
              </a:rPr>
              <a:t>Entropy!</a:t>
            </a:r>
          </a:p>
        </p:txBody>
      </p:sp>
      <p:cxnSp>
        <p:nvCxnSpPr>
          <p:cNvPr id="5" name="Straight Arrow Connector 4">
            <a:extLst>
              <a:ext uri="{FF2B5EF4-FFF2-40B4-BE49-F238E27FC236}">
                <a16:creationId xmlns:a16="http://schemas.microsoft.com/office/drawing/2014/main" id="{98AF09B9-E971-41CC-B644-535A03A993B3}"/>
              </a:ext>
            </a:extLst>
          </p:cNvPr>
          <p:cNvCxnSpPr>
            <a:cxnSpLocks/>
          </p:cNvCxnSpPr>
          <p:nvPr/>
        </p:nvCxnSpPr>
        <p:spPr>
          <a:xfrm flipH="1">
            <a:off x="9086218" y="1570140"/>
            <a:ext cx="691638" cy="50861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648C80-BE35-4D9D-BF70-DBBD2C71BC5F}"/>
              </a:ext>
            </a:extLst>
          </p:cNvPr>
          <p:cNvPicPr>
            <a:picLocks noChangeAspect="1"/>
          </p:cNvPicPr>
          <p:nvPr/>
        </p:nvPicPr>
        <p:blipFill>
          <a:blip r:embed="rId10"/>
          <a:stretch>
            <a:fillRect/>
          </a:stretch>
        </p:blipFill>
        <p:spPr>
          <a:xfrm>
            <a:off x="452063" y="1838303"/>
            <a:ext cx="4533919" cy="1234444"/>
          </a:xfrm>
          <a:prstGeom prst="rect">
            <a:avLst/>
          </a:prstGeom>
        </p:spPr>
      </p:pic>
      <p:pic>
        <p:nvPicPr>
          <p:cNvPr id="13" name="Picture 12">
            <a:extLst>
              <a:ext uri="{FF2B5EF4-FFF2-40B4-BE49-F238E27FC236}">
                <a16:creationId xmlns:a16="http://schemas.microsoft.com/office/drawing/2014/main" id="{3003CCE1-EE08-467E-B550-40C79C3653A4}"/>
              </a:ext>
            </a:extLst>
          </p:cNvPr>
          <p:cNvPicPr>
            <a:picLocks noChangeAspect="1"/>
          </p:cNvPicPr>
          <p:nvPr/>
        </p:nvPicPr>
        <p:blipFill>
          <a:blip r:embed="rId11"/>
          <a:stretch>
            <a:fillRect/>
          </a:stretch>
        </p:blipFill>
        <p:spPr>
          <a:xfrm>
            <a:off x="4985982" y="1846974"/>
            <a:ext cx="3032454" cy="1229375"/>
          </a:xfrm>
          <a:prstGeom prst="rect">
            <a:avLst/>
          </a:prstGeom>
        </p:spPr>
      </p:pic>
      <p:pic>
        <p:nvPicPr>
          <p:cNvPr id="14" name="Picture 13">
            <a:extLst>
              <a:ext uri="{FF2B5EF4-FFF2-40B4-BE49-F238E27FC236}">
                <a16:creationId xmlns:a16="http://schemas.microsoft.com/office/drawing/2014/main" id="{3305B1D6-FAE7-4482-B370-6D4513397C6B}"/>
              </a:ext>
            </a:extLst>
          </p:cNvPr>
          <p:cNvPicPr>
            <a:picLocks noChangeAspect="1"/>
          </p:cNvPicPr>
          <p:nvPr/>
        </p:nvPicPr>
        <p:blipFill>
          <a:blip r:embed="rId12"/>
          <a:stretch>
            <a:fillRect/>
          </a:stretch>
        </p:blipFill>
        <p:spPr>
          <a:xfrm>
            <a:off x="8141750" y="2199938"/>
            <a:ext cx="3025832" cy="511175"/>
          </a:xfrm>
          <a:prstGeom prst="rect">
            <a:avLst/>
          </a:prstGeom>
        </p:spPr>
      </p:pic>
      <p:sp>
        <p:nvSpPr>
          <p:cNvPr id="16" name="Title 1">
            <a:extLst>
              <a:ext uri="{FF2B5EF4-FFF2-40B4-BE49-F238E27FC236}">
                <a16:creationId xmlns:a16="http://schemas.microsoft.com/office/drawing/2014/main" id="{B99881BC-AB50-42C6-AB29-DCBEFEAA82E4}"/>
              </a:ext>
            </a:extLst>
          </p:cNvPr>
          <p:cNvSpPr>
            <a:spLocks noGrp="1"/>
          </p:cNvSpPr>
          <p:nvPr>
            <p:ph type="title"/>
          </p:nvPr>
        </p:nvSpPr>
        <p:spPr>
          <a:xfrm>
            <a:off x="379514" y="182215"/>
            <a:ext cx="11524432" cy="1063487"/>
          </a:xfrm>
        </p:spPr>
        <p:txBody>
          <a:bodyPr/>
          <a:lstStyle/>
          <a:p>
            <a:r>
              <a:rPr lang="en-US" dirty="0"/>
              <a:t>Information</a:t>
            </a:r>
          </a:p>
        </p:txBody>
      </p:sp>
    </p:spTree>
    <p:extLst>
      <p:ext uri="{BB962C8B-B14F-4D97-AF65-F5344CB8AC3E}">
        <p14:creationId xmlns:p14="http://schemas.microsoft.com/office/powerpoint/2010/main" val="32290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42277"/>
            <a:ext cx="11525250" cy="4801803"/>
          </a:xfrm>
        </p:spPr>
        <p:txBody>
          <a:bodyPr/>
          <a:lstStyle/>
          <a:p>
            <a:r>
              <a:rPr lang="en-US" dirty="0">
                <a:solidFill>
                  <a:schemeClr val="bg1"/>
                </a:solidFill>
              </a:rPr>
              <a:t>If we had many events, with probabilities [p</a:t>
            </a:r>
            <a:r>
              <a:rPr lang="en-US" baseline="-25000" dirty="0">
                <a:solidFill>
                  <a:schemeClr val="bg1"/>
                </a:solidFill>
              </a:rPr>
              <a:t>1,</a:t>
            </a:r>
            <a:r>
              <a:rPr lang="is-IS" baseline="-25000" dirty="0">
                <a:solidFill>
                  <a:schemeClr val="bg1"/>
                </a:solidFill>
              </a:rPr>
              <a:t>…,</a:t>
            </a:r>
            <a:r>
              <a:rPr lang="is-IS" dirty="0">
                <a:solidFill>
                  <a:schemeClr val="bg1"/>
                </a:solidFill>
              </a:rPr>
              <a:t>p</a:t>
            </a:r>
            <a:r>
              <a:rPr lang="is-IS" baseline="-25000" dirty="0">
                <a:solidFill>
                  <a:schemeClr val="bg1"/>
                </a:solidFill>
              </a:rPr>
              <a:t>M</a:t>
            </a:r>
            <a:r>
              <a:rPr lang="is-IS" dirty="0">
                <a:solidFill>
                  <a:schemeClr val="bg1"/>
                </a:solidFill>
              </a:rPr>
              <a:t>]</a:t>
            </a:r>
            <a:r>
              <a:rPr lang="en-US" dirty="0">
                <a:solidFill>
                  <a:schemeClr val="bg1"/>
                </a:solidFill>
              </a:rPr>
              <a:t>, what is their mean information?</a:t>
            </a: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If there are only 2 events (binary) with probabilities p and 1-p, </a:t>
            </a:r>
          </a:p>
          <a:p>
            <a:endParaRPr lang="en-US" dirty="0"/>
          </a:p>
          <a:p>
            <a:pPr marL="0" indent="0">
              <a:buNone/>
            </a:pPr>
            <a:r>
              <a:rPr lang="en-US" dirty="0"/>
              <a:t>If the probabilities are ½ and ½:</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61158172"/>
              </p:ext>
            </p:extLst>
          </p:nvPr>
        </p:nvGraphicFramePr>
        <p:xfrm>
          <a:off x="717121" y="5287504"/>
          <a:ext cx="4895850" cy="1150937"/>
        </p:xfrm>
        <a:graphic>
          <a:graphicData uri="http://schemas.openxmlformats.org/presentationml/2006/ole">
            <mc:AlternateContent xmlns:mc="http://schemas.openxmlformats.org/markup-compatibility/2006">
              <mc:Choice xmlns:v="urn:schemas-microsoft-com:vml" Requires="v">
                <p:oleObj spid="_x0000_s2072" name="Equation" r:id="rId4" imgW="1943100" imgH="457200" progId="Equation.DSMT4">
                  <p:embed/>
                </p:oleObj>
              </mc:Choice>
              <mc:Fallback>
                <p:oleObj name="Equation" r:id="rId4" imgW="1943100" imgH="457200" progId="Equation.DSMT4">
                  <p:embed/>
                  <p:pic>
                    <p:nvPicPr>
                      <p:cNvPr id="0" name=""/>
                      <p:cNvPicPr/>
                      <p:nvPr/>
                    </p:nvPicPr>
                    <p:blipFill>
                      <a:blip r:embed="rId5"/>
                      <a:stretch>
                        <a:fillRect/>
                      </a:stretch>
                    </p:blipFill>
                    <p:spPr>
                      <a:xfrm>
                        <a:off x="717121" y="528750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80203643"/>
              </p:ext>
            </p:extLst>
          </p:nvPr>
        </p:nvGraphicFramePr>
        <p:xfrm>
          <a:off x="7319727" y="5527215"/>
          <a:ext cx="3776662" cy="671513"/>
        </p:xfrm>
        <a:graphic>
          <a:graphicData uri="http://schemas.openxmlformats.org/presentationml/2006/ole">
            <mc:AlternateContent xmlns:mc="http://schemas.openxmlformats.org/markup-compatibility/2006">
              <mc:Choice xmlns:v="urn:schemas-microsoft-com:vml" Requires="v">
                <p:oleObj spid="_x0000_s2073" name="Equation" r:id="rId6" imgW="1498600" imgH="266700" progId="Equation.DSMT4">
                  <p:embed/>
                </p:oleObj>
              </mc:Choice>
              <mc:Fallback>
                <p:oleObj name="Equation" r:id="rId6" imgW="1498600" imgH="266700" progId="Equation.DSMT4">
                  <p:embed/>
                  <p:pic>
                    <p:nvPicPr>
                      <p:cNvPr id="0" name=""/>
                      <p:cNvPicPr/>
                      <p:nvPr/>
                    </p:nvPicPr>
                    <p:blipFill>
                      <a:blip r:embed="rId7"/>
                      <a:stretch>
                        <a:fillRect/>
                      </a:stretch>
                    </p:blipFill>
                    <p:spPr>
                      <a:xfrm>
                        <a:off x="7319727" y="5527215"/>
                        <a:ext cx="3776662" cy="671513"/>
                      </a:xfrm>
                      <a:prstGeom prst="rect">
                        <a:avLst/>
                      </a:prstGeom>
                    </p:spPr>
                  </p:pic>
                </p:oleObj>
              </mc:Fallback>
            </mc:AlternateContent>
          </a:graphicData>
        </a:graphic>
      </p:graphicFrame>
      <p:sp>
        <p:nvSpPr>
          <p:cNvPr id="10" name="TextBox 9"/>
          <p:cNvSpPr txBox="1"/>
          <p:nvPr/>
        </p:nvSpPr>
        <p:spPr>
          <a:xfrm>
            <a:off x="6527633" y="4591597"/>
            <a:ext cx="5614237" cy="523220"/>
          </a:xfrm>
          <a:prstGeom prst="rect">
            <a:avLst/>
          </a:prstGeom>
          <a:noFill/>
        </p:spPr>
        <p:txBody>
          <a:bodyPr wrap="none" rtlCol="0">
            <a:spAutoFit/>
          </a:bodyPr>
          <a:lstStyle/>
          <a:p>
            <a:r>
              <a:rPr lang="en-US" sz="2800" dirty="0">
                <a:latin typeface="Segoe UI light"/>
                <a:cs typeface="Segoe UI light"/>
              </a:rPr>
              <a:t>If the probabilities are .99 and .01:</a:t>
            </a:r>
          </a:p>
        </p:txBody>
      </p:sp>
      <p:pic>
        <p:nvPicPr>
          <p:cNvPr id="2" name="Picture 1" descr="Screen Shot 2016-03-21 at 1.48.3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32" y="1109245"/>
            <a:ext cx="4658369" cy="3481917"/>
          </a:xfrm>
          <a:prstGeom prst="rect">
            <a:avLst/>
          </a:prstGeom>
        </p:spPr>
      </p:pic>
      <p:pic>
        <p:nvPicPr>
          <p:cNvPr id="9" name="Picture 8" descr="Screen Shot 2016-03-21 at 1.49.3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365" y="1117712"/>
            <a:ext cx="4579930" cy="3439583"/>
          </a:xfrm>
          <a:prstGeom prst="rect">
            <a:avLst/>
          </a:prstGeom>
        </p:spPr>
      </p:pic>
      <p:sp>
        <p:nvSpPr>
          <p:cNvPr id="11" name="Title 1">
            <a:extLst>
              <a:ext uri="{FF2B5EF4-FFF2-40B4-BE49-F238E27FC236}">
                <a16:creationId xmlns:a16="http://schemas.microsoft.com/office/drawing/2014/main" id="{65DD4AD2-DFBD-423E-A419-EA5017420EC5}"/>
              </a:ext>
            </a:extLst>
          </p:cNvPr>
          <p:cNvSpPr>
            <a:spLocks noGrp="1"/>
          </p:cNvSpPr>
          <p:nvPr>
            <p:ph type="title"/>
          </p:nvPr>
        </p:nvSpPr>
        <p:spPr>
          <a:xfrm>
            <a:off x="379514" y="182215"/>
            <a:ext cx="11524432" cy="1063487"/>
          </a:xfrm>
        </p:spPr>
        <p:txBody>
          <a:bodyPr/>
          <a:lstStyle/>
          <a:p>
            <a:r>
              <a:rPr lang="en-US" dirty="0"/>
              <a:t>Information</a:t>
            </a:r>
          </a:p>
        </p:txBody>
      </p:sp>
    </p:spTree>
    <p:extLst>
      <p:ext uri="{BB962C8B-B14F-4D97-AF65-F5344CB8AC3E}">
        <p14:creationId xmlns:p14="http://schemas.microsoft.com/office/powerpoint/2010/main" val="35912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877060"/>
            <a:ext cx="4864953" cy="5290388"/>
          </a:xfrm>
        </p:spPr>
        <p:txBody>
          <a:bodyPr/>
          <a:lstStyle/>
          <a:p>
            <a:r>
              <a:rPr lang="en-US" dirty="0">
                <a:latin typeface="+mj-lt"/>
              </a:rPr>
              <a:t>Entropy changes with the probability of an event</a:t>
            </a:r>
          </a:p>
          <a:p>
            <a:r>
              <a:rPr lang="en-US" dirty="0">
                <a:latin typeface="+mj-lt"/>
              </a:rPr>
              <a:t>Max entropy when max uncertainty, </a:t>
            </a:r>
            <a:br>
              <a:rPr lang="en-US" dirty="0">
                <a:latin typeface="+mj-lt"/>
              </a:rPr>
            </a:br>
            <a:r>
              <a:rPr lang="en-US" dirty="0">
                <a:latin typeface="+mj-lt"/>
              </a:rPr>
              <a:t>p = 0.5 – can’t predict next event</a:t>
            </a:r>
          </a:p>
          <a:p>
            <a:r>
              <a:rPr lang="en-US"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Splitting Criteria for Decision Trees: Information Gain</a:t>
            </a:r>
          </a:p>
        </p:txBody>
      </p:sp>
      <p:pic>
        <p:nvPicPr>
          <p:cNvPr id="3" name="Picture 2"/>
          <p:cNvPicPr>
            <a:picLocks noChangeAspect="1"/>
          </p:cNvPicPr>
          <p:nvPr/>
        </p:nvPicPr>
        <p:blipFill>
          <a:blip r:embed="rId3"/>
          <a:stretch>
            <a:fillRect/>
          </a:stretch>
        </p:blipFill>
        <p:spPr>
          <a:xfrm>
            <a:off x="1659467" y="1998534"/>
            <a:ext cx="8297334" cy="2877864"/>
          </a:xfrm>
          <a:prstGeom prst="rect">
            <a:avLst/>
          </a:prstGeom>
        </p:spPr>
      </p:pic>
      <p:pic>
        <p:nvPicPr>
          <p:cNvPr id="4" name="Picture 3" descr="Screen Shot 2016-03-21 at 2.18.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7334" y="5571067"/>
            <a:ext cx="4294480" cy="931333"/>
          </a:xfrm>
          <a:prstGeom prst="rect">
            <a:avLst/>
          </a:prstGeom>
        </p:spPr>
      </p:pic>
      <p:sp>
        <p:nvSpPr>
          <p:cNvPr id="20" name="TextBox 19"/>
          <p:cNvSpPr txBox="1"/>
          <p:nvPr/>
        </p:nvSpPr>
        <p:spPr>
          <a:xfrm>
            <a:off x="626532" y="4978401"/>
            <a:ext cx="6087449" cy="523220"/>
          </a:xfrm>
          <a:prstGeom prst="rect">
            <a:avLst/>
          </a:prstGeom>
          <a:noFill/>
        </p:spPr>
        <p:txBody>
          <a:bodyPr wrap="none" rtlCol="0">
            <a:spAutoFit/>
          </a:bodyPr>
          <a:lstStyle/>
          <a:p>
            <a:r>
              <a:rPr lang="en-US" sz="2800" dirty="0"/>
              <a:t>The training probabilities in branch j are:</a:t>
            </a:r>
          </a:p>
        </p:txBody>
      </p:sp>
      <p:cxnSp>
        <p:nvCxnSpPr>
          <p:cNvPr id="6" name="Straight Connector 5"/>
          <p:cNvCxnSpPr/>
          <p:nvPr/>
        </p:nvCxnSpPr>
        <p:spPr>
          <a:xfrm flipH="1" flipV="1">
            <a:off x="3098801" y="880533"/>
            <a:ext cx="1202266" cy="118533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80933" y="1270001"/>
            <a:ext cx="1839766" cy="523220"/>
          </a:xfrm>
          <a:prstGeom prst="rect">
            <a:avLst/>
          </a:prstGeom>
          <a:noFill/>
        </p:spPr>
        <p:txBody>
          <a:bodyPr wrap="none" rtlCol="0">
            <a:spAutoFit/>
          </a:bodyPr>
          <a:lstStyle/>
          <a:p>
            <a:r>
              <a:rPr lang="en-US" sz="2800" dirty="0"/>
              <a:t>Rest of tree</a:t>
            </a:r>
          </a:p>
        </p:txBody>
      </p:sp>
      <p:cxnSp>
        <p:nvCxnSpPr>
          <p:cNvPr id="22" name="Straight Arrow Connector 21"/>
          <p:cNvCxnSpPr/>
          <p:nvPr/>
        </p:nvCxnSpPr>
        <p:spPr>
          <a:xfrm flipH="1" flipV="1">
            <a:off x="3708400" y="914400"/>
            <a:ext cx="423333" cy="389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7" name="Picture 26" descr="Screen Shot 2016-03-20 at 12.05.3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50580"/>
            <a:ext cx="11971869" cy="3951819"/>
          </a:xfrm>
          <a:prstGeom prst="rect">
            <a:avLst/>
          </a:prstGeom>
        </p:spPr>
      </p:pic>
      <p:pic>
        <p:nvPicPr>
          <p:cNvPr id="26" name="Picture 25" descr="Screen Shot 2016-03-21 at 2.28.47 PM.png"/>
          <p:cNvPicPr>
            <a:picLocks noChangeAspect="1"/>
          </p:cNvPicPr>
          <p:nvPr/>
        </p:nvPicPr>
        <p:blipFill rotWithShape="1">
          <a:blip r:embed="rId6">
            <a:extLst>
              <a:ext uri="{28A0092B-C50C-407E-A947-70E740481C1C}">
                <a14:useLocalDpi xmlns:a14="http://schemas.microsoft.com/office/drawing/2010/main" val="0"/>
              </a:ext>
            </a:extLst>
          </a:blip>
          <a:srcRect l="19823" t="-546" b="-1"/>
          <a:stretch/>
        </p:blipFill>
        <p:spPr>
          <a:xfrm>
            <a:off x="5068265" y="2528442"/>
            <a:ext cx="4939716" cy="389466"/>
          </a:xfrm>
          <a:prstGeom prst="rect">
            <a:avLst/>
          </a:prstGeom>
        </p:spPr>
      </p:pic>
      <p:pic>
        <p:nvPicPr>
          <p:cNvPr id="11" name="Picture 10">
            <a:extLst>
              <a:ext uri="{FF2B5EF4-FFF2-40B4-BE49-F238E27FC236}">
                <a16:creationId xmlns:a16="http://schemas.microsoft.com/office/drawing/2014/main" id="{56103732-F97B-4A13-9648-0C412B1F494B}"/>
              </a:ext>
            </a:extLst>
          </p:cNvPr>
          <p:cNvPicPr>
            <a:picLocks noChangeAspect="1"/>
          </p:cNvPicPr>
          <p:nvPr/>
        </p:nvPicPr>
        <p:blipFill>
          <a:blip r:embed="rId3"/>
          <a:stretch>
            <a:fillRect/>
          </a:stretch>
        </p:blipFill>
        <p:spPr>
          <a:xfrm>
            <a:off x="1635366" y="2032403"/>
            <a:ext cx="8297334" cy="2877864"/>
          </a:xfrm>
          <a:prstGeom prst="rect">
            <a:avLst/>
          </a:prstGeom>
        </p:spPr>
      </p:pic>
      <p:pic>
        <p:nvPicPr>
          <p:cNvPr id="12" name="Picture 11" descr="Screen Shot 2016-03-21 at 2.18.25 PM.png">
            <a:extLst>
              <a:ext uri="{FF2B5EF4-FFF2-40B4-BE49-F238E27FC236}">
                <a16:creationId xmlns:a16="http://schemas.microsoft.com/office/drawing/2014/main" id="{018D1232-3333-4F82-AF4D-2D4B3CE86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734" y="5723467"/>
            <a:ext cx="4294480" cy="931333"/>
          </a:xfrm>
          <a:prstGeom prst="rect">
            <a:avLst/>
          </a:prstGeom>
        </p:spPr>
      </p:pic>
      <p:sp>
        <p:nvSpPr>
          <p:cNvPr id="13" name="TextBox 12">
            <a:extLst>
              <a:ext uri="{FF2B5EF4-FFF2-40B4-BE49-F238E27FC236}">
                <a16:creationId xmlns:a16="http://schemas.microsoft.com/office/drawing/2014/main" id="{1C7FCC6F-236D-47DE-AF45-63EBEECA131C}"/>
              </a:ext>
            </a:extLst>
          </p:cNvPr>
          <p:cNvSpPr txBox="1"/>
          <p:nvPr/>
        </p:nvSpPr>
        <p:spPr>
          <a:xfrm>
            <a:off x="778932" y="5130801"/>
            <a:ext cx="6087449" cy="523220"/>
          </a:xfrm>
          <a:prstGeom prst="rect">
            <a:avLst/>
          </a:prstGeom>
          <a:noFill/>
        </p:spPr>
        <p:txBody>
          <a:bodyPr wrap="none" rtlCol="0">
            <a:spAutoFit/>
          </a:bodyPr>
          <a:lstStyle/>
          <a:p>
            <a:r>
              <a:rPr lang="en-US" sz="2800" dirty="0">
                <a:solidFill>
                  <a:srgbClr val="008000"/>
                </a:solidFill>
              </a:rPr>
              <a:t>The training probabilities in branch j are:</a:t>
            </a:r>
          </a:p>
        </p:txBody>
      </p:sp>
      <p:sp>
        <p:nvSpPr>
          <p:cNvPr id="14" name="TextBox 13">
            <a:extLst>
              <a:ext uri="{FF2B5EF4-FFF2-40B4-BE49-F238E27FC236}">
                <a16:creationId xmlns:a16="http://schemas.microsoft.com/office/drawing/2014/main" id="{FF1B60CF-6EF4-4F51-A520-716A209A92B3}"/>
              </a:ext>
            </a:extLst>
          </p:cNvPr>
          <p:cNvSpPr txBox="1"/>
          <p:nvPr/>
        </p:nvSpPr>
        <p:spPr>
          <a:xfrm>
            <a:off x="7095066" y="5604934"/>
            <a:ext cx="2549096" cy="954107"/>
          </a:xfrm>
          <a:prstGeom prst="rect">
            <a:avLst/>
          </a:prstGeom>
          <a:noFill/>
        </p:spPr>
        <p:txBody>
          <a:bodyPr wrap="none" rtlCol="0">
            <a:spAutoFit/>
          </a:bodyPr>
          <a:lstStyle/>
          <a:p>
            <a:r>
              <a:rPr lang="en-US" sz="2800" dirty="0">
                <a:solidFill>
                  <a:srgbClr val="008000"/>
                </a:solidFill>
              </a:rPr>
              <a:t>[.08,.92] is good</a:t>
            </a:r>
          </a:p>
          <a:p>
            <a:r>
              <a:rPr lang="en-US" sz="2800" dirty="0">
                <a:solidFill>
                  <a:srgbClr val="008000"/>
                </a:solidFill>
              </a:rPr>
              <a:t>[.50,.50] is bad</a:t>
            </a:r>
          </a:p>
        </p:txBody>
      </p:sp>
      <p:pic>
        <p:nvPicPr>
          <p:cNvPr id="15" name="Picture 14" descr="Screen Shot 2016-03-21 at 2.28.47 PM.png">
            <a:extLst>
              <a:ext uri="{FF2B5EF4-FFF2-40B4-BE49-F238E27FC236}">
                <a16:creationId xmlns:a16="http://schemas.microsoft.com/office/drawing/2014/main" id="{74994278-3D09-48FD-B7AF-3C1D088799C3}"/>
              </a:ext>
            </a:extLst>
          </p:cNvPr>
          <p:cNvPicPr>
            <a:picLocks noChangeAspect="1"/>
          </p:cNvPicPr>
          <p:nvPr/>
        </p:nvPicPr>
        <p:blipFill rotWithShape="1">
          <a:blip r:embed="rId6">
            <a:extLst>
              <a:ext uri="{28A0092B-C50C-407E-A947-70E740481C1C}">
                <a14:useLocalDpi xmlns:a14="http://schemas.microsoft.com/office/drawing/2010/main" val="0"/>
              </a:ext>
            </a:extLst>
          </a:blip>
          <a:srcRect l="19823" t="-546" b="-1"/>
          <a:stretch/>
        </p:blipFill>
        <p:spPr>
          <a:xfrm>
            <a:off x="6572629" y="2563165"/>
            <a:ext cx="4939716" cy="389466"/>
          </a:xfrm>
          <a:prstGeom prst="rect">
            <a:avLst/>
          </a:prstGeom>
        </p:spPr>
      </p:pic>
    </p:spTree>
    <p:extLst>
      <p:ext uri="{BB962C8B-B14F-4D97-AF65-F5344CB8AC3E}">
        <p14:creationId xmlns:p14="http://schemas.microsoft.com/office/powerpoint/2010/main" val="28423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Splitting Criteria for Decision Trees: Information Gain</a:t>
            </a:r>
          </a:p>
        </p:txBody>
      </p:sp>
      <p:pic>
        <p:nvPicPr>
          <p:cNvPr id="5" name="Picture 4" descr="Screen Shot 2016-03-21 at 2.3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2" y="1041845"/>
            <a:ext cx="11399293" cy="1819887"/>
          </a:xfrm>
          <a:prstGeom prst="rect">
            <a:avLst/>
          </a:prstGeom>
        </p:spPr>
      </p:pic>
      <p:pic>
        <p:nvPicPr>
          <p:cNvPr id="8" name="Picture 7" descr="Screen Shot 2016-03-21 at 2.31.0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7" y="3098801"/>
            <a:ext cx="7491411" cy="1117600"/>
          </a:xfrm>
          <a:prstGeom prst="rect">
            <a:avLst/>
          </a:prstGeom>
        </p:spPr>
      </p:pic>
      <p:pic>
        <p:nvPicPr>
          <p:cNvPr id="13" name="Picture 12" descr="Screen Shot 2016-03-20 at 12.05.3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91780"/>
            <a:ext cx="11971869" cy="3951819"/>
          </a:xfrm>
          <a:prstGeom prst="rect">
            <a:avLst/>
          </a:prstGeom>
        </p:spPr>
      </p:pic>
      <p:pic>
        <p:nvPicPr>
          <p:cNvPr id="6" name="Picture 5" descr="Screen Shot 2016-03-21 at 2.30.55 PM.png">
            <a:extLst>
              <a:ext uri="{FF2B5EF4-FFF2-40B4-BE49-F238E27FC236}">
                <a16:creationId xmlns:a16="http://schemas.microsoft.com/office/drawing/2014/main" id="{88369BF8-A5F3-4710-B394-828164C2A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2" y="1041844"/>
            <a:ext cx="11399293" cy="1819887"/>
          </a:xfrm>
          <a:prstGeom prst="rect">
            <a:avLst/>
          </a:prstGeom>
        </p:spPr>
      </p:pic>
      <p:pic>
        <p:nvPicPr>
          <p:cNvPr id="7" name="Picture 6" descr="Screen Shot 2016-03-21 at 2.31.01 PM.png">
            <a:extLst>
              <a:ext uri="{FF2B5EF4-FFF2-40B4-BE49-F238E27FC236}">
                <a16:creationId xmlns:a16="http://schemas.microsoft.com/office/drawing/2014/main" id="{9AA6056A-E9C0-4649-8F47-4AE500DF3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024" y="3098801"/>
            <a:ext cx="7491411" cy="1117600"/>
          </a:xfrm>
          <a:prstGeom prst="rect">
            <a:avLst/>
          </a:prstGeom>
        </p:spPr>
      </p:pic>
      <p:pic>
        <p:nvPicPr>
          <p:cNvPr id="9" name="Picture 8" descr="Screen Shot 2016-03-21 at 2.57.51 PM.png">
            <a:extLst>
              <a:ext uri="{FF2B5EF4-FFF2-40B4-BE49-F238E27FC236}">
                <a16:creationId xmlns:a16="http://schemas.microsoft.com/office/drawing/2014/main" id="{9046C59F-7EB1-40A9-89F2-C2F570CD1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3864" y="4693718"/>
            <a:ext cx="8314267" cy="1360641"/>
          </a:xfrm>
          <a:prstGeom prst="rect">
            <a:avLst/>
          </a:prstGeom>
        </p:spPr>
      </p:pic>
      <p:sp>
        <p:nvSpPr>
          <p:cNvPr id="10" name="TextBox 9">
            <a:extLst>
              <a:ext uri="{FF2B5EF4-FFF2-40B4-BE49-F238E27FC236}">
                <a16:creationId xmlns:a16="http://schemas.microsoft.com/office/drawing/2014/main" id="{46FF34CA-36CC-450F-AFFF-CE36F7864806}"/>
              </a:ext>
            </a:extLst>
          </p:cNvPr>
          <p:cNvSpPr txBox="1"/>
          <p:nvPr/>
        </p:nvSpPr>
        <p:spPr>
          <a:xfrm>
            <a:off x="321732" y="4853542"/>
            <a:ext cx="2388720" cy="523220"/>
          </a:xfrm>
          <a:prstGeom prst="rect">
            <a:avLst/>
          </a:prstGeom>
          <a:noFill/>
        </p:spPr>
        <p:txBody>
          <a:bodyPr wrap="none" rtlCol="0">
            <a:spAutoFit/>
          </a:bodyPr>
          <a:lstStyle/>
          <a:p>
            <a:r>
              <a:rPr lang="en-US" sz="2800" dirty="0"/>
              <a:t>Gain(</a:t>
            </a:r>
            <a:r>
              <a:rPr lang="en-US" sz="2800" dirty="0" err="1"/>
              <a:t>S,Guests</a:t>
            </a:r>
            <a:r>
              <a:rPr lang="en-US" sz="2800" dirty="0"/>
              <a:t>)</a:t>
            </a:r>
          </a:p>
        </p:txBody>
      </p:sp>
    </p:spTree>
    <p:extLst>
      <p:ext uri="{BB962C8B-B14F-4D97-AF65-F5344CB8AC3E}">
        <p14:creationId xmlns:p14="http://schemas.microsoft.com/office/powerpoint/2010/main" val="17552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Splitting Criteria for Decision Trees: Information Gain</a:t>
            </a:r>
          </a:p>
        </p:txBody>
      </p:sp>
      <p:sp>
        <p:nvSpPr>
          <p:cNvPr id="3" name="Rectangle 2">
            <a:extLst>
              <a:ext uri="{FF2B5EF4-FFF2-40B4-BE49-F238E27FC236}">
                <a16:creationId xmlns:a16="http://schemas.microsoft.com/office/drawing/2014/main" id="{29483D95-9DB6-42CC-9AB9-F51185E7F74E}"/>
              </a:ext>
            </a:extLst>
          </p:cNvPr>
          <p:cNvSpPr/>
          <p:nvPr/>
        </p:nvSpPr>
        <p:spPr>
          <a:xfrm>
            <a:off x="2582568" y="832926"/>
            <a:ext cx="2160495" cy="825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 [6,6]</a:t>
            </a:r>
          </a:p>
          <a:p>
            <a:pPr algn="ctr"/>
            <a:r>
              <a:rPr lang="en-US" sz="2400" dirty="0">
                <a:solidFill>
                  <a:schemeClr val="tx1"/>
                </a:solidFill>
              </a:rPr>
              <a:t>H</a:t>
            </a:r>
            <a:r>
              <a:rPr lang="en-US" sz="2400" baseline="-25000" dirty="0">
                <a:solidFill>
                  <a:schemeClr val="tx1"/>
                </a:solidFill>
              </a:rPr>
              <a:t>0</a:t>
            </a:r>
            <a:r>
              <a:rPr lang="en-US" sz="2400" dirty="0">
                <a:solidFill>
                  <a:schemeClr val="tx1"/>
                </a:solidFill>
              </a:rPr>
              <a:t> = 0.5</a:t>
            </a:r>
          </a:p>
        </p:txBody>
      </p:sp>
      <p:sp>
        <p:nvSpPr>
          <p:cNvPr id="12" name="Rectangle 11">
            <a:extLst>
              <a:ext uri="{FF2B5EF4-FFF2-40B4-BE49-F238E27FC236}">
                <a16:creationId xmlns:a16="http://schemas.microsoft.com/office/drawing/2014/main" id="{EE10F455-0848-4BBA-A4C0-BC64E96C5294}"/>
              </a:ext>
            </a:extLst>
          </p:cNvPr>
          <p:cNvSpPr/>
          <p:nvPr/>
        </p:nvSpPr>
        <p:spPr>
          <a:xfrm>
            <a:off x="1502320" y="2047482"/>
            <a:ext cx="2160495" cy="8149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 [1,2]</a:t>
            </a:r>
          </a:p>
          <a:p>
            <a:pPr algn="ctr"/>
            <a:r>
              <a:rPr lang="en-US" sz="2400" dirty="0">
                <a:solidFill>
                  <a:schemeClr val="tx1"/>
                </a:solidFill>
              </a:rPr>
              <a:t>H = ?</a:t>
            </a:r>
          </a:p>
        </p:txBody>
      </p:sp>
      <p:sp>
        <p:nvSpPr>
          <p:cNvPr id="14" name="Rectangle 13">
            <a:extLst>
              <a:ext uri="{FF2B5EF4-FFF2-40B4-BE49-F238E27FC236}">
                <a16:creationId xmlns:a16="http://schemas.microsoft.com/office/drawing/2014/main" id="{CC20C765-5DE9-4C67-8A9E-99CEA184CE9E}"/>
              </a:ext>
            </a:extLst>
          </p:cNvPr>
          <p:cNvSpPr/>
          <p:nvPr/>
        </p:nvSpPr>
        <p:spPr>
          <a:xfrm>
            <a:off x="3807239" y="2042196"/>
            <a:ext cx="2160495" cy="8255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 [7,2]</a:t>
            </a:r>
          </a:p>
          <a:p>
            <a:pPr algn="ctr"/>
            <a:r>
              <a:rPr lang="en-US" sz="2400" dirty="0">
                <a:solidFill>
                  <a:schemeClr val="tx1"/>
                </a:solidFill>
              </a:rPr>
              <a:t>H = ?</a:t>
            </a:r>
          </a:p>
        </p:txBody>
      </p:sp>
      <p:cxnSp>
        <p:nvCxnSpPr>
          <p:cNvPr id="15" name="Straight Arrow Connector 14">
            <a:extLst>
              <a:ext uri="{FF2B5EF4-FFF2-40B4-BE49-F238E27FC236}">
                <a16:creationId xmlns:a16="http://schemas.microsoft.com/office/drawing/2014/main" id="{AF524917-43D8-4300-A579-0ABAD49D809D}"/>
              </a:ext>
            </a:extLst>
          </p:cNvPr>
          <p:cNvCxnSpPr>
            <a:cxnSpLocks/>
            <a:stCxn id="3" idx="2"/>
            <a:endCxn id="12" idx="0"/>
          </p:cNvCxnSpPr>
          <p:nvPr/>
        </p:nvCxnSpPr>
        <p:spPr>
          <a:xfrm flipH="1">
            <a:off x="2582568" y="1658478"/>
            <a:ext cx="1080248" cy="38900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9DB27E-10A4-410B-9B5A-665554EA1C8C}"/>
              </a:ext>
            </a:extLst>
          </p:cNvPr>
          <p:cNvCxnSpPr>
            <a:cxnSpLocks/>
            <a:stCxn id="3" idx="2"/>
            <a:endCxn id="14" idx="0"/>
          </p:cNvCxnSpPr>
          <p:nvPr/>
        </p:nvCxnSpPr>
        <p:spPr>
          <a:xfrm>
            <a:off x="3662816" y="1658478"/>
            <a:ext cx="1224671" cy="38371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F528510-0AE9-4E6E-B45B-A8E236153B68}"/>
                  </a:ext>
                </a:extLst>
              </p:cNvPr>
              <p:cNvSpPr txBox="1"/>
              <p:nvPr/>
            </p:nvSpPr>
            <p:spPr>
              <a:xfrm>
                <a:off x="379514" y="2911673"/>
                <a:ext cx="11117865" cy="4245842"/>
              </a:xfrm>
              <a:prstGeom prst="rect">
                <a:avLst/>
              </a:prstGeom>
              <a:noFill/>
            </p:spPr>
            <p:txBody>
              <a:bodyPr wrap="square" rtlCol="0">
                <a:spAutoFit/>
              </a:bodyPr>
              <a:lstStyle/>
              <a:p>
                <a:pPr>
                  <a:spcAft>
                    <a:spcPts val="1200"/>
                  </a:spcAft>
                </a:pPr>
                <a:r>
                  <a:rPr lang="en-US" sz="2800" dirty="0"/>
                  <a:t>Information Gain:    </a:t>
                </a:r>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𝐻</m:t>
                    </m:r>
                    <m:r>
                      <a:rPr lang="en-US" sz="2800" b="0" i="1" baseline="-25000" smtClean="0">
                        <a:latin typeface="Cambria Math" panose="02040503050406030204" pitchFamily="18" charset="0"/>
                      </a:rPr>
                      <m:t>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oMath>
                </a14:m>
                <a:r>
                  <a:rPr lang="en-US" sz="2800" dirty="0"/>
                  <a:t> - H(</a:t>
                </a:r>
                <a:r>
                  <a:rPr lang="en-US" sz="2800" dirty="0" err="1"/>
                  <a:t>Split|A</a:t>
                </a:r>
                <a:r>
                  <a:rPr lang="en-US" sz="2800" dirty="0"/>
                  <a:t>)</a:t>
                </a:r>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𝐻</m:t>
                    </m:r>
                    <m:r>
                      <a:rPr lang="en-US" sz="2800" b="0" i="1" baseline="-25000" smtClean="0">
                        <a:latin typeface="Cambria Math" panose="02040503050406030204" pitchFamily="18" charset="0"/>
                      </a:rPr>
                      <m:t>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𝐵</m:t>
                        </m:r>
                        <m:r>
                          <a:rPr lang="en-US" sz="2800" b="0" i="1" smtClean="0">
                            <a:latin typeface="Cambria Math" panose="02040503050406030204" pitchFamily="18" charset="0"/>
                          </a:rPr>
                          <m:t>𝑟𝑎𝑛𝑐h𝑒𝑠</m:t>
                        </m:r>
                      </m:sub>
                      <m:sup/>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𝑏𝑟𝑎𝑛𝑐h</m:t>
                            </m:r>
                          </m:e>
                        </m:d>
                        <m:r>
                          <a:rPr lang="en-US" sz="2800" b="0" i="1" smtClean="0">
                            <a:latin typeface="Cambria Math" panose="02040503050406030204" pitchFamily="18" charset="0"/>
                          </a:rPr>
                          <m:t>𝐻</m:t>
                        </m:r>
                        <m:r>
                          <a:rPr lang="en-US" sz="2800" b="0" i="1" baseline="-25000" smtClean="0">
                            <a:latin typeface="Cambria Math" panose="02040503050406030204" pitchFamily="18" charset="0"/>
                          </a:rPr>
                          <m:t>𝑏𝑟𝑎𝑛𝑐h</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e>
                    </m:nary>
                  </m:oMath>
                </a14:m>
                <a:endParaRPr lang="en-US" sz="2800" dirty="0"/>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r>
                      <a:rPr lang="en-US" sz="2800" b="0" i="1" smtClean="0">
                        <a:latin typeface="Cambria Math" panose="02040503050406030204" pitchFamily="18" charset="0"/>
                      </a:rPr>
                      <m:t> −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9</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7</m:t>
                            </m:r>
                          </m:num>
                          <m:den>
                            <m:r>
                              <a:rPr lang="en-US" sz="2800" b="0" i="1" smtClean="0">
                                <a:latin typeface="Cambria Math" panose="02040503050406030204" pitchFamily="18" charset="0"/>
                              </a:rPr>
                              <m:t>9</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9</m:t>
                            </m:r>
                          </m:den>
                        </m:f>
                      </m:e>
                    </m:d>
                  </m:oMath>
                </a14:m>
                <a:endParaRPr lang="en-US" sz="2800" b="0" i="1" dirty="0">
                  <a:latin typeface="Cambria Math" panose="02040503050406030204" pitchFamily="18" charset="0"/>
                </a:endParaRPr>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=0.5 −0.25∗0. 04−0.75∗0.27</m:t>
                    </m:r>
                  </m:oMath>
                </a14:m>
                <a:r>
                  <a:rPr lang="en-US" sz="2800" dirty="0"/>
                  <a:t> </a:t>
                </a:r>
              </a:p>
              <a:p>
                <a:pPr>
                  <a:spcAft>
                    <a:spcPts val="1200"/>
                  </a:spcAft>
                </a:pPr>
                <a:r>
                  <a:rPr lang="en-US" sz="2800" dirty="0"/>
                  <a:t>			= </a:t>
                </a:r>
                <a:r>
                  <a:rPr lang="en-US" sz="2800" b="1" dirty="0"/>
                  <a:t>0.29 bits</a:t>
                </a:r>
              </a:p>
              <a:p>
                <a:endParaRPr lang="en-US" sz="2800" dirty="0"/>
              </a:p>
            </p:txBody>
          </p:sp>
        </mc:Choice>
        <mc:Fallback xmlns="">
          <p:sp>
            <p:nvSpPr>
              <p:cNvPr id="19" name="TextBox 18">
                <a:extLst>
                  <a:ext uri="{FF2B5EF4-FFF2-40B4-BE49-F238E27FC236}">
                    <a16:creationId xmlns:a16="http://schemas.microsoft.com/office/drawing/2014/main" id="{9F528510-0AE9-4E6E-B45B-A8E236153B68}"/>
                  </a:ext>
                </a:extLst>
              </p:cNvPr>
              <p:cNvSpPr txBox="1">
                <a:spLocks noRot="1" noChangeAspect="1" noMove="1" noResize="1" noEditPoints="1" noAdjustHandles="1" noChangeArrowheads="1" noChangeShapeType="1" noTextEdit="1"/>
              </p:cNvSpPr>
              <p:nvPr/>
            </p:nvSpPr>
            <p:spPr>
              <a:xfrm>
                <a:off x="379514" y="2911673"/>
                <a:ext cx="11117865" cy="4245842"/>
              </a:xfrm>
              <a:prstGeom prst="rect">
                <a:avLst/>
              </a:prstGeom>
              <a:blipFill>
                <a:blip r:embed="rId3"/>
                <a:stretch>
                  <a:fillRect l="-1096" t="-1580"/>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F1BE9F67-54C4-479F-983A-72F442260205}"/>
              </a:ext>
            </a:extLst>
          </p:cNvPr>
          <p:cNvSpPr txBox="1"/>
          <p:nvPr/>
        </p:nvSpPr>
        <p:spPr>
          <a:xfrm>
            <a:off x="6342621" y="984092"/>
            <a:ext cx="4699452" cy="523220"/>
          </a:xfrm>
          <a:prstGeom prst="rect">
            <a:avLst/>
          </a:prstGeom>
          <a:noFill/>
        </p:spPr>
        <p:txBody>
          <a:bodyPr wrap="square" rtlCol="0">
            <a:spAutoFit/>
          </a:bodyPr>
          <a:lstStyle/>
          <a:p>
            <a:r>
              <a:rPr lang="en-US" sz="2800" dirty="0"/>
              <a:t>Consider split on variable A</a:t>
            </a:r>
          </a:p>
        </p:txBody>
      </p:sp>
      <p:sp>
        <p:nvSpPr>
          <p:cNvPr id="29" name="TextBox 28">
            <a:extLst>
              <a:ext uri="{FF2B5EF4-FFF2-40B4-BE49-F238E27FC236}">
                <a16:creationId xmlns:a16="http://schemas.microsoft.com/office/drawing/2014/main" id="{58CDDD43-953D-4E20-8B85-DFFBC28BBE48}"/>
              </a:ext>
            </a:extLst>
          </p:cNvPr>
          <p:cNvSpPr txBox="1"/>
          <p:nvPr/>
        </p:nvSpPr>
        <p:spPr>
          <a:xfrm>
            <a:off x="6342621" y="2126843"/>
            <a:ext cx="4699452" cy="523220"/>
          </a:xfrm>
          <a:prstGeom prst="rect">
            <a:avLst/>
          </a:prstGeom>
          <a:noFill/>
        </p:spPr>
        <p:txBody>
          <a:bodyPr wrap="square" rtlCol="0">
            <a:spAutoFit/>
          </a:bodyPr>
          <a:lstStyle/>
          <a:p>
            <a:r>
              <a:rPr lang="en-US" sz="2800" dirty="0"/>
              <a:t>What is the information gain? </a:t>
            </a:r>
          </a:p>
        </p:txBody>
      </p:sp>
    </p:spTree>
    <p:extLst>
      <p:ext uri="{BB962C8B-B14F-4D97-AF65-F5344CB8AC3E}">
        <p14:creationId xmlns:p14="http://schemas.microsoft.com/office/powerpoint/2010/main" val="236114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P spid="28" grpId="0"/>
      <p:bldP spid="29"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14091</TotalTime>
  <Words>694</Words>
  <Application>Microsoft Office PowerPoint</Application>
  <PresentationFormat>Widescreen</PresentationFormat>
  <Paragraphs>98</Paragraphs>
  <Slides>15</Slides>
  <Notes>12</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9" baseType="lpstr">
      <vt:lpstr>Arial</vt:lpstr>
      <vt:lpstr>Calibri</vt:lpstr>
      <vt:lpstr>Calibri Light</vt:lpstr>
      <vt:lpstr>Cambria Math</vt:lpstr>
      <vt:lpstr>Segoe</vt:lpstr>
      <vt:lpstr>Segoe UI</vt:lpstr>
      <vt:lpstr>Segoe UI light</vt:lpstr>
      <vt:lpstr>Segoe UI light</vt:lpstr>
      <vt:lpstr>Snap ITC</vt:lpstr>
      <vt:lpstr>Times</vt:lpstr>
      <vt:lpstr>Times New Roman</vt:lpstr>
      <vt:lpstr>1_Office Theme</vt:lpstr>
      <vt:lpstr>Office Theme</vt:lpstr>
      <vt:lpstr>Equation</vt:lpstr>
      <vt:lpstr>CSCI E-25 Computer Vision</vt:lpstr>
      <vt:lpstr>PowerPoint Presentation</vt:lpstr>
      <vt:lpstr>Information</vt:lpstr>
      <vt:lpstr>Information</vt:lpstr>
      <vt:lpstr>Information</vt:lpstr>
      <vt:lpstr>Information</vt:lpstr>
      <vt:lpstr>Splitting Criteria for Decision Trees: Information Gain</vt:lpstr>
      <vt:lpstr>Splitting Criteria for Decision Trees: Information Gain</vt:lpstr>
      <vt:lpstr>Splitting Criteria for Decision Trees: Information Gain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432</cp:revision>
  <dcterms:created xsi:type="dcterms:W3CDTF">2015-08-07T15:11:05Z</dcterms:created>
  <dcterms:modified xsi:type="dcterms:W3CDTF">2022-02-21T18:47:24Z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