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67"/>
  </p:notesMasterIdLst>
  <p:handoutMasterIdLst>
    <p:handoutMasterId r:id="rId68"/>
  </p:handoutMasterIdLst>
  <p:sldIdLst>
    <p:sldId id="375" r:id="rId6"/>
    <p:sldId id="370" r:id="rId7"/>
    <p:sldId id="431" r:id="rId8"/>
    <p:sldId id="443" r:id="rId9"/>
    <p:sldId id="438" r:id="rId10"/>
    <p:sldId id="403" r:id="rId11"/>
    <p:sldId id="385" r:id="rId12"/>
    <p:sldId id="386" r:id="rId13"/>
    <p:sldId id="387" r:id="rId14"/>
    <p:sldId id="432" r:id="rId15"/>
    <p:sldId id="397" r:id="rId16"/>
    <p:sldId id="448" r:id="rId17"/>
    <p:sldId id="322" r:id="rId18"/>
    <p:sldId id="383" r:id="rId19"/>
    <p:sldId id="323" r:id="rId20"/>
    <p:sldId id="324" r:id="rId21"/>
    <p:sldId id="340" r:id="rId22"/>
    <p:sldId id="449" r:id="rId23"/>
    <p:sldId id="450" r:id="rId24"/>
    <p:sldId id="451" r:id="rId25"/>
    <p:sldId id="379" r:id="rId26"/>
    <p:sldId id="442" r:id="rId27"/>
    <p:sldId id="439" r:id="rId28"/>
    <p:sldId id="445" r:id="rId29"/>
    <p:sldId id="446" r:id="rId30"/>
    <p:sldId id="440" r:id="rId31"/>
    <p:sldId id="441" r:id="rId32"/>
    <p:sldId id="407" r:id="rId33"/>
    <p:sldId id="434" r:id="rId34"/>
    <p:sldId id="435" r:id="rId35"/>
    <p:sldId id="258" r:id="rId36"/>
    <p:sldId id="436" r:id="rId37"/>
    <p:sldId id="437" r:id="rId38"/>
    <p:sldId id="384" r:id="rId39"/>
    <p:sldId id="317" r:id="rId40"/>
    <p:sldId id="363" r:id="rId41"/>
    <p:sldId id="364" r:id="rId42"/>
    <p:sldId id="365" r:id="rId43"/>
    <p:sldId id="414" r:id="rId44"/>
    <p:sldId id="429" r:id="rId45"/>
    <p:sldId id="380" r:id="rId46"/>
    <p:sldId id="417" r:id="rId47"/>
    <p:sldId id="366" r:id="rId48"/>
    <p:sldId id="382" r:id="rId49"/>
    <p:sldId id="408" r:id="rId50"/>
    <p:sldId id="367" r:id="rId51"/>
    <p:sldId id="368" r:id="rId52"/>
    <p:sldId id="409" r:id="rId53"/>
    <p:sldId id="381" r:id="rId54"/>
    <p:sldId id="257" r:id="rId55"/>
    <p:sldId id="410" r:id="rId56"/>
    <p:sldId id="411" r:id="rId57"/>
    <p:sldId id="413" r:id="rId58"/>
    <p:sldId id="415" r:id="rId59"/>
    <p:sldId id="416" r:id="rId60"/>
    <p:sldId id="418" r:id="rId61"/>
    <p:sldId id="420" r:id="rId62"/>
    <p:sldId id="433" r:id="rId63"/>
    <p:sldId id="419" r:id="rId64"/>
    <p:sldId id="453" r:id="rId65"/>
    <p:sldId id="452" r:id="rId6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77273" autoAdjust="0"/>
  </p:normalViewPr>
  <p:slideViewPr>
    <p:cSldViewPr snapToGrid="0">
      <p:cViewPr varScale="1">
        <p:scale>
          <a:sx n="65" d="100"/>
          <a:sy n="65" d="100"/>
        </p:scale>
        <p:origin x="622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6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84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5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20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07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41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51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83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8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8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42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1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5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49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6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5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4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2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833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2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8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3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541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6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63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8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721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3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660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934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789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871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298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373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314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994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590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9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95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6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4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5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836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2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for Vision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Regression Problem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can be found using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normal equations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Where,</a:t>
                </a:r>
              </a:p>
              <a:p>
                <a:pPr lvl="1"/>
                <a:endParaRPr lang="en-GB" sz="2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a dense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intensive,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is cov(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efficient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 has dimensions p x p </a:t>
                </a:r>
              </a:p>
              <a:p>
                <a:pPr marL="457046" lvl="1" indent="0">
                  <a:buNone/>
                </a:pPr>
                <a:endParaRPr lang="en-GB" sz="24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111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6C7A93E-CE8C-4A13-833F-89E990948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740" y="2885694"/>
            <a:ext cx="2702859" cy="867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73283-52B0-4FC8-8C1D-D90532FED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578" y="2390239"/>
            <a:ext cx="2894418" cy="46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310342" y="1025237"/>
            <a:ext cx="11748653" cy="573023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typically the case that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has colinear features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colinear features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cov(A)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not invertible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Some features many be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statistically independent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label</a:t>
            </a:r>
          </a:p>
          <a:p>
            <a:pPr lvl="1"/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Noninformative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 noise to model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Inverse of </a:t>
            </a:r>
            <a:r>
              <a:rPr lang="en-GB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cov(A)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unstable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say the solution                                is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ill-posed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must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solve a biased approximation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This process is known as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will take up this topic in a few weeks</a:t>
            </a:r>
            <a:endParaRPr lang="en-GB" sz="2400" dirty="0">
              <a:latin typeface="Symbol" panose="05050102010706020507" pitchFamily="18" charset="2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31F85-85F9-45CB-8202-95539213D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335" y="4121524"/>
            <a:ext cx="2968942" cy="4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Bias, Variance and Model Capacity</a:t>
            </a:r>
          </a:p>
        </p:txBody>
      </p:sp>
    </p:spTree>
    <p:extLst>
      <p:ext uri="{BB962C8B-B14F-4D97-AF65-F5344CB8AC3E}">
        <p14:creationId xmlns:p14="http://schemas.microsoft.com/office/powerpoint/2010/main" val="6526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2215"/>
            <a:ext cx="11409676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265" y="1322173"/>
            <a:ext cx="11237398" cy="535644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algorithms learn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approximation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1638" indent="0">
              <a:buNone/>
            </a:pP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X, w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y, where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feature vector,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parameter vector and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label                   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say that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complex function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high capacity</a:t>
            </a:r>
          </a:p>
          <a:p>
            <a:pPr lvl="1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model can approximate complex functions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 has large number of parameters or weights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may not generalize well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May learn the training data too well!</a:t>
            </a:r>
          </a:p>
        </p:txBody>
      </p:sp>
    </p:spTree>
    <p:extLst>
      <p:ext uri="{BB962C8B-B14F-4D97-AF65-F5344CB8AC3E}">
        <p14:creationId xmlns:p14="http://schemas.microsoft.com/office/powerpoint/2010/main" val="7538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0" y="182215"/>
            <a:ext cx="11106935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7649" y="814648"/>
            <a:ext cx="10947014" cy="586396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Overfit models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&lt;&lt; 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Generalize well -&gt; low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fit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219151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8" y="182215"/>
            <a:ext cx="11174897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9302" y="960440"/>
            <a:ext cx="11305461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understand the bias-variance trade-off?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start with the error: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38D60-A8A7-4F69-B362-95E36082D1E4}"/>
              </a:ext>
            </a:extLst>
          </p:cNvPr>
          <p:cNvSpPr txBox="1">
            <a:spLocks/>
          </p:cNvSpPr>
          <p:nvPr/>
        </p:nvSpPr>
        <p:spPr>
          <a:xfrm>
            <a:off x="1056503" y="2876144"/>
            <a:ext cx="10032788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5F5EB-2E41-403F-9B39-0D515F5B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2" y="3561305"/>
            <a:ext cx="4143714" cy="1681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C3AA2-FEEE-46DB-AE03-6B7380EA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22" y="2158393"/>
            <a:ext cx="2827720" cy="6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9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902" y="3604090"/>
            <a:ext cx="11229262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bias decreases variance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variance decreases bias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even if the bias and variance are 0 there is still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irreducible error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99C50-34DE-4E73-B433-C3A033FD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25" y="1920162"/>
            <a:ext cx="8268363" cy="75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6E0CD-B509-4E49-B3DA-0CB72D9A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31" y="2684864"/>
            <a:ext cx="7787800" cy="56904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5B82CA-43F3-456B-A9E4-072600B77EDC}"/>
              </a:ext>
            </a:extLst>
          </p:cNvPr>
          <p:cNvSpPr txBox="1">
            <a:spLocks/>
          </p:cNvSpPr>
          <p:nvPr/>
        </p:nvSpPr>
        <p:spPr>
          <a:xfrm>
            <a:off x="827902" y="1398102"/>
            <a:ext cx="11229262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expand the error term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8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4" y="182215"/>
            <a:ext cx="11391141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941825" y="2374384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941825" y="5517634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3193289" y="3077328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312364" y="296882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4427725" y="55727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1339204" y="384618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562904" y="362730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2388340" y="36558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4DCCA-54E1-475D-AD27-A88905AD1ADA}"/>
              </a:ext>
            </a:extLst>
          </p:cNvPr>
          <p:cNvCxnSpPr>
            <a:cxnSpLocks/>
          </p:cNvCxnSpPr>
          <p:nvPr/>
        </p:nvCxnSpPr>
        <p:spPr>
          <a:xfrm>
            <a:off x="6908034" y="5801064"/>
            <a:ext cx="505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3754C9-3FF7-4B27-A3FF-891074547FF1}"/>
              </a:ext>
            </a:extLst>
          </p:cNvPr>
          <p:cNvSpPr txBox="1"/>
          <p:nvPr/>
        </p:nvSpPr>
        <p:spPr>
          <a:xfrm>
            <a:off x="4427725" y="604697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variance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5CC443-A371-4F76-9FFC-E0AB648409F5}"/>
              </a:ext>
            </a:extLst>
          </p:cNvPr>
          <p:cNvCxnSpPr>
            <a:cxnSpLocks/>
          </p:cNvCxnSpPr>
          <p:nvPr/>
        </p:nvCxnSpPr>
        <p:spPr>
          <a:xfrm flipH="1">
            <a:off x="3884108" y="6304572"/>
            <a:ext cx="502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6" y="2139243"/>
            <a:ext cx="5679230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 set of data values fit a strait line mode, with 2 parameters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model has high bias, since does not fit the training data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Variance is limited since low capacity model produces consistent predictions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78D43-B6F1-4B1F-9A15-152A7362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23" y="1853148"/>
            <a:ext cx="4854380" cy="46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6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Fit same data with 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polynomial model with 13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model has low bias, since it fits the training data fairly well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 the model will have high variance since predictions will be erratic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7FF1-B46C-491C-8210-77D09827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8" y="2139243"/>
            <a:ext cx="4551470" cy="44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is machine learning applied in computer vision?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Machine learning has had a dramatic impact on CV starting in the 1990s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CV applications of machine learning: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recognition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Motion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 of many different capacities possible between the extremes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find an optimal trade-off point between bias and variance  </a:t>
            </a:r>
          </a:p>
          <a:p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C8645-85C0-4417-9343-CE0D7357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16" y="2139243"/>
            <a:ext cx="4683604" cy="46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Workflow</a:t>
            </a:r>
          </a:p>
        </p:txBody>
      </p:sp>
    </p:spTree>
    <p:extLst>
      <p:ext uri="{BB962C8B-B14F-4D97-AF65-F5344CB8AC3E}">
        <p14:creationId xmlns:p14="http://schemas.microsoft.com/office/powerpoint/2010/main" val="265589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Which types of machine learning models do we use for computer vision problems?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Unsupervised: Models applied when ground-truth is unknown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Supervised: Models trained with known outcomes, or labels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Regression for predicting numeric values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for predicting categories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Initially, we focus on supervised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125609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1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organize a machine learning workflow?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20F78F8-49DF-47DB-A6F6-6E57854A41F2}"/>
              </a:ext>
            </a:extLst>
          </p:cNvPr>
          <p:cNvSpPr/>
          <p:nvPr/>
        </p:nvSpPr>
        <p:spPr>
          <a:xfrm>
            <a:off x="526092" y="3429000"/>
            <a:ext cx="1359074" cy="13716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6B253-37D1-41F0-9FB0-DB46E6E3F7DC}"/>
              </a:ext>
            </a:extLst>
          </p:cNvPr>
          <p:cNvSpPr/>
          <p:nvPr/>
        </p:nvSpPr>
        <p:spPr>
          <a:xfrm>
            <a:off x="2773991" y="3387970"/>
            <a:ext cx="1772433" cy="16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Split data</a:t>
            </a:r>
            <a:r>
              <a:rPr lang="en-US" sz="2400" dirty="0">
                <a:solidFill>
                  <a:schemeClr val="tx1"/>
                </a:solidFill>
              </a:rPr>
              <a:t> to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Test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5435250" y="3522945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5435250" y="1819340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</a:t>
            </a:r>
            <a:r>
              <a:rPr lang="en-US" sz="2400" b="1" dirty="0">
                <a:solidFill>
                  <a:schemeClr val="tx1"/>
                </a:solidFill>
              </a:rPr>
              <a:t>hyperparameters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9C93E-C64D-460B-A3EF-C6468B4B864C}"/>
              </a:ext>
            </a:extLst>
          </p:cNvPr>
          <p:cNvSpPr/>
          <p:nvPr/>
        </p:nvSpPr>
        <p:spPr>
          <a:xfrm>
            <a:off x="8393138" y="5029199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B01C309-4AC8-41C9-9368-C573C9D6EF39}"/>
              </a:ext>
            </a:extLst>
          </p:cNvPr>
          <p:cNvSpPr/>
          <p:nvPr/>
        </p:nvSpPr>
        <p:spPr>
          <a:xfrm flipV="1">
            <a:off x="3538603" y="5070231"/>
            <a:ext cx="4836090" cy="8357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EEE766A-A0A5-454B-9837-4A36C20B3F7F}"/>
              </a:ext>
            </a:extLst>
          </p:cNvPr>
          <p:cNvSpPr/>
          <p:nvPr/>
        </p:nvSpPr>
        <p:spPr>
          <a:xfrm rot="5400000">
            <a:off x="8235487" y="3795008"/>
            <a:ext cx="908886" cy="15594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632BCAF-49E9-4731-A66A-7F88F05D0981}"/>
              </a:ext>
            </a:extLst>
          </p:cNvPr>
          <p:cNvSpPr/>
          <p:nvPr/>
        </p:nvSpPr>
        <p:spPr>
          <a:xfrm flipH="1">
            <a:off x="7936017" y="1774814"/>
            <a:ext cx="2474935" cy="32543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DD2FC3-7162-4F0C-9523-A8A7CAD9FE1C}"/>
              </a:ext>
            </a:extLst>
          </p:cNvPr>
          <p:cNvSpPr/>
          <p:nvPr/>
        </p:nvSpPr>
        <p:spPr>
          <a:xfrm>
            <a:off x="1909695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EE5497-09AB-4440-8ADC-FC9540BABA2D}"/>
              </a:ext>
            </a:extLst>
          </p:cNvPr>
          <p:cNvSpPr/>
          <p:nvPr/>
        </p:nvSpPr>
        <p:spPr>
          <a:xfrm>
            <a:off x="4572258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6341114" y="3000320"/>
            <a:ext cx="663205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training by minimizing errors with for </a:t>
            </a:r>
            <a:r>
              <a:rPr lang="en-US" sz="2400" b="1" dirty="0">
                <a:solidFill>
                  <a:schemeClr val="tx1"/>
                </a:solidFill>
              </a:rPr>
              <a:t>known labels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3414920" y="2083738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hyperparameters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4416548" y="3168955"/>
            <a:ext cx="471677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</a:t>
            </a:r>
            <a:r>
              <a:rPr lang="en-US" sz="2400" dirty="0"/>
              <a:t> </a:t>
            </a:r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599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</a:t>
            </a:r>
          </a:p>
          <a:p>
            <a:r>
              <a:rPr lang="en-US" sz="2400" b="1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</a:t>
            </a:r>
          </a:p>
          <a:p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Evaluate </a:t>
            </a:r>
            <a:r>
              <a:rPr lang="en-US" sz="2400" dirty="0">
                <a:solidFill>
                  <a:schemeClr val="tx1"/>
                </a:solidFill>
              </a:rPr>
              <a:t>model performance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7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evaluate classification models?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perform an hypothesis test with possible outcomes: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positive (TP):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Positive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negative (TN):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positive (FP):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 erroneously classified as positive 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negative (FN)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: Positive case erroneously classified as negative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These quantities can be organised into a confusion matrix:</a:t>
            </a:r>
          </a:p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9690F52-07A7-4E78-8600-E5ACFE8D2459}"/>
              </a:ext>
            </a:extLst>
          </p:cNvPr>
          <p:cNvGraphicFramePr>
            <a:graphicFrameLocks noGrp="1"/>
          </p:cNvGraphicFramePr>
          <p:nvPr/>
        </p:nvGraphicFramePr>
        <p:xfrm>
          <a:off x="2288781" y="4784361"/>
          <a:ext cx="76506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67">
                  <a:extLst>
                    <a:ext uri="{9D8B030D-6E8A-4147-A177-3AD203B41FA5}">
                      <a16:colId xmlns:a16="http://schemas.microsoft.com/office/drawing/2014/main" val="1051051707"/>
                    </a:ext>
                  </a:extLst>
                </a:gridCol>
                <a:gridCol w="2511468">
                  <a:extLst>
                    <a:ext uri="{9D8B030D-6E8A-4147-A177-3AD203B41FA5}">
                      <a16:colId xmlns:a16="http://schemas.microsoft.com/office/drawing/2014/main" val="1177866079"/>
                    </a:ext>
                  </a:extLst>
                </a:gridCol>
                <a:gridCol w="2423786">
                  <a:extLst>
                    <a:ext uri="{9D8B030D-6E8A-4147-A177-3AD203B41FA5}">
                      <a16:colId xmlns:a16="http://schemas.microsoft.com/office/drawing/2014/main" val="46234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6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faction of all cases classified correctly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There is an inherent trade-off between precision and recall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196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757473"/>
            <a:ext cx="10972800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with Image Data</a:t>
            </a:r>
          </a:p>
        </p:txBody>
      </p:sp>
    </p:spTree>
    <p:extLst>
      <p:ext uri="{BB962C8B-B14F-4D97-AF65-F5344CB8AC3E}">
        <p14:creationId xmlns:p14="http://schemas.microsoft.com/office/powerpoint/2010/main" val="2928175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are the categories of the objects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are the know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labels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used to train the model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vector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 parameters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values are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learned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Many ML algorithms are applied to CV problems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Our focus for today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K-nearest neighbours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Support vector machines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Tree models and tree ensembles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Naïve Bayes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neural networks – more on these starting next week!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types of features can we use?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Gray-scale pixel values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Color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channel pixel values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Corners and interest points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Texture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…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  <a:blipFill>
                <a:blip r:embed="rId3"/>
                <a:stretch>
                  <a:fillRect l="-1058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F185C1-B39F-4F46-99EF-CAA6739F21EB}"/>
              </a:ext>
            </a:extLst>
          </p:cNvPr>
          <p:cNvSpPr/>
          <p:nvPr/>
        </p:nvSpPr>
        <p:spPr>
          <a:xfrm>
            <a:off x="5322523" y="2324937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759A5-497D-4CBB-8C66-BC86AD032F66}"/>
              </a:ext>
            </a:extLst>
          </p:cNvPr>
          <p:cNvSpPr/>
          <p:nvPr/>
        </p:nvSpPr>
        <p:spPr>
          <a:xfrm>
            <a:off x="10929751" y="1078029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5674B-8B1B-4A37-83B3-29450CB3A9F0}"/>
              </a:ext>
            </a:extLst>
          </p:cNvPr>
          <p:cNvSpPr/>
          <p:nvPr/>
        </p:nvSpPr>
        <p:spPr>
          <a:xfrm>
            <a:off x="10929750" y="1440875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5C640-16B1-4184-AE80-A5A4715C7C20}"/>
              </a:ext>
            </a:extLst>
          </p:cNvPr>
          <p:cNvSpPr/>
          <p:nvPr/>
        </p:nvSpPr>
        <p:spPr>
          <a:xfrm>
            <a:off x="10929746" y="2609549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0A05F-0DC3-4527-929D-4E5AD0C1B376}"/>
              </a:ext>
            </a:extLst>
          </p:cNvPr>
          <p:cNvSpPr/>
          <p:nvPr/>
        </p:nvSpPr>
        <p:spPr>
          <a:xfrm>
            <a:off x="10929745" y="2972395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D29E1-E299-47D3-A7ED-5960D5550D5B}"/>
              </a:ext>
            </a:extLst>
          </p:cNvPr>
          <p:cNvSpPr txBox="1"/>
          <p:nvPr/>
        </p:nvSpPr>
        <p:spPr>
          <a:xfrm>
            <a:off x="11385123" y="1720853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7FB03-090F-4A03-A9EF-1CB0A0A8FC59}"/>
              </a:ext>
            </a:extLst>
          </p:cNvPr>
          <p:cNvSpPr/>
          <p:nvPr/>
        </p:nvSpPr>
        <p:spPr>
          <a:xfrm>
            <a:off x="8039203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3A23B-9CB0-462F-8441-97250BEBB93D}"/>
              </a:ext>
            </a:extLst>
          </p:cNvPr>
          <p:cNvSpPr/>
          <p:nvPr/>
        </p:nvSpPr>
        <p:spPr>
          <a:xfrm>
            <a:off x="8039203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0A452-FF41-449F-99E6-A4463BFAF587}"/>
              </a:ext>
            </a:extLst>
          </p:cNvPr>
          <p:cNvSpPr/>
          <p:nvPr/>
        </p:nvSpPr>
        <p:spPr>
          <a:xfrm>
            <a:off x="8039203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3F5E5-10A4-4F1B-AFB7-B3536051E975}"/>
              </a:ext>
            </a:extLst>
          </p:cNvPr>
          <p:cNvSpPr/>
          <p:nvPr/>
        </p:nvSpPr>
        <p:spPr>
          <a:xfrm>
            <a:off x="8039201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FDB9F-CC63-430E-9F06-36EA3938884E}"/>
              </a:ext>
            </a:extLst>
          </p:cNvPr>
          <p:cNvSpPr/>
          <p:nvPr/>
        </p:nvSpPr>
        <p:spPr>
          <a:xfrm>
            <a:off x="8039200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E9AF65-9D2F-44D8-9AF7-BB72F5830975}"/>
              </a:ext>
            </a:extLst>
          </p:cNvPr>
          <p:cNvSpPr/>
          <p:nvPr/>
        </p:nvSpPr>
        <p:spPr>
          <a:xfrm>
            <a:off x="8039198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943BD-F168-492F-AD43-C7828BDFD873}"/>
              </a:ext>
            </a:extLst>
          </p:cNvPr>
          <p:cNvSpPr txBox="1"/>
          <p:nvPr/>
        </p:nvSpPr>
        <p:spPr>
          <a:xfrm>
            <a:off x="8258095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89837-388D-4F8D-956E-9E5411B7A8CF}"/>
              </a:ext>
            </a:extLst>
          </p:cNvPr>
          <p:cNvSpPr/>
          <p:nvPr/>
        </p:nvSpPr>
        <p:spPr>
          <a:xfrm>
            <a:off x="5322528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444A8B-41E5-4834-A379-6195E0C5EFF1}"/>
              </a:ext>
            </a:extLst>
          </p:cNvPr>
          <p:cNvSpPr/>
          <p:nvPr/>
        </p:nvSpPr>
        <p:spPr>
          <a:xfrm>
            <a:off x="5322528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CDBEA7-F0E8-42A8-B47B-2D996BA97DA3}"/>
              </a:ext>
            </a:extLst>
          </p:cNvPr>
          <p:cNvSpPr/>
          <p:nvPr/>
        </p:nvSpPr>
        <p:spPr>
          <a:xfrm>
            <a:off x="5322528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821E8-F6FE-4D31-9EA0-224B0B75B548}"/>
              </a:ext>
            </a:extLst>
          </p:cNvPr>
          <p:cNvSpPr/>
          <p:nvPr/>
        </p:nvSpPr>
        <p:spPr>
          <a:xfrm>
            <a:off x="5322526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9695D-18E0-46BA-9936-CED445FEB4A6}"/>
              </a:ext>
            </a:extLst>
          </p:cNvPr>
          <p:cNvSpPr/>
          <p:nvPr/>
        </p:nvSpPr>
        <p:spPr>
          <a:xfrm>
            <a:off x="5322525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944952-4F3E-48A8-84A7-23A537ABF6E1}"/>
              </a:ext>
            </a:extLst>
          </p:cNvPr>
          <p:cNvSpPr/>
          <p:nvPr/>
        </p:nvSpPr>
        <p:spPr>
          <a:xfrm>
            <a:off x="5322523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05560D-70F6-48D7-A11D-E15625F5A887}"/>
              </a:ext>
            </a:extLst>
          </p:cNvPr>
          <p:cNvSpPr/>
          <p:nvPr/>
        </p:nvSpPr>
        <p:spPr>
          <a:xfrm>
            <a:off x="6343995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8EFBF-E70F-40E0-9291-D132B0CB3485}"/>
              </a:ext>
            </a:extLst>
          </p:cNvPr>
          <p:cNvSpPr/>
          <p:nvPr/>
        </p:nvSpPr>
        <p:spPr>
          <a:xfrm>
            <a:off x="6343995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17705-5110-420C-8C00-5046943DCBF7}"/>
              </a:ext>
            </a:extLst>
          </p:cNvPr>
          <p:cNvSpPr/>
          <p:nvPr/>
        </p:nvSpPr>
        <p:spPr>
          <a:xfrm>
            <a:off x="6343995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860C3-B1E0-4677-841B-4EA84EF7747F}"/>
              </a:ext>
            </a:extLst>
          </p:cNvPr>
          <p:cNvSpPr/>
          <p:nvPr/>
        </p:nvSpPr>
        <p:spPr>
          <a:xfrm>
            <a:off x="6343993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60657-88E9-419A-988B-D81EEDA5BDCF}"/>
              </a:ext>
            </a:extLst>
          </p:cNvPr>
          <p:cNvSpPr/>
          <p:nvPr/>
        </p:nvSpPr>
        <p:spPr>
          <a:xfrm>
            <a:off x="6343992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5C8F7F-916B-4811-94B8-F9D0A8A8F4EA}"/>
              </a:ext>
            </a:extLst>
          </p:cNvPr>
          <p:cNvSpPr/>
          <p:nvPr/>
        </p:nvSpPr>
        <p:spPr>
          <a:xfrm>
            <a:off x="6343990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CE46EE-2A40-40C5-96FB-8EABC41BA2C7}"/>
              </a:ext>
            </a:extLst>
          </p:cNvPr>
          <p:cNvSpPr txBox="1"/>
          <p:nvPr/>
        </p:nvSpPr>
        <p:spPr>
          <a:xfrm>
            <a:off x="6562887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13B37-95EC-4A54-9949-602E79DB6FF7}"/>
              </a:ext>
            </a:extLst>
          </p:cNvPr>
          <p:cNvSpPr txBox="1"/>
          <p:nvPr/>
        </p:nvSpPr>
        <p:spPr>
          <a:xfrm>
            <a:off x="7365462" y="224798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66EB8A-E3A3-44F8-86BC-0E809D147435}"/>
              </a:ext>
            </a:extLst>
          </p:cNvPr>
          <p:cNvSpPr txBox="1"/>
          <p:nvPr/>
        </p:nvSpPr>
        <p:spPr>
          <a:xfrm>
            <a:off x="7326624" y="263239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29BE4-61F5-4E9A-AC15-18968E816E14}"/>
              </a:ext>
            </a:extLst>
          </p:cNvPr>
          <p:cNvSpPr txBox="1"/>
          <p:nvPr/>
        </p:nvSpPr>
        <p:spPr>
          <a:xfrm>
            <a:off x="7326624" y="299848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5AA61-77D6-4A0F-9CBB-F1DF3E8BC777}"/>
              </a:ext>
            </a:extLst>
          </p:cNvPr>
          <p:cNvSpPr txBox="1"/>
          <p:nvPr/>
        </p:nvSpPr>
        <p:spPr>
          <a:xfrm>
            <a:off x="7274178" y="337086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0EEDB-7CAF-4D2D-B7A7-E4706D85BD20}"/>
              </a:ext>
            </a:extLst>
          </p:cNvPr>
          <p:cNvSpPr txBox="1"/>
          <p:nvPr/>
        </p:nvSpPr>
        <p:spPr>
          <a:xfrm>
            <a:off x="7301074" y="45550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859C5-2657-47DF-9827-BF0DC271BD6B}"/>
              </a:ext>
            </a:extLst>
          </p:cNvPr>
          <p:cNvSpPr txBox="1"/>
          <p:nvPr/>
        </p:nvSpPr>
        <p:spPr>
          <a:xfrm>
            <a:off x="7274178" y="492111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5F8F2-1055-41B0-BD0E-956A63914E84}"/>
              </a:ext>
            </a:extLst>
          </p:cNvPr>
          <p:cNvSpPr/>
          <p:nvPr/>
        </p:nvSpPr>
        <p:spPr>
          <a:xfrm>
            <a:off x="10929746" y="4310259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76340-F7A2-4160-B15C-CEFED6E9B252}"/>
              </a:ext>
            </a:extLst>
          </p:cNvPr>
          <p:cNvSpPr/>
          <p:nvPr/>
        </p:nvSpPr>
        <p:spPr>
          <a:xfrm>
            <a:off x="10929745" y="4673105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D97152-6E40-45B5-B59D-A4B2CCE28757}"/>
              </a:ext>
            </a:extLst>
          </p:cNvPr>
          <p:cNvSpPr/>
          <p:nvPr/>
        </p:nvSpPr>
        <p:spPr>
          <a:xfrm>
            <a:off x="10929743" y="5873008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EBEEC8-5DF6-4E7E-936F-2AB0E5FEB7DD}"/>
              </a:ext>
            </a:extLst>
          </p:cNvPr>
          <p:cNvSpPr/>
          <p:nvPr/>
        </p:nvSpPr>
        <p:spPr>
          <a:xfrm>
            <a:off x="10929742" y="6235854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1005A8-866B-49E1-A825-A956ACC8E797}"/>
              </a:ext>
            </a:extLst>
          </p:cNvPr>
          <p:cNvSpPr txBox="1"/>
          <p:nvPr/>
        </p:nvSpPr>
        <p:spPr>
          <a:xfrm>
            <a:off x="11416839" y="496953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ABF45-D96A-4945-8AAE-F2DAB27B607A}"/>
              </a:ext>
            </a:extLst>
          </p:cNvPr>
          <p:cNvSpPr txBox="1"/>
          <p:nvPr/>
        </p:nvSpPr>
        <p:spPr>
          <a:xfrm>
            <a:off x="11366809" y="3316558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B3ED15-ABCF-4C38-84CD-26A0FA0FB68A}"/>
              </a:ext>
            </a:extLst>
          </p:cNvPr>
          <p:cNvSpPr/>
          <p:nvPr/>
        </p:nvSpPr>
        <p:spPr>
          <a:xfrm>
            <a:off x="9341674" y="3113197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210589" y="1803721"/>
            <a:ext cx="4921703" cy="4580454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into a feature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start with a d-2 gray-scale image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 to a 1-d feature vector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color image concatenate channel feature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90" y="908137"/>
            <a:ext cx="9200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prepare image pixel values for machine learning?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animBg="1"/>
      <p:bldP spid="3" grpId="0" animBg="1"/>
      <p:bldP spid="6" grpId="0" animBg="1"/>
      <p:bldP spid="7" grpId="0" animBg="1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7" grpId="0" animBg="1"/>
      <p:bldP spid="48" grpId="0" animBg="1"/>
      <p:bldP spid="51" grpId="0" animBg="1"/>
      <p:bldP spid="52" grpId="0" animBg="1"/>
      <p:bldP spid="53" grpId="0"/>
      <p:bldP spid="54" grpId="0"/>
      <p:bldP spid="10" grpId="0" animBg="1"/>
      <p:bldP spid="4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28x28 gray scale image -&gt; 784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1024x1024x3 color image -&gt; 3 million features!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numbers of features cause convergence problems with machine learning models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Its hard to work with high-dimensional spaces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Details are beyond the scope of our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are more efficient ways to represent images, including: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Principle component compression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Extract higher level features; edges, corners, textures, etc. 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are machine learning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learn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 right conditions improve performance over hand engineered features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Much more on this topic!  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35121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2975" y="1190153"/>
            <a:ext cx="11525250" cy="293296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selects most probable category from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is based on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Bernoulli distribution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Bernoulli distribution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of success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probability of observation: </a:t>
            </a:r>
            <a:r>
              <a:rPr lang="en-GB" sz="2800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1: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1D494-F3C0-4344-A24A-F3EF80AB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12" y="3736653"/>
            <a:ext cx="4465350" cy="18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59608" y="1331907"/>
            <a:ext cx="11525250" cy="88063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extend the Bernoulli distribution for multiple trials with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Binomial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successes in n trials: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13FC0-91FE-49A2-99CC-6F73DA0F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01" y="2236569"/>
            <a:ext cx="5408354" cy="1227168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9D7D0DC-3C5B-427F-A48F-77559D3A0CA4}"/>
              </a:ext>
            </a:extLst>
          </p:cNvPr>
          <p:cNvSpPr txBox="1">
            <a:spLocks/>
          </p:cNvSpPr>
          <p:nvPr/>
        </p:nvSpPr>
        <p:spPr>
          <a:xfrm>
            <a:off x="459608" y="3440031"/>
            <a:ext cx="11525250" cy="6706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Were the Binomial coefficient, pronounced n choose k 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733FA0-E97F-4DA8-A7BF-0119A4A41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948" y="4010660"/>
            <a:ext cx="711046" cy="122716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08AE88-EE5C-43FC-BF9C-D9C633DD08E0}"/>
              </a:ext>
            </a:extLst>
          </p:cNvPr>
          <p:cNvSpPr txBox="1">
            <a:spLocks/>
          </p:cNvSpPr>
          <p:nvPr/>
        </p:nvSpPr>
        <p:spPr>
          <a:xfrm>
            <a:off x="459608" y="5271169"/>
            <a:ext cx="11525250" cy="1268182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Binomial coefficient tells us the number of ways we can choose k values from 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8373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17812"/>
            <a:ext cx="11525250" cy="2544835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perform classification with the Bernoulli distribution?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transform a numeric value to the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logistic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sigmoid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function to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model output value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C4F15-5B26-4FCF-A1AD-BEEB3437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91" y="3351733"/>
            <a:ext cx="3454063" cy="28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66628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Simplify the logistic function if k = 1, L = 1 and x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0: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02AF2-3B73-4A60-AE6C-D360F547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91" y="1975659"/>
            <a:ext cx="4140374" cy="958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90E4EF-B9DC-4984-8CDE-915993AC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757" y="3065020"/>
            <a:ext cx="5472486" cy="36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logistic regression to transform linear model into binary classifier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a linear model for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link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the Binomial distribution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l-GR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λ</a:t>
                </a:r>
                <a:r>
                  <a:rPr lang="en-US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ln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az-Cyrl-AZ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b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given by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link function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en-US" sz="2800" dirty="0">
                    <a:cs typeface="Segoe UI" panose="020B0502040204020203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𝜈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b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inverse link function transforms linear response to the nonlinear response!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  <a:blipFill>
                <a:blip r:embed="rId3"/>
                <a:stretch>
                  <a:fillRect l="-1058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5704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5315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143000"/>
            <a:ext cx="11525250" cy="160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Cut off for binary classification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Cut off applied to the cumulative distribution function for the positive and negative cases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E4777-C6BA-4211-B323-CE3EDB48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89" y="2752504"/>
            <a:ext cx="5851455" cy="39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0667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applications of multi-class classifiers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can contain many types of objects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binary classifier is not useful for object classification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need a multi-class classifier 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4771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create multi-class classifiers?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hierarchy of binary classifiers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multi-class distribution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binary classifiers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many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one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7200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Classify using possible binary splits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Several possible approaches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class vs. all others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Continue until all classes identified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class vs. every other class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to all possible pairs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251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distribution for multi-class problems?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5B83D45-3576-4327-A6FA-A1023AE95E42}"/>
              </a:ext>
            </a:extLst>
          </p:cNvPr>
          <p:cNvSpPr txBox="1">
            <a:spLocks/>
          </p:cNvSpPr>
          <p:nvPr/>
        </p:nvSpPr>
        <p:spPr>
          <a:xfrm>
            <a:off x="333375" y="1809117"/>
            <a:ext cx="11525250" cy="100396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Categorical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categories with probability mass function: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1EA21-D2CD-4782-BA2B-A8080E50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87" y="2703235"/>
            <a:ext cx="3077945" cy="587286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749F6E-A9AD-46C6-B073-A4E573630333}"/>
              </a:ext>
            </a:extLst>
          </p:cNvPr>
          <p:cNvSpPr txBox="1">
            <a:spLocks/>
          </p:cNvSpPr>
          <p:nvPr/>
        </p:nvSpPr>
        <p:spPr>
          <a:xfrm>
            <a:off x="378595" y="3579995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probability mass for each category is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6124-0AD5-49A6-8EFB-D9CC4C6D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33" y="3577756"/>
            <a:ext cx="2739964" cy="504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A447A-F6EA-4441-8A05-D82FF1EF3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915" y="4082486"/>
            <a:ext cx="2179595" cy="1277917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C44C8D4-47CE-4C59-BBAA-E6EC657607E3}"/>
              </a:ext>
            </a:extLst>
          </p:cNvPr>
          <p:cNvSpPr txBox="1">
            <a:spLocks/>
          </p:cNvSpPr>
          <p:nvPr/>
        </p:nvSpPr>
        <p:spPr>
          <a:xfrm>
            <a:off x="378595" y="4507042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the normalization of the probability distribution :</a:t>
            </a:r>
          </a:p>
        </p:txBody>
      </p:sp>
    </p:spTree>
    <p:extLst>
      <p:ext uri="{BB962C8B-B14F-4D97-AF65-F5344CB8AC3E}">
        <p14:creationId xmlns:p14="http://schemas.microsoft.com/office/powerpoint/2010/main" val="21561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  <p:bldP spid="8" grpId="0" build="p"/>
      <p:bldP spid="1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1046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we create a categorical classifier? </a:t>
            </a:r>
          </a:p>
          <a:p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function 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classes:</a:t>
            </a:r>
          </a:p>
          <a:p>
            <a:pPr marL="0" indent="0">
              <a:buNone/>
            </a:pPr>
            <a:endParaRPr lang="en-GB" sz="3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CDEDC58-ABFD-4ADE-90E5-386A8D615C08}"/>
              </a:ext>
            </a:extLst>
          </p:cNvPr>
          <p:cNvSpPr txBox="1">
            <a:spLocks/>
          </p:cNvSpPr>
          <p:nvPr/>
        </p:nvSpPr>
        <p:spPr>
          <a:xfrm>
            <a:off x="240097" y="3938390"/>
            <a:ext cx="11903845" cy="207911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normalization,               , ensures the probabilities sum to 1.0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squashes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response of the linear models to a probability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used for response layer in deep learning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7943E-C86D-4EA4-9E69-C4DC349F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8" y="3846354"/>
            <a:ext cx="1295566" cy="525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83E79-FACA-4AC3-B020-F4578E05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587" y="2227812"/>
            <a:ext cx="3326509" cy="13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1"/>
            <a:ext cx="11525250" cy="537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output of softmax?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value for each category, 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example, if we have 10 categories, there are 10 softmax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Take the max as the most probable category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must be one-hot encoded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value for each possible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one 1, others 0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500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you work with multi-class labels?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uniquely code each category using one-hot encoding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code label with K = 3 levels,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    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1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⇒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Multi-Class Labels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8E61623-C4FC-4864-9B18-E9CAB43D8C50}"/>
              </a:ext>
            </a:extLst>
          </p:cNvPr>
          <p:cNvSpPr txBox="1">
            <a:spLocks/>
          </p:cNvSpPr>
          <p:nvPr/>
        </p:nvSpPr>
        <p:spPr>
          <a:xfrm>
            <a:off x="4193155" y="2993721"/>
            <a:ext cx="5556651" cy="56420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       One-hot encoding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A55DD-E44B-4EE7-8249-6960090C063B}"/>
              </a:ext>
            </a:extLst>
          </p:cNvPr>
          <p:cNvSpPr txBox="1"/>
          <p:nvPr/>
        </p:nvSpPr>
        <p:spPr>
          <a:xfrm>
            <a:off x="5731490" y="58831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(e</a:t>
            </a:r>
            <a:r>
              <a:rPr lang="en-US" sz="2000" baseline="-25000" dirty="0"/>
              <a:t>1</a:t>
            </a:r>
            <a:r>
              <a:rPr lang="en-US" sz="2000" dirty="0"/>
              <a:t>,0,0)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1D8E94-7842-464B-8656-DE391A143E59}"/>
              </a:ext>
            </a:extLst>
          </p:cNvPr>
          <p:cNvCxnSpPr>
            <a:cxnSpLocks/>
          </p:cNvCxnSpPr>
          <p:nvPr/>
        </p:nvCxnSpPr>
        <p:spPr>
          <a:xfrm flipV="1">
            <a:off x="7303405" y="1250220"/>
            <a:ext cx="57124" cy="304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D31230-1053-4593-B1DD-B363C2843B9D}"/>
              </a:ext>
            </a:extLst>
          </p:cNvPr>
          <p:cNvCxnSpPr>
            <a:cxnSpLocks/>
          </p:cNvCxnSpPr>
          <p:nvPr/>
        </p:nvCxnSpPr>
        <p:spPr>
          <a:xfrm>
            <a:off x="7303405" y="4292379"/>
            <a:ext cx="4759286" cy="503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2C0DA4-404D-4138-95C6-60974F354C80}"/>
              </a:ext>
            </a:extLst>
          </p:cNvPr>
          <p:cNvCxnSpPr>
            <a:cxnSpLocks/>
          </p:cNvCxnSpPr>
          <p:nvPr/>
        </p:nvCxnSpPr>
        <p:spPr>
          <a:xfrm flipH="1">
            <a:off x="5250653" y="4292379"/>
            <a:ext cx="2052752" cy="2360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DE81597-E5C8-49AC-879C-228DB097CBBE}"/>
              </a:ext>
            </a:extLst>
          </p:cNvPr>
          <p:cNvSpPr/>
          <p:nvPr/>
        </p:nvSpPr>
        <p:spPr>
          <a:xfrm rot="20692137">
            <a:off x="5356601" y="1829454"/>
            <a:ext cx="4918050" cy="3502595"/>
          </a:xfrm>
          <a:prstGeom prst="triangle">
            <a:avLst/>
          </a:prstGeom>
          <a:solidFill>
            <a:schemeClr val="accent1">
              <a:alpha val="2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E4CB-A39F-47CB-8D42-5276519BB11D}"/>
              </a:ext>
            </a:extLst>
          </p:cNvPr>
          <p:cNvSpPr txBox="1"/>
          <p:nvPr/>
        </p:nvSpPr>
        <p:spPr>
          <a:xfrm>
            <a:off x="10597010" y="42923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(0,e</a:t>
            </a:r>
            <a:r>
              <a:rPr lang="en-US" sz="2000" baseline="-25000" dirty="0"/>
              <a:t>2</a:t>
            </a:r>
            <a:r>
              <a:rPr lang="en-US" sz="2000" dirty="0"/>
              <a:t>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6180E-BA18-479E-9CB5-FE184B318823}"/>
              </a:ext>
            </a:extLst>
          </p:cNvPr>
          <p:cNvSpPr txBox="1"/>
          <p:nvPr/>
        </p:nvSpPr>
        <p:spPr>
          <a:xfrm>
            <a:off x="7291373" y="1569234"/>
            <a:ext cx="104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 e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</p:spPr>
            <p:txBody>
              <a:bodyPr>
                <a:normAutofit/>
              </a:bodyPr>
              <a:lstStyle/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Visualize the categorical distribution as a simplex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encode 3 possible categories: 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Each category falls at the vertex of the simplex with probability,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  <a:blipFill>
                <a:blip r:embed="rId3"/>
                <a:stretch>
                  <a:fillRect l="-2071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/>
      <p:bldP spid="19" grpId="0"/>
      <p:bldP spid="2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of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50735F0-A531-42AA-9BA5-4B8F0B4AF2C7}"/>
              </a:ext>
            </a:extLst>
          </p:cNvPr>
          <p:cNvSpPr/>
          <p:nvPr/>
        </p:nvSpPr>
        <p:spPr>
          <a:xfrm>
            <a:off x="2808088" y="1079687"/>
            <a:ext cx="6575824" cy="4586670"/>
          </a:xfrm>
          <a:prstGeom prst="triangl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0EE7B-FCBD-44AB-AAAE-B3BD8F89D1AF}"/>
              </a:ext>
            </a:extLst>
          </p:cNvPr>
          <p:cNvSpPr txBox="1"/>
          <p:nvPr/>
        </p:nvSpPr>
        <p:spPr>
          <a:xfrm>
            <a:off x="5622851" y="679577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10D13-F2E5-4C4F-A5B9-EB85EB597498}"/>
              </a:ext>
            </a:extLst>
          </p:cNvPr>
          <p:cNvSpPr txBox="1"/>
          <p:nvPr/>
        </p:nvSpPr>
        <p:spPr>
          <a:xfrm>
            <a:off x="9294628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(0,4,0)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B7D49-C497-438B-BC8C-ABBD17D29A58}"/>
              </a:ext>
            </a:extLst>
          </p:cNvPr>
          <p:cNvSpPr txBox="1"/>
          <p:nvPr/>
        </p:nvSpPr>
        <p:spPr>
          <a:xfrm>
            <a:off x="1951074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(4,0,0)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45EA98-E3F3-47F5-97CE-C760F964609F}"/>
              </a:ext>
            </a:extLst>
          </p:cNvPr>
          <p:cNvSpPr/>
          <p:nvPr/>
        </p:nvSpPr>
        <p:spPr>
          <a:xfrm>
            <a:off x="9294628" y="560476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30F073-852E-4858-BB0E-C2784D3DFDB9}"/>
              </a:ext>
            </a:extLst>
          </p:cNvPr>
          <p:cNvSpPr/>
          <p:nvPr/>
        </p:nvSpPr>
        <p:spPr>
          <a:xfrm>
            <a:off x="2743406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8CAE76-4972-44BB-B9D5-98DD18CE9889}"/>
              </a:ext>
            </a:extLst>
          </p:cNvPr>
          <p:cNvSpPr/>
          <p:nvPr/>
        </p:nvSpPr>
        <p:spPr>
          <a:xfrm>
            <a:off x="6031318" y="101809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C93716-634C-4B67-8BCA-D263A0E23CFF}"/>
              </a:ext>
            </a:extLst>
          </p:cNvPr>
          <p:cNvSpPr/>
          <p:nvPr/>
        </p:nvSpPr>
        <p:spPr>
          <a:xfrm>
            <a:off x="6043768" y="316264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67310-6932-4685-ABBF-1FD8495ACB34}"/>
              </a:ext>
            </a:extLst>
          </p:cNvPr>
          <p:cNvSpPr/>
          <p:nvPr/>
        </p:nvSpPr>
        <p:spPr>
          <a:xfrm>
            <a:off x="5144880" y="4335477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BC56BA-2D41-4A29-825D-4DC724540590}"/>
              </a:ext>
            </a:extLst>
          </p:cNvPr>
          <p:cNvSpPr/>
          <p:nvPr/>
        </p:nvSpPr>
        <p:spPr>
          <a:xfrm>
            <a:off x="6871189" y="4334122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39B70-A6D2-402C-B939-F41988D26C78}"/>
              </a:ext>
            </a:extLst>
          </p:cNvPr>
          <p:cNvSpPr/>
          <p:nvPr/>
        </p:nvSpPr>
        <p:spPr>
          <a:xfrm>
            <a:off x="8363731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9D6663-2881-4B05-9CC0-55D076F50581}"/>
              </a:ext>
            </a:extLst>
          </p:cNvPr>
          <p:cNvSpPr/>
          <p:nvPr/>
        </p:nvSpPr>
        <p:spPr>
          <a:xfrm>
            <a:off x="6031316" y="56120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1BE28F-2AD6-4D35-92DE-C658C3A0A41A}"/>
              </a:ext>
            </a:extLst>
          </p:cNvPr>
          <p:cNvSpPr/>
          <p:nvPr/>
        </p:nvSpPr>
        <p:spPr>
          <a:xfrm>
            <a:off x="4399660" y="5604765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E3F596-A0F7-4A92-9CAB-91C6D813608B}"/>
              </a:ext>
            </a:extLst>
          </p:cNvPr>
          <p:cNvSpPr/>
          <p:nvPr/>
        </p:nvSpPr>
        <p:spPr>
          <a:xfrm>
            <a:off x="7657517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10760B-EDD4-4276-8BD1-058B4F859125}"/>
              </a:ext>
            </a:extLst>
          </p:cNvPr>
          <p:cNvSpPr/>
          <p:nvPr/>
        </p:nvSpPr>
        <p:spPr>
          <a:xfrm>
            <a:off x="3685607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B980C2-51D2-4A97-8E3C-6E69C0932EE8}"/>
              </a:ext>
            </a:extLst>
          </p:cNvPr>
          <p:cNvSpPr/>
          <p:nvPr/>
        </p:nvSpPr>
        <p:spPr>
          <a:xfrm>
            <a:off x="451773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4CFF17-5B14-411A-BBFB-BC22412A0AF7}"/>
              </a:ext>
            </a:extLst>
          </p:cNvPr>
          <p:cNvSpPr/>
          <p:nvPr/>
        </p:nvSpPr>
        <p:spPr>
          <a:xfrm>
            <a:off x="756979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4829E-AB20-4237-B36F-43FEB1BA8A53}"/>
              </a:ext>
            </a:extLst>
          </p:cNvPr>
          <p:cNvSpPr txBox="1"/>
          <p:nvPr/>
        </p:nvSpPr>
        <p:spPr>
          <a:xfrm>
            <a:off x="3991192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(3,1,0)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EFDEEF-BB43-4FB9-BF34-AE115E12F86F}"/>
              </a:ext>
            </a:extLst>
          </p:cNvPr>
          <p:cNvSpPr txBox="1"/>
          <p:nvPr/>
        </p:nvSpPr>
        <p:spPr>
          <a:xfrm>
            <a:off x="5622851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(2,2,0)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FF0ACD-323B-4B37-AF39-BAF9FEC97C76}"/>
              </a:ext>
            </a:extLst>
          </p:cNvPr>
          <p:cNvSpPr txBox="1"/>
          <p:nvPr/>
        </p:nvSpPr>
        <p:spPr>
          <a:xfrm>
            <a:off x="7249049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(1,3,0)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95614-CED6-4A78-84B3-94887EB115D0}"/>
              </a:ext>
            </a:extLst>
          </p:cNvPr>
          <p:cNvSpPr txBox="1"/>
          <p:nvPr/>
        </p:nvSpPr>
        <p:spPr>
          <a:xfrm>
            <a:off x="8477693" y="417827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AEAF4-29D3-4309-B4D1-3478DB3C805F}"/>
              </a:ext>
            </a:extLst>
          </p:cNvPr>
          <p:cNvSpPr txBox="1"/>
          <p:nvPr/>
        </p:nvSpPr>
        <p:spPr>
          <a:xfrm>
            <a:off x="7722198" y="3007625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(0,2,2)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E2CB2E-4D05-44EC-A720-5A4C5B9F2292}"/>
              </a:ext>
            </a:extLst>
          </p:cNvPr>
          <p:cNvSpPr/>
          <p:nvPr/>
        </p:nvSpPr>
        <p:spPr>
          <a:xfrm>
            <a:off x="6866786" y="213480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2FFDCB-F75B-4EFC-9EB1-D79B3F3816D7}"/>
              </a:ext>
            </a:extLst>
          </p:cNvPr>
          <p:cNvSpPr txBox="1"/>
          <p:nvPr/>
        </p:nvSpPr>
        <p:spPr>
          <a:xfrm>
            <a:off x="7016189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3F3279-E929-46EF-91A4-CA59D9F170D2}"/>
              </a:ext>
            </a:extLst>
          </p:cNvPr>
          <p:cNvSpPr/>
          <p:nvPr/>
        </p:nvSpPr>
        <p:spPr>
          <a:xfrm>
            <a:off x="5195852" y="214842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821CD-1E91-40E4-BD98-2823D543B945}"/>
              </a:ext>
            </a:extLst>
          </p:cNvPr>
          <p:cNvSpPr txBox="1"/>
          <p:nvPr/>
        </p:nvSpPr>
        <p:spPr>
          <a:xfrm>
            <a:off x="2840932" y="415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(3,0,1)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99409D-D428-4CDC-9BF8-808ACF72E768}"/>
              </a:ext>
            </a:extLst>
          </p:cNvPr>
          <p:cNvSpPr txBox="1"/>
          <p:nvPr/>
        </p:nvSpPr>
        <p:spPr>
          <a:xfrm>
            <a:off x="3616082" y="302417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(2,0,2)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ED8AAE-320D-487B-9F92-669DE833E727}"/>
              </a:ext>
            </a:extLst>
          </p:cNvPr>
          <p:cNvSpPr txBox="1"/>
          <p:nvPr/>
        </p:nvSpPr>
        <p:spPr>
          <a:xfrm>
            <a:off x="4314235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(1,0,3)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937C28-C438-4F17-823D-FC33E1BAAEA6}"/>
              </a:ext>
            </a:extLst>
          </p:cNvPr>
          <p:cNvSpPr txBox="1"/>
          <p:nvPr/>
        </p:nvSpPr>
        <p:spPr>
          <a:xfrm>
            <a:off x="5604790" y="273173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(1,1,2)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77684C-430F-4862-82A9-F3AEBDFCB869}"/>
              </a:ext>
            </a:extLst>
          </p:cNvPr>
          <p:cNvSpPr txBox="1"/>
          <p:nvPr/>
        </p:nvSpPr>
        <p:spPr>
          <a:xfrm>
            <a:off x="6462721" y="391527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(1,2,1)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30A33E-9A10-4429-B06F-0D1899635A8B}"/>
              </a:ext>
            </a:extLst>
          </p:cNvPr>
          <p:cNvSpPr txBox="1"/>
          <p:nvPr/>
        </p:nvSpPr>
        <p:spPr>
          <a:xfrm>
            <a:off x="4722703" y="3958521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(2,1,1)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9C997D-B7FF-42F2-8681-326E15EF2876}"/>
              </a:ext>
            </a:extLst>
          </p:cNvPr>
          <p:cNvSpPr txBox="1"/>
          <p:nvPr/>
        </p:nvSpPr>
        <p:spPr>
          <a:xfrm>
            <a:off x="3118173" y="5223910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4CA244-B327-4A12-ABAB-FEE97ADCE5F1}"/>
              </a:ext>
            </a:extLst>
          </p:cNvPr>
          <p:cNvSpPr txBox="1"/>
          <p:nvPr/>
        </p:nvSpPr>
        <p:spPr>
          <a:xfrm>
            <a:off x="6791131" y="4435816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BFD09-4ECA-4BBE-84A8-D6878DB22773}"/>
              </a:ext>
            </a:extLst>
          </p:cNvPr>
          <p:cNvSpPr txBox="1"/>
          <p:nvPr/>
        </p:nvSpPr>
        <p:spPr>
          <a:xfrm>
            <a:off x="7231766" y="3007625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98092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340284"/>
                <a:ext cx="11525250" cy="51491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do we build a multinomial classifier? 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K classes, {1,2,3,…K}, with label one-hot encoded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most probable class is: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…,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One vs. Rest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method uses k-1 classifiers to compute probabilitie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</m:ctrlPr>
                          </m:limLow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−1}</m:t>
                        </m:r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probability of the Kth, or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pivot class: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ϴ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1 − 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340284"/>
                <a:ext cx="11525250" cy="5149185"/>
              </a:xfrm>
              <a:blipFill>
                <a:blip r:embed="rId3"/>
                <a:stretch>
                  <a:fillRect l="-1269"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795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k-1 linear classifiers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the K-1 log probability ratios with the pivot class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 </m:t>
                    </m:r>
                    <m:r>
                      <a:rPr lang="az-Cyrl-AZ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В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    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−1   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where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az-Cyrl-AZ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В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vector of coefficients for kth model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ith feature vector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 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ith one-hot encoded label vector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102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490596"/>
                <a:ext cx="11525250" cy="49988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Find k-1 probabilities with linear classifiers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z-Cyrl-AZ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В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z-Cyrl-AZ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В</m:t>
                                    </m:r>
                                    <m: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•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𝑥𝑖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den>
                        </m:f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Largest probability is most likely category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may not be much difference between classes  </a:t>
                </a: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490596"/>
                <a:ext cx="11525250" cy="4998873"/>
              </a:xfrm>
              <a:blipFill>
                <a:blip r:embed="rId3"/>
                <a:stretch>
                  <a:fillRect l="-1058" t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16676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differences between classes can be small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Sometimes better to consider top few classes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Example; most probable 5 classes of 1,000 of objects in image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Assumption of well-separated classes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 class characteristics can overlap – be nonunique </a:t>
            </a:r>
          </a:p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Assumption of balance in class samples in training data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Imbalance common – some objects are rare 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learning biased to more frequent cases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56731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359074"/>
                <a:ext cx="11525250" cy="51303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could possibly go wrong?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Consider fruit processing with 8 categories   </a:t>
                </a:r>
              </a:p>
              <a:p>
                <a:pPr marL="457046" lvl="1" indent="0">
                  <a:buNone/>
                </a:pPr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{A_large, A_medium,…, B_small, unmarketable, not_fruit}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Imbalance in classes   </a:t>
                </a:r>
              </a:p>
              <a:p>
                <a:pPr lvl="1"/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perhaps A_large infrequent, B_medium most frequent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Classes not well defined </a:t>
                </a:r>
              </a:p>
              <a:p>
                <a:pPr lvl="1"/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different is A_small from B_small in computer vision sensor?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If each classifier is 95% accurate so overall accuracy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0.95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=0.7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359074"/>
                <a:ext cx="11525250" cy="5130396"/>
              </a:xfrm>
              <a:blipFill>
                <a:blip r:embed="rId3"/>
                <a:stretch>
                  <a:fillRect l="-1058" t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387120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46021" y="1459282"/>
                <a:ext cx="11525250" cy="4863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else can we build a multi-class classifier?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rest uses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classifiers to compute probabilities  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Could use </a:t>
                </a:r>
                <a:r>
                  <a:rPr lang="en-US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algorithm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algorithm requires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classifiers  </a:t>
                </a:r>
              </a:p>
              <a:p>
                <a:pPr marL="0" indent="0">
                  <a:buNone/>
                </a:pPr>
                <a:endParaRPr lang="en-US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46021" y="1459282"/>
                <a:ext cx="11525250" cy="4863934"/>
              </a:xfrm>
              <a:blipFill>
                <a:blip r:embed="rId3"/>
                <a:stretch>
                  <a:fillRect l="-1058" t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96714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496860"/>
                <a:ext cx="11525250" cy="4992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else can we build a multi-class classifier?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algorithm uses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logistic regression models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Models constructed in usual manner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majority voting of (K – 1) votes for each class  </a:t>
                </a:r>
              </a:p>
              <a:p>
                <a:pPr lvl="1"/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Provides some diversity </a:t>
                </a:r>
              </a:p>
              <a:p>
                <a:pPr lvl="1"/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Can average errors in individual vote  </a:t>
                </a:r>
              </a:p>
              <a:p>
                <a:pPr marL="0" indent="0">
                  <a:buNone/>
                </a:pPr>
                <a:endParaRPr lang="en-US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496860"/>
                <a:ext cx="11525250" cy="4992610"/>
              </a:xfrm>
              <a:blipFill>
                <a:blip r:embed="rId3"/>
                <a:stretch>
                  <a:fillRect l="-1058" t="-1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1541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6021" y="1014938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else can we build a multi-class classifier? 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many classifiers does each approach require?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014CAE1-D284-4200-9764-F49F34D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71890"/>
              </p:ext>
            </p:extLst>
          </p:nvPr>
        </p:nvGraphicFramePr>
        <p:xfrm>
          <a:off x="728595" y="2327038"/>
          <a:ext cx="10734810" cy="4166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14">
                  <a:extLst>
                    <a:ext uri="{9D8B030D-6E8A-4147-A177-3AD203B41FA5}">
                      <a16:colId xmlns:a16="http://schemas.microsoft.com/office/drawing/2014/main" val="4244836681"/>
                    </a:ext>
                  </a:extLst>
                </a:gridCol>
                <a:gridCol w="1665961">
                  <a:extLst>
                    <a:ext uri="{9D8B030D-6E8A-4147-A177-3AD203B41FA5}">
                      <a16:colId xmlns:a16="http://schemas.microsoft.com/office/drawing/2014/main" val="189879534"/>
                    </a:ext>
                  </a:extLst>
                </a:gridCol>
                <a:gridCol w="1584543">
                  <a:extLst>
                    <a:ext uri="{9D8B030D-6E8A-4147-A177-3AD203B41FA5}">
                      <a16:colId xmlns:a16="http://schemas.microsoft.com/office/drawing/2014/main" val="1616851927"/>
                    </a:ext>
                  </a:extLst>
                </a:gridCol>
                <a:gridCol w="1916482">
                  <a:extLst>
                    <a:ext uri="{9D8B030D-6E8A-4147-A177-3AD203B41FA5}">
                      <a16:colId xmlns:a16="http://schemas.microsoft.com/office/drawing/2014/main" val="348167293"/>
                    </a:ext>
                  </a:extLst>
                </a:gridCol>
                <a:gridCol w="2022954">
                  <a:extLst>
                    <a:ext uri="{9D8B030D-6E8A-4147-A177-3AD203B41FA5}">
                      <a16:colId xmlns:a16="http://schemas.microsoft.com/office/drawing/2014/main" val="3444301438"/>
                    </a:ext>
                  </a:extLst>
                </a:gridCol>
                <a:gridCol w="2311056">
                  <a:extLst>
                    <a:ext uri="{9D8B030D-6E8A-4147-A177-3AD203B41FA5}">
                      <a16:colId xmlns:a16="http://schemas.microsoft.com/office/drawing/2014/main" val="2322135698"/>
                    </a:ext>
                  </a:extLst>
                </a:gridCol>
              </a:tblGrid>
              <a:tr h="773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One vs. rest classifiers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One vs. one classifiers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59787"/>
                  </a:ext>
                </a:extLst>
              </a:tr>
              <a:tr h="677955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 – no diversity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 – Normally distributed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11129"/>
                  </a:ext>
                </a:extLst>
              </a:tr>
              <a:tr h="41581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59175318"/>
                  </a:ext>
                </a:extLst>
              </a:tr>
              <a:tr h="3961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70372658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2957375"/>
                  </a:ext>
                </a:extLst>
              </a:tr>
              <a:tr h="41330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07169417"/>
                  </a:ext>
                </a:extLst>
              </a:tr>
              <a:tr h="3748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6938222"/>
                  </a:ext>
                </a:extLst>
              </a:tr>
              <a:tr h="490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499500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6523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27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Compare one vs. rest and one vs. one classifiers</a:t>
            </a: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014CAE1-D284-4200-9764-F49F34D5AA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87003"/>
                  </p:ext>
                </p:extLst>
              </p:nvPr>
            </p:nvGraphicFramePr>
            <p:xfrm>
              <a:off x="272886" y="2143691"/>
              <a:ext cx="11838267" cy="4221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6089">
                      <a:extLst>
                        <a:ext uri="{9D8B030D-6E8A-4147-A177-3AD203B41FA5}">
                          <a16:colId xmlns:a16="http://schemas.microsoft.com/office/drawing/2014/main" val="4244836681"/>
                        </a:ext>
                      </a:extLst>
                    </a:gridCol>
                    <a:gridCol w="3805146">
                      <a:extLst>
                        <a:ext uri="{9D8B030D-6E8A-4147-A177-3AD203B41FA5}">
                          <a16:colId xmlns:a16="http://schemas.microsoft.com/office/drawing/2014/main" val="189879534"/>
                        </a:ext>
                      </a:extLst>
                    </a:gridCol>
                    <a:gridCol w="4087032">
                      <a:extLst>
                        <a:ext uri="{9D8B030D-6E8A-4147-A177-3AD203B41FA5}">
                          <a16:colId xmlns:a16="http://schemas.microsoft.com/office/drawing/2014/main" val="348167293"/>
                        </a:ext>
                      </a:extLst>
                    </a:gridCol>
                  </a:tblGrid>
                  <a:tr h="356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Criteria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rest classifiers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one classifiers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787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Few models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More models to compute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175318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Error rate for fixed accuracy of individual classifier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𝑂𝑣𝑒𝑟𝑎𝑙𝑙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𝑎𝑐𝑐𝑢𝑟𝑎𝑐𝑦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𝑂𝑣𝑒𝑟𝑎𝑙𝑙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𝑎𝑐𝑐𝑢𝑟𝑎𝑐𝑦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−1)/2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if no diversity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372658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poor class separation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57375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imbalance in training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69417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Diversity in voting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 – majority of (K – 1) classifiers for each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110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014CAE1-D284-4200-9764-F49F34D5AA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87003"/>
                  </p:ext>
                </p:extLst>
              </p:nvPr>
            </p:nvGraphicFramePr>
            <p:xfrm>
              <a:off x="272886" y="2143691"/>
              <a:ext cx="11838267" cy="4221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6089">
                      <a:extLst>
                        <a:ext uri="{9D8B030D-6E8A-4147-A177-3AD203B41FA5}">
                          <a16:colId xmlns:a16="http://schemas.microsoft.com/office/drawing/2014/main" val="4244836681"/>
                        </a:ext>
                      </a:extLst>
                    </a:gridCol>
                    <a:gridCol w="3805146">
                      <a:extLst>
                        <a:ext uri="{9D8B030D-6E8A-4147-A177-3AD203B41FA5}">
                          <a16:colId xmlns:a16="http://schemas.microsoft.com/office/drawing/2014/main" val="189879534"/>
                        </a:ext>
                      </a:extLst>
                    </a:gridCol>
                    <a:gridCol w="4087032">
                      <a:extLst>
                        <a:ext uri="{9D8B030D-6E8A-4147-A177-3AD203B41FA5}">
                          <a16:colId xmlns:a16="http://schemas.microsoft.com/office/drawing/2014/main" val="3481672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Criteria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rest classifiers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one classifiers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7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Few models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More models to compute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175318"/>
                      </a:ext>
                    </a:extLst>
                  </a:tr>
                  <a:tr h="838137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Error rate for fixed accuracy of individual classifier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4006" t="-113768" r="-108173" b="-3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717" t="-113768" r="-596" b="-3101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37265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poor class separation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5737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imbalance in training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6941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Diversity in voting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 – majority of (K – 1) classifiers for each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110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66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8" y="290945"/>
            <a:ext cx="11482667" cy="6899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linear models?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Understandable and interpretable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Generalize well, if properly fit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Highly scalable – computationally efficient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approximate fairly complex functions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Applied widely to CV problems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basis of understanding complex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non-linear models are locally linear at convergence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e.g. we can learn a lot about the convergence of DL and RL models from linear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27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of Multi-Class Classifiers 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</a:t>
                </a:r>
                <a:r>
                  <a:rPr lang="en-GB" sz="2800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muliti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-class classification models?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Write the multi-class precision and recall as sums on rows and columns of the multi-class confusion matrix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7682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34056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459369"/>
            <a:ext cx="11525250" cy="510768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Given a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matrix,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we wish to compute a linear model to predict some labels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be n x p.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Then, the model has a vector of p coefficients or weights,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want to compute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 that we minimize errors, </a:t>
            </a:r>
            <a:r>
              <a:rPr lang="en-GB" sz="2800" b="1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GB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predictive model is then:</a:t>
            </a:r>
            <a:endParaRPr lang="en-GB" sz="2800" dirty="0">
              <a:latin typeface="Symbol" panose="05050102010706020507" pitchFamily="18" charset="2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D3FE3-F007-44B6-8647-1140C265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82" y="4948155"/>
            <a:ext cx="2721679" cy="5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can we compute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the model?</a:t>
                </a: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Minimize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sum of the squared error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sz="2800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 e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straight-forward solution is to find the inverse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D4D3FE3-F007-44B6-8647-1140C265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880" y="2055417"/>
            <a:ext cx="2249776" cy="456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A08ADF-678E-4D13-9F79-3E1A13FED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880" y="4049827"/>
            <a:ext cx="1630814" cy="4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 n x p, and typically n &gt;&gt; p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p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are often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colinear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will not exist with colinear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situation leads to an ill-posed problem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directly has high computationally complexity,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will take up massively scalable methods of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in a few weeks     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058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0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26928</TotalTime>
  <Words>3032</Words>
  <Application>Microsoft Office PowerPoint</Application>
  <PresentationFormat>Widescreen</PresentationFormat>
  <Paragraphs>573</Paragraphs>
  <Slides>61</Slides>
  <Notes>50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    Machine Learning and Computer Vision</vt:lpstr>
      <vt:lpstr>    Machine Learning and Computer Vision</vt:lpstr>
      <vt:lpstr>    Machine Learning and Computer Vision</vt:lpstr>
      <vt:lpstr>PowerPoint Presentation</vt:lpstr>
      <vt:lpstr>Why linear models? </vt:lpstr>
      <vt:lpstr>    Review of Linear Models</vt:lpstr>
      <vt:lpstr>    Review of Linear Models</vt:lpstr>
      <vt:lpstr>    Review of Linear Models</vt:lpstr>
      <vt:lpstr>    Review of Linear Regression Problem</vt:lpstr>
      <vt:lpstr> What could possibly go wrong? </vt:lpstr>
      <vt:lpstr>PowerPoint Presentation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PowerPoint Presentation</vt:lpstr>
      <vt:lpstr>PowerPoint Presentation</vt:lpstr>
      <vt:lpstr>PowerPoint Presentation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PowerPoint Presentation</vt:lpstr>
      <vt:lpstr>    Formulating a Computer Vision Machine Learning Model</vt:lpstr>
      <vt:lpstr>    Formulating a Computer Vision Machine Learning Model</vt:lpstr>
      <vt:lpstr>PowerPoint Presentation</vt:lpstr>
      <vt:lpstr>PowerPoint Presentation</vt:lpstr>
      <vt:lpstr>PowerPoint Presentation</vt:lpstr>
      <vt:lpstr>PowerPoint Presentation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PowerPoint Presentation</vt:lpstr>
      <vt:lpstr>    Multi-Class Classifiers</vt:lpstr>
      <vt:lpstr>    Multi-Class Classifiers</vt:lpstr>
      <vt:lpstr>    Multi-Class Classifiers</vt:lpstr>
      <vt:lpstr>    Classification with the Categorical Distribution</vt:lpstr>
      <vt:lpstr>    Classification with the Categorical Distribution</vt:lpstr>
      <vt:lpstr>    Classification with the Categorical Distribution</vt:lpstr>
      <vt:lpstr>    Coding Multi-Class Labels</vt:lpstr>
      <vt:lpstr>    Classification with the Categorical Distribution</vt:lpstr>
      <vt:lpstr>PowerPoint Presentation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Evaluation of Multi-Class Classifiers  </vt:lpstr>
      <vt:lpstr> 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873</cp:revision>
  <cp:lastPrinted>2019-03-10T03:16:43Z</cp:lastPrinted>
  <dcterms:created xsi:type="dcterms:W3CDTF">2013-02-15T23:12:42Z</dcterms:created>
  <dcterms:modified xsi:type="dcterms:W3CDTF">2022-02-17T02:25:11Z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