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p:scale>
          <a:sx n="76" d="100"/>
          <a:sy n="76" d="100"/>
        </p:scale>
        <p:origin x="1912"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en-GB"/>
              <a:t>Click to edit Master title style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D752A69-7AE1-D248-BF28-F99F8D4EB3BF}" type="datetimeFigureOut">
              <a:rPr lang="en-US" smtClean="0"/>
              <a:t>8/25/22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FCB24-7828-104F-85AB-C1B3DC7DE96E}" type="slidenum">
              <a:rPr lang="en-US" smtClean="0"/>
              <a:t>‹#›</a:t>
            </a:fld>
            <a:endParaRPr lang="en-US"/>
          </a:p>
        </p:txBody>
      </p:sp>
    </p:spTree>
    <p:extLst>
      <p:ext uri="{BB962C8B-B14F-4D97-AF65-F5344CB8AC3E}">
        <p14:creationId xmlns:p14="http://schemas.microsoft.com/office/powerpoint/2010/main" val="4021185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752A69-7AE1-D248-BF28-F99F8D4EB3BF}" type="datetimeFigureOut">
              <a:rPr lang="en-US" smtClean="0"/>
              <a:t>8/25/22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FCB24-7828-104F-85AB-C1B3DC7DE96E}" type="slidenum">
              <a:rPr lang="en-US" smtClean="0"/>
              <a:t>‹#›</a:t>
            </a:fld>
            <a:endParaRPr lang="en-US"/>
          </a:p>
        </p:txBody>
      </p:sp>
    </p:spTree>
    <p:extLst>
      <p:ext uri="{BB962C8B-B14F-4D97-AF65-F5344CB8AC3E}">
        <p14:creationId xmlns:p14="http://schemas.microsoft.com/office/powerpoint/2010/main" val="3321085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752A69-7AE1-D248-BF28-F99F8D4EB3BF}" type="datetimeFigureOut">
              <a:rPr lang="en-US" smtClean="0"/>
              <a:t>8/25/22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FCB24-7828-104F-85AB-C1B3DC7DE96E}" type="slidenum">
              <a:rPr lang="en-US" smtClean="0"/>
              <a:t>‹#›</a:t>
            </a:fld>
            <a:endParaRPr lang="en-US"/>
          </a:p>
        </p:txBody>
      </p:sp>
    </p:spTree>
    <p:extLst>
      <p:ext uri="{BB962C8B-B14F-4D97-AF65-F5344CB8AC3E}">
        <p14:creationId xmlns:p14="http://schemas.microsoft.com/office/powerpoint/2010/main" val="3995128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752A69-7AE1-D248-BF28-F99F8D4EB3BF}" type="datetimeFigureOut">
              <a:rPr lang="en-US" smtClean="0"/>
              <a:t>8/25/22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FCB24-7828-104F-85AB-C1B3DC7DE96E}" type="slidenum">
              <a:rPr lang="en-US" smtClean="0"/>
              <a:t>‹#›</a:t>
            </a:fld>
            <a:endParaRPr lang="en-US"/>
          </a:p>
        </p:txBody>
      </p:sp>
    </p:spTree>
    <p:extLst>
      <p:ext uri="{BB962C8B-B14F-4D97-AF65-F5344CB8AC3E}">
        <p14:creationId xmlns:p14="http://schemas.microsoft.com/office/powerpoint/2010/main" val="1526478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en-GB"/>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D752A69-7AE1-D248-BF28-F99F8D4EB3BF}" type="datetimeFigureOut">
              <a:rPr lang="en-US" smtClean="0"/>
              <a:t>8/25/22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FCB24-7828-104F-85AB-C1B3DC7DE96E}" type="slidenum">
              <a:rPr lang="en-US" smtClean="0"/>
              <a:t>‹#›</a:t>
            </a:fld>
            <a:endParaRPr lang="en-US"/>
          </a:p>
        </p:txBody>
      </p:sp>
    </p:spTree>
    <p:extLst>
      <p:ext uri="{BB962C8B-B14F-4D97-AF65-F5344CB8AC3E}">
        <p14:creationId xmlns:p14="http://schemas.microsoft.com/office/powerpoint/2010/main" val="3667636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D752A69-7AE1-D248-BF28-F99F8D4EB3BF}" type="datetimeFigureOut">
              <a:rPr lang="en-US" smtClean="0"/>
              <a:t>8/25/22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FCB24-7828-104F-85AB-C1B3DC7DE96E}" type="slidenum">
              <a:rPr lang="en-US" smtClean="0"/>
              <a:t>‹#›</a:t>
            </a:fld>
            <a:endParaRPr lang="en-US"/>
          </a:p>
        </p:txBody>
      </p:sp>
    </p:spTree>
    <p:extLst>
      <p:ext uri="{BB962C8B-B14F-4D97-AF65-F5344CB8AC3E}">
        <p14:creationId xmlns:p14="http://schemas.microsoft.com/office/powerpoint/2010/main" val="1393053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en-GB"/>
              <a:t>Click to edit Master title style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GB"/>
              <a:t>Click to edit Master text styles</a:t>
            </a:r>
          </a:p>
        </p:txBody>
      </p:sp>
      <p:sp>
        <p:nvSpPr>
          <p:cNvPr id="4" name="Content Placeholder 3"/>
          <p:cNvSpPr>
            <a:spLocks noGrp="1"/>
          </p:cNvSpPr>
          <p:nvPr>
            <p:ph sz="half" idx="2"/>
          </p:nvPr>
        </p:nvSpPr>
        <p:spPr>
          <a:xfrm>
            <a:off x="661334" y="4676140"/>
            <a:ext cx="4061757" cy="68778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GB"/>
              <a:t>Click to edit Master text styles</a:t>
            </a:r>
          </a:p>
        </p:txBody>
      </p:sp>
      <p:sp>
        <p:nvSpPr>
          <p:cNvPr id="6" name="Content Placeholder 5"/>
          <p:cNvSpPr>
            <a:spLocks noGrp="1"/>
          </p:cNvSpPr>
          <p:nvPr>
            <p:ph sz="quarter" idx="4"/>
          </p:nvPr>
        </p:nvSpPr>
        <p:spPr>
          <a:xfrm>
            <a:off x="4860608" y="4676140"/>
            <a:ext cx="4081761" cy="68778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D752A69-7AE1-D248-BF28-F99F8D4EB3BF}" type="datetimeFigureOut">
              <a:rPr lang="en-US" smtClean="0"/>
              <a:t>8/25/22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BFCB24-7828-104F-85AB-C1B3DC7DE96E}" type="slidenum">
              <a:rPr lang="en-US" smtClean="0"/>
              <a:t>‹#›</a:t>
            </a:fld>
            <a:endParaRPr lang="en-US"/>
          </a:p>
        </p:txBody>
      </p:sp>
    </p:spTree>
    <p:extLst>
      <p:ext uri="{BB962C8B-B14F-4D97-AF65-F5344CB8AC3E}">
        <p14:creationId xmlns:p14="http://schemas.microsoft.com/office/powerpoint/2010/main" val="582099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D752A69-7AE1-D248-BF28-F99F8D4EB3BF}" type="datetimeFigureOut">
              <a:rPr lang="en-US" smtClean="0"/>
              <a:t>8/25/22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BFCB24-7828-104F-85AB-C1B3DC7DE96E}" type="slidenum">
              <a:rPr lang="en-US" smtClean="0"/>
              <a:t>‹#›</a:t>
            </a:fld>
            <a:endParaRPr lang="en-US"/>
          </a:p>
        </p:txBody>
      </p:sp>
    </p:spTree>
    <p:extLst>
      <p:ext uri="{BB962C8B-B14F-4D97-AF65-F5344CB8AC3E}">
        <p14:creationId xmlns:p14="http://schemas.microsoft.com/office/powerpoint/2010/main" val="181408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752A69-7AE1-D248-BF28-F99F8D4EB3BF}" type="datetimeFigureOut">
              <a:rPr lang="en-US" smtClean="0"/>
              <a:t>8/25/22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BFCB24-7828-104F-85AB-C1B3DC7DE96E}" type="slidenum">
              <a:rPr lang="en-US" smtClean="0"/>
              <a:t>‹#›</a:t>
            </a:fld>
            <a:endParaRPr lang="en-US"/>
          </a:p>
        </p:txBody>
      </p:sp>
    </p:spTree>
    <p:extLst>
      <p:ext uri="{BB962C8B-B14F-4D97-AF65-F5344CB8AC3E}">
        <p14:creationId xmlns:p14="http://schemas.microsoft.com/office/powerpoint/2010/main" val="72265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GB"/>
              <a:t>Click to edit Master title style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GB"/>
              <a:t>Click to edit Master text styles</a:t>
            </a:r>
          </a:p>
        </p:txBody>
      </p:sp>
      <p:sp>
        <p:nvSpPr>
          <p:cNvPr id="5" name="Date Placeholder 4"/>
          <p:cNvSpPr>
            <a:spLocks noGrp="1"/>
          </p:cNvSpPr>
          <p:nvPr>
            <p:ph type="dt" sz="half" idx="10"/>
          </p:nvPr>
        </p:nvSpPr>
        <p:spPr/>
        <p:txBody>
          <a:bodyPr/>
          <a:lstStyle/>
          <a:p>
            <a:fld id="{DD752A69-7AE1-D248-BF28-F99F8D4EB3BF}" type="datetimeFigureOut">
              <a:rPr lang="en-US" smtClean="0"/>
              <a:t>8/25/22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FCB24-7828-104F-85AB-C1B3DC7DE96E}" type="slidenum">
              <a:rPr lang="en-US" smtClean="0"/>
              <a:t>‹#›</a:t>
            </a:fld>
            <a:endParaRPr lang="en-US"/>
          </a:p>
        </p:txBody>
      </p:sp>
    </p:spTree>
    <p:extLst>
      <p:ext uri="{BB962C8B-B14F-4D97-AF65-F5344CB8AC3E}">
        <p14:creationId xmlns:p14="http://schemas.microsoft.com/office/powerpoint/2010/main" val="256973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GB"/>
              <a:t>Click to edit Master title style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GB"/>
              <a:t>Click icon to add picture</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GB"/>
              <a:t>Click to edit Master text styles</a:t>
            </a:r>
          </a:p>
        </p:txBody>
      </p:sp>
      <p:sp>
        <p:nvSpPr>
          <p:cNvPr id="5" name="Date Placeholder 4"/>
          <p:cNvSpPr>
            <a:spLocks noGrp="1"/>
          </p:cNvSpPr>
          <p:nvPr>
            <p:ph type="dt" sz="half" idx="10"/>
          </p:nvPr>
        </p:nvSpPr>
        <p:spPr/>
        <p:txBody>
          <a:bodyPr/>
          <a:lstStyle/>
          <a:p>
            <a:fld id="{DD752A69-7AE1-D248-BF28-F99F8D4EB3BF}" type="datetimeFigureOut">
              <a:rPr lang="en-US" smtClean="0"/>
              <a:t>8/25/22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FCB24-7828-104F-85AB-C1B3DC7DE96E}" type="slidenum">
              <a:rPr lang="en-US" smtClean="0"/>
              <a:t>‹#›</a:t>
            </a:fld>
            <a:endParaRPr lang="en-US"/>
          </a:p>
        </p:txBody>
      </p:sp>
    </p:spTree>
    <p:extLst>
      <p:ext uri="{BB962C8B-B14F-4D97-AF65-F5344CB8AC3E}">
        <p14:creationId xmlns:p14="http://schemas.microsoft.com/office/powerpoint/2010/main" val="341444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DD752A69-7AE1-D248-BF28-F99F8D4EB3BF}" type="datetimeFigureOut">
              <a:rPr lang="en-US" smtClean="0"/>
              <a:t>8/25/22</a:t>
            </a:fld>
            <a:endParaRPr lang="en-US"/>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99BFCB24-7828-104F-85AB-C1B3DC7DE96E}" type="slidenum">
              <a:rPr lang="en-US" smtClean="0"/>
              <a:t>‹#›</a:t>
            </a:fld>
            <a:endParaRPr lang="en-US"/>
          </a:p>
        </p:txBody>
      </p:sp>
    </p:spTree>
    <p:extLst>
      <p:ext uri="{BB962C8B-B14F-4D97-AF65-F5344CB8AC3E}">
        <p14:creationId xmlns:p14="http://schemas.microsoft.com/office/powerpoint/2010/main" val="17387132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00;p2">
            <a:extLst>
              <a:ext uri="{FF2B5EF4-FFF2-40B4-BE49-F238E27FC236}">
                <a16:creationId xmlns:a16="http://schemas.microsoft.com/office/drawing/2014/main" id="{00B460C9-58B7-63D1-0636-2AD7F24761C3}"/>
              </a:ext>
            </a:extLst>
          </p:cNvPr>
          <p:cNvSpPr txBox="1">
            <a:spLocks/>
          </p:cNvSpPr>
          <p:nvPr/>
        </p:nvSpPr>
        <p:spPr>
          <a:xfrm>
            <a:off x="366790" y="208208"/>
            <a:ext cx="6863189" cy="600075"/>
          </a:xfrm>
          <a:prstGeom prst="rect">
            <a:avLst/>
          </a:prstGeom>
          <a:noFill/>
          <a:ln>
            <a:noFill/>
          </a:ln>
        </p:spPr>
        <p:txBody>
          <a:bodyPr spcFirstLastPara="1" vert="horz" wrap="square" lIns="0" tIns="0" rIns="0" bIns="0" rtlCol="0" anchor="t" anchorCtr="0">
            <a:no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a:lnSpc>
                <a:spcPct val="100000"/>
              </a:lnSpc>
              <a:buClr>
                <a:schemeClr val="lt1"/>
              </a:buClr>
            </a:pPr>
            <a:r>
              <a:rPr lang="en-GB" sz="2520" b="1" dirty="0">
                <a:solidFill>
                  <a:schemeClr val="tx1">
                    <a:lumMod val="95000"/>
                    <a:lumOff val="5000"/>
                  </a:schemeClr>
                </a:solidFill>
                <a:latin typeface="Arial" panose="020B0604020202020204" pitchFamily="34" charset="0"/>
                <a:cs typeface="Arial" panose="020B0604020202020204" pitchFamily="34" charset="0"/>
              </a:rPr>
              <a:t>Confirmation Bias Emerges from an Approximation to Bayesian Reasoning</a:t>
            </a:r>
          </a:p>
        </p:txBody>
      </p:sp>
      <p:sp>
        <p:nvSpPr>
          <p:cNvPr id="7" name="Google Shape;201;p2">
            <a:extLst>
              <a:ext uri="{FF2B5EF4-FFF2-40B4-BE49-F238E27FC236}">
                <a16:creationId xmlns:a16="http://schemas.microsoft.com/office/drawing/2014/main" id="{CC2A6B12-A99C-FA67-EE9D-44AD41BDA593}"/>
              </a:ext>
            </a:extLst>
          </p:cNvPr>
          <p:cNvSpPr txBox="1">
            <a:spLocks/>
          </p:cNvSpPr>
          <p:nvPr/>
        </p:nvSpPr>
        <p:spPr>
          <a:xfrm>
            <a:off x="388216" y="964017"/>
            <a:ext cx="8984430" cy="302163"/>
          </a:xfrm>
          <a:prstGeom prst="rect">
            <a:avLst/>
          </a:prstGeom>
          <a:noFill/>
          <a:ln>
            <a:noFill/>
          </a:ln>
        </p:spPr>
        <p:txBody>
          <a:bodyPr spcFirstLastPara="1" vert="horz" wrap="square" lIns="0" tIns="0" rIns="0" bIns="0" rtlCol="0" anchor="t" anchorCtr="0">
            <a:no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buClr>
                <a:schemeClr val="lt1"/>
              </a:buClr>
              <a:buSzPts val="1800"/>
              <a:buFont typeface="Arial" panose="020B0604020202020204" pitchFamily="34" charset="0"/>
              <a:buNone/>
            </a:pPr>
            <a:r>
              <a:rPr lang="en-GB" sz="1260" dirty="0">
                <a:solidFill>
                  <a:schemeClr val="tx1">
                    <a:lumMod val="95000"/>
                    <a:lumOff val="5000"/>
                  </a:schemeClr>
                </a:solidFill>
                <a:latin typeface="Arial" panose="020B0604020202020204" pitchFamily="34" charset="0"/>
                <a:cs typeface="Arial" panose="020B0604020202020204" pitchFamily="34" charset="0"/>
              </a:rPr>
              <a:t>Charlie Pilgrim (collaborators: Adam Sanborn, Eugene Malthouse, Thomas T Hills)</a:t>
            </a:r>
          </a:p>
        </p:txBody>
      </p:sp>
      <p:sp>
        <p:nvSpPr>
          <p:cNvPr id="8" name="Google Shape;199;p2">
            <a:extLst>
              <a:ext uri="{FF2B5EF4-FFF2-40B4-BE49-F238E27FC236}">
                <a16:creationId xmlns:a16="http://schemas.microsoft.com/office/drawing/2014/main" id="{8EB7A89A-F926-B7CA-9C81-23A5B1C2D912}"/>
              </a:ext>
            </a:extLst>
          </p:cNvPr>
          <p:cNvSpPr txBox="1">
            <a:spLocks/>
          </p:cNvSpPr>
          <p:nvPr/>
        </p:nvSpPr>
        <p:spPr>
          <a:xfrm>
            <a:off x="366790" y="3587519"/>
            <a:ext cx="3955184" cy="2082542"/>
          </a:xfrm>
          <a:prstGeom prst="rect">
            <a:avLst/>
          </a:prstGeom>
          <a:noFill/>
          <a:ln>
            <a:noFill/>
          </a:ln>
        </p:spPr>
        <p:txBody>
          <a:bodyPr spcFirstLastPara="1" vert="horz" wrap="square" lIns="0" tIns="0" rIns="0" bIns="0" rtlCol="0" anchor="t" anchorCtr="0">
            <a:no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buClr>
                <a:schemeClr val="lt1"/>
              </a:buClr>
              <a:buSzPts val="1800"/>
              <a:buFont typeface="Arial" panose="020B0604020202020204" pitchFamily="34" charset="0"/>
              <a:buNone/>
            </a:pPr>
            <a:r>
              <a:rPr lang="en-GB" sz="1890" b="1" dirty="0">
                <a:solidFill>
                  <a:schemeClr val="tx1">
                    <a:lumMod val="95000"/>
                    <a:lumOff val="5000"/>
                  </a:schemeClr>
                </a:solidFill>
                <a:latin typeface="Arial" panose="020B0604020202020204" pitchFamily="34" charset="0"/>
                <a:cs typeface="Arial" panose="020B0604020202020204" pitchFamily="34" charset="0"/>
              </a:rPr>
              <a:t>_____________________________</a:t>
            </a:r>
          </a:p>
          <a:p>
            <a:pPr marL="0" indent="0">
              <a:buClr>
                <a:schemeClr val="lt1"/>
              </a:buClr>
              <a:buSzPts val="1800"/>
              <a:buNone/>
            </a:pPr>
            <a:r>
              <a:rPr lang="en-GB" sz="1600" b="1" dirty="0">
                <a:solidFill>
                  <a:schemeClr val="tx1">
                    <a:lumMod val="95000"/>
                    <a:lumOff val="5000"/>
                  </a:schemeClr>
                </a:solidFill>
                <a:latin typeface="Arial" panose="020B0604020202020204" pitchFamily="34" charset="0"/>
                <a:cs typeface="Arial" panose="020B0604020202020204" pitchFamily="34" charset="0"/>
              </a:rPr>
              <a:t>1. Source Reliability</a:t>
            </a:r>
          </a:p>
          <a:p>
            <a:pPr marL="0" indent="0">
              <a:buClr>
                <a:schemeClr val="lt1"/>
              </a:buClr>
              <a:buSzPts val="1800"/>
              <a:buNone/>
            </a:pPr>
            <a:r>
              <a:rPr lang="en-GB" sz="1200" b="1" dirty="0">
                <a:solidFill>
                  <a:schemeClr val="tx1">
                    <a:lumMod val="95000"/>
                    <a:lumOff val="5000"/>
                  </a:schemeClr>
                </a:solidFill>
                <a:latin typeface="Arial" panose="020B0604020202020204" pitchFamily="34" charset="0"/>
                <a:cs typeface="Arial" panose="020B0604020202020204" pitchFamily="34" charset="0"/>
              </a:rPr>
              <a:t>How reliable is Bob?</a:t>
            </a:r>
          </a:p>
          <a:p>
            <a:pPr marL="0" indent="0">
              <a:buClr>
                <a:schemeClr val="lt1"/>
              </a:buClr>
              <a:buSzPts val="1800"/>
              <a:buNone/>
            </a:pPr>
            <a:r>
              <a:rPr lang="en-GB" sz="1200" b="1" dirty="0">
                <a:solidFill>
                  <a:schemeClr val="tx1">
                    <a:lumMod val="95000"/>
                    <a:lumOff val="5000"/>
                  </a:schemeClr>
                </a:solidFill>
                <a:latin typeface="Arial" panose="020B0604020202020204" pitchFamily="34" charset="0"/>
                <a:cs typeface="Arial" panose="020B0604020202020204" pitchFamily="34" charset="0"/>
              </a:rPr>
              <a:t>People track source reliability. [2,3]</a:t>
            </a:r>
          </a:p>
          <a:p>
            <a:pPr marL="0" indent="0">
              <a:buClr>
                <a:schemeClr val="lt1"/>
              </a:buClr>
              <a:buSzPts val="1800"/>
              <a:buNone/>
            </a:pPr>
            <a:endParaRPr lang="en-GB" sz="1890" b="1" dirty="0">
              <a:solidFill>
                <a:schemeClr val="tx1">
                  <a:lumMod val="95000"/>
                  <a:lumOff val="5000"/>
                </a:schemeClr>
              </a:solidFill>
              <a:latin typeface="Arial" panose="020B0604020202020204" pitchFamily="34" charset="0"/>
              <a:cs typeface="Arial" panose="020B0604020202020204" pitchFamily="34" charset="0"/>
            </a:endParaRPr>
          </a:p>
          <a:p>
            <a:pPr marL="0" indent="0">
              <a:buClr>
                <a:schemeClr val="lt1"/>
              </a:buClr>
              <a:buSzPts val="1800"/>
              <a:buNone/>
            </a:pPr>
            <a:endParaRPr lang="en-GB" sz="1890" b="1" dirty="0">
              <a:solidFill>
                <a:schemeClr val="tx1">
                  <a:lumMod val="95000"/>
                  <a:lumOff val="5000"/>
                </a:schemeClr>
              </a:solidFill>
              <a:latin typeface="Arial" panose="020B0604020202020204" pitchFamily="34" charset="0"/>
              <a:cs typeface="Arial" panose="020B0604020202020204" pitchFamily="34" charset="0"/>
            </a:endParaRPr>
          </a:p>
          <a:p>
            <a:pPr marL="0" indent="0">
              <a:buClr>
                <a:schemeClr val="lt1"/>
              </a:buClr>
              <a:buSzPts val="1800"/>
              <a:buNone/>
            </a:pPr>
            <a:endParaRPr lang="en-GB" sz="1890" b="1" dirty="0">
              <a:solidFill>
                <a:schemeClr val="tx1">
                  <a:lumMod val="95000"/>
                  <a:lumOff val="5000"/>
                </a:schemeClr>
              </a:solidFill>
              <a:latin typeface="Arial" panose="020B0604020202020204" pitchFamily="34" charset="0"/>
              <a:cs typeface="Arial" panose="020B0604020202020204" pitchFamily="34" charset="0"/>
            </a:endParaRPr>
          </a:p>
          <a:p>
            <a:pPr marL="0" indent="0">
              <a:buClr>
                <a:schemeClr val="lt1"/>
              </a:buClr>
              <a:buSzPts val="1800"/>
              <a:buNone/>
            </a:pPr>
            <a:endParaRPr lang="en-GB" sz="1890" b="1" dirty="0">
              <a:solidFill>
                <a:schemeClr val="tx1">
                  <a:lumMod val="95000"/>
                  <a:lumOff val="5000"/>
                </a:schemeClr>
              </a:solidFill>
              <a:latin typeface="Arial" panose="020B0604020202020204" pitchFamily="34" charset="0"/>
              <a:cs typeface="Arial" panose="020B0604020202020204" pitchFamily="34" charset="0"/>
            </a:endParaRPr>
          </a:p>
          <a:p>
            <a:pPr marL="457200" indent="-457200">
              <a:buClr>
                <a:schemeClr val="lt1"/>
              </a:buClr>
              <a:buSzPts val="1800"/>
              <a:buFont typeface="Arial" panose="020B0604020202020204" pitchFamily="34" charset="0"/>
              <a:buAutoNum type="arabicPeriod"/>
            </a:pPr>
            <a:endParaRPr lang="en-GB" sz="189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9" name="Google Shape;199;p2">
            <a:extLst>
              <a:ext uri="{FF2B5EF4-FFF2-40B4-BE49-F238E27FC236}">
                <a16:creationId xmlns:a16="http://schemas.microsoft.com/office/drawing/2014/main" id="{A306857F-9DE7-11CD-73C8-78E6627C2AD3}"/>
              </a:ext>
            </a:extLst>
          </p:cNvPr>
          <p:cNvSpPr txBox="1">
            <a:spLocks/>
          </p:cNvSpPr>
          <p:nvPr/>
        </p:nvSpPr>
        <p:spPr>
          <a:xfrm>
            <a:off x="366790" y="1054309"/>
            <a:ext cx="8984430" cy="735210"/>
          </a:xfrm>
          <a:prstGeom prst="rect">
            <a:avLst/>
          </a:prstGeom>
          <a:noFill/>
          <a:ln>
            <a:noFill/>
          </a:ln>
        </p:spPr>
        <p:txBody>
          <a:bodyPr spcFirstLastPara="1" vert="horz" wrap="square" lIns="0" tIns="0" rIns="0" bIns="0" rtlCol="0" anchor="t" anchorCtr="0">
            <a:no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buClr>
                <a:schemeClr val="lt1"/>
              </a:buClr>
              <a:buSzPts val="1800"/>
              <a:buNone/>
            </a:pPr>
            <a:r>
              <a:rPr lang="en-GB" sz="1890" b="1" dirty="0">
                <a:solidFill>
                  <a:schemeClr val="tx1">
                    <a:lumMod val="95000"/>
                    <a:lumOff val="5000"/>
                  </a:schemeClr>
                </a:solidFill>
              </a:rPr>
              <a:t>_________________________________________________________________________</a:t>
            </a:r>
          </a:p>
          <a:p>
            <a:pPr marL="0" indent="0">
              <a:buClr>
                <a:schemeClr val="lt1"/>
              </a:buClr>
              <a:buSzPts val="1800"/>
              <a:buFont typeface="Arial" panose="020B0604020202020204" pitchFamily="34" charset="0"/>
              <a:buNone/>
            </a:pPr>
            <a:endParaRPr lang="en-GB" sz="1890" b="1" dirty="0">
              <a:solidFill>
                <a:schemeClr val="tx1">
                  <a:lumMod val="95000"/>
                  <a:lumOff val="5000"/>
                </a:schemeClr>
              </a:solidFill>
            </a:endParaRPr>
          </a:p>
        </p:txBody>
      </p:sp>
      <p:sp>
        <p:nvSpPr>
          <p:cNvPr id="10" name="Google Shape;199;p2">
            <a:extLst>
              <a:ext uri="{FF2B5EF4-FFF2-40B4-BE49-F238E27FC236}">
                <a16:creationId xmlns:a16="http://schemas.microsoft.com/office/drawing/2014/main" id="{79351591-2B91-BC32-DB9A-E3F2F4287EDC}"/>
              </a:ext>
            </a:extLst>
          </p:cNvPr>
          <p:cNvSpPr txBox="1">
            <a:spLocks/>
          </p:cNvSpPr>
          <p:nvPr/>
        </p:nvSpPr>
        <p:spPr>
          <a:xfrm>
            <a:off x="5794831" y="1528089"/>
            <a:ext cx="3303165" cy="1966194"/>
          </a:xfrm>
          <a:prstGeom prst="rect">
            <a:avLst/>
          </a:prstGeom>
          <a:noFill/>
          <a:ln>
            <a:noFill/>
          </a:ln>
        </p:spPr>
        <p:txBody>
          <a:bodyPr spcFirstLastPara="1" vert="horz" wrap="square" lIns="0" tIns="0" rIns="0" bIns="0" rtlCol="0" anchor="t" anchorCtr="0">
            <a:no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buClr>
                <a:schemeClr val="lt1"/>
              </a:buClr>
              <a:buSzPts val="1800"/>
              <a:buNone/>
            </a:pPr>
            <a:r>
              <a:rPr lang="en-GB" sz="1600" i="1" dirty="0">
                <a:latin typeface="Arial" panose="020B0604020202020204" pitchFamily="34" charset="0"/>
                <a:cs typeface="Arial" panose="020B0604020202020204" pitchFamily="34" charset="0"/>
              </a:rPr>
              <a:t>Confirmation bias</a:t>
            </a:r>
            <a:r>
              <a:rPr lang="en-GB" sz="1600" dirty="0">
                <a:latin typeface="Arial" panose="020B0604020202020204" pitchFamily="34" charset="0"/>
                <a:cs typeface="Arial" panose="020B0604020202020204" pitchFamily="34" charset="0"/>
              </a:rPr>
              <a:t>, as the term is typically used in the psychological literature, connotes the seeking or interpreting of evidence in ways that are partial to existing beliefs, expectations, or a hypothesis in hand.[1]</a:t>
            </a:r>
            <a:endParaRPr lang="en-GB" sz="16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1" name="Google Shape;199;p2">
            <a:extLst>
              <a:ext uri="{FF2B5EF4-FFF2-40B4-BE49-F238E27FC236}">
                <a16:creationId xmlns:a16="http://schemas.microsoft.com/office/drawing/2014/main" id="{56CA5910-326C-2DD1-2510-BE892E55918D}"/>
              </a:ext>
            </a:extLst>
          </p:cNvPr>
          <p:cNvSpPr txBox="1">
            <a:spLocks/>
          </p:cNvSpPr>
          <p:nvPr/>
        </p:nvSpPr>
        <p:spPr>
          <a:xfrm>
            <a:off x="366790" y="1509584"/>
            <a:ext cx="3955185" cy="2448825"/>
          </a:xfrm>
          <a:prstGeom prst="rect">
            <a:avLst/>
          </a:prstGeom>
          <a:noFill/>
          <a:ln>
            <a:noFill/>
          </a:ln>
        </p:spPr>
        <p:txBody>
          <a:bodyPr spcFirstLastPara="1" vert="horz" wrap="square" lIns="0" tIns="0" rIns="0" bIns="0" rtlCol="0" anchor="t" anchorCtr="0">
            <a:no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buClr>
                <a:schemeClr val="lt1"/>
              </a:buClr>
              <a:buSzPts val="1800"/>
              <a:buFont typeface="Arial" panose="020B0604020202020204" pitchFamily="34" charset="0"/>
              <a:buNone/>
            </a:pPr>
            <a:r>
              <a:rPr lang="en-GB" sz="1600" b="1" dirty="0">
                <a:solidFill>
                  <a:schemeClr val="tx1">
                    <a:lumMod val="95000"/>
                    <a:lumOff val="5000"/>
                  </a:schemeClr>
                </a:solidFill>
                <a:latin typeface="Arial" panose="020B0604020202020204" pitchFamily="34" charset="0"/>
                <a:cs typeface="Arial" panose="020B0604020202020204" pitchFamily="34" charset="0"/>
              </a:rPr>
              <a:t>BIASR Model</a:t>
            </a:r>
          </a:p>
          <a:p>
            <a:pPr marL="457200" indent="-457200">
              <a:buClr>
                <a:schemeClr val="lt1"/>
              </a:buClr>
              <a:buSzPts val="1800"/>
              <a:buFont typeface="Arial" panose="020B0604020202020204" pitchFamily="34" charset="0"/>
              <a:buAutoNum type="arabicPeriod"/>
            </a:pPr>
            <a:r>
              <a:rPr lang="en-GB" sz="1600" b="1" dirty="0">
                <a:solidFill>
                  <a:schemeClr val="tx1">
                    <a:lumMod val="95000"/>
                    <a:lumOff val="5000"/>
                  </a:schemeClr>
                </a:solidFill>
                <a:latin typeface="Arial" panose="020B0604020202020204" pitchFamily="34" charset="0"/>
                <a:cs typeface="Arial" panose="020B0604020202020204" pitchFamily="34" charset="0"/>
              </a:rPr>
              <a:t>1. Source Reliability, R</a:t>
            </a:r>
          </a:p>
          <a:p>
            <a:pPr marL="457200" indent="-457200">
              <a:buClr>
                <a:schemeClr val="lt1"/>
              </a:buClr>
              <a:buSzPts val="1800"/>
              <a:buFont typeface="Arial" panose="020B0604020202020204" pitchFamily="34" charset="0"/>
              <a:buAutoNum type="arabicPeriod"/>
            </a:pPr>
            <a:r>
              <a:rPr lang="en-GB" sz="1600" b="1" dirty="0">
                <a:solidFill>
                  <a:schemeClr val="tx1">
                    <a:lumMod val="95000"/>
                    <a:lumOff val="5000"/>
                  </a:schemeClr>
                </a:solidFill>
                <a:latin typeface="Arial" panose="020B0604020202020204" pitchFamily="34" charset="0"/>
                <a:cs typeface="Arial" panose="020B0604020202020204" pitchFamily="34" charset="0"/>
              </a:rPr>
              <a:t>2. Simultaneous updating, P(H,R|D)</a:t>
            </a:r>
          </a:p>
          <a:p>
            <a:pPr marL="457200" indent="-457200">
              <a:buClr>
                <a:schemeClr val="lt1"/>
              </a:buClr>
              <a:buSzPts val="1800"/>
              <a:buFont typeface="Arial" panose="020B0604020202020204" pitchFamily="34" charset="0"/>
              <a:buAutoNum type="arabicPeriod"/>
            </a:pPr>
            <a:r>
              <a:rPr lang="en-GB" sz="1600" b="1" dirty="0">
                <a:solidFill>
                  <a:schemeClr val="tx1">
                    <a:lumMod val="95000"/>
                    <a:lumOff val="5000"/>
                  </a:schemeClr>
                </a:solidFill>
                <a:latin typeface="Arial" panose="020B0604020202020204" pitchFamily="34" charset="0"/>
                <a:cs typeface="Arial" panose="020B0604020202020204" pitchFamily="34" charset="0"/>
              </a:rPr>
              <a:t>3. Independence Approximation,  P(H)P(R) ≈ P(H,R)</a:t>
            </a:r>
          </a:p>
          <a:p>
            <a:pPr marL="457200" indent="-457200">
              <a:buClr>
                <a:schemeClr val="lt1"/>
              </a:buClr>
              <a:buSzPts val="1800"/>
              <a:buFont typeface="Arial" panose="020B0604020202020204" pitchFamily="34" charset="0"/>
              <a:buAutoNum type="arabicPeriod"/>
            </a:pPr>
            <a:r>
              <a:rPr lang="en-GB" sz="1600" b="1" dirty="0">
                <a:solidFill>
                  <a:schemeClr val="tx1">
                    <a:lumMod val="95000"/>
                    <a:lumOff val="5000"/>
                  </a:schemeClr>
                </a:solidFill>
                <a:latin typeface="Arial" panose="020B0604020202020204" pitchFamily="34" charset="0"/>
                <a:cs typeface="Arial" panose="020B0604020202020204" pitchFamily="34" charset="0"/>
              </a:rPr>
              <a:t>4. Sequential Updating</a:t>
            </a:r>
          </a:p>
        </p:txBody>
      </p:sp>
      <p:pic>
        <p:nvPicPr>
          <p:cNvPr id="13" name="Graphic 12" descr="Open quotation mark with solid fill">
            <a:extLst>
              <a:ext uri="{FF2B5EF4-FFF2-40B4-BE49-F238E27FC236}">
                <a16:creationId xmlns:a16="http://schemas.microsoft.com/office/drawing/2014/main" id="{A9B5F386-1F61-50E9-D49C-ABE7465B990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00600" y="1474214"/>
            <a:ext cx="914400" cy="914400"/>
          </a:xfrm>
          <a:prstGeom prst="rect">
            <a:avLst/>
          </a:prstGeom>
        </p:spPr>
      </p:pic>
      <p:sp>
        <p:nvSpPr>
          <p:cNvPr id="14" name="Google Shape;199;p2">
            <a:extLst>
              <a:ext uri="{FF2B5EF4-FFF2-40B4-BE49-F238E27FC236}">
                <a16:creationId xmlns:a16="http://schemas.microsoft.com/office/drawing/2014/main" id="{EA63F16A-0FE5-5C26-38A8-2C672D48AD91}"/>
              </a:ext>
            </a:extLst>
          </p:cNvPr>
          <p:cNvSpPr txBox="1">
            <a:spLocks/>
          </p:cNvSpPr>
          <p:nvPr/>
        </p:nvSpPr>
        <p:spPr>
          <a:xfrm>
            <a:off x="366790" y="3343678"/>
            <a:ext cx="8984430" cy="735210"/>
          </a:xfrm>
          <a:prstGeom prst="rect">
            <a:avLst/>
          </a:prstGeom>
          <a:noFill/>
          <a:ln>
            <a:noFill/>
          </a:ln>
        </p:spPr>
        <p:txBody>
          <a:bodyPr spcFirstLastPara="1" vert="horz" wrap="square" lIns="0" tIns="0" rIns="0" bIns="0" rtlCol="0" anchor="t" anchorCtr="0">
            <a:no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buClr>
                <a:schemeClr val="lt1"/>
              </a:buClr>
              <a:buSzPts val="1800"/>
              <a:buNone/>
            </a:pPr>
            <a:r>
              <a:rPr lang="en-GB" sz="1890" b="1" dirty="0">
                <a:solidFill>
                  <a:schemeClr val="tx1">
                    <a:lumMod val="95000"/>
                    <a:lumOff val="5000"/>
                  </a:schemeClr>
                </a:solidFill>
              </a:rPr>
              <a:t>_________________________________________________________________________</a:t>
            </a:r>
          </a:p>
          <a:p>
            <a:pPr marL="0" indent="0">
              <a:buClr>
                <a:schemeClr val="lt1"/>
              </a:buClr>
              <a:buSzPts val="1800"/>
              <a:buFont typeface="Arial" panose="020B0604020202020204" pitchFamily="34" charset="0"/>
              <a:buNone/>
            </a:pPr>
            <a:endParaRPr lang="en-GB" sz="1890" b="1" dirty="0">
              <a:solidFill>
                <a:schemeClr val="tx1">
                  <a:lumMod val="95000"/>
                  <a:lumOff val="5000"/>
                </a:schemeClr>
              </a:solidFill>
            </a:endParaRPr>
          </a:p>
        </p:txBody>
      </p:sp>
      <p:sp>
        <p:nvSpPr>
          <p:cNvPr id="15" name="Google Shape;199;p2">
            <a:extLst>
              <a:ext uri="{FF2B5EF4-FFF2-40B4-BE49-F238E27FC236}">
                <a16:creationId xmlns:a16="http://schemas.microsoft.com/office/drawing/2014/main" id="{FEAB7A0F-C395-A784-D55F-B79DE6E5A036}"/>
              </a:ext>
            </a:extLst>
          </p:cNvPr>
          <p:cNvSpPr txBox="1">
            <a:spLocks/>
          </p:cNvSpPr>
          <p:nvPr/>
        </p:nvSpPr>
        <p:spPr>
          <a:xfrm>
            <a:off x="366790" y="5837625"/>
            <a:ext cx="3955184" cy="3633166"/>
          </a:xfrm>
          <a:prstGeom prst="rect">
            <a:avLst/>
          </a:prstGeom>
          <a:noFill/>
          <a:ln>
            <a:noFill/>
          </a:ln>
        </p:spPr>
        <p:txBody>
          <a:bodyPr spcFirstLastPara="1" vert="horz" wrap="square" lIns="0" tIns="0" rIns="0" bIns="0" rtlCol="0" anchor="t" anchorCtr="0">
            <a:no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buClr>
                <a:schemeClr val="lt1"/>
              </a:buClr>
              <a:buSzPts val="1800"/>
              <a:buFont typeface="Arial" panose="020B0604020202020204" pitchFamily="34" charset="0"/>
              <a:buNone/>
            </a:pPr>
            <a:r>
              <a:rPr lang="en-GB" sz="1890" b="1" dirty="0">
                <a:solidFill>
                  <a:schemeClr val="tx1">
                    <a:lumMod val="95000"/>
                    <a:lumOff val="5000"/>
                  </a:schemeClr>
                </a:solidFill>
                <a:latin typeface="Arial" panose="020B0604020202020204" pitchFamily="34" charset="0"/>
                <a:cs typeface="Arial" panose="020B0604020202020204" pitchFamily="34" charset="0"/>
              </a:rPr>
              <a:t>_____________________________</a:t>
            </a:r>
          </a:p>
          <a:p>
            <a:pPr marL="0" indent="0">
              <a:buClr>
                <a:schemeClr val="lt1"/>
              </a:buClr>
              <a:buSzPts val="1800"/>
              <a:buNone/>
            </a:pPr>
            <a:r>
              <a:rPr lang="en-GB" sz="1600" b="1" dirty="0">
                <a:solidFill>
                  <a:schemeClr val="tx1">
                    <a:lumMod val="95000"/>
                    <a:lumOff val="5000"/>
                  </a:schemeClr>
                </a:solidFill>
                <a:latin typeface="Arial" panose="020B0604020202020204" pitchFamily="34" charset="0"/>
                <a:cs typeface="Arial" panose="020B0604020202020204" pitchFamily="34" charset="0"/>
              </a:rPr>
              <a:t>2. Simultaneous updating</a:t>
            </a:r>
          </a:p>
          <a:p>
            <a:pPr marL="0" indent="0">
              <a:buClr>
                <a:schemeClr val="lt1"/>
              </a:buClr>
              <a:buSzPts val="1800"/>
              <a:buNone/>
            </a:pPr>
            <a:r>
              <a:rPr lang="en-GB" sz="1200" b="1" dirty="0">
                <a:solidFill>
                  <a:schemeClr val="tx1">
                    <a:lumMod val="95000"/>
                    <a:lumOff val="5000"/>
                  </a:schemeClr>
                </a:solidFill>
                <a:latin typeface="Arial" panose="020B0604020202020204" pitchFamily="34" charset="0"/>
                <a:cs typeface="Arial" panose="020B0604020202020204" pitchFamily="34" charset="0"/>
              </a:rPr>
              <a:t>Someone tells you Elvis is outside. How reliable are they?</a:t>
            </a:r>
          </a:p>
          <a:p>
            <a:pPr marL="0" indent="0">
              <a:buClr>
                <a:schemeClr val="lt1"/>
              </a:buClr>
              <a:buSzPts val="1800"/>
              <a:buNone/>
            </a:pPr>
            <a:r>
              <a:rPr lang="en-GB" sz="1200" b="1" dirty="0">
                <a:solidFill>
                  <a:schemeClr val="tx1">
                    <a:lumMod val="95000"/>
                    <a:lumOff val="5000"/>
                  </a:schemeClr>
                </a:solidFill>
                <a:latin typeface="Arial" panose="020B0604020202020204" pitchFamily="34" charset="0"/>
                <a:cs typeface="Arial" panose="020B0604020202020204" pitchFamily="34" charset="0"/>
              </a:rPr>
              <a:t>People update beliefs together. [4, 5]</a:t>
            </a:r>
          </a:p>
          <a:p>
            <a:pPr marL="0" indent="0">
              <a:buClr>
                <a:schemeClr val="lt1"/>
              </a:buClr>
              <a:buSzPts val="1800"/>
              <a:buNone/>
            </a:pPr>
            <a:endParaRPr lang="en-GB" sz="1890" b="1" dirty="0">
              <a:solidFill>
                <a:schemeClr val="tx1">
                  <a:lumMod val="95000"/>
                  <a:lumOff val="5000"/>
                </a:schemeClr>
              </a:solidFill>
              <a:latin typeface="Arial" panose="020B0604020202020204" pitchFamily="34" charset="0"/>
              <a:cs typeface="Arial" panose="020B0604020202020204" pitchFamily="34" charset="0"/>
            </a:endParaRPr>
          </a:p>
          <a:p>
            <a:pPr marL="0" indent="0">
              <a:buClr>
                <a:schemeClr val="lt1"/>
              </a:buClr>
              <a:buSzPts val="1800"/>
              <a:buNone/>
            </a:pPr>
            <a:endParaRPr lang="en-GB" sz="1890" b="1" dirty="0">
              <a:solidFill>
                <a:schemeClr val="tx1">
                  <a:lumMod val="95000"/>
                  <a:lumOff val="5000"/>
                </a:schemeClr>
              </a:solidFill>
              <a:latin typeface="Arial" panose="020B0604020202020204" pitchFamily="34" charset="0"/>
              <a:cs typeface="Arial" panose="020B0604020202020204" pitchFamily="34" charset="0"/>
            </a:endParaRPr>
          </a:p>
          <a:p>
            <a:pPr marL="457200" indent="-457200">
              <a:buClr>
                <a:schemeClr val="lt1"/>
              </a:buClr>
              <a:buSzPts val="1800"/>
              <a:buFont typeface="Arial" panose="020B0604020202020204" pitchFamily="34" charset="0"/>
              <a:buAutoNum type="arabicPeriod"/>
            </a:pPr>
            <a:endParaRPr lang="en-GB" sz="1890" b="1"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17" name="Graphic 16" descr="Smiling face outline with solid fill">
            <a:extLst>
              <a:ext uri="{FF2B5EF4-FFF2-40B4-BE49-F238E27FC236}">
                <a16:creationId xmlns:a16="http://schemas.microsoft.com/office/drawing/2014/main" id="{99A4A76E-12BD-3DF1-C56E-62BD7BA16B9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48331" y="5144503"/>
            <a:ext cx="507708" cy="507708"/>
          </a:xfrm>
          <a:prstGeom prst="rect">
            <a:avLst/>
          </a:prstGeom>
        </p:spPr>
      </p:pic>
      <p:pic>
        <p:nvPicPr>
          <p:cNvPr id="18" name="Graphic 17" descr="Smiling face outline with solid fill">
            <a:extLst>
              <a:ext uri="{FF2B5EF4-FFF2-40B4-BE49-F238E27FC236}">
                <a16:creationId xmlns:a16="http://schemas.microsoft.com/office/drawing/2014/main" id="{66F9497F-C037-BAC6-6198-6179D10515D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38623" y="5144503"/>
            <a:ext cx="507708" cy="507708"/>
          </a:xfrm>
          <a:prstGeom prst="rect">
            <a:avLst/>
          </a:prstGeom>
        </p:spPr>
      </p:pic>
      <p:sp>
        <p:nvSpPr>
          <p:cNvPr id="19" name="TextBox 18">
            <a:extLst>
              <a:ext uri="{FF2B5EF4-FFF2-40B4-BE49-F238E27FC236}">
                <a16:creationId xmlns:a16="http://schemas.microsoft.com/office/drawing/2014/main" id="{DCFB5371-4231-EA90-C7F7-AFB99F5EFCB5}"/>
              </a:ext>
            </a:extLst>
          </p:cNvPr>
          <p:cNvSpPr txBox="1"/>
          <p:nvPr/>
        </p:nvSpPr>
        <p:spPr>
          <a:xfrm>
            <a:off x="366791" y="5699551"/>
            <a:ext cx="3955183" cy="307777"/>
          </a:xfrm>
          <a:prstGeom prst="rect">
            <a:avLst/>
          </a:prstGeom>
          <a:noFill/>
        </p:spPr>
        <p:txBody>
          <a:bodyPr wrap="square">
            <a:spAutoFit/>
          </a:bodyPr>
          <a:lstStyle/>
          <a:p>
            <a:pPr algn="ctr"/>
            <a:r>
              <a:rPr lang="en-GB" sz="1400" dirty="0">
                <a:solidFill>
                  <a:schemeClr val="tx1">
                    <a:lumMod val="95000"/>
                    <a:lumOff val="5000"/>
                  </a:schemeClr>
                </a:solidFill>
                <a:latin typeface="Arial" panose="020B0604020202020204" pitchFamily="34" charset="0"/>
                <a:cs typeface="Arial" panose="020B0604020202020204" pitchFamily="34" charset="0"/>
              </a:rPr>
              <a:t>Alice                   Bob</a:t>
            </a:r>
          </a:p>
        </p:txBody>
      </p:sp>
      <p:sp>
        <p:nvSpPr>
          <p:cNvPr id="28" name="Google Shape;199;p2">
            <a:extLst>
              <a:ext uri="{FF2B5EF4-FFF2-40B4-BE49-F238E27FC236}">
                <a16:creationId xmlns:a16="http://schemas.microsoft.com/office/drawing/2014/main" id="{D86558C5-FD15-5CD0-7165-B2567DA810E1}"/>
              </a:ext>
            </a:extLst>
          </p:cNvPr>
          <p:cNvSpPr txBox="1">
            <a:spLocks/>
          </p:cNvSpPr>
          <p:nvPr/>
        </p:nvSpPr>
        <p:spPr>
          <a:xfrm>
            <a:off x="4800600" y="3587519"/>
            <a:ext cx="3955184" cy="3102162"/>
          </a:xfrm>
          <a:prstGeom prst="rect">
            <a:avLst/>
          </a:prstGeom>
          <a:noFill/>
          <a:ln>
            <a:noFill/>
          </a:ln>
        </p:spPr>
        <p:txBody>
          <a:bodyPr spcFirstLastPara="1" vert="horz" wrap="square" lIns="0" tIns="0" rIns="0" bIns="0" rtlCol="0" anchor="t" anchorCtr="0">
            <a:no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buClr>
                <a:schemeClr val="lt1"/>
              </a:buClr>
              <a:buSzPts val="1800"/>
              <a:buFont typeface="Arial" panose="020B0604020202020204" pitchFamily="34" charset="0"/>
              <a:buNone/>
            </a:pPr>
            <a:r>
              <a:rPr lang="en-GB" sz="1890" b="1" dirty="0">
                <a:solidFill>
                  <a:schemeClr val="tx1">
                    <a:lumMod val="95000"/>
                    <a:lumOff val="5000"/>
                  </a:schemeClr>
                </a:solidFill>
                <a:latin typeface="Arial" panose="020B0604020202020204" pitchFamily="34" charset="0"/>
                <a:cs typeface="Arial" panose="020B0604020202020204" pitchFamily="34" charset="0"/>
              </a:rPr>
              <a:t>_____________________________</a:t>
            </a:r>
          </a:p>
          <a:p>
            <a:pPr marL="0" indent="0">
              <a:buClr>
                <a:schemeClr val="lt1"/>
              </a:buClr>
              <a:buSzPts val="1800"/>
              <a:buNone/>
            </a:pPr>
            <a:r>
              <a:rPr lang="en-GB" sz="1600" b="1" dirty="0">
                <a:solidFill>
                  <a:schemeClr val="tx1">
                    <a:lumMod val="95000"/>
                    <a:lumOff val="5000"/>
                  </a:schemeClr>
                </a:solidFill>
                <a:latin typeface="Arial" panose="020B0604020202020204" pitchFamily="34" charset="0"/>
                <a:cs typeface="Arial" panose="020B0604020202020204" pitchFamily="34" charset="0"/>
              </a:rPr>
              <a:t>3. Independence Approximation</a:t>
            </a:r>
          </a:p>
          <a:p>
            <a:pPr marL="0" indent="0">
              <a:buClr>
                <a:schemeClr val="lt1"/>
              </a:buClr>
              <a:buSzPts val="1800"/>
              <a:buNone/>
            </a:pPr>
            <a:r>
              <a:rPr lang="en-GB" sz="1200" b="1" dirty="0">
                <a:solidFill>
                  <a:schemeClr val="tx1">
                    <a:lumMod val="95000"/>
                    <a:lumOff val="5000"/>
                  </a:schemeClr>
                </a:solidFill>
                <a:latin typeface="Arial" panose="020B0604020202020204" pitchFamily="34" charset="0"/>
                <a:cs typeface="Arial" panose="020B0604020202020204" pitchFamily="34" charset="0"/>
              </a:rPr>
              <a:t>Upon receiving data, beliefs in H and R are no longer independent. [6]</a:t>
            </a:r>
          </a:p>
          <a:p>
            <a:pPr marL="0" indent="0">
              <a:buClr>
                <a:schemeClr val="lt1"/>
              </a:buClr>
              <a:buSzPts val="1800"/>
              <a:buNone/>
            </a:pPr>
            <a:r>
              <a:rPr lang="en-GB" sz="1200" b="1" dirty="0">
                <a:solidFill>
                  <a:schemeClr val="tx1">
                    <a:lumMod val="95000"/>
                    <a:lumOff val="5000"/>
                  </a:schemeClr>
                </a:solidFill>
                <a:latin typeface="Arial" panose="020B0604020202020204" pitchFamily="34" charset="0"/>
                <a:cs typeface="Arial" panose="020B0604020202020204" pitchFamily="34" charset="0"/>
              </a:rPr>
              <a:t>Size of joint belief distribution:</a:t>
            </a:r>
          </a:p>
          <a:p>
            <a:pPr marL="0" indent="0">
              <a:buClr>
                <a:schemeClr val="lt1"/>
              </a:buClr>
              <a:buSzPts val="1800"/>
              <a:buNone/>
            </a:pPr>
            <a:r>
              <a:rPr lang="en-GB" sz="1200" b="1" dirty="0">
                <a:solidFill>
                  <a:schemeClr val="tx1">
                    <a:lumMod val="95000"/>
                    <a:lumOff val="5000"/>
                  </a:schemeClr>
                </a:solidFill>
                <a:latin typeface="Arial" panose="020B0604020202020204" pitchFamily="34" charset="0"/>
                <a:cs typeface="Arial" panose="020B0604020202020204" pitchFamily="34" charset="0"/>
              </a:rPr>
              <a:t>	2 beliefs -&gt; 2</a:t>
            </a:r>
            <a:r>
              <a:rPr lang="en-GB" sz="1200" b="1" baseline="30000" dirty="0">
                <a:solidFill>
                  <a:schemeClr val="tx1">
                    <a:lumMod val="95000"/>
                    <a:lumOff val="5000"/>
                  </a:schemeClr>
                </a:solidFill>
                <a:latin typeface="Arial" panose="020B0604020202020204" pitchFamily="34" charset="0"/>
                <a:cs typeface="Arial" panose="020B0604020202020204" pitchFamily="34" charset="0"/>
              </a:rPr>
              <a:t>2</a:t>
            </a:r>
            <a:r>
              <a:rPr lang="en-GB" sz="1200" b="1" dirty="0">
                <a:solidFill>
                  <a:schemeClr val="tx1">
                    <a:lumMod val="95000"/>
                    <a:lumOff val="5000"/>
                  </a:schemeClr>
                </a:solidFill>
                <a:latin typeface="Arial" panose="020B0604020202020204" pitchFamily="34" charset="0"/>
                <a:cs typeface="Arial" panose="020B0604020202020204" pitchFamily="34" charset="0"/>
              </a:rPr>
              <a:t>=4</a:t>
            </a:r>
          </a:p>
          <a:p>
            <a:pPr marL="0" indent="0">
              <a:buClr>
                <a:schemeClr val="lt1"/>
              </a:buClr>
              <a:buSzPts val="1800"/>
              <a:buNone/>
            </a:pPr>
            <a:r>
              <a:rPr lang="en-GB" sz="1200" b="1" dirty="0">
                <a:solidFill>
                  <a:schemeClr val="tx1">
                    <a:lumMod val="95000"/>
                    <a:lumOff val="5000"/>
                  </a:schemeClr>
                </a:solidFill>
                <a:latin typeface="Arial" panose="020B0604020202020204" pitchFamily="34" charset="0"/>
                <a:cs typeface="Arial" panose="020B0604020202020204" pitchFamily="34" charset="0"/>
              </a:rPr>
              <a:t>	20 beliefs -&gt; 2</a:t>
            </a:r>
            <a:r>
              <a:rPr lang="en-GB" sz="1200" b="1" baseline="30000" dirty="0">
                <a:solidFill>
                  <a:schemeClr val="tx1">
                    <a:lumMod val="95000"/>
                    <a:lumOff val="5000"/>
                  </a:schemeClr>
                </a:solidFill>
                <a:latin typeface="Arial" panose="020B0604020202020204" pitchFamily="34" charset="0"/>
                <a:cs typeface="Arial" panose="020B0604020202020204" pitchFamily="34" charset="0"/>
              </a:rPr>
              <a:t>20</a:t>
            </a:r>
            <a:r>
              <a:rPr lang="en-GB" sz="1200" b="1" dirty="0">
                <a:solidFill>
                  <a:schemeClr val="tx1">
                    <a:lumMod val="95000"/>
                    <a:lumOff val="5000"/>
                  </a:schemeClr>
                </a:solidFill>
                <a:latin typeface="Arial" panose="020B0604020202020204" pitchFamily="34" charset="0"/>
                <a:cs typeface="Arial" panose="020B0604020202020204" pitchFamily="34" charset="0"/>
              </a:rPr>
              <a:t> ≈ 10</a:t>
            </a:r>
            <a:r>
              <a:rPr lang="en-GB" sz="1200" b="1" baseline="30000" dirty="0">
                <a:solidFill>
                  <a:schemeClr val="tx1">
                    <a:lumMod val="95000"/>
                    <a:lumOff val="5000"/>
                  </a:schemeClr>
                </a:solidFill>
                <a:latin typeface="Arial" panose="020B0604020202020204" pitchFamily="34" charset="0"/>
                <a:cs typeface="Arial" panose="020B0604020202020204" pitchFamily="34" charset="0"/>
              </a:rPr>
              <a:t>6</a:t>
            </a:r>
          </a:p>
          <a:p>
            <a:pPr marL="0" indent="0">
              <a:buClr>
                <a:schemeClr val="lt1"/>
              </a:buClr>
              <a:buSzPts val="1800"/>
              <a:buNone/>
            </a:pPr>
            <a:r>
              <a:rPr lang="en-GB" sz="1200" b="1" dirty="0">
                <a:solidFill>
                  <a:schemeClr val="tx1">
                    <a:lumMod val="95000"/>
                    <a:lumOff val="5000"/>
                  </a:schemeClr>
                </a:solidFill>
                <a:latin typeface="Arial" panose="020B0604020202020204" pitchFamily="34" charset="0"/>
                <a:cs typeface="Arial" panose="020B0604020202020204" pitchFamily="34" charset="0"/>
              </a:rPr>
              <a:t>	300 beliefs -&gt; 2</a:t>
            </a:r>
            <a:r>
              <a:rPr lang="en-GB" sz="1200" b="1" baseline="30000" dirty="0">
                <a:solidFill>
                  <a:schemeClr val="tx1">
                    <a:lumMod val="95000"/>
                    <a:lumOff val="5000"/>
                  </a:schemeClr>
                </a:solidFill>
                <a:latin typeface="Arial" panose="020B0604020202020204" pitchFamily="34" charset="0"/>
                <a:cs typeface="Arial" panose="020B0604020202020204" pitchFamily="34" charset="0"/>
              </a:rPr>
              <a:t>300</a:t>
            </a:r>
            <a:r>
              <a:rPr lang="en-GB" sz="1200" b="1" dirty="0">
                <a:solidFill>
                  <a:schemeClr val="tx1">
                    <a:lumMod val="95000"/>
                    <a:lumOff val="5000"/>
                  </a:schemeClr>
                </a:solidFill>
                <a:latin typeface="Arial" panose="020B0604020202020204" pitchFamily="34" charset="0"/>
                <a:cs typeface="Arial" panose="020B0604020202020204" pitchFamily="34" charset="0"/>
              </a:rPr>
              <a:t> ≈ 10</a:t>
            </a:r>
            <a:r>
              <a:rPr lang="en-GB" sz="1200" b="1" baseline="30000" dirty="0">
                <a:solidFill>
                  <a:schemeClr val="tx1">
                    <a:lumMod val="95000"/>
                    <a:lumOff val="5000"/>
                  </a:schemeClr>
                </a:solidFill>
                <a:latin typeface="Arial" panose="020B0604020202020204" pitchFamily="34" charset="0"/>
                <a:cs typeface="Arial" panose="020B0604020202020204" pitchFamily="34" charset="0"/>
              </a:rPr>
              <a:t>90</a:t>
            </a:r>
          </a:p>
          <a:p>
            <a:pPr marL="0" indent="0">
              <a:buClr>
                <a:schemeClr val="lt1"/>
              </a:buClr>
              <a:buSzPts val="1800"/>
              <a:buNone/>
            </a:pPr>
            <a:r>
              <a:rPr lang="en-GB" sz="1200" b="1" dirty="0">
                <a:solidFill>
                  <a:schemeClr val="tx1">
                    <a:lumMod val="95000"/>
                    <a:lumOff val="5000"/>
                  </a:schemeClr>
                </a:solidFill>
                <a:latin typeface="Arial" panose="020B0604020202020204" pitchFamily="34" charset="0"/>
                <a:cs typeface="Arial" panose="020B0604020202020204" pitchFamily="34" charset="0"/>
              </a:rPr>
              <a:t>Unrealistic memory requirement.</a:t>
            </a:r>
          </a:p>
          <a:p>
            <a:pPr marL="0" indent="0">
              <a:buClr>
                <a:schemeClr val="lt1"/>
              </a:buClr>
              <a:buSzPts val="1800"/>
              <a:buNone/>
            </a:pPr>
            <a:endParaRPr lang="en-GB" sz="1890" b="1" dirty="0">
              <a:solidFill>
                <a:schemeClr val="tx1">
                  <a:lumMod val="95000"/>
                  <a:lumOff val="5000"/>
                </a:schemeClr>
              </a:solidFill>
              <a:latin typeface="Arial" panose="020B0604020202020204" pitchFamily="34" charset="0"/>
              <a:cs typeface="Arial" panose="020B0604020202020204" pitchFamily="34" charset="0"/>
            </a:endParaRPr>
          </a:p>
          <a:p>
            <a:pPr marL="0" indent="0">
              <a:buClr>
                <a:schemeClr val="lt1"/>
              </a:buClr>
              <a:buSzPts val="1800"/>
              <a:buNone/>
            </a:pPr>
            <a:endParaRPr lang="en-GB" sz="1890" b="1" dirty="0">
              <a:solidFill>
                <a:schemeClr val="tx1">
                  <a:lumMod val="95000"/>
                  <a:lumOff val="5000"/>
                </a:schemeClr>
              </a:solidFill>
              <a:latin typeface="Arial" panose="020B0604020202020204" pitchFamily="34" charset="0"/>
              <a:cs typeface="Arial" panose="020B0604020202020204" pitchFamily="34" charset="0"/>
            </a:endParaRPr>
          </a:p>
          <a:p>
            <a:pPr marL="0" indent="0">
              <a:buClr>
                <a:schemeClr val="lt1"/>
              </a:buClr>
              <a:buSzPts val="1800"/>
              <a:buNone/>
            </a:pPr>
            <a:endParaRPr lang="en-GB" sz="1890" b="1" dirty="0">
              <a:solidFill>
                <a:schemeClr val="tx1">
                  <a:lumMod val="95000"/>
                  <a:lumOff val="5000"/>
                </a:schemeClr>
              </a:solidFill>
              <a:latin typeface="Arial" panose="020B0604020202020204" pitchFamily="34" charset="0"/>
              <a:cs typeface="Arial" panose="020B0604020202020204" pitchFamily="34" charset="0"/>
            </a:endParaRPr>
          </a:p>
          <a:p>
            <a:pPr marL="457200" indent="-457200">
              <a:buClr>
                <a:schemeClr val="lt1"/>
              </a:buClr>
              <a:buSzPts val="1800"/>
              <a:buFont typeface="Arial" panose="020B0604020202020204" pitchFamily="34" charset="0"/>
              <a:buAutoNum type="arabicPeriod"/>
            </a:pPr>
            <a:endParaRPr lang="en-GB" sz="189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4" name="Google Shape;199;p2">
            <a:extLst>
              <a:ext uri="{FF2B5EF4-FFF2-40B4-BE49-F238E27FC236}">
                <a16:creationId xmlns:a16="http://schemas.microsoft.com/office/drawing/2014/main" id="{BE81B745-F2F2-8399-8BDB-7D4F2DFE4A9B}"/>
              </a:ext>
            </a:extLst>
          </p:cNvPr>
          <p:cNvSpPr txBox="1">
            <a:spLocks/>
          </p:cNvSpPr>
          <p:nvPr/>
        </p:nvSpPr>
        <p:spPr>
          <a:xfrm>
            <a:off x="4800600" y="6128677"/>
            <a:ext cx="3955184" cy="3828755"/>
          </a:xfrm>
          <a:prstGeom prst="rect">
            <a:avLst/>
          </a:prstGeom>
          <a:noFill/>
          <a:ln>
            <a:noFill/>
          </a:ln>
        </p:spPr>
        <p:txBody>
          <a:bodyPr spcFirstLastPara="1" vert="horz" wrap="square" lIns="0" tIns="0" rIns="0" bIns="0" rtlCol="0" anchor="t" anchorCtr="0">
            <a:no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buClr>
                <a:schemeClr val="lt1"/>
              </a:buClr>
              <a:buSzPts val="1800"/>
              <a:buFont typeface="Arial" panose="020B0604020202020204" pitchFamily="34" charset="0"/>
              <a:buNone/>
            </a:pPr>
            <a:r>
              <a:rPr lang="en-GB" sz="1890" b="1" dirty="0">
                <a:solidFill>
                  <a:schemeClr val="tx1">
                    <a:lumMod val="95000"/>
                    <a:lumOff val="5000"/>
                  </a:schemeClr>
                </a:solidFill>
                <a:latin typeface="Arial" panose="020B0604020202020204" pitchFamily="34" charset="0"/>
                <a:cs typeface="Arial" panose="020B0604020202020204" pitchFamily="34" charset="0"/>
              </a:rPr>
              <a:t>_____________________________</a:t>
            </a:r>
          </a:p>
          <a:p>
            <a:pPr marL="0" indent="0">
              <a:buClr>
                <a:schemeClr val="lt1"/>
              </a:buClr>
              <a:buSzPts val="1800"/>
              <a:buNone/>
            </a:pPr>
            <a:r>
              <a:rPr lang="en-GB" sz="1600" b="1" dirty="0">
                <a:solidFill>
                  <a:schemeClr val="tx1">
                    <a:lumMod val="95000"/>
                    <a:lumOff val="5000"/>
                  </a:schemeClr>
                </a:solidFill>
                <a:latin typeface="Arial" panose="020B0604020202020204" pitchFamily="34" charset="0"/>
                <a:cs typeface="Arial" panose="020B0604020202020204" pitchFamily="34" charset="0"/>
              </a:rPr>
              <a:t>4. Sequential Updating</a:t>
            </a:r>
          </a:p>
          <a:p>
            <a:pPr marL="0" indent="0">
              <a:buClr>
                <a:schemeClr val="lt1"/>
              </a:buClr>
              <a:buSzPts val="1800"/>
              <a:buNone/>
            </a:pPr>
            <a:r>
              <a:rPr lang="en-GB" sz="1200" b="1" dirty="0">
                <a:solidFill>
                  <a:schemeClr val="tx1">
                    <a:lumMod val="95000"/>
                    <a:lumOff val="5000"/>
                  </a:schemeClr>
                </a:solidFill>
                <a:latin typeface="Arial" panose="020B0604020202020204" pitchFamily="34" charset="0"/>
                <a:cs typeface="Arial" panose="020B0604020202020204" pitchFamily="34" charset="0"/>
              </a:rPr>
              <a:t>Small errors magnify.</a:t>
            </a:r>
          </a:p>
          <a:p>
            <a:pPr marL="0" indent="0">
              <a:buClr>
                <a:schemeClr val="lt1"/>
              </a:buClr>
              <a:buSzPts val="1800"/>
              <a:buNone/>
            </a:pPr>
            <a:endParaRPr lang="en-GB" sz="1890" b="1" dirty="0">
              <a:solidFill>
                <a:schemeClr val="tx1">
                  <a:lumMod val="95000"/>
                  <a:lumOff val="5000"/>
                </a:schemeClr>
              </a:solidFill>
              <a:latin typeface="Arial" panose="020B0604020202020204" pitchFamily="34" charset="0"/>
              <a:cs typeface="Arial" panose="020B0604020202020204" pitchFamily="34" charset="0"/>
            </a:endParaRPr>
          </a:p>
          <a:p>
            <a:pPr marL="0" indent="0">
              <a:buClr>
                <a:schemeClr val="lt1"/>
              </a:buClr>
              <a:buSzPts val="1800"/>
              <a:buNone/>
            </a:pPr>
            <a:endParaRPr lang="en-GB" sz="1890" b="1" dirty="0">
              <a:solidFill>
                <a:schemeClr val="tx1">
                  <a:lumMod val="95000"/>
                  <a:lumOff val="5000"/>
                </a:schemeClr>
              </a:solidFill>
              <a:latin typeface="Arial" panose="020B0604020202020204" pitchFamily="34" charset="0"/>
              <a:cs typeface="Arial" panose="020B0604020202020204" pitchFamily="34" charset="0"/>
            </a:endParaRPr>
          </a:p>
          <a:p>
            <a:pPr marL="0" indent="0">
              <a:buClr>
                <a:schemeClr val="lt1"/>
              </a:buClr>
              <a:buSzPts val="1800"/>
              <a:buNone/>
            </a:pPr>
            <a:endParaRPr lang="en-GB" sz="1890" b="1" dirty="0">
              <a:solidFill>
                <a:schemeClr val="tx1">
                  <a:lumMod val="95000"/>
                  <a:lumOff val="5000"/>
                </a:schemeClr>
              </a:solidFill>
              <a:latin typeface="Arial" panose="020B0604020202020204" pitchFamily="34" charset="0"/>
              <a:cs typeface="Arial" panose="020B0604020202020204" pitchFamily="34" charset="0"/>
            </a:endParaRPr>
          </a:p>
          <a:p>
            <a:pPr marL="0" indent="0">
              <a:buClr>
                <a:schemeClr val="lt1"/>
              </a:buClr>
              <a:buSzPts val="1800"/>
              <a:buNone/>
            </a:pPr>
            <a:endParaRPr lang="en-GB" sz="1890" b="1" dirty="0">
              <a:solidFill>
                <a:schemeClr val="tx1">
                  <a:lumMod val="95000"/>
                  <a:lumOff val="5000"/>
                </a:schemeClr>
              </a:solidFill>
              <a:latin typeface="Arial" panose="020B0604020202020204" pitchFamily="34" charset="0"/>
              <a:cs typeface="Arial" panose="020B0604020202020204" pitchFamily="34" charset="0"/>
            </a:endParaRPr>
          </a:p>
          <a:p>
            <a:pPr marL="457200" indent="-457200">
              <a:buClr>
                <a:schemeClr val="lt1"/>
              </a:buClr>
              <a:buSzPts val="1800"/>
              <a:buFont typeface="Arial" panose="020B0604020202020204" pitchFamily="34" charset="0"/>
              <a:buAutoNum type="arabicPeriod"/>
            </a:pPr>
            <a:endParaRPr lang="en-GB" sz="189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9" name="Google Shape;199;p2">
            <a:extLst>
              <a:ext uri="{FF2B5EF4-FFF2-40B4-BE49-F238E27FC236}">
                <a16:creationId xmlns:a16="http://schemas.microsoft.com/office/drawing/2014/main" id="{3B05D9D0-1362-ABE1-6861-881C45E2DBA4}"/>
              </a:ext>
            </a:extLst>
          </p:cNvPr>
          <p:cNvSpPr txBox="1">
            <a:spLocks/>
          </p:cNvSpPr>
          <p:nvPr/>
        </p:nvSpPr>
        <p:spPr>
          <a:xfrm>
            <a:off x="366790" y="10174071"/>
            <a:ext cx="3924128" cy="871375"/>
          </a:xfrm>
          <a:prstGeom prst="rect">
            <a:avLst/>
          </a:prstGeom>
          <a:noFill/>
          <a:ln>
            <a:noFill/>
          </a:ln>
        </p:spPr>
        <p:txBody>
          <a:bodyPr spcFirstLastPara="1" vert="horz" wrap="square" lIns="0" tIns="0" rIns="0" bIns="0" rtlCol="0" anchor="t" anchorCtr="0">
            <a:no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buClr>
                <a:schemeClr val="lt1"/>
              </a:buClr>
              <a:buSzPts val="1800"/>
              <a:buNone/>
            </a:pPr>
            <a:r>
              <a:rPr lang="en-GB" sz="800" i="1" dirty="0">
                <a:latin typeface="Arial" panose="020B0604020202020204" pitchFamily="34" charset="0"/>
                <a:cs typeface="Arial" panose="020B0604020202020204" pitchFamily="34" charset="0"/>
              </a:rPr>
              <a:t>Simultaneous updating of source reliability, R, and the central hypothesis, H. Blue (thick) bars show the joint belief distribution. Orange (thin) bars show the marginal belief distributions. a) The Bayesian network structure. b) Prior beliefs favour the central hypothesis, and are neutral about source reliability. The posterior following d) disconfirming and e) confirming evidence.</a:t>
            </a:r>
            <a:endParaRPr lang="en-GB" sz="800" b="1" i="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0" name="Google Shape;199;p2">
            <a:extLst>
              <a:ext uri="{FF2B5EF4-FFF2-40B4-BE49-F238E27FC236}">
                <a16:creationId xmlns:a16="http://schemas.microsoft.com/office/drawing/2014/main" id="{4C8327F1-DD5F-C1DE-BDD5-D1181885395F}"/>
              </a:ext>
            </a:extLst>
          </p:cNvPr>
          <p:cNvSpPr txBox="1">
            <a:spLocks/>
          </p:cNvSpPr>
          <p:nvPr/>
        </p:nvSpPr>
        <p:spPr>
          <a:xfrm>
            <a:off x="4800600" y="12305890"/>
            <a:ext cx="3795478" cy="440577"/>
          </a:xfrm>
          <a:prstGeom prst="rect">
            <a:avLst/>
          </a:prstGeom>
          <a:noFill/>
          <a:ln>
            <a:noFill/>
          </a:ln>
        </p:spPr>
        <p:txBody>
          <a:bodyPr spcFirstLastPara="1" vert="horz" wrap="square" lIns="0" tIns="0" rIns="0" bIns="0" rtlCol="0" anchor="t" anchorCtr="0">
            <a:no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buClr>
                <a:schemeClr val="lt1"/>
              </a:buClr>
              <a:buSzPts val="1800"/>
              <a:buNone/>
            </a:pPr>
            <a:r>
              <a:rPr lang="en-GB" sz="800" i="1" dirty="0">
                <a:latin typeface="Arial" panose="020B0604020202020204" pitchFamily="34" charset="0"/>
                <a:cs typeface="Arial" panose="020B0604020202020204" pitchFamily="34" charset="0"/>
              </a:rPr>
              <a:t>Comparison of information processing models of confirmation bias. </a:t>
            </a:r>
            <a:endParaRPr lang="en-GB" sz="800" b="1" i="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1" name="Google Shape;199;p2">
            <a:extLst>
              <a:ext uri="{FF2B5EF4-FFF2-40B4-BE49-F238E27FC236}">
                <a16:creationId xmlns:a16="http://schemas.microsoft.com/office/drawing/2014/main" id="{225018B8-44F1-D771-DDC9-61DDF19777B0}"/>
              </a:ext>
            </a:extLst>
          </p:cNvPr>
          <p:cNvSpPr txBox="1">
            <a:spLocks/>
          </p:cNvSpPr>
          <p:nvPr/>
        </p:nvSpPr>
        <p:spPr>
          <a:xfrm>
            <a:off x="4800600" y="10167871"/>
            <a:ext cx="3829821" cy="871375"/>
          </a:xfrm>
          <a:prstGeom prst="rect">
            <a:avLst/>
          </a:prstGeom>
          <a:noFill/>
          <a:ln>
            <a:noFill/>
          </a:ln>
        </p:spPr>
        <p:txBody>
          <a:bodyPr spcFirstLastPara="1" vert="horz" wrap="square" lIns="0" tIns="0" rIns="0" bIns="0" rtlCol="0" anchor="t" anchorCtr="0">
            <a:no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buClr>
                <a:schemeClr val="lt1"/>
              </a:buClr>
              <a:buSzPts val="1800"/>
              <a:buNone/>
            </a:pPr>
            <a:r>
              <a:rPr lang="en-GB" sz="800" i="1" dirty="0">
                <a:latin typeface="Arial" panose="020B0604020202020204" pitchFamily="34" charset="0"/>
                <a:cs typeface="Arial" panose="020B0604020202020204" pitchFamily="34" charset="0"/>
              </a:rPr>
              <a:t>Data for, then data against, the central hypothesis are received from</a:t>
            </a:r>
            <a:br>
              <a:rPr lang="en-GB" sz="800" i="1" dirty="0">
                <a:latin typeface="Arial" panose="020B0604020202020204" pitchFamily="34" charset="0"/>
                <a:cs typeface="Arial" panose="020B0604020202020204" pitchFamily="34" charset="0"/>
              </a:rPr>
            </a:br>
            <a:r>
              <a:rPr lang="en-GB" sz="800" i="1" dirty="0">
                <a:latin typeface="Arial" panose="020B0604020202020204" pitchFamily="34" charset="0"/>
                <a:cs typeface="Arial" panose="020B0604020202020204" pitchFamily="34" charset="0"/>
              </a:rPr>
              <a:t>different sources given neutral initial priors in both the central hypothesis and source reliability. Under simple and rational models, the belief in the central hypothesis returns to the prior belief. With the BIASR model, biased assimilation dynamics mean that the data received earlier has a stronger effect on posterior beliefs than data received later.</a:t>
            </a:r>
            <a:endParaRPr lang="en-GB" sz="800" b="1" i="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2" name="Google Shape;199;p2">
            <a:extLst>
              <a:ext uri="{FF2B5EF4-FFF2-40B4-BE49-F238E27FC236}">
                <a16:creationId xmlns:a16="http://schemas.microsoft.com/office/drawing/2014/main" id="{EAEADC19-94E9-E5E0-EB18-E25EC0A54A0F}"/>
              </a:ext>
            </a:extLst>
          </p:cNvPr>
          <p:cNvSpPr txBox="1">
            <a:spLocks/>
          </p:cNvSpPr>
          <p:nvPr/>
        </p:nvSpPr>
        <p:spPr>
          <a:xfrm>
            <a:off x="366790" y="11090405"/>
            <a:ext cx="2590202" cy="1554146"/>
          </a:xfrm>
          <a:prstGeom prst="rect">
            <a:avLst/>
          </a:prstGeom>
          <a:noFill/>
          <a:ln>
            <a:noFill/>
          </a:ln>
        </p:spPr>
        <p:txBody>
          <a:bodyPr spcFirstLastPara="1" vert="horz" wrap="square" lIns="0" tIns="0" rIns="0" bIns="0" rtlCol="0" anchor="t" anchorCtr="0">
            <a:no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buClr>
                <a:schemeClr val="lt1"/>
              </a:buClr>
              <a:buSzPts val="1800"/>
              <a:buNone/>
            </a:pPr>
            <a:r>
              <a:rPr lang="en-GB" sz="600" b="1" dirty="0">
                <a:solidFill>
                  <a:schemeClr val="bg1">
                    <a:lumMod val="50000"/>
                  </a:schemeClr>
                </a:solidFill>
                <a:latin typeface="Arial" panose="020B0604020202020204" pitchFamily="34" charset="0"/>
                <a:cs typeface="Arial" panose="020B0604020202020204" pitchFamily="34" charset="0"/>
              </a:rPr>
              <a:t>References</a:t>
            </a:r>
            <a:br>
              <a:rPr lang="en-GB" sz="600" dirty="0">
                <a:solidFill>
                  <a:schemeClr val="bg1">
                    <a:lumMod val="50000"/>
                  </a:schemeClr>
                </a:solidFill>
                <a:latin typeface="Arial" panose="020B0604020202020204" pitchFamily="34" charset="0"/>
                <a:cs typeface="Arial" panose="020B0604020202020204" pitchFamily="34" charset="0"/>
              </a:rPr>
            </a:br>
            <a:r>
              <a:rPr lang="en-GB" sz="600" dirty="0">
                <a:solidFill>
                  <a:schemeClr val="bg1">
                    <a:lumMod val="50000"/>
                  </a:schemeClr>
                </a:solidFill>
                <a:latin typeface="Arial" panose="020B0604020202020204" pitchFamily="34" charset="0"/>
                <a:cs typeface="Arial" panose="020B0604020202020204" pitchFamily="34" charset="0"/>
              </a:rPr>
              <a:t>1. Nickerson, R. S. Confirmation bias: A ubiquitous phenomenon in many guises. Rev. general psychology 2, 175–220 (1998).</a:t>
            </a:r>
            <a:br>
              <a:rPr lang="en-GB" sz="600" dirty="0">
                <a:solidFill>
                  <a:schemeClr val="bg1">
                    <a:lumMod val="50000"/>
                  </a:schemeClr>
                </a:solidFill>
                <a:latin typeface="Arial" panose="020B0604020202020204" pitchFamily="34" charset="0"/>
                <a:cs typeface="Arial" panose="020B0604020202020204" pitchFamily="34" charset="0"/>
              </a:rPr>
            </a:br>
            <a:r>
              <a:rPr lang="en-GB" sz="600" dirty="0">
                <a:solidFill>
                  <a:schemeClr val="bg1">
                    <a:lumMod val="50000"/>
                  </a:schemeClr>
                </a:solidFill>
                <a:latin typeface="Arial" panose="020B0604020202020204" pitchFamily="34" charset="0"/>
                <a:cs typeface="Arial" panose="020B0604020202020204" pitchFamily="34" charset="0"/>
              </a:rPr>
              <a:t>2. Lord, C. G., Ross, L. &amp; Lepper, M. R. Biased assimilation and attitude polarization: The effects of prior theories on</a:t>
            </a:r>
            <a:br>
              <a:rPr lang="en-GB" sz="600" dirty="0">
                <a:solidFill>
                  <a:schemeClr val="bg1">
                    <a:lumMod val="50000"/>
                  </a:schemeClr>
                </a:solidFill>
                <a:latin typeface="Arial" panose="020B0604020202020204" pitchFamily="34" charset="0"/>
                <a:cs typeface="Arial" panose="020B0604020202020204" pitchFamily="34" charset="0"/>
              </a:rPr>
            </a:br>
            <a:r>
              <a:rPr lang="en-GB" sz="600" dirty="0">
                <a:solidFill>
                  <a:schemeClr val="bg1">
                    <a:lumMod val="50000"/>
                  </a:schemeClr>
                </a:solidFill>
                <a:latin typeface="Arial" panose="020B0604020202020204" pitchFamily="34" charset="0"/>
                <a:cs typeface="Arial" panose="020B0604020202020204" pitchFamily="34" charset="0"/>
              </a:rPr>
              <a:t>subsequently considered evidence. J. personality social psychology 37, 2098 (1979).</a:t>
            </a:r>
            <a:br>
              <a:rPr lang="en-GB" sz="600" dirty="0">
                <a:solidFill>
                  <a:schemeClr val="bg1">
                    <a:lumMod val="50000"/>
                  </a:schemeClr>
                </a:solidFill>
                <a:latin typeface="Arial" panose="020B0604020202020204" pitchFamily="34" charset="0"/>
                <a:cs typeface="Arial" panose="020B0604020202020204" pitchFamily="34" charset="0"/>
              </a:rPr>
            </a:br>
            <a:r>
              <a:rPr lang="en-GB" sz="600" dirty="0">
                <a:solidFill>
                  <a:schemeClr val="bg1">
                    <a:lumMod val="50000"/>
                  </a:schemeClr>
                </a:solidFill>
                <a:latin typeface="Arial" panose="020B0604020202020204" pitchFamily="34" charset="0"/>
                <a:cs typeface="Arial" panose="020B0604020202020204" pitchFamily="34" charset="0"/>
              </a:rPr>
              <a:t>3. Taber, C. S. &amp; Lodge, M. Motivated </a:t>
            </a:r>
            <a:r>
              <a:rPr lang="en-GB" sz="600" dirty="0" err="1">
                <a:solidFill>
                  <a:schemeClr val="bg1">
                    <a:lumMod val="50000"/>
                  </a:schemeClr>
                </a:solidFill>
                <a:latin typeface="Arial" panose="020B0604020202020204" pitchFamily="34" charset="0"/>
                <a:cs typeface="Arial" panose="020B0604020202020204" pitchFamily="34" charset="0"/>
              </a:rPr>
              <a:t>skepticism</a:t>
            </a:r>
            <a:r>
              <a:rPr lang="en-GB" sz="600" dirty="0">
                <a:solidFill>
                  <a:schemeClr val="bg1">
                    <a:lumMod val="50000"/>
                  </a:schemeClr>
                </a:solidFill>
                <a:latin typeface="Arial" panose="020B0604020202020204" pitchFamily="34" charset="0"/>
                <a:cs typeface="Arial" panose="020B0604020202020204" pitchFamily="34" charset="0"/>
              </a:rPr>
              <a:t> in the evaluation of political beliefs. Am. journal political science 50,</a:t>
            </a:r>
            <a:br>
              <a:rPr lang="en-GB" sz="600" dirty="0">
                <a:solidFill>
                  <a:schemeClr val="bg1">
                    <a:lumMod val="50000"/>
                  </a:schemeClr>
                </a:solidFill>
                <a:latin typeface="Arial" panose="020B0604020202020204" pitchFamily="34" charset="0"/>
                <a:cs typeface="Arial" panose="020B0604020202020204" pitchFamily="34" charset="0"/>
              </a:rPr>
            </a:br>
            <a:r>
              <a:rPr lang="en-GB" sz="600" dirty="0">
                <a:solidFill>
                  <a:schemeClr val="bg1">
                    <a:lumMod val="50000"/>
                  </a:schemeClr>
                </a:solidFill>
                <a:latin typeface="Arial" panose="020B0604020202020204" pitchFamily="34" charset="0"/>
                <a:cs typeface="Arial" panose="020B0604020202020204" pitchFamily="34" charset="0"/>
              </a:rPr>
              <a:t>755–769 (2006).</a:t>
            </a:r>
            <a:br>
              <a:rPr lang="en-GB" sz="600" dirty="0">
                <a:solidFill>
                  <a:schemeClr val="bg1">
                    <a:lumMod val="50000"/>
                  </a:schemeClr>
                </a:solidFill>
                <a:latin typeface="Arial" panose="020B0604020202020204" pitchFamily="34" charset="0"/>
                <a:cs typeface="Arial" panose="020B0604020202020204" pitchFamily="34" charset="0"/>
              </a:rPr>
            </a:br>
            <a:r>
              <a:rPr lang="en-GB" sz="600" dirty="0">
                <a:solidFill>
                  <a:schemeClr val="bg1">
                    <a:lumMod val="50000"/>
                  </a:schemeClr>
                </a:solidFill>
                <a:latin typeface="Arial" panose="020B0604020202020204" pitchFamily="34" charset="0"/>
                <a:cs typeface="Arial" panose="020B0604020202020204" pitchFamily="34" charset="0"/>
              </a:rPr>
              <a:t>4. Gershman, S. J. How to never be wrong. </a:t>
            </a:r>
            <a:r>
              <a:rPr lang="en-GB" sz="600" dirty="0" err="1">
                <a:solidFill>
                  <a:schemeClr val="bg1">
                    <a:lumMod val="50000"/>
                  </a:schemeClr>
                </a:solidFill>
                <a:latin typeface="Arial" panose="020B0604020202020204" pitchFamily="34" charset="0"/>
                <a:cs typeface="Arial" panose="020B0604020202020204" pitchFamily="34" charset="0"/>
              </a:rPr>
              <a:t>Psychon</a:t>
            </a:r>
            <a:r>
              <a:rPr lang="en-GB" sz="600" dirty="0">
                <a:solidFill>
                  <a:schemeClr val="bg1">
                    <a:lumMod val="50000"/>
                  </a:schemeClr>
                </a:solidFill>
                <a:latin typeface="Arial" panose="020B0604020202020204" pitchFamily="34" charset="0"/>
                <a:cs typeface="Arial" panose="020B0604020202020204" pitchFamily="34" charset="0"/>
              </a:rPr>
              <a:t>. bulletin &amp; review 26, 13–28 (2019).</a:t>
            </a:r>
            <a:br>
              <a:rPr lang="en-GB" sz="600" dirty="0">
                <a:solidFill>
                  <a:schemeClr val="bg1">
                    <a:lumMod val="50000"/>
                  </a:schemeClr>
                </a:solidFill>
                <a:latin typeface="Arial" panose="020B0604020202020204" pitchFamily="34" charset="0"/>
                <a:cs typeface="Arial" panose="020B0604020202020204" pitchFamily="34" charset="0"/>
              </a:rPr>
            </a:br>
            <a:r>
              <a:rPr lang="en-GB" sz="600" dirty="0">
                <a:solidFill>
                  <a:schemeClr val="bg1">
                    <a:lumMod val="50000"/>
                  </a:schemeClr>
                </a:solidFill>
                <a:latin typeface="Arial" panose="020B0604020202020204" pitchFamily="34" charset="0"/>
                <a:cs typeface="Arial" panose="020B0604020202020204" pitchFamily="34" charset="0"/>
              </a:rPr>
              <a:t>5. Dunbar, K. How scientists really reason: Scientific reasoning in real-world laboratories. The nature insight 18, 365–395</a:t>
            </a:r>
            <a:br>
              <a:rPr lang="en-GB" sz="600" dirty="0">
                <a:solidFill>
                  <a:schemeClr val="bg1">
                    <a:lumMod val="50000"/>
                  </a:schemeClr>
                </a:solidFill>
                <a:latin typeface="Arial" panose="020B0604020202020204" pitchFamily="34" charset="0"/>
                <a:cs typeface="Arial" panose="020B0604020202020204" pitchFamily="34" charset="0"/>
              </a:rPr>
            </a:br>
            <a:r>
              <a:rPr lang="en-GB" sz="600" dirty="0">
                <a:solidFill>
                  <a:schemeClr val="bg1">
                    <a:lumMod val="50000"/>
                  </a:schemeClr>
                </a:solidFill>
                <a:latin typeface="Arial" panose="020B0604020202020204" pitchFamily="34" charset="0"/>
                <a:cs typeface="Arial" panose="020B0604020202020204" pitchFamily="34" charset="0"/>
              </a:rPr>
              <a:t>(1995).</a:t>
            </a:r>
            <a:br>
              <a:rPr lang="en-GB" sz="600" dirty="0">
                <a:solidFill>
                  <a:schemeClr val="bg1">
                    <a:lumMod val="50000"/>
                  </a:schemeClr>
                </a:solidFill>
                <a:latin typeface="Arial" panose="020B0604020202020204" pitchFamily="34" charset="0"/>
                <a:cs typeface="Arial" panose="020B0604020202020204" pitchFamily="34" charset="0"/>
              </a:rPr>
            </a:br>
            <a:r>
              <a:rPr lang="en-GB" sz="600" dirty="0">
                <a:solidFill>
                  <a:schemeClr val="bg1">
                    <a:lumMod val="50000"/>
                  </a:schemeClr>
                </a:solidFill>
                <a:latin typeface="Arial" panose="020B0604020202020204" pitchFamily="34" charset="0"/>
                <a:cs typeface="Arial" panose="020B0604020202020204" pitchFamily="34" charset="0"/>
              </a:rPr>
              <a:t>6. Pearl, J. Causality (Cambridge university press, 2009).</a:t>
            </a:r>
            <a:endParaRPr lang="en-GB" sz="600" b="1" dirty="0">
              <a:solidFill>
                <a:schemeClr val="bg1">
                  <a:lumMod val="50000"/>
                </a:schemeClr>
              </a:solidFill>
              <a:latin typeface="Arial" panose="020B0604020202020204" pitchFamily="34" charset="0"/>
              <a:cs typeface="Arial" panose="020B0604020202020204" pitchFamily="34" charset="0"/>
            </a:endParaRPr>
          </a:p>
        </p:txBody>
      </p:sp>
      <p:pic>
        <p:nvPicPr>
          <p:cNvPr id="47" name="Picture 46" descr="A picture containing text, clipart&#10;&#10;Description automatically generated">
            <a:extLst>
              <a:ext uri="{FF2B5EF4-FFF2-40B4-BE49-F238E27FC236}">
                <a16:creationId xmlns:a16="http://schemas.microsoft.com/office/drawing/2014/main" id="{E59E0E90-6221-085A-206C-64720CB6B69A}"/>
              </a:ext>
            </a:extLst>
          </p:cNvPr>
          <p:cNvPicPr>
            <a:picLocks noChangeAspect="1"/>
          </p:cNvPicPr>
          <p:nvPr/>
        </p:nvPicPr>
        <p:blipFill>
          <a:blip r:embed="rId6"/>
          <a:stretch>
            <a:fillRect/>
          </a:stretch>
        </p:blipFill>
        <p:spPr>
          <a:xfrm>
            <a:off x="7554316" y="726054"/>
            <a:ext cx="1543680" cy="512978"/>
          </a:xfrm>
          <a:prstGeom prst="rect">
            <a:avLst/>
          </a:prstGeom>
        </p:spPr>
      </p:pic>
      <p:pic>
        <p:nvPicPr>
          <p:cNvPr id="49" name="Picture 48" descr="Logo, company name&#10;&#10;Description automatically generated">
            <a:extLst>
              <a:ext uri="{FF2B5EF4-FFF2-40B4-BE49-F238E27FC236}">
                <a16:creationId xmlns:a16="http://schemas.microsoft.com/office/drawing/2014/main" id="{35312BD8-D4D0-4D1B-FFFB-B5FAEB5A399E}"/>
              </a:ext>
            </a:extLst>
          </p:cNvPr>
          <p:cNvPicPr>
            <a:picLocks noChangeAspect="1"/>
          </p:cNvPicPr>
          <p:nvPr/>
        </p:nvPicPr>
        <p:blipFill>
          <a:blip r:embed="rId7"/>
          <a:stretch>
            <a:fillRect/>
          </a:stretch>
        </p:blipFill>
        <p:spPr>
          <a:xfrm>
            <a:off x="7251405" y="266767"/>
            <a:ext cx="570680" cy="376318"/>
          </a:xfrm>
          <a:prstGeom prst="rect">
            <a:avLst/>
          </a:prstGeom>
        </p:spPr>
      </p:pic>
      <p:pic>
        <p:nvPicPr>
          <p:cNvPr id="51" name="Picture 50" descr="Text&#10;&#10;Description automatically generated with medium confidence">
            <a:extLst>
              <a:ext uri="{FF2B5EF4-FFF2-40B4-BE49-F238E27FC236}">
                <a16:creationId xmlns:a16="http://schemas.microsoft.com/office/drawing/2014/main" id="{57245058-2442-6B27-C38A-9A5900395DEE}"/>
              </a:ext>
            </a:extLst>
          </p:cNvPr>
          <p:cNvPicPr>
            <a:picLocks noChangeAspect="1"/>
          </p:cNvPicPr>
          <p:nvPr/>
        </p:nvPicPr>
        <p:blipFill>
          <a:blip r:embed="rId8"/>
          <a:stretch>
            <a:fillRect/>
          </a:stretch>
        </p:blipFill>
        <p:spPr>
          <a:xfrm>
            <a:off x="8149224" y="249917"/>
            <a:ext cx="948772" cy="400348"/>
          </a:xfrm>
          <a:prstGeom prst="rect">
            <a:avLst/>
          </a:prstGeom>
        </p:spPr>
      </p:pic>
      <p:pic>
        <p:nvPicPr>
          <p:cNvPr id="53" name="Picture 52" descr="Diagram&#10;&#10;Description automatically generated">
            <a:extLst>
              <a:ext uri="{FF2B5EF4-FFF2-40B4-BE49-F238E27FC236}">
                <a16:creationId xmlns:a16="http://schemas.microsoft.com/office/drawing/2014/main" id="{479CC6D9-640D-F392-2226-5AD1AC770106}"/>
              </a:ext>
            </a:extLst>
          </p:cNvPr>
          <p:cNvPicPr>
            <a:picLocks noChangeAspect="1"/>
          </p:cNvPicPr>
          <p:nvPr/>
        </p:nvPicPr>
        <p:blipFill>
          <a:blip r:embed="rId9"/>
          <a:stretch>
            <a:fillRect/>
          </a:stretch>
        </p:blipFill>
        <p:spPr>
          <a:xfrm>
            <a:off x="366790" y="7432627"/>
            <a:ext cx="3955182" cy="2773764"/>
          </a:xfrm>
          <a:prstGeom prst="rect">
            <a:avLst/>
          </a:prstGeom>
        </p:spPr>
      </p:pic>
      <p:pic>
        <p:nvPicPr>
          <p:cNvPr id="55" name="Picture 54" descr="Chart, line chart&#10;&#10;Description automatically generated">
            <a:extLst>
              <a:ext uri="{FF2B5EF4-FFF2-40B4-BE49-F238E27FC236}">
                <a16:creationId xmlns:a16="http://schemas.microsoft.com/office/drawing/2014/main" id="{4C3DB311-9245-5018-D53D-E393FEFA50E9}"/>
              </a:ext>
            </a:extLst>
          </p:cNvPr>
          <p:cNvPicPr>
            <a:picLocks noChangeAspect="1"/>
          </p:cNvPicPr>
          <p:nvPr/>
        </p:nvPicPr>
        <p:blipFill>
          <a:blip r:embed="rId10"/>
          <a:stretch>
            <a:fillRect/>
          </a:stretch>
        </p:blipFill>
        <p:spPr>
          <a:xfrm>
            <a:off x="4800600" y="7347653"/>
            <a:ext cx="3819502" cy="2864628"/>
          </a:xfrm>
          <a:prstGeom prst="rect">
            <a:avLst/>
          </a:prstGeom>
        </p:spPr>
      </p:pic>
      <p:pic>
        <p:nvPicPr>
          <p:cNvPr id="57" name="Picture 56">
            <a:extLst>
              <a:ext uri="{FF2B5EF4-FFF2-40B4-BE49-F238E27FC236}">
                <a16:creationId xmlns:a16="http://schemas.microsoft.com/office/drawing/2014/main" id="{FFEE1219-64AA-87A7-252C-0B75A965FDC5}"/>
              </a:ext>
            </a:extLst>
          </p:cNvPr>
          <p:cNvPicPr>
            <a:picLocks noChangeAspect="1"/>
          </p:cNvPicPr>
          <p:nvPr/>
        </p:nvPicPr>
        <p:blipFill>
          <a:blip r:embed="rId11"/>
          <a:stretch>
            <a:fillRect/>
          </a:stretch>
        </p:blipFill>
        <p:spPr>
          <a:xfrm>
            <a:off x="3246331" y="11203222"/>
            <a:ext cx="1244154" cy="1244154"/>
          </a:xfrm>
          <a:prstGeom prst="rect">
            <a:avLst/>
          </a:prstGeom>
        </p:spPr>
      </p:pic>
      <p:pic>
        <p:nvPicPr>
          <p:cNvPr id="61" name="Picture 60" descr="Table&#10;&#10;Description automatically generated">
            <a:extLst>
              <a:ext uri="{FF2B5EF4-FFF2-40B4-BE49-F238E27FC236}">
                <a16:creationId xmlns:a16="http://schemas.microsoft.com/office/drawing/2014/main" id="{AD2CD30C-DA40-4957-CD09-43297DBFCAAA}"/>
              </a:ext>
            </a:extLst>
          </p:cNvPr>
          <p:cNvPicPr>
            <a:picLocks noChangeAspect="1"/>
          </p:cNvPicPr>
          <p:nvPr/>
        </p:nvPicPr>
        <p:blipFill>
          <a:blip r:embed="rId12"/>
          <a:stretch>
            <a:fillRect/>
          </a:stretch>
        </p:blipFill>
        <p:spPr>
          <a:xfrm>
            <a:off x="5092879" y="11116463"/>
            <a:ext cx="2952466" cy="1261656"/>
          </a:xfrm>
          <a:prstGeom prst="rect">
            <a:avLst/>
          </a:prstGeom>
        </p:spPr>
      </p:pic>
    </p:spTree>
    <p:extLst>
      <p:ext uri="{BB962C8B-B14F-4D97-AF65-F5344CB8AC3E}">
        <p14:creationId xmlns:p14="http://schemas.microsoft.com/office/powerpoint/2010/main" val="34923788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TotalTime>
  <Words>554</Words>
  <Application>Microsoft Macintosh PowerPoint</Application>
  <PresentationFormat>A3 Paper (297x420 mm)</PresentationFormat>
  <Paragraphs>43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Charlie Pilgrim</dc:creator>
  <cp:lastModifiedBy>Charlie Pilgrim</cp:lastModifiedBy>
  <cp:revision>5</cp:revision>
  <dcterms:created xsi:type="dcterms:W3CDTF">2022-08-25T16:21:03Z</dcterms:created>
  <dcterms:modified xsi:type="dcterms:W3CDTF">2022-08-25T18:38:02Z</dcterms:modified>
</cp:coreProperties>
</file>