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0379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83856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8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4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519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742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C50E46-66A3-4C17-AC21-B599397B476B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2C4872F-BA8B-402E-88A0-A82890E04C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183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EFBC69-4F3E-49C8-9782-112185596506}"/>
              </a:ext>
            </a:extLst>
          </p:cNvPr>
          <p:cNvSpPr txBox="1"/>
          <p:nvPr/>
        </p:nvSpPr>
        <p:spPr>
          <a:xfrm>
            <a:off x="2521208" y="1244053"/>
            <a:ext cx="714958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0" i="0" dirty="0">
                <a:solidFill>
                  <a:srgbClr val="000000"/>
                </a:solidFill>
                <a:effectLst/>
                <a:latin typeface="Linux Libertine"/>
              </a:rPr>
              <a:t>Take-Two Interactive</a:t>
            </a:r>
          </a:p>
        </p:txBody>
      </p:sp>
      <p:pic>
        <p:nvPicPr>
          <p:cNvPr id="1026" name="Picture 2" descr="Логотип">
            <a:extLst>
              <a:ext uri="{FF2B5EF4-FFF2-40B4-BE49-F238E27FC236}">
                <a16:creationId xmlns:a16="http://schemas.microsoft.com/office/drawing/2014/main" id="{82A503BD-A0AA-4526-B7B4-9AD92B85D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24" y="4441370"/>
            <a:ext cx="1351747" cy="12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73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19F6F0-3270-4792-9993-16876F33D315}"/>
              </a:ext>
            </a:extLst>
          </p:cNvPr>
          <p:cNvSpPr txBox="1"/>
          <p:nvPr/>
        </p:nvSpPr>
        <p:spPr>
          <a:xfrm>
            <a:off x="1016000" y="193100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У 2007 році окреме розслідування SEC виявило подальші проблеми з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Брантом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та двома іншими керівниками компанії. У рамках загальногалузевої розгортки щодо зворотного датування опціонів (отримання акцій, коли вони мають високу ціну, але зворотне володіння ними, коли вони були низькими).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Брант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визнав себе винним у фальсифікації ділових записів, але погодився співпрацювати з SEC та замість того, щоб отримати до чотирьох років ув'язнення, був оштрафований на 7,3 млн. Доларів США та заборонений займати будь-які "контрольні посади" в публічній компанії</a:t>
            </a:r>
            <a:endParaRPr lang="en-US" sz="2400" dirty="0"/>
          </a:p>
        </p:txBody>
      </p:sp>
      <p:pic>
        <p:nvPicPr>
          <p:cNvPr id="10242" name="Picture 2" descr="Ryan Brant (@rmdbrant) | Twitter">
            <a:extLst>
              <a:ext uri="{FF2B5EF4-FFF2-40B4-BE49-F238E27FC236}">
                <a16:creationId xmlns:a16="http://schemas.microsoft.com/office/drawing/2014/main" id="{83550713-532B-442D-A244-49BA218E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60" y="131064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Равно 5">
            <a:extLst>
              <a:ext uri="{FF2B5EF4-FFF2-40B4-BE49-F238E27FC236}">
                <a16:creationId xmlns:a16="http://schemas.microsoft.com/office/drawing/2014/main" id="{896DEF08-0390-4B49-B6BF-16907E78F1CA}"/>
              </a:ext>
            </a:extLst>
          </p:cNvPr>
          <p:cNvSpPr/>
          <p:nvPr/>
        </p:nvSpPr>
        <p:spPr>
          <a:xfrm rot="5400000">
            <a:off x="7823200" y="2519740"/>
            <a:ext cx="5933440" cy="12801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Равно 7">
            <a:extLst>
              <a:ext uri="{FF2B5EF4-FFF2-40B4-BE49-F238E27FC236}">
                <a16:creationId xmlns:a16="http://schemas.microsoft.com/office/drawing/2014/main" id="{F6856963-05E3-4092-853D-17B79A9241BC}"/>
              </a:ext>
            </a:extLst>
          </p:cNvPr>
          <p:cNvSpPr/>
          <p:nvPr/>
        </p:nvSpPr>
        <p:spPr>
          <a:xfrm rot="5400000">
            <a:off x="6837680" y="2519740"/>
            <a:ext cx="5933440" cy="12801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Равно 8">
            <a:extLst>
              <a:ext uri="{FF2B5EF4-FFF2-40B4-BE49-F238E27FC236}">
                <a16:creationId xmlns:a16="http://schemas.microsoft.com/office/drawing/2014/main" id="{419A1136-617F-45B1-87F0-9EFCE80805D8}"/>
              </a:ext>
            </a:extLst>
          </p:cNvPr>
          <p:cNvSpPr/>
          <p:nvPr/>
        </p:nvSpPr>
        <p:spPr>
          <a:xfrm rot="5400000">
            <a:off x="5842000" y="2519740"/>
            <a:ext cx="5933440" cy="12801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Равно 9">
            <a:extLst>
              <a:ext uri="{FF2B5EF4-FFF2-40B4-BE49-F238E27FC236}">
                <a16:creationId xmlns:a16="http://schemas.microsoft.com/office/drawing/2014/main" id="{8BC4CCE8-7D2F-4E7E-936C-AC43A8EED220}"/>
              </a:ext>
            </a:extLst>
          </p:cNvPr>
          <p:cNvSpPr/>
          <p:nvPr/>
        </p:nvSpPr>
        <p:spPr>
          <a:xfrm rot="5400000">
            <a:off x="4958080" y="2519740"/>
            <a:ext cx="5933440" cy="128016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8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59B68B-4B91-420D-8A88-048295A55460}"/>
              </a:ext>
            </a:extLst>
          </p:cNvPr>
          <p:cNvSpPr txBox="1"/>
          <p:nvPr/>
        </p:nvSpPr>
        <p:spPr>
          <a:xfrm>
            <a:off x="1076960" y="312896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Наступним тривожним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протягом цього періоду стала критика та юридичні дії щодо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Hot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Coffee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–  користувальницької модифікації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Grand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Theft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Auto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: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San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Andreas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, яка розблокувала приховану графічну сексуальну сцену, вбудовану в гру, із зацікавленими політиками. </a:t>
            </a:r>
            <a:endParaRPr lang="en-US" sz="2400" dirty="0"/>
          </a:p>
        </p:txBody>
      </p:sp>
      <p:pic>
        <p:nvPicPr>
          <p:cNvPr id="11266" name="Picture 2" descr="Hot Coffee Mod 2.1 для GTA San Andreas">
            <a:extLst>
              <a:ext uri="{FF2B5EF4-FFF2-40B4-BE49-F238E27FC236}">
                <a16:creationId xmlns:a16="http://schemas.microsoft.com/office/drawing/2014/main" id="{2FB3C420-11A5-4394-90E0-EBE5C809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40" y="2735104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45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5F7A0E-3DC9-4B6E-BD1F-DF9D8DB25428}"/>
              </a:ext>
            </a:extLst>
          </p:cNvPr>
          <p:cNvSpPr txBox="1"/>
          <p:nvPr/>
        </p:nvSpPr>
        <p:spPr>
          <a:xfrm>
            <a:off x="1137920" y="39043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Дві тисячі шостий був не легким, вже на початку року пожежа пошкодила частину будівлі штаб-квартири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в Нью-Йорку, тому на початку січня 2007 року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переніс штаб-квартиру для 2K в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Новато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. </a:t>
            </a:r>
            <a:endParaRPr lang="en-US" sz="2400" dirty="0"/>
          </a:p>
        </p:txBody>
      </p:sp>
      <p:pic>
        <p:nvPicPr>
          <p:cNvPr id="12290" name="Picture 2" descr="2K Games | Take-Two Interactive formed the 2K label in 2005,… | Flickr">
            <a:extLst>
              <a:ext uri="{FF2B5EF4-FFF2-40B4-BE49-F238E27FC236}">
                <a16:creationId xmlns:a16="http://schemas.microsoft.com/office/drawing/2014/main" id="{B833A12E-3293-4F29-869B-5B44AF91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123" y="2421360"/>
            <a:ext cx="6741477" cy="404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1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CC056D-2026-4D13-B8E1-C2E30914F960}"/>
              </a:ext>
            </a:extLst>
          </p:cNvPr>
          <p:cNvSpPr txBox="1"/>
          <p:nvPr/>
        </p:nvSpPr>
        <p:spPr>
          <a:xfrm>
            <a:off x="1097280" y="36905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Через різні розслідування SEC та суперечки щодо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Hot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Coffee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, інвестори в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поставили Штрауса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Зельніка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з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ZelnickMedia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головою правління</a:t>
            </a:r>
            <a:endParaRPr lang="en-US" sz="2400" dirty="0"/>
          </a:p>
        </p:txBody>
      </p:sp>
      <p:pic>
        <p:nvPicPr>
          <p:cNvPr id="13314" name="Picture 2" descr="Штраус Зельник об однопользовательском режиме в играх">
            <a:extLst>
              <a:ext uri="{FF2B5EF4-FFF2-40B4-BE49-F238E27FC236}">
                <a16:creationId xmlns:a16="http://schemas.microsoft.com/office/drawing/2014/main" id="{3D097FFF-1531-43DB-9CE6-AEAAD9ED4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2109153"/>
            <a:ext cx="60960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15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D901CD-140F-41BB-A289-934E37E40AF1}"/>
              </a:ext>
            </a:extLst>
          </p:cNvPr>
          <p:cNvSpPr txBox="1"/>
          <p:nvPr/>
        </p:nvSpPr>
        <p:spPr>
          <a:xfrm>
            <a:off x="1158240" y="118291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У вересні 2008 року компанія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уклала угоду про аутсорсинг з компанією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Ditan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Distribution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LLC, що на той час належала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Cinram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, канадському виробнику оптичних носіїв.</a:t>
            </a:r>
            <a:endParaRPr lang="en-US" sz="2400" dirty="0"/>
          </a:p>
        </p:txBody>
      </p:sp>
      <p:pic>
        <p:nvPicPr>
          <p:cNvPr id="14338" name="Picture 2" descr="Ditan | ERP Logic Your global partner for SAP® Cloud Solutions">
            <a:extLst>
              <a:ext uri="{FF2B5EF4-FFF2-40B4-BE49-F238E27FC236}">
                <a16:creationId xmlns:a16="http://schemas.microsoft.com/office/drawing/2014/main" id="{0925D709-7536-43BB-ADBD-35020C075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26" y="3931920"/>
            <a:ext cx="8018907" cy="205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9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1E1EDB-6F15-42B4-B57F-B12A43BDC086}"/>
              </a:ext>
            </a:extLst>
          </p:cNvPr>
          <p:cNvSpPr txBox="1"/>
          <p:nvPr/>
        </p:nvSpPr>
        <p:spPr>
          <a:xfrm>
            <a:off x="1066800" y="268516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Приблизно в 2013 році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почала викуповувати до 7,5 мільйонів акцій компанії (близько 10%), виходячи з прогнозу, що вона залишатиметься прибутковою протягом наступних кількох років.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Цей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крок з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викупу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акцій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побачили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аналітики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гарантії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компанії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в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Grand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Theft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Auto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V,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який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був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випущений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у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вересні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2013 року.</a:t>
            </a:r>
            <a:endParaRPr lang="en-US" sz="2400" dirty="0"/>
          </a:p>
        </p:txBody>
      </p:sp>
      <p:pic>
        <p:nvPicPr>
          <p:cNvPr id="15362" name="Picture 2" descr="Бесплатная раздача игры GTA V обрушила магазин Epic Games Store - РИА  Новости, 14.05.2020">
            <a:extLst>
              <a:ext uri="{FF2B5EF4-FFF2-40B4-BE49-F238E27FC236}">
                <a16:creationId xmlns:a16="http://schemas.microsoft.com/office/drawing/2014/main" id="{D57AFC18-D97D-447F-A8EA-1677B813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39" y="2946400"/>
            <a:ext cx="6319189" cy="35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6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62B26A-AF8B-4092-B325-713FA8AA804E}"/>
              </a:ext>
            </a:extLst>
          </p:cNvPr>
          <p:cNvSpPr txBox="1"/>
          <p:nvPr/>
        </p:nvSpPr>
        <p:spPr>
          <a:xfrm>
            <a:off x="980440" y="240030"/>
            <a:ext cx="90220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defRPr>
            </a:lvl1pPr>
          </a:lstStyle>
          <a:p>
            <a:r>
              <a:rPr lang="uk-UA" dirty="0"/>
              <a:t>31 травня 2017 року компанія </a:t>
            </a:r>
            <a:r>
              <a:rPr lang="uk-UA" dirty="0" err="1"/>
              <a:t>Take-Two</a:t>
            </a:r>
            <a:r>
              <a:rPr lang="uk-UA" dirty="0"/>
              <a:t> </a:t>
            </a:r>
            <a:r>
              <a:rPr lang="uk-UA" dirty="0" err="1"/>
              <a:t>Interactive</a:t>
            </a:r>
            <a:r>
              <a:rPr lang="uk-UA" dirty="0"/>
              <a:t> придбала </a:t>
            </a:r>
            <a:r>
              <a:rPr lang="uk-UA" dirty="0" err="1"/>
              <a:t>Kerbal</a:t>
            </a:r>
            <a:r>
              <a:rPr lang="uk-UA" dirty="0"/>
              <a:t> </a:t>
            </a:r>
            <a:r>
              <a:rPr lang="uk-UA" dirty="0" err="1"/>
              <a:t>Space</a:t>
            </a:r>
            <a:r>
              <a:rPr lang="uk-UA" dirty="0"/>
              <a:t> </a:t>
            </a:r>
            <a:r>
              <a:rPr lang="uk-UA" dirty="0" err="1"/>
              <a:t>Program</a:t>
            </a:r>
            <a:r>
              <a:rPr lang="uk-UA" dirty="0"/>
              <a:t>. Пізніше </a:t>
            </a:r>
            <a:r>
              <a:rPr lang="uk-UA" dirty="0" err="1"/>
              <a:t>Take-Two</a:t>
            </a:r>
            <a:r>
              <a:rPr lang="uk-UA" dirty="0"/>
              <a:t> оголосив про створення свого видавничого лейбла </a:t>
            </a:r>
            <a:r>
              <a:rPr lang="uk-UA" dirty="0" err="1"/>
              <a:t>Private</a:t>
            </a:r>
            <a:r>
              <a:rPr lang="uk-UA" dirty="0"/>
              <a:t> </a:t>
            </a:r>
            <a:r>
              <a:rPr lang="uk-UA" dirty="0" err="1"/>
              <a:t>Division</a:t>
            </a:r>
            <a:r>
              <a:rPr lang="uk-UA" dirty="0"/>
              <a:t> 14 грудня 2017 року. </a:t>
            </a:r>
            <a:r>
              <a:rPr lang="uk-UA" dirty="0" err="1"/>
              <a:t>Private</a:t>
            </a:r>
            <a:r>
              <a:rPr lang="uk-UA" dirty="0"/>
              <a:t> </a:t>
            </a:r>
            <a:r>
              <a:rPr lang="uk-UA" dirty="0" err="1"/>
              <a:t>Division</a:t>
            </a:r>
            <a:r>
              <a:rPr lang="uk-UA" dirty="0"/>
              <a:t> був створений для фінансування та публікації ігор середніх незалежних студій розробки, таких як </a:t>
            </a:r>
            <a:r>
              <a:rPr lang="uk-UA" dirty="0" err="1"/>
              <a:t>Kerbal</a:t>
            </a:r>
            <a:r>
              <a:rPr lang="uk-UA" dirty="0"/>
              <a:t> </a:t>
            </a:r>
            <a:r>
              <a:rPr lang="uk-UA" dirty="0" err="1"/>
              <a:t>Space</a:t>
            </a:r>
            <a:r>
              <a:rPr lang="uk-UA" dirty="0"/>
              <a:t> </a:t>
            </a:r>
            <a:r>
              <a:rPr lang="uk-UA" dirty="0" err="1"/>
              <a:t>Program</a:t>
            </a:r>
            <a:r>
              <a:rPr lang="uk-UA" dirty="0"/>
              <a:t>, і мав чотири заплановані ігри з окремих студії на момент її запуску.</a:t>
            </a:r>
            <a:endParaRPr lang="en-US" dirty="0"/>
          </a:p>
        </p:txBody>
      </p:sp>
      <p:pic>
        <p:nvPicPr>
          <p:cNvPr id="17414" name="Picture 6" descr="Kerbal Space Program – Kerbal Space Program">
            <a:extLst>
              <a:ext uri="{FF2B5EF4-FFF2-40B4-BE49-F238E27FC236}">
                <a16:creationId xmlns:a16="http://schemas.microsoft.com/office/drawing/2014/main" id="{DEC69C32-57AA-4BAC-B62E-B00CCC931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00" y="2538889"/>
            <a:ext cx="7251700" cy="407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63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9D491-DAA3-454E-8B47-2F39C9689130}"/>
              </a:ext>
            </a:extLst>
          </p:cNvPr>
          <p:cNvSpPr txBox="1"/>
          <p:nvPr/>
        </p:nvSpPr>
        <p:spPr>
          <a:xfrm>
            <a:off x="965200" y="504190"/>
            <a:ext cx="72948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defRPr>
            </a:lvl1pPr>
          </a:lstStyle>
          <a:p>
            <a:r>
              <a:rPr lang="uk-UA" dirty="0" err="1"/>
              <a:t>Take-Two</a:t>
            </a:r>
            <a:r>
              <a:rPr lang="uk-UA" dirty="0"/>
              <a:t> та Національна баскетбольна асоціація (НБА) оголосили про партнерство з метою створення Ліги НБА 2K – професійної ліги </a:t>
            </a:r>
            <a:r>
              <a:rPr lang="uk-UA" dirty="0" err="1"/>
              <a:t>кіберспорту</a:t>
            </a:r>
            <a:r>
              <a:rPr lang="uk-UA" dirty="0"/>
              <a:t> на базі ігор НБА 2K та першої ліги </a:t>
            </a:r>
            <a:r>
              <a:rPr lang="uk-UA" dirty="0" err="1"/>
              <a:t>кіберспорту</a:t>
            </a:r>
            <a:r>
              <a:rPr lang="uk-UA" dirty="0"/>
              <a:t>, якою керує професійна спортивна ліга . Команди Ліги повинні частково фінансуватись наявними командами НБА, щоб у кожній з тридцяти професійних команд НБА були еквівалентні команди </a:t>
            </a:r>
            <a:r>
              <a:rPr lang="uk-UA" dirty="0" err="1"/>
              <a:t>кіберспорту</a:t>
            </a:r>
            <a:r>
              <a:rPr lang="uk-UA" dirty="0"/>
              <a:t>. Інавгураційний сезон планувався розпочатися у травні 2018 року.</a:t>
            </a:r>
            <a:endParaRPr lang="en-US" dirty="0"/>
          </a:p>
        </p:txBody>
      </p:sp>
      <p:pic>
        <p:nvPicPr>
          <p:cNvPr id="16386" name="Picture 2" descr="Take-Two NBA 2K20 (PS4) 557525 B&amp;H Photo Video">
            <a:extLst>
              <a:ext uri="{FF2B5EF4-FFF2-40B4-BE49-F238E27FC236}">
                <a16:creationId xmlns:a16="http://schemas.microsoft.com/office/drawing/2014/main" id="{D6B8128A-4F3C-4E86-8DEF-FC0439279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 r="11227"/>
          <a:stretch/>
        </p:blipFill>
        <p:spPr bwMode="auto">
          <a:xfrm>
            <a:off x="8260080" y="924560"/>
            <a:ext cx="343408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19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FB09D2-EF8C-4FFB-A344-AF06278E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24" y="1876226"/>
            <a:ext cx="9894071" cy="1842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20025E-3985-416F-9010-6544196F4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515" y="3718570"/>
            <a:ext cx="9764488" cy="1905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9CD30-2516-433F-B924-606CD290A388}"/>
              </a:ext>
            </a:extLst>
          </p:cNvPr>
          <p:cNvSpPr txBox="1"/>
          <p:nvPr/>
        </p:nvSpPr>
        <p:spPr>
          <a:xfrm>
            <a:off x="1107440" y="547838"/>
            <a:ext cx="729488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Підрозділи </a:t>
            </a:r>
            <a:r>
              <a:rPr lang="uk-UA" sz="3200" b="1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Take-Two</a:t>
            </a:r>
            <a:r>
              <a:rPr lang="uk-UA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Interactive</a:t>
            </a:r>
            <a:endParaRPr lang="en-US" sz="32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65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7A6D37-908D-45D6-8F56-FE43A27483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236" y="772160"/>
            <a:ext cx="5023803" cy="5567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D31DD8-18EB-4769-A1BE-E4D1000EAB69}"/>
              </a:ext>
            </a:extLst>
          </p:cNvPr>
          <p:cNvSpPr txBox="1"/>
          <p:nvPr/>
        </p:nvSpPr>
        <p:spPr>
          <a:xfrm>
            <a:off x="1076961" y="334478"/>
            <a:ext cx="3911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ctr">
              <a:spcBef>
                <a:spcPts val="0"/>
              </a:spcBef>
              <a:spcAft>
                <a:spcPts val="0"/>
              </a:spcAft>
            </a:pPr>
            <a:r>
              <a:rPr lang="uk-UA" sz="32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Доход компанії з річного звіту</a:t>
            </a:r>
            <a:endParaRPr lang="en-US" sz="32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290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thony Shriver sues Ryan Brant over auction painting | Daily Mail Online">
            <a:extLst>
              <a:ext uri="{FF2B5EF4-FFF2-40B4-BE49-F238E27FC236}">
                <a16:creationId xmlns:a16="http://schemas.microsoft.com/office/drawing/2014/main" id="{A44856C4-4C62-4BB7-8EB8-68F79C82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3922" y="2565918"/>
            <a:ext cx="4230283" cy="42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58C58-33FD-4845-A8DB-475EBEB62A21}"/>
              </a:ext>
            </a:extLst>
          </p:cNvPr>
          <p:cNvSpPr txBox="1"/>
          <p:nvPr/>
        </p:nvSpPr>
        <p:spPr>
          <a:xfrm>
            <a:off x="1138918" y="718658"/>
            <a:ext cx="43381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Interactive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була заснована 30 вересня 1993 р.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Райаном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Брантом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, сином співвласника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Interview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Пітера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Бранта</a:t>
            </a:r>
            <a:endParaRPr lang="en-US" sz="2400" dirty="0"/>
          </a:p>
        </p:txBody>
      </p:sp>
      <p:sp>
        <p:nvSpPr>
          <p:cNvPr id="7" name="Облачко с текстом: прямоугольное со скругленными углами 6">
            <a:extLst>
              <a:ext uri="{FF2B5EF4-FFF2-40B4-BE49-F238E27FC236}">
                <a16:creationId xmlns:a16="http://schemas.microsoft.com/office/drawing/2014/main" id="{30CFFB97-F875-417C-A9B2-AAB0CA93EA06}"/>
              </a:ext>
            </a:extLst>
          </p:cNvPr>
          <p:cNvSpPr/>
          <p:nvPr/>
        </p:nvSpPr>
        <p:spPr>
          <a:xfrm>
            <a:off x="8047670" y="626926"/>
            <a:ext cx="3953069" cy="1938992"/>
          </a:xfrm>
          <a:prstGeom prst="wedgeRoundRectCallou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9827C-FC0D-4683-8E4A-9114B28360D5}"/>
              </a:ext>
            </a:extLst>
          </p:cNvPr>
          <p:cNvSpPr txBox="1"/>
          <p:nvPr/>
        </p:nvSpPr>
        <p:spPr>
          <a:xfrm>
            <a:off x="8254885" y="774644"/>
            <a:ext cx="365254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Я хотів зайнятися бізнесом, де я міг би залучати капітал як молодий хлопець. У галузі технологій люди очікують, що ти будеш молодим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60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6D5376-D126-4C04-81FD-E345AE6A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08" y="2046536"/>
            <a:ext cx="5934903" cy="4410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32F1FD-BA09-4873-8578-2A354E7CB372}"/>
              </a:ext>
            </a:extLst>
          </p:cNvPr>
          <p:cNvSpPr txBox="1"/>
          <p:nvPr/>
        </p:nvSpPr>
        <p:spPr>
          <a:xfrm>
            <a:off x="1875284" y="400773"/>
            <a:ext cx="84414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8800" b="0" i="0" dirty="0">
                <a:solidFill>
                  <a:srgbClr val="000000"/>
                </a:solidFill>
                <a:effectLst/>
                <a:latin typeface="Linux Libertine"/>
              </a:rPr>
              <a:t>Дякую за увагу!</a:t>
            </a:r>
            <a:endParaRPr lang="en-US" sz="8800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428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56CAE-3927-4A76-B6A8-50A2DEE876F6}"/>
              </a:ext>
            </a:extLst>
          </p:cNvPr>
          <p:cNvSpPr txBox="1"/>
          <p:nvPr/>
        </p:nvSpPr>
        <p:spPr>
          <a:xfrm>
            <a:off x="1024035" y="466731"/>
            <a:ext cx="6097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Починаючи з "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Star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Crusader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" в 1993 році,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знайшла свій перший великий успіх в іграх, що включали повнометражне відео з відомими живими акторами</a:t>
            </a:r>
            <a:endParaRPr lang="en-US" sz="2400" dirty="0"/>
          </a:p>
        </p:txBody>
      </p:sp>
      <p:pic>
        <p:nvPicPr>
          <p:cNvPr id="3074" name="Picture 2" descr="Download Star Crusader | DOS Games Archive">
            <a:extLst>
              <a:ext uri="{FF2B5EF4-FFF2-40B4-BE49-F238E27FC236}">
                <a16:creationId xmlns:a16="http://schemas.microsoft.com/office/drawing/2014/main" id="{ED5A1BC3-527B-4EE1-B505-880EBDF8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16" y="246930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89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0E089F-AD6B-40A0-A28F-EEEEE44471B2}"/>
              </a:ext>
            </a:extLst>
          </p:cNvPr>
          <p:cNvSpPr txBox="1"/>
          <p:nvPr/>
        </p:nvSpPr>
        <p:spPr>
          <a:xfrm>
            <a:off x="1033365" y="36701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Приблизно в 1996 році компанія заробляла близько 10 мільйонів доларів США, але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Брант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хотів ще більше розширити компанію і здійснив своє перше придбання, купивши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Mission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Studios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та видав від неї гру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JetFighter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III</a:t>
            </a:r>
            <a:endParaRPr lang="en-US" sz="2400" dirty="0"/>
          </a:p>
        </p:txBody>
      </p:sp>
      <p:pic>
        <p:nvPicPr>
          <p:cNvPr id="4098" name="Picture 2" descr="Download JetFighter III | DOS Games Archive">
            <a:extLst>
              <a:ext uri="{FF2B5EF4-FFF2-40B4-BE49-F238E27FC236}">
                <a16:creationId xmlns:a16="http://schemas.microsoft.com/office/drawing/2014/main" id="{938171BE-7570-48FE-A89B-9A73E2A28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07" y="2306206"/>
            <a:ext cx="5480180" cy="411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71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B24B5-3689-495A-AF4F-6CAAAD98AD19}"/>
              </a:ext>
            </a:extLst>
          </p:cNvPr>
          <p:cNvSpPr txBox="1"/>
          <p:nvPr/>
        </p:nvSpPr>
        <p:spPr>
          <a:xfrm>
            <a:off x="1024036" y="260399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У березні 1998 року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придбала BMG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Interactive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, сплячий підрозділ видавничих відеоігор BMG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Entertainment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. У тому ж році компанія DMA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Design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та BMG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Entertainment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, що базуються у Великобританії, випустила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Grand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Theft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Auto</a:t>
            </a:r>
            <a:endParaRPr lang="en-US" sz="2400" dirty="0"/>
          </a:p>
        </p:txBody>
      </p:sp>
      <p:pic>
        <p:nvPicPr>
          <p:cNvPr id="5122" name="Picture 2" descr="When Grand Theft Auto looked like this | Grand theft auto games, Grand  theft auto, Grand theft auto series">
            <a:extLst>
              <a:ext uri="{FF2B5EF4-FFF2-40B4-BE49-F238E27FC236}">
                <a16:creationId xmlns:a16="http://schemas.microsoft.com/office/drawing/2014/main" id="{4DAC8B96-DD23-43E4-923C-CF3A5D0D1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60" y="2518411"/>
            <a:ext cx="5438918" cy="407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7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451B59-A35F-432E-92FA-0A3251028C68}"/>
              </a:ext>
            </a:extLst>
          </p:cNvPr>
          <p:cNvSpPr txBox="1"/>
          <p:nvPr/>
        </p:nvSpPr>
        <p:spPr>
          <a:xfrm>
            <a:off x="1046480" y="23161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Разом із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Rockstar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інвестувала у розробки продовжень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Grand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Theft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Auto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, включаючи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Grand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Theft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Auto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2 (1999) та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Grand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Theft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Auto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III (2001), а також спін-аути,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Grand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Theft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Auto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: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Vice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City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(2003) та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Grand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Theft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Auto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: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San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Andreas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(2004).</a:t>
            </a:r>
            <a:endParaRPr lang="en-US" sz="2400" dirty="0"/>
          </a:p>
        </p:txBody>
      </p:sp>
      <p:pic>
        <p:nvPicPr>
          <p:cNvPr id="6146" name="Picture 2" descr="Grand Theft Auto 2 - Free PC Game Download">
            <a:extLst>
              <a:ext uri="{FF2B5EF4-FFF2-40B4-BE49-F238E27FC236}">
                <a16:creationId xmlns:a16="http://schemas.microsoft.com/office/drawing/2014/main" id="{A1A7B6EA-CBAE-43EC-80DE-442A21719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2648744"/>
            <a:ext cx="5303520" cy="397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Моддер портировал Grand Theft Auto III на взломанную Nintendo Switch">
            <a:extLst>
              <a:ext uri="{FF2B5EF4-FFF2-40B4-BE49-F238E27FC236}">
                <a16:creationId xmlns:a16="http://schemas.microsoft.com/office/drawing/2014/main" id="{EA53C775-9994-4BEE-B220-3EFA383C7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240" y="1005839"/>
            <a:ext cx="4953226" cy="27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34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ivilization 1 by Sid Meier - One of the greatest legacy games of all time  : civ">
            <a:extLst>
              <a:ext uri="{FF2B5EF4-FFF2-40B4-BE49-F238E27FC236}">
                <a16:creationId xmlns:a16="http://schemas.microsoft.com/office/drawing/2014/main" id="{95129BD5-A207-4113-9345-24D1718E8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23" y="2576195"/>
            <a:ext cx="60864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FCB7E-1490-4DBC-997B-E54E60987829}"/>
              </a:ext>
            </a:extLst>
          </p:cNvPr>
          <p:cNvSpPr txBox="1"/>
          <p:nvPr/>
        </p:nvSpPr>
        <p:spPr>
          <a:xfrm>
            <a:off x="1198880" y="43749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До 2003 року дохід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перевищив 1 млрд. доларів США. Це дозволило у 2004 році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викупити у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Infogrames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права на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Civilizaion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1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09A043-B944-4CB4-A4DB-7AB088A3A3F8}"/>
              </a:ext>
            </a:extLst>
          </p:cNvPr>
          <p:cNvSpPr txBox="1"/>
          <p:nvPr/>
        </p:nvSpPr>
        <p:spPr>
          <a:xfrm>
            <a:off x="1330960" y="409694"/>
            <a:ext cx="6096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У 2005 році </a:t>
            </a:r>
            <a:r>
              <a:rPr lang="uk-UA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розпочала безліч поглинань, витративши понад 80 мільйонів доларів на придбання розробників ігор. Одним з найбільших її придбань була студія розробки Visual </a:t>
            </a:r>
            <a:r>
              <a:rPr lang="uk-UA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Concepts</a:t>
            </a:r>
            <a:r>
              <a:rPr lang="uk-U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та </a:t>
            </a:r>
            <a:r>
              <a:rPr lang="uk-UA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Kush</a:t>
            </a:r>
            <a:r>
              <a:rPr lang="uk-U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Games</a:t>
            </a:r>
            <a:r>
              <a:rPr lang="uk-U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від </a:t>
            </a:r>
            <a:r>
              <a:rPr lang="uk-UA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Sega</a:t>
            </a:r>
            <a:r>
              <a:rPr lang="uk-U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. Обидві студії в значній мірі стояли за кількома спортивними імітаційними іграми, які були </a:t>
            </a:r>
            <a:r>
              <a:rPr lang="uk-UA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брендовані</a:t>
            </a:r>
            <a:r>
              <a:rPr lang="uk-UA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через ESPN, і зазвичай випускали оновлені версії щороку, через торгову марку 2K для розмежування версій</a:t>
            </a:r>
            <a:endParaRPr lang="en-US" sz="2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1B0D39-1FC6-4E91-A177-42978944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183" y="409694"/>
            <a:ext cx="1968817" cy="204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9C1FA9D-7BC8-4465-B2E9-5D0FA227B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254" y="2369128"/>
            <a:ext cx="2192337" cy="21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8DF701AC-5EED-4EB4-A33E-B82CADD9A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990" l="4636" r="98675">
                        <a14:foregroundMark x1="44371" y1="15152" x2="31788" y2="80808"/>
                        <a14:foregroundMark x1="31788" y1="80808" x2="48344" y2="83838"/>
                        <a14:foregroundMark x1="35099" y1="81818" x2="72848" y2="11111"/>
                        <a14:foregroundMark x1="70199" y1="24242" x2="40397" y2="98990"/>
                        <a14:foregroundMark x1="25828" y1="80808" x2="27815" y2="5051"/>
                        <a14:foregroundMark x1="22517" y1="10101" x2="9272" y2="98990"/>
                        <a14:foregroundMark x1="31788" y1="44444" x2="47682" y2="0"/>
                        <a14:foregroundMark x1="37748" y1="69697" x2="37086" y2="97980"/>
                        <a14:foregroundMark x1="9272" y1="66667" x2="4636" y2="88889"/>
                        <a14:foregroundMark x1="35762" y1="44444" x2="63576" y2="0"/>
                        <a14:foregroundMark x1="66225" y1="55556" x2="91391" y2="2020"/>
                        <a14:foregroundMark x1="68212" y1="83838" x2="88079" y2="3030"/>
                        <a14:foregroundMark x1="55629" y1="91919" x2="84106" y2="10101"/>
                        <a14:foregroundMark x1="84106" y1="10101" x2="84106" y2="10101"/>
                        <a14:foregroundMark x1="61589" y1="91919" x2="62252" y2="96970"/>
                        <a14:foregroundMark x1="75497" y1="47475" x2="92053" y2="3030"/>
                        <a14:foregroundMark x1="94702" y1="16162" x2="98675" y2="30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27" y="4488871"/>
            <a:ext cx="2192337" cy="14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1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45AF79-AFDD-4E6D-920B-94DC56AD3149}"/>
              </a:ext>
            </a:extLst>
          </p:cNvPr>
          <p:cNvSpPr txBox="1"/>
          <p:nvPr/>
        </p:nvSpPr>
        <p:spPr>
          <a:xfrm>
            <a:off x="1066800" y="167978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Після утворення 2K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завершила інші основні придбання.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Firaxis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Games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було придбано в листопаді 2005,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Irrational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Games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– в січні 2006 рок, включаючи як Бостон, так і студію в Канберрі. На той час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Irrational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вже уклала видавничу угоду з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Take-Two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для своєї майбутньої гри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BioShock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. З цією угодою </a:t>
            </a:r>
            <a:r>
              <a:rPr lang="uk-UA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Irrational</a:t>
            </a:r>
            <a:r>
              <a:rPr lang="uk-UA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стала частиною лейбла 2K</a:t>
            </a:r>
            <a:endParaRPr lang="en-US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9F322D6-E7A5-4E8F-A9B1-FF7F7B988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183" y="311901"/>
            <a:ext cx="2934017" cy="275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oShock remastered editions on PC sound worse off than the originals  (update) - Polygon">
            <a:extLst>
              <a:ext uri="{FF2B5EF4-FFF2-40B4-BE49-F238E27FC236}">
                <a16:creationId xmlns:a16="http://schemas.microsoft.com/office/drawing/2014/main" id="{976CD5F3-C5BD-4C72-BFAD-27DD1E851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685" y="3214966"/>
            <a:ext cx="6116660" cy="34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1682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107</TotalTime>
  <Words>745</Words>
  <Application>Microsoft Office PowerPoint</Application>
  <PresentationFormat>Широкоэкранный</PresentationFormat>
  <Paragraphs>21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Franklin Gothic Book</vt:lpstr>
      <vt:lpstr>Linux Libertine</vt:lpstr>
      <vt:lpstr>Times New Roman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Maxi Shatohin</dc:creator>
  <cp:lastModifiedBy>Maxi Shatohin</cp:lastModifiedBy>
  <cp:revision>19</cp:revision>
  <dcterms:created xsi:type="dcterms:W3CDTF">2021-03-29T21:13:16Z</dcterms:created>
  <dcterms:modified xsi:type="dcterms:W3CDTF">2021-03-29T23:01:04Z</dcterms:modified>
</cp:coreProperties>
</file>