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9"/>
  </p:notesMasterIdLst>
  <p:sldIdLst>
    <p:sldId id="259" r:id="rId2"/>
    <p:sldId id="260" r:id="rId3"/>
    <p:sldId id="298" r:id="rId4"/>
    <p:sldId id="299" r:id="rId5"/>
    <p:sldId id="300" r:id="rId6"/>
    <p:sldId id="263" r:id="rId7"/>
    <p:sldId id="301" r:id="rId8"/>
    <p:sldId id="268" r:id="rId9"/>
    <p:sldId id="266" r:id="rId10"/>
    <p:sldId id="304" r:id="rId11"/>
    <p:sldId id="305" r:id="rId12"/>
    <p:sldId id="306" r:id="rId13"/>
    <p:sldId id="269" r:id="rId14"/>
    <p:sldId id="302" r:id="rId15"/>
    <p:sldId id="307" r:id="rId16"/>
    <p:sldId id="303" r:id="rId17"/>
    <p:sldId id="256" r:id="rId18"/>
  </p:sldIdLst>
  <p:sldSz cx="9144000" cy="5143500" type="screen16x9"/>
  <p:notesSz cx="6858000" cy="9144000"/>
  <p:embeddedFontLst>
    <p:embeddedFont>
      <p:font typeface="Exo 2" panose="020B0604020202020204" charset="0"/>
      <p:regular r:id="rId20"/>
      <p:bold r:id="rId21"/>
      <p:italic r:id="rId22"/>
      <p:boldItalic r:id="rId23"/>
    </p:embeddedFont>
    <p:embeddedFont>
      <p:font typeface="Fira Sans Extra Condensed Medium" panose="020B0604020202020204" charset="0"/>
      <p:regular r:id="rId24"/>
      <p:bold r:id="rId25"/>
      <p:italic r:id="rId26"/>
      <p:boldItalic r:id="rId27"/>
    </p:embeddedFont>
    <p:embeddedFont>
      <p:font typeface="Roboto Condensed Light"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1C81AB-F021-4086-A493-D59C6A47C9A7}">
  <a:tblStyle styleId="{1F1C81AB-F021-4086-A493-D59C6A47C9A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0" d="100"/>
          <a:sy n="160" d="100"/>
        </p:scale>
        <p:origin x="29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145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437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419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405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800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baafe93df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baafe93df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092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baafe93df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baafe93df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8403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baafe93df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baafe93df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859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9baafe93df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9baafe93df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385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9baafe93df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9baafe93df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508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9baafe93df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9baafe93df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Базові системи – математика, </a:t>
            </a:r>
            <a:r>
              <a:rPr lang="uk-UA" dirty="0" err="1"/>
              <a:t>парсери</a:t>
            </a:r>
            <a:r>
              <a:rPr lang="uk-UA" dirty="0"/>
              <a:t>, повідомлення про помилки. </a:t>
            </a:r>
            <a:r>
              <a:rPr lang="uk-UA" dirty="0" err="1"/>
              <a:t>Деякиї</a:t>
            </a:r>
            <a:r>
              <a:rPr lang="uk-UA" dirty="0"/>
              <a:t> нема – системи обробки вводи, підтримки ігрового світу. Комплекти </a:t>
            </a:r>
            <a:r>
              <a:rPr lang="uk-UA" dirty="0" err="1"/>
              <a:t>стороньього</a:t>
            </a:r>
            <a:r>
              <a:rPr lang="uk-UA" dirty="0"/>
              <a:t> програмного забезпечення, </a:t>
            </a:r>
            <a:r>
              <a:rPr lang="uk-UA" dirty="0" err="1"/>
              <a:t>кросплатформний</a:t>
            </a:r>
            <a:r>
              <a:rPr lang="uk-UA"/>
              <a:t> прошарок</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Light"/>
              <a:buNone/>
              <a:defRPr sz="1400">
                <a:latin typeface="Roboto Condensed Light"/>
                <a:ea typeface="Roboto Condensed Light"/>
                <a:cs typeface="Roboto Condensed Light"/>
                <a:sym typeface="Roboto Condensed Light"/>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3">
  <p:cSld name="CUSTOM_37">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9"/>
          <p:cNvSpPr txBox="1">
            <a:spLocks noGrp="1"/>
          </p:cNvSpPr>
          <p:nvPr>
            <p:ph type="body" idx="1"/>
          </p:nvPr>
        </p:nvSpPr>
        <p:spPr>
          <a:xfrm>
            <a:off x="722375" y="1447800"/>
            <a:ext cx="3589200" cy="3156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4" name="Google Shape;84;p19"/>
          <p:cNvSpPr txBox="1">
            <a:spLocks noGrp="1"/>
          </p:cNvSpPr>
          <p:nvPr>
            <p:ph type="body" idx="2"/>
          </p:nvPr>
        </p:nvSpPr>
        <p:spPr>
          <a:xfrm>
            <a:off x="4832400" y="1447800"/>
            <a:ext cx="3589200" cy="3156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5" name="Google Shape;85;p19"/>
          <p:cNvSpPr txBox="1">
            <a:spLocks noGrp="1"/>
          </p:cNvSpPr>
          <p:nvPr>
            <p:ph type="subTitle" idx="3"/>
          </p:nvPr>
        </p:nvSpPr>
        <p:spPr>
          <a:xfrm>
            <a:off x="723900" y="952500"/>
            <a:ext cx="7699200" cy="399900"/>
          </a:xfrm>
          <a:prstGeom prst="rect">
            <a:avLst/>
          </a:prstGeom>
        </p:spPr>
        <p:txBody>
          <a:bodyPr spcFirstLastPara="1" wrap="square" lIns="91425" tIns="91425" rIns="91425" bIns="91425" anchor="t" anchorCtr="0">
            <a:noAutofit/>
          </a:bodyPr>
          <a:lstStyle>
            <a:lvl1pPr lvl="0" rtl="0">
              <a:lnSpc>
                <a:spcPct val="100000"/>
              </a:lnSpc>
              <a:spcBef>
                <a:spcPts val="300"/>
              </a:spcBef>
              <a:spcAft>
                <a:spcPts val="0"/>
              </a:spcAft>
              <a:buSzPts val="1200"/>
              <a:buNone/>
              <a:defRPr>
                <a:solidFill>
                  <a:schemeClr val="hlink"/>
                </a:solidFill>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a:endParaRPr/>
          </a:p>
        </p:txBody>
      </p:sp>
      <p:sp>
        <p:nvSpPr>
          <p:cNvPr id="86" name="Google Shape;86;p1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11">
    <p:bg>
      <p:bgPr>
        <a:blipFill>
          <a:blip r:embed="rId2">
            <a:alphaModFix/>
          </a:blip>
          <a:stretch>
            <a:fillRect/>
          </a:stretch>
        </a:blipFill>
        <a:effectLst/>
      </p:bgPr>
    </p:bg>
    <p:spTree>
      <p:nvGrpSpPr>
        <p:cNvPr id="1" name="Shape 87"/>
        <p:cNvGrpSpPr/>
        <p:nvPr/>
      </p:nvGrpSpPr>
      <p:grpSpPr>
        <a:xfrm>
          <a:off x="0" y="0"/>
          <a:ext cx="0" cy="0"/>
          <a:chOff x="0" y="0"/>
          <a:chExt cx="0" cy="0"/>
        </a:xfrm>
      </p:grpSpPr>
      <p:sp>
        <p:nvSpPr>
          <p:cNvPr id="88" name="Google Shape;88;p20"/>
          <p:cNvSpPr txBox="1">
            <a:spLocks noGrp="1"/>
          </p:cNvSpPr>
          <p:nvPr>
            <p:ph type="ctrTitle"/>
          </p:nvPr>
        </p:nvSpPr>
        <p:spPr>
          <a:xfrm>
            <a:off x="5616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89" name="Google Shape;89;p20"/>
          <p:cNvSpPr txBox="1">
            <a:spLocks noGrp="1"/>
          </p:cNvSpPr>
          <p:nvPr>
            <p:ph type="subTitle" idx="1"/>
          </p:nvPr>
        </p:nvSpPr>
        <p:spPr>
          <a:xfrm>
            <a:off x="872450" y="3090475"/>
            <a:ext cx="2052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90" name="Google Shape;90;p20"/>
          <p:cNvSpPr txBox="1">
            <a:spLocks noGrp="1"/>
          </p:cNvSpPr>
          <p:nvPr>
            <p:ph type="ctrTitle" idx="2"/>
          </p:nvPr>
        </p:nvSpPr>
        <p:spPr>
          <a:xfrm>
            <a:off x="32352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91" name="Google Shape;91;p20"/>
          <p:cNvSpPr txBox="1">
            <a:spLocks noGrp="1"/>
          </p:cNvSpPr>
          <p:nvPr>
            <p:ph type="subTitle" idx="3"/>
          </p:nvPr>
        </p:nvSpPr>
        <p:spPr>
          <a:xfrm>
            <a:off x="3462900" y="2036750"/>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92" name="Google Shape;92;p20"/>
          <p:cNvSpPr txBox="1">
            <a:spLocks noGrp="1"/>
          </p:cNvSpPr>
          <p:nvPr>
            <p:ph type="ctrTitle" idx="4"/>
          </p:nvPr>
        </p:nvSpPr>
        <p:spPr>
          <a:xfrm>
            <a:off x="59088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93" name="Google Shape;93;p20"/>
          <p:cNvSpPr txBox="1">
            <a:spLocks noGrp="1"/>
          </p:cNvSpPr>
          <p:nvPr>
            <p:ph type="subTitle" idx="5"/>
          </p:nvPr>
        </p:nvSpPr>
        <p:spPr>
          <a:xfrm>
            <a:off x="6136500" y="3090475"/>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94" name="Google Shape;94;p20"/>
          <p:cNvSpPr txBox="1">
            <a:spLocks noGrp="1"/>
          </p:cNvSpPr>
          <p:nvPr>
            <p:ph type="ctrTitle" idx="6"/>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07" name="Google Shape;107;p22"/>
          <p:cNvSpPr txBox="1">
            <a:spLocks noGrp="1"/>
          </p:cNvSpPr>
          <p:nvPr>
            <p:ph type="ctrTitle" idx="2"/>
          </p:nvPr>
        </p:nvSpPr>
        <p:spPr>
          <a:xfrm>
            <a:off x="464478"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08" name="Google Shape;108;p22"/>
          <p:cNvSpPr txBox="1">
            <a:spLocks noGrp="1"/>
          </p:cNvSpPr>
          <p:nvPr>
            <p:ph type="subTitle" idx="1"/>
          </p:nvPr>
        </p:nvSpPr>
        <p:spPr>
          <a:xfrm>
            <a:off x="616128"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09" name="Google Shape;109;p22"/>
          <p:cNvSpPr txBox="1">
            <a:spLocks noGrp="1"/>
          </p:cNvSpPr>
          <p:nvPr>
            <p:ph type="ctrTitle" idx="3"/>
          </p:nvPr>
        </p:nvSpPr>
        <p:spPr>
          <a:xfrm>
            <a:off x="2077426"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0" name="Google Shape;110;p22"/>
          <p:cNvSpPr txBox="1">
            <a:spLocks noGrp="1"/>
          </p:cNvSpPr>
          <p:nvPr>
            <p:ph type="subTitle" idx="4"/>
          </p:nvPr>
        </p:nvSpPr>
        <p:spPr>
          <a:xfrm>
            <a:off x="2229076"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11" name="Google Shape;111;p22"/>
          <p:cNvSpPr txBox="1">
            <a:spLocks noGrp="1"/>
          </p:cNvSpPr>
          <p:nvPr>
            <p:ph type="ctrTitle" idx="5"/>
          </p:nvPr>
        </p:nvSpPr>
        <p:spPr>
          <a:xfrm>
            <a:off x="3690375"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2" name="Google Shape;112;p22"/>
          <p:cNvSpPr txBox="1">
            <a:spLocks noGrp="1"/>
          </p:cNvSpPr>
          <p:nvPr>
            <p:ph type="subTitle" idx="6"/>
          </p:nvPr>
        </p:nvSpPr>
        <p:spPr>
          <a:xfrm>
            <a:off x="3842025"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13" name="Google Shape;113;p22"/>
          <p:cNvSpPr txBox="1">
            <a:spLocks noGrp="1"/>
          </p:cNvSpPr>
          <p:nvPr>
            <p:ph type="ctrTitle" idx="7"/>
          </p:nvPr>
        </p:nvSpPr>
        <p:spPr>
          <a:xfrm>
            <a:off x="3707117"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4" name="Google Shape;114;p22"/>
          <p:cNvSpPr txBox="1">
            <a:spLocks noGrp="1"/>
          </p:cNvSpPr>
          <p:nvPr>
            <p:ph type="subTitle" idx="8"/>
          </p:nvPr>
        </p:nvSpPr>
        <p:spPr>
          <a:xfrm>
            <a:off x="3858772"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15" name="Google Shape;115;p22"/>
          <p:cNvSpPr txBox="1">
            <a:spLocks noGrp="1"/>
          </p:cNvSpPr>
          <p:nvPr>
            <p:ph type="ctrTitle" idx="9"/>
          </p:nvPr>
        </p:nvSpPr>
        <p:spPr>
          <a:xfrm>
            <a:off x="5343519"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6" name="Google Shape;116;p22"/>
          <p:cNvSpPr txBox="1">
            <a:spLocks noGrp="1"/>
          </p:cNvSpPr>
          <p:nvPr>
            <p:ph type="subTitle" idx="13"/>
          </p:nvPr>
        </p:nvSpPr>
        <p:spPr>
          <a:xfrm>
            <a:off x="5500261"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17" name="Google Shape;117;p22"/>
          <p:cNvSpPr txBox="1">
            <a:spLocks noGrp="1"/>
          </p:cNvSpPr>
          <p:nvPr>
            <p:ph type="ctrTitle" idx="14"/>
          </p:nvPr>
        </p:nvSpPr>
        <p:spPr>
          <a:xfrm>
            <a:off x="6979921"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8" name="Google Shape;118;p22"/>
          <p:cNvSpPr txBox="1">
            <a:spLocks noGrp="1"/>
          </p:cNvSpPr>
          <p:nvPr>
            <p:ph type="subTitle" idx="15"/>
          </p:nvPr>
        </p:nvSpPr>
        <p:spPr>
          <a:xfrm>
            <a:off x="7141750" y="3890201"/>
            <a:ext cx="14568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extLst>
      <p:ext uri="{BB962C8B-B14F-4D97-AF65-F5344CB8AC3E}">
        <p14:creationId xmlns:p14="http://schemas.microsoft.com/office/powerpoint/2010/main" val="3604954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13" name="Google Shape;13;p3"/>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4" name="Google Shape;14;p3"/>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70650" y="1144200"/>
            <a:ext cx="6919200" cy="35106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434343"/>
              </a:buClr>
              <a:buSzPts val="800"/>
              <a:buFont typeface="Nunito Light"/>
              <a:buAutoNum type="arabicPeriod"/>
              <a:defRPr>
                <a:solidFill>
                  <a:srgbClr val="000000"/>
                </a:solidFill>
              </a:defRPr>
            </a:lvl1pPr>
            <a:lvl2pPr marL="914400" lvl="1" indent="-304800" rtl="0">
              <a:spcBef>
                <a:spcPts val="1600"/>
              </a:spcBef>
              <a:spcAft>
                <a:spcPts val="0"/>
              </a:spcAft>
              <a:buClr>
                <a:srgbClr val="434343"/>
              </a:buClr>
              <a:buSzPts val="1200"/>
              <a:buFont typeface="Nunito Light"/>
              <a:buAutoNum type="alphaLcPeriod"/>
              <a:defRPr>
                <a:solidFill>
                  <a:srgbClr val="000000"/>
                </a:solidFill>
              </a:defRPr>
            </a:lvl2pPr>
            <a:lvl3pPr marL="1371600" lvl="2" indent="-304800" rtl="0">
              <a:spcBef>
                <a:spcPts val="1600"/>
              </a:spcBef>
              <a:spcAft>
                <a:spcPts val="0"/>
              </a:spcAft>
              <a:buClr>
                <a:srgbClr val="434343"/>
              </a:buClr>
              <a:buSzPts val="1200"/>
              <a:buFont typeface="Nunito Light"/>
              <a:buAutoNum type="romanLcPeriod"/>
              <a:defRPr>
                <a:solidFill>
                  <a:srgbClr val="000000"/>
                </a:solidFill>
              </a:defRPr>
            </a:lvl3pPr>
            <a:lvl4pPr marL="1828800" lvl="3" indent="-304800" rtl="0">
              <a:spcBef>
                <a:spcPts val="1600"/>
              </a:spcBef>
              <a:spcAft>
                <a:spcPts val="0"/>
              </a:spcAft>
              <a:buClr>
                <a:srgbClr val="434343"/>
              </a:buClr>
              <a:buSzPts val="1200"/>
              <a:buFont typeface="Nunito Light"/>
              <a:buAutoNum type="arabicPeriod"/>
              <a:defRPr>
                <a:solidFill>
                  <a:srgbClr val="000000"/>
                </a:solidFill>
              </a:defRPr>
            </a:lvl4pPr>
            <a:lvl5pPr marL="2286000" lvl="4" indent="-304800" rtl="0">
              <a:spcBef>
                <a:spcPts val="1600"/>
              </a:spcBef>
              <a:spcAft>
                <a:spcPts val="0"/>
              </a:spcAft>
              <a:buClr>
                <a:srgbClr val="434343"/>
              </a:buClr>
              <a:buSzPts val="1200"/>
              <a:buFont typeface="Nunito Light"/>
              <a:buAutoNum type="alphaLcPeriod"/>
              <a:defRPr>
                <a:solidFill>
                  <a:srgbClr val="000000"/>
                </a:solidFill>
              </a:defRPr>
            </a:lvl5pPr>
            <a:lvl6pPr marL="2743200" lvl="5" indent="-304800" rtl="0">
              <a:spcBef>
                <a:spcPts val="1600"/>
              </a:spcBef>
              <a:spcAft>
                <a:spcPts val="0"/>
              </a:spcAft>
              <a:buClr>
                <a:srgbClr val="434343"/>
              </a:buClr>
              <a:buSzPts val="1200"/>
              <a:buFont typeface="Nunito Light"/>
              <a:buAutoNum type="romanLcPeriod"/>
              <a:defRPr>
                <a:solidFill>
                  <a:srgbClr val="000000"/>
                </a:solidFill>
              </a:defRPr>
            </a:lvl6pPr>
            <a:lvl7pPr marL="3200400" lvl="6" indent="-304800" rtl="0">
              <a:spcBef>
                <a:spcPts val="1600"/>
              </a:spcBef>
              <a:spcAft>
                <a:spcPts val="0"/>
              </a:spcAft>
              <a:buClr>
                <a:srgbClr val="434343"/>
              </a:buClr>
              <a:buSzPts val="1200"/>
              <a:buFont typeface="Nunito Light"/>
              <a:buAutoNum type="arabicPeriod"/>
              <a:defRPr>
                <a:solidFill>
                  <a:srgbClr val="000000"/>
                </a:solidFill>
              </a:defRPr>
            </a:lvl7pPr>
            <a:lvl8pPr marL="3657600" lvl="7" indent="-304800" rtl="0">
              <a:spcBef>
                <a:spcPts val="1600"/>
              </a:spcBef>
              <a:spcAft>
                <a:spcPts val="0"/>
              </a:spcAft>
              <a:buClr>
                <a:srgbClr val="434343"/>
              </a:buClr>
              <a:buSzPts val="1200"/>
              <a:buFont typeface="Nunito Light"/>
              <a:buAutoNum type="alphaLcPeriod"/>
              <a:defRPr>
                <a:solidFill>
                  <a:srgbClr val="000000"/>
                </a:solidFill>
              </a:defRPr>
            </a:lvl8pPr>
            <a:lvl9pPr marL="4114800" lvl="8" indent="-304800" rtl="0">
              <a:spcBef>
                <a:spcPts val="1600"/>
              </a:spcBef>
              <a:spcAft>
                <a:spcPts val="1600"/>
              </a:spcAft>
              <a:buClr>
                <a:srgbClr val="434343"/>
              </a:buClr>
              <a:buSzPts val="1200"/>
              <a:buFont typeface="Nunito Light"/>
              <a:buAutoNum type="romanLcPeriod"/>
              <a:defRPr>
                <a:solidFill>
                  <a:srgbClr val="000000"/>
                </a:solidFill>
              </a:defRPr>
            </a:lvl9pPr>
          </a:lstStyle>
          <a:p>
            <a:endParaRPr/>
          </a:p>
        </p:txBody>
      </p:sp>
      <p:sp>
        <p:nvSpPr>
          <p:cNvPr id="17" name="Google Shape;17;p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0" name="Google Shape;20;p5"/>
          <p:cNvSpPr txBox="1">
            <a:spLocks noGrp="1"/>
          </p:cNvSpPr>
          <p:nvPr>
            <p:ph type="ctrTitle" idx="2"/>
          </p:nvPr>
        </p:nvSpPr>
        <p:spPr>
          <a:xfrm>
            <a:off x="1741950" y="2846700"/>
            <a:ext cx="12579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1" name="Google Shape;21;p5"/>
          <p:cNvSpPr txBox="1">
            <a:spLocks noGrp="1"/>
          </p:cNvSpPr>
          <p:nvPr>
            <p:ph type="subTitle" idx="1"/>
          </p:nvPr>
        </p:nvSpPr>
        <p:spPr>
          <a:xfrm>
            <a:off x="1741950" y="1650025"/>
            <a:ext cx="21573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22" name="Google Shape;22;p5"/>
          <p:cNvSpPr txBox="1">
            <a:spLocks noGrp="1"/>
          </p:cNvSpPr>
          <p:nvPr>
            <p:ph type="ctrTitle" idx="3"/>
          </p:nvPr>
        </p:nvSpPr>
        <p:spPr>
          <a:xfrm>
            <a:off x="5633751" y="3635300"/>
            <a:ext cx="17805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3" name="Google Shape;23;p5"/>
          <p:cNvSpPr txBox="1">
            <a:spLocks noGrp="1"/>
          </p:cNvSpPr>
          <p:nvPr>
            <p:ph type="subTitle" idx="4"/>
          </p:nvPr>
        </p:nvSpPr>
        <p:spPr>
          <a:xfrm>
            <a:off x="5256958" y="2440056"/>
            <a:ext cx="21573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28" name="Google Shape;28;p7"/>
          <p:cNvSpPr txBox="1">
            <a:spLocks noGrp="1"/>
          </p:cNvSpPr>
          <p:nvPr>
            <p:ph type="subTitle" idx="1"/>
          </p:nvPr>
        </p:nvSpPr>
        <p:spPr>
          <a:xfrm>
            <a:off x="2580225" y="2314225"/>
            <a:ext cx="3983400" cy="10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Clr>
                <a:srgbClr val="000000"/>
              </a:buClr>
              <a:buSzPts val="2000"/>
              <a:buNone/>
              <a:defRPr sz="2000">
                <a:solidFill>
                  <a:srgbClr val="000000"/>
                </a:solidFill>
              </a:defRPr>
            </a:lvl2pPr>
            <a:lvl3pPr lvl="2" algn="r" rtl="0">
              <a:spcBef>
                <a:spcPts val="0"/>
              </a:spcBef>
              <a:spcAft>
                <a:spcPts val="0"/>
              </a:spcAft>
              <a:buClr>
                <a:srgbClr val="000000"/>
              </a:buClr>
              <a:buSzPts val="2000"/>
              <a:buNone/>
              <a:defRPr sz="2000">
                <a:solidFill>
                  <a:srgbClr val="000000"/>
                </a:solidFill>
              </a:defRPr>
            </a:lvl3pPr>
            <a:lvl4pPr lvl="3" algn="r" rtl="0">
              <a:spcBef>
                <a:spcPts val="0"/>
              </a:spcBef>
              <a:spcAft>
                <a:spcPts val="0"/>
              </a:spcAft>
              <a:buClr>
                <a:srgbClr val="000000"/>
              </a:buClr>
              <a:buSzPts val="2000"/>
              <a:buNone/>
              <a:defRPr sz="2000">
                <a:solidFill>
                  <a:srgbClr val="000000"/>
                </a:solidFill>
              </a:defRPr>
            </a:lvl4pPr>
            <a:lvl5pPr lvl="4" algn="r" rtl="0">
              <a:spcBef>
                <a:spcPts val="0"/>
              </a:spcBef>
              <a:spcAft>
                <a:spcPts val="0"/>
              </a:spcAft>
              <a:buClr>
                <a:srgbClr val="000000"/>
              </a:buClr>
              <a:buSzPts val="2000"/>
              <a:buNone/>
              <a:defRPr sz="2000">
                <a:solidFill>
                  <a:srgbClr val="000000"/>
                </a:solidFill>
              </a:defRPr>
            </a:lvl5pPr>
            <a:lvl6pPr lvl="5" algn="r" rtl="0">
              <a:spcBef>
                <a:spcPts val="0"/>
              </a:spcBef>
              <a:spcAft>
                <a:spcPts val="0"/>
              </a:spcAft>
              <a:buClr>
                <a:srgbClr val="000000"/>
              </a:buClr>
              <a:buSzPts val="2000"/>
              <a:buNone/>
              <a:defRPr sz="2000">
                <a:solidFill>
                  <a:srgbClr val="000000"/>
                </a:solidFill>
              </a:defRPr>
            </a:lvl6pPr>
            <a:lvl7pPr lvl="6" algn="r" rtl="0">
              <a:spcBef>
                <a:spcPts val="0"/>
              </a:spcBef>
              <a:spcAft>
                <a:spcPts val="0"/>
              </a:spcAft>
              <a:buClr>
                <a:srgbClr val="000000"/>
              </a:buClr>
              <a:buSzPts val="2000"/>
              <a:buNone/>
              <a:defRPr sz="2000">
                <a:solidFill>
                  <a:srgbClr val="000000"/>
                </a:solidFill>
              </a:defRPr>
            </a:lvl7pPr>
            <a:lvl8pPr lvl="7" algn="r" rtl="0">
              <a:spcBef>
                <a:spcPts val="0"/>
              </a:spcBef>
              <a:spcAft>
                <a:spcPts val="0"/>
              </a:spcAft>
              <a:buClr>
                <a:srgbClr val="000000"/>
              </a:buClr>
              <a:buSzPts val="2000"/>
              <a:buNone/>
              <a:defRPr sz="2000">
                <a:solidFill>
                  <a:srgbClr val="000000"/>
                </a:solidFill>
              </a:defRPr>
            </a:lvl8pPr>
            <a:lvl9pPr lvl="8" algn="r" rtl="0">
              <a:spcBef>
                <a:spcPts val="0"/>
              </a:spcBef>
              <a:spcAft>
                <a:spcPts val="0"/>
              </a:spcAft>
              <a:buClr>
                <a:srgbClr val="000000"/>
              </a:buClr>
              <a:buSzPts val="2000"/>
              <a:buNone/>
              <a:defRPr sz="2000">
                <a:solidFill>
                  <a:srgbClr val="000000"/>
                </a:solidFill>
              </a:defRPr>
            </a:lvl9pPr>
          </a:lstStyle>
          <a:p>
            <a:endParaRPr/>
          </a:p>
        </p:txBody>
      </p:sp>
      <p:sp>
        <p:nvSpPr>
          <p:cNvPr id="33" name="Google Shape;33;p9"/>
          <p:cNvSpPr txBox="1">
            <a:spLocks noGrp="1"/>
          </p:cNvSpPr>
          <p:nvPr>
            <p:ph type="subTitle" idx="1"/>
          </p:nvPr>
        </p:nvSpPr>
        <p:spPr>
          <a:xfrm>
            <a:off x="1665825" y="3058425"/>
            <a:ext cx="26085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400">
                <a:solidFill>
                  <a:schemeClr val="dk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34" name="Google Shape;34;p9"/>
          <p:cNvSpPr txBox="1">
            <a:spLocks noGrp="1"/>
          </p:cNvSpPr>
          <p:nvPr>
            <p:ph type="ctrTitle" idx="2"/>
          </p:nvPr>
        </p:nvSpPr>
        <p:spPr>
          <a:xfrm>
            <a:off x="196485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7" name="Google Shape;37;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250675" y="1001350"/>
            <a:ext cx="61911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9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107950" y="2895050"/>
            <a:ext cx="6191100" cy="696000"/>
          </a:xfrm>
          <a:prstGeom prst="rect">
            <a:avLst/>
          </a:prstGeom>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sz="1600"/>
            </a:lvl1pPr>
            <a:lvl2pPr marL="914400" lvl="1" indent="-304800" algn="ctr">
              <a:spcBef>
                <a:spcPts val="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7" r:id="rId8"/>
    <p:sldLayoutId id="2147483658" r:id="rId9"/>
    <p:sldLayoutId id="2147483665" r:id="rId10"/>
    <p:sldLayoutId id="2147483666" r:id="rId11"/>
    <p:sldLayoutId id="214748367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microsoft.com/office/2007/relationships/media" Target="../media/media1.mp4"/><Relationship Id="rId1" Type="http://schemas.openxmlformats.org/officeDocument/2006/relationships/video" Target="NULL" TargetMode="Externa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6"/>
          <p:cNvSpPr txBox="1">
            <a:spLocks noGrp="1"/>
          </p:cNvSpPr>
          <p:nvPr>
            <p:ph type="ctrTitle"/>
          </p:nvPr>
        </p:nvSpPr>
        <p:spPr>
          <a:xfrm flipH="1">
            <a:off x="705199" y="2884572"/>
            <a:ext cx="6942290"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u-RU" sz="3200" dirty="0"/>
              <a:t>РОЗРОБКА ІГРОВОГО РУШІЯ </a:t>
            </a:r>
            <a:br>
              <a:rPr lang="ru-RU" sz="3200" dirty="0"/>
            </a:br>
            <a:r>
              <a:rPr lang="ru-RU" sz="3200" dirty="0"/>
              <a:t>З ФІЗИЧНОЮ СИМУЛЯЦІЄЮ ЧАСТОК</a:t>
            </a:r>
            <a:br>
              <a:rPr lang="ru-RU" sz="3200" dirty="0"/>
            </a:br>
            <a:endParaRPr sz="3200" dirty="0"/>
          </a:p>
        </p:txBody>
      </p:sp>
      <p:sp>
        <p:nvSpPr>
          <p:cNvPr id="193" name="Google Shape;193;p36"/>
          <p:cNvSpPr txBox="1">
            <a:spLocks noGrp="1"/>
          </p:cNvSpPr>
          <p:nvPr>
            <p:ph type="subTitle" idx="1"/>
          </p:nvPr>
        </p:nvSpPr>
        <p:spPr>
          <a:xfrm>
            <a:off x="705198" y="4028275"/>
            <a:ext cx="5566061" cy="5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800" dirty="0"/>
              <a:t>Виконав: Шатохін Максим Сергійович, ІПС-41</a:t>
            </a:r>
          </a:p>
          <a:p>
            <a:pPr marL="0" lvl="0" indent="0" algn="l" rtl="0">
              <a:spcBef>
                <a:spcPts val="0"/>
              </a:spcBef>
              <a:spcAft>
                <a:spcPts val="0"/>
              </a:spcAft>
              <a:buNone/>
            </a:pPr>
            <a:r>
              <a:rPr lang="uk-UA" sz="1800" dirty="0"/>
              <a:t>Науковий Керівник: </a:t>
            </a:r>
            <a:r>
              <a:rPr lang="uk-UA" sz="1800" dirty="0" err="1"/>
              <a:t>Ліндер</a:t>
            </a:r>
            <a:r>
              <a:rPr lang="uk-UA" sz="1800" dirty="0"/>
              <a:t> Ярослав Миколайович</a:t>
            </a:r>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dirty="0"/>
              <a:t>Фізичний рушій</a:t>
            </a:r>
            <a:endParaRPr dirty="0"/>
          </a:p>
        </p:txBody>
      </p:sp>
      <p:sp>
        <p:nvSpPr>
          <p:cNvPr id="299" name="Google Shape;299;p43"/>
          <p:cNvSpPr txBox="1">
            <a:spLocks noGrp="1"/>
          </p:cNvSpPr>
          <p:nvPr>
            <p:ph type="subTitle" idx="1"/>
          </p:nvPr>
        </p:nvSpPr>
        <p:spPr>
          <a:xfrm>
            <a:off x="872400" y="3116319"/>
            <a:ext cx="2052000" cy="10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sz="1600" dirty="0">
                <a:solidFill>
                  <a:schemeClr val="dk1"/>
                </a:solidFill>
              </a:rPr>
              <a:t>Застосування сил</a:t>
            </a:r>
            <a:br>
              <a:rPr lang="uk-UA" sz="1600" dirty="0">
                <a:solidFill>
                  <a:schemeClr val="dk1"/>
                </a:solidFill>
              </a:rPr>
            </a:br>
            <a:r>
              <a:rPr lang="uk-UA" sz="1600" dirty="0">
                <a:solidFill>
                  <a:schemeClr val="dk1"/>
                </a:solidFill>
              </a:rPr>
              <a:t>Оновлення позиції та швидкості</a:t>
            </a:r>
            <a:endParaRPr sz="1600" dirty="0"/>
          </a:p>
        </p:txBody>
      </p:sp>
      <p:sp>
        <p:nvSpPr>
          <p:cNvPr id="300" name="Google Shape;300;p43"/>
          <p:cNvSpPr txBox="1">
            <a:spLocks noGrp="1"/>
          </p:cNvSpPr>
          <p:nvPr>
            <p:ph type="ctrTitle"/>
          </p:nvPr>
        </p:nvSpPr>
        <p:spPr>
          <a:xfrm>
            <a:off x="561600" y="2851378"/>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sz="2000" dirty="0"/>
              <a:t>Динаміка</a:t>
            </a:r>
            <a:endParaRPr sz="2000" dirty="0"/>
          </a:p>
        </p:txBody>
      </p:sp>
      <p:cxnSp>
        <p:nvCxnSpPr>
          <p:cNvPr id="304" name="Google Shape;304;p43"/>
          <p:cNvCxnSpPr/>
          <p:nvPr/>
        </p:nvCxnSpPr>
        <p:spPr>
          <a:xfrm>
            <a:off x="3235200" y="2186175"/>
            <a:ext cx="0" cy="1647600"/>
          </a:xfrm>
          <a:prstGeom prst="straightConnector1">
            <a:avLst/>
          </a:prstGeom>
          <a:noFill/>
          <a:ln w="9525" cap="flat" cmpd="sng">
            <a:solidFill>
              <a:srgbClr val="595959"/>
            </a:solidFill>
            <a:prstDash val="solid"/>
            <a:round/>
            <a:headEnd type="none" w="med" len="med"/>
            <a:tailEnd type="none" w="med" len="med"/>
          </a:ln>
        </p:spPr>
      </p:cxnSp>
      <p:grpSp>
        <p:nvGrpSpPr>
          <p:cNvPr id="54" name="Google Shape;5280;p67">
            <a:extLst>
              <a:ext uri="{FF2B5EF4-FFF2-40B4-BE49-F238E27FC236}">
                <a16:creationId xmlns:a16="http://schemas.microsoft.com/office/drawing/2014/main" id="{127198B4-E998-48FF-A835-926795091651}"/>
              </a:ext>
            </a:extLst>
          </p:cNvPr>
          <p:cNvGrpSpPr/>
          <p:nvPr/>
        </p:nvGrpSpPr>
        <p:grpSpPr>
          <a:xfrm>
            <a:off x="1607369" y="1919464"/>
            <a:ext cx="712313" cy="709590"/>
            <a:chOff x="2085450" y="842250"/>
            <a:chExt cx="483700" cy="481850"/>
          </a:xfrm>
          <a:solidFill>
            <a:schemeClr val="tx1">
              <a:lumMod val="65000"/>
              <a:lumOff val="35000"/>
            </a:schemeClr>
          </a:solidFill>
        </p:grpSpPr>
        <p:sp>
          <p:nvSpPr>
            <p:cNvPr id="55" name="Google Shape;5281;p67">
              <a:extLst>
                <a:ext uri="{FF2B5EF4-FFF2-40B4-BE49-F238E27FC236}">
                  <a16:creationId xmlns:a16="http://schemas.microsoft.com/office/drawing/2014/main" id="{FA1D8515-BD6D-40C1-B20B-A2A650520CA3}"/>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 name="Google Shape;5282;p67">
              <a:extLst>
                <a:ext uri="{FF2B5EF4-FFF2-40B4-BE49-F238E27FC236}">
                  <a16:creationId xmlns:a16="http://schemas.microsoft.com/office/drawing/2014/main" id="{DAB77E9C-2275-4935-A143-B120093CF24A}"/>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 name="Google Shape;5283;p67">
              <a:extLst>
                <a:ext uri="{FF2B5EF4-FFF2-40B4-BE49-F238E27FC236}">
                  <a16:creationId xmlns:a16="http://schemas.microsoft.com/office/drawing/2014/main" id="{F2CEFDAE-F750-4BA9-8152-CC3429874776}"/>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5" name="Рисунок 34">
            <a:extLst>
              <a:ext uri="{FF2B5EF4-FFF2-40B4-BE49-F238E27FC236}">
                <a16:creationId xmlns:a16="http://schemas.microsoft.com/office/drawing/2014/main" id="{505007A1-3C57-4AF4-BF24-DE8C88AEAF1E}"/>
              </a:ext>
            </a:extLst>
          </p:cNvPr>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bwMode="auto">
          <a:xfrm>
            <a:off x="3591781" y="1303730"/>
            <a:ext cx="3108960" cy="1706245"/>
          </a:xfrm>
          <a:prstGeom prst="rect">
            <a:avLst/>
          </a:prstGeom>
          <a:noFill/>
          <a:ln>
            <a:noFill/>
          </a:ln>
          <a:extLst>
            <a:ext uri="{53640926-AAD7-44D8-BBD7-CCE9431645EC}">
              <a14:shadowObscured xmlns:a14="http://schemas.microsoft.com/office/drawing/2010/main"/>
            </a:ext>
          </a:extLst>
        </p:spPr>
      </p:pic>
      <p:pic>
        <p:nvPicPr>
          <p:cNvPr id="36" name="Рисунок 35">
            <a:extLst>
              <a:ext uri="{FF2B5EF4-FFF2-40B4-BE49-F238E27FC236}">
                <a16:creationId xmlns:a16="http://schemas.microsoft.com/office/drawing/2014/main" id="{43523E84-F6D7-4D4C-BA13-44AC0C70D4C0}"/>
              </a:ext>
            </a:extLst>
          </p:cNvPr>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bwMode="auto">
          <a:xfrm>
            <a:off x="5410200" y="3065128"/>
            <a:ext cx="3108960" cy="1744980"/>
          </a:xfrm>
          <a:prstGeom prst="rect">
            <a:avLst/>
          </a:prstGeom>
          <a:noFill/>
          <a:ln>
            <a:noFill/>
          </a:ln>
          <a:extLst>
            <a:ext uri="{53640926-AAD7-44D8-BBD7-CCE9431645EC}">
              <a14:shadowObscured xmlns:a14="http://schemas.microsoft.com/office/drawing/2010/main"/>
            </a:ext>
          </a:extLst>
        </p:spPr>
      </p:pic>
      <p:sp>
        <p:nvSpPr>
          <p:cNvPr id="37" name="Google Shape;299;p43">
            <a:extLst>
              <a:ext uri="{FF2B5EF4-FFF2-40B4-BE49-F238E27FC236}">
                <a16:creationId xmlns:a16="http://schemas.microsoft.com/office/drawing/2014/main" id="{E219A1B3-9B6C-413A-8334-CE5656DF6AF3}"/>
              </a:ext>
            </a:extLst>
          </p:cNvPr>
          <p:cNvSpPr txBox="1">
            <a:spLocks/>
          </p:cNvSpPr>
          <p:nvPr/>
        </p:nvSpPr>
        <p:spPr>
          <a:xfrm>
            <a:off x="6869640" y="1873829"/>
            <a:ext cx="1875120" cy="100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0" indent="0"/>
            <a:r>
              <a:rPr lang="uk-UA" sz="1400" dirty="0">
                <a:solidFill>
                  <a:schemeClr val="dk1"/>
                </a:solidFill>
              </a:rPr>
              <a:t>Має швидкість, позицію в просторі, прискорення та масу</a:t>
            </a:r>
            <a:endParaRPr lang="uk-UA" sz="1400" dirty="0"/>
          </a:p>
        </p:txBody>
      </p:sp>
      <p:sp>
        <p:nvSpPr>
          <p:cNvPr id="38" name="Google Shape;300;p43">
            <a:extLst>
              <a:ext uri="{FF2B5EF4-FFF2-40B4-BE49-F238E27FC236}">
                <a16:creationId xmlns:a16="http://schemas.microsoft.com/office/drawing/2014/main" id="{AECFC1F2-FCD7-43C8-A29E-66C050762B95}"/>
              </a:ext>
            </a:extLst>
          </p:cNvPr>
          <p:cNvSpPr txBox="1">
            <a:spLocks/>
          </p:cNvSpPr>
          <p:nvPr/>
        </p:nvSpPr>
        <p:spPr>
          <a:xfrm>
            <a:off x="6470400" y="1608888"/>
            <a:ext cx="2673600" cy="42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1800"/>
              <a:buFont typeface="Exo 2"/>
              <a:buNone/>
              <a:defRPr sz="1800" b="1" i="0" u="none" strike="noStrike" cap="none">
                <a:solidFill>
                  <a:srgbClr val="434343"/>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Exo 2"/>
              <a:buNone/>
              <a:defRPr sz="1800" b="0" i="0" u="none" strike="noStrike" cap="none">
                <a:solidFill>
                  <a:srgbClr val="000000"/>
                </a:solidFill>
                <a:latin typeface="Exo 2"/>
                <a:ea typeface="Exo 2"/>
                <a:cs typeface="Exo 2"/>
                <a:sym typeface="Exo 2"/>
              </a:defRPr>
            </a:lvl2pPr>
            <a:lvl3pPr marR="0" lvl="2" algn="l" rtl="0">
              <a:lnSpc>
                <a:spcPct val="100000"/>
              </a:lnSpc>
              <a:spcBef>
                <a:spcPts val="0"/>
              </a:spcBef>
              <a:spcAft>
                <a:spcPts val="0"/>
              </a:spcAft>
              <a:buClr>
                <a:srgbClr val="000000"/>
              </a:buClr>
              <a:buSzPts val="1800"/>
              <a:buFont typeface="Exo 2"/>
              <a:buNone/>
              <a:defRPr sz="1800" b="0" i="0" u="none" strike="noStrike" cap="none">
                <a:solidFill>
                  <a:srgbClr val="000000"/>
                </a:solidFill>
                <a:latin typeface="Exo 2"/>
                <a:ea typeface="Exo 2"/>
                <a:cs typeface="Exo 2"/>
                <a:sym typeface="Exo 2"/>
              </a:defRPr>
            </a:lvl3pPr>
            <a:lvl4pPr marR="0" lvl="3" algn="l" rtl="0">
              <a:lnSpc>
                <a:spcPct val="100000"/>
              </a:lnSpc>
              <a:spcBef>
                <a:spcPts val="0"/>
              </a:spcBef>
              <a:spcAft>
                <a:spcPts val="0"/>
              </a:spcAft>
              <a:buClr>
                <a:srgbClr val="000000"/>
              </a:buClr>
              <a:buSzPts val="1800"/>
              <a:buFont typeface="Exo 2"/>
              <a:buNone/>
              <a:defRPr sz="1800" b="0" i="0" u="none" strike="noStrike" cap="none">
                <a:solidFill>
                  <a:srgbClr val="000000"/>
                </a:solidFill>
                <a:latin typeface="Exo 2"/>
                <a:ea typeface="Exo 2"/>
                <a:cs typeface="Exo 2"/>
                <a:sym typeface="Exo 2"/>
              </a:defRPr>
            </a:lvl4pPr>
            <a:lvl5pPr marR="0" lvl="4" algn="l" rtl="0">
              <a:lnSpc>
                <a:spcPct val="100000"/>
              </a:lnSpc>
              <a:spcBef>
                <a:spcPts val="0"/>
              </a:spcBef>
              <a:spcAft>
                <a:spcPts val="0"/>
              </a:spcAft>
              <a:buClr>
                <a:srgbClr val="000000"/>
              </a:buClr>
              <a:buSzPts val="1800"/>
              <a:buFont typeface="Exo 2"/>
              <a:buNone/>
              <a:defRPr sz="1800" b="0" i="0" u="none" strike="noStrike" cap="none">
                <a:solidFill>
                  <a:srgbClr val="000000"/>
                </a:solidFill>
                <a:latin typeface="Exo 2"/>
                <a:ea typeface="Exo 2"/>
                <a:cs typeface="Exo 2"/>
                <a:sym typeface="Exo 2"/>
              </a:defRPr>
            </a:lvl5pPr>
            <a:lvl6pPr marR="0" lvl="5" algn="l" rtl="0">
              <a:lnSpc>
                <a:spcPct val="100000"/>
              </a:lnSpc>
              <a:spcBef>
                <a:spcPts val="0"/>
              </a:spcBef>
              <a:spcAft>
                <a:spcPts val="0"/>
              </a:spcAft>
              <a:buClr>
                <a:srgbClr val="000000"/>
              </a:buClr>
              <a:buSzPts val="1800"/>
              <a:buFont typeface="Exo 2"/>
              <a:buNone/>
              <a:defRPr sz="1800" b="0" i="0" u="none" strike="noStrike" cap="none">
                <a:solidFill>
                  <a:srgbClr val="000000"/>
                </a:solidFill>
                <a:latin typeface="Exo 2"/>
                <a:ea typeface="Exo 2"/>
                <a:cs typeface="Exo 2"/>
                <a:sym typeface="Exo 2"/>
              </a:defRPr>
            </a:lvl6pPr>
            <a:lvl7pPr marR="0" lvl="6" algn="l" rtl="0">
              <a:lnSpc>
                <a:spcPct val="100000"/>
              </a:lnSpc>
              <a:spcBef>
                <a:spcPts val="0"/>
              </a:spcBef>
              <a:spcAft>
                <a:spcPts val="0"/>
              </a:spcAft>
              <a:buClr>
                <a:srgbClr val="000000"/>
              </a:buClr>
              <a:buSzPts val="1800"/>
              <a:buFont typeface="Exo 2"/>
              <a:buNone/>
              <a:defRPr sz="1800" b="0" i="0" u="none" strike="noStrike" cap="none">
                <a:solidFill>
                  <a:srgbClr val="000000"/>
                </a:solidFill>
                <a:latin typeface="Exo 2"/>
                <a:ea typeface="Exo 2"/>
                <a:cs typeface="Exo 2"/>
                <a:sym typeface="Exo 2"/>
              </a:defRPr>
            </a:lvl7pPr>
            <a:lvl8pPr marR="0" lvl="7" algn="l" rtl="0">
              <a:lnSpc>
                <a:spcPct val="100000"/>
              </a:lnSpc>
              <a:spcBef>
                <a:spcPts val="0"/>
              </a:spcBef>
              <a:spcAft>
                <a:spcPts val="0"/>
              </a:spcAft>
              <a:buClr>
                <a:srgbClr val="000000"/>
              </a:buClr>
              <a:buSzPts val="1800"/>
              <a:buFont typeface="Exo 2"/>
              <a:buNone/>
              <a:defRPr sz="1800" b="0" i="0" u="none" strike="noStrike" cap="none">
                <a:solidFill>
                  <a:srgbClr val="000000"/>
                </a:solidFill>
                <a:latin typeface="Exo 2"/>
                <a:ea typeface="Exo 2"/>
                <a:cs typeface="Exo 2"/>
                <a:sym typeface="Exo 2"/>
              </a:defRPr>
            </a:lvl8pPr>
            <a:lvl9pPr marR="0" lvl="8" algn="l" rtl="0">
              <a:lnSpc>
                <a:spcPct val="100000"/>
              </a:lnSpc>
              <a:spcBef>
                <a:spcPts val="0"/>
              </a:spcBef>
              <a:spcAft>
                <a:spcPts val="0"/>
              </a:spcAft>
              <a:buClr>
                <a:srgbClr val="000000"/>
              </a:buClr>
              <a:buSzPts val="1800"/>
              <a:buFont typeface="Exo 2"/>
              <a:buNone/>
              <a:defRPr sz="1800" b="0" i="0" u="none" strike="noStrike" cap="none">
                <a:solidFill>
                  <a:srgbClr val="000000"/>
                </a:solidFill>
                <a:latin typeface="Exo 2"/>
                <a:ea typeface="Exo 2"/>
                <a:cs typeface="Exo 2"/>
                <a:sym typeface="Exo 2"/>
              </a:defRPr>
            </a:lvl9pPr>
          </a:lstStyle>
          <a:p>
            <a:r>
              <a:rPr lang="uk-UA" dirty="0"/>
              <a:t>Частка</a:t>
            </a:r>
          </a:p>
        </p:txBody>
      </p:sp>
      <p:sp>
        <p:nvSpPr>
          <p:cNvPr id="39" name="Google Shape;300;p43">
            <a:extLst>
              <a:ext uri="{FF2B5EF4-FFF2-40B4-BE49-F238E27FC236}">
                <a16:creationId xmlns:a16="http://schemas.microsoft.com/office/drawing/2014/main" id="{4122CB9F-9BED-4689-B936-375CAD23792D}"/>
              </a:ext>
            </a:extLst>
          </p:cNvPr>
          <p:cNvSpPr txBox="1">
            <a:spLocks/>
          </p:cNvSpPr>
          <p:nvPr/>
        </p:nvSpPr>
        <p:spPr>
          <a:xfrm>
            <a:off x="3185520" y="3257576"/>
            <a:ext cx="2673600" cy="42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1800"/>
              <a:buFont typeface="Exo 2"/>
              <a:buNone/>
              <a:defRPr sz="1800" b="1" i="0" u="none" strike="noStrike" cap="none">
                <a:solidFill>
                  <a:srgbClr val="434343"/>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Exo 2"/>
              <a:buNone/>
              <a:defRPr sz="1800" b="0" i="0" u="none" strike="noStrike" cap="none">
                <a:solidFill>
                  <a:srgbClr val="000000"/>
                </a:solidFill>
                <a:latin typeface="Exo 2"/>
                <a:ea typeface="Exo 2"/>
                <a:cs typeface="Exo 2"/>
                <a:sym typeface="Exo 2"/>
              </a:defRPr>
            </a:lvl2pPr>
            <a:lvl3pPr marR="0" lvl="2" algn="l" rtl="0">
              <a:lnSpc>
                <a:spcPct val="100000"/>
              </a:lnSpc>
              <a:spcBef>
                <a:spcPts val="0"/>
              </a:spcBef>
              <a:spcAft>
                <a:spcPts val="0"/>
              </a:spcAft>
              <a:buClr>
                <a:srgbClr val="000000"/>
              </a:buClr>
              <a:buSzPts val="1800"/>
              <a:buFont typeface="Exo 2"/>
              <a:buNone/>
              <a:defRPr sz="1800" b="0" i="0" u="none" strike="noStrike" cap="none">
                <a:solidFill>
                  <a:srgbClr val="000000"/>
                </a:solidFill>
                <a:latin typeface="Exo 2"/>
                <a:ea typeface="Exo 2"/>
                <a:cs typeface="Exo 2"/>
                <a:sym typeface="Exo 2"/>
              </a:defRPr>
            </a:lvl3pPr>
            <a:lvl4pPr marR="0" lvl="3" algn="l" rtl="0">
              <a:lnSpc>
                <a:spcPct val="100000"/>
              </a:lnSpc>
              <a:spcBef>
                <a:spcPts val="0"/>
              </a:spcBef>
              <a:spcAft>
                <a:spcPts val="0"/>
              </a:spcAft>
              <a:buClr>
                <a:srgbClr val="000000"/>
              </a:buClr>
              <a:buSzPts val="1800"/>
              <a:buFont typeface="Exo 2"/>
              <a:buNone/>
              <a:defRPr sz="1800" b="0" i="0" u="none" strike="noStrike" cap="none">
                <a:solidFill>
                  <a:srgbClr val="000000"/>
                </a:solidFill>
                <a:latin typeface="Exo 2"/>
                <a:ea typeface="Exo 2"/>
                <a:cs typeface="Exo 2"/>
                <a:sym typeface="Exo 2"/>
              </a:defRPr>
            </a:lvl4pPr>
            <a:lvl5pPr marR="0" lvl="4" algn="l" rtl="0">
              <a:lnSpc>
                <a:spcPct val="100000"/>
              </a:lnSpc>
              <a:spcBef>
                <a:spcPts val="0"/>
              </a:spcBef>
              <a:spcAft>
                <a:spcPts val="0"/>
              </a:spcAft>
              <a:buClr>
                <a:srgbClr val="000000"/>
              </a:buClr>
              <a:buSzPts val="1800"/>
              <a:buFont typeface="Exo 2"/>
              <a:buNone/>
              <a:defRPr sz="1800" b="0" i="0" u="none" strike="noStrike" cap="none">
                <a:solidFill>
                  <a:srgbClr val="000000"/>
                </a:solidFill>
                <a:latin typeface="Exo 2"/>
                <a:ea typeface="Exo 2"/>
                <a:cs typeface="Exo 2"/>
                <a:sym typeface="Exo 2"/>
              </a:defRPr>
            </a:lvl5pPr>
            <a:lvl6pPr marR="0" lvl="5" algn="l" rtl="0">
              <a:lnSpc>
                <a:spcPct val="100000"/>
              </a:lnSpc>
              <a:spcBef>
                <a:spcPts val="0"/>
              </a:spcBef>
              <a:spcAft>
                <a:spcPts val="0"/>
              </a:spcAft>
              <a:buClr>
                <a:srgbClr val="000000"/>
              </a:buClr>
              <a:buSzPts val="1800"/>
              <a:buFont typeface="Exo 2"/>
              <a:buNone/>
              <a:defRPr sz="1800" b="0" i="0" u="none" strike="noStrike" cap="none">
                <a:solidFill>
                  <a:srgbClr val="000000"/>
                </a:solidFill>
                <a:latin typeface="Exo 2"/>
                <a:ea typeface="Exo 2"/>
                <a:cs typeface="Exo 2"/>
                <a:sym typeface="Exo 2"/>
              </a:defRPr>
            </a:lvl6pPr>
            <a:lvl7pPr marR="0" lvl="6" algn="l" rtl="0">
              <a:lnSpc>
                <a:spcPct val="100000"/>
              </a:lnSpc>
              <a:spcBef>
                <a:spcPts val="0"/>
              </a:spcBef>
              <a:spcAft>
                <a:spcPts val="0"/>
              </a:spcAft>
              <a:buClr>
                <a:srgbClr val="000000"/>
              </a:buClr>
              <a:buSzPts val="1800"/>
              <a:buFont typeface="Exo 2"/>
              <a:buNone/>
              <a:defRPr sz="1800" b="0" i="0" u="none" strike="noStrike" cap="none">
                <a:solidFill>
                  <a:srgbClr val="000000"/>
                </a:solidFill>
                <a:latin typeface="Exo 2"/>
                <a:ea typeface="Exo 2"/>
                <a:cs typeface="Exo 2"/>
                <a:sym typeface="Exo 2"/>
              </a:defRPr>
            </a:lvl7pPr>
            <a:lvl8pPr marR="0" lvl="7" algn="l" rtl="0">
              <a:lnSpc>
                <a:spcPct val="100000"/>
              </a:lnSpc>
              <a:spcBef>
                <a:spcPts val="0"/>
              </a:spcBef>
              <a:spcAft>
                <a:spcPts val="0"/>
              </a:spcAft>
              <a:buClr>
                <a:srgbClr val="000000"/>
              </a:buClr>
              <a:buSzPts val="1800"/>
              <a:buFont typeface="Exo 2"/>
              <a:buNone/>
              <a:defRPr sz="1800" b="0" i="0" u="none" strike="noStrike" cap="none">
                <a:solidFill>
                  <a:srgbClr val="000000"/>
                </a:solidFill>
                <a:latin typeface="Exo 2"/>
                <a:ea typeface="Exo 2"/>
                <a:cs typeface="Exo 2"/>
                <a:sym typeface="Exo 2"/>
              </a:defRPr>
            </a:lvl8pPr>
            <a:lvl9pPr marR="0" lvl="8" algn="l" rtl="0">
              <a:lnSpc>
                <a:spcPct val="100000"/>
              </a:lnSpc>
              <a:spcBef>
                <a:spcPts val="0"/>
              </a:spcBef>
              <a:spcAft>
                <a:spcPts val="0"/>
              </a:spcAft>
              <a:buClr>
                <a:srgbClr val="000000"/>
              </a:buClr>
              <a:buSzPts val="1800"/>
              <a:buFont typeface="Exo 2"/>
              <a:buNone/>
              <a:defRPr sz="1800" b="0" i="0" u="none" strike="noStrike" cap="none">
                <a:solidFill>
                  <a:srgbClr val="000000"/>
                </a:solidFill>
                <a:latin typeface="Exo 2"/>
                <a:ea typeface="Exo 2"/>
                <a:cs typeface="Exo 2"/>
                <a:sym typeface="Exo 2"/>
              </a:defRPr>
            </a:lvl9pPr>
          </a:lstStyle>
          <a:p>
            <a:r>
              <a:rPr lang="uk-UA" dirty="0"/>
              <a:t>Тверде тіло</a:t>
            </a:r>
          </a:p>
        </p:txBody>
      </p:sp>
      <p:sp>
        <p:nvSpPr>
          <p:cNvPr id="40" name="Google Shape;299;p43">
            <a:extLst>
              <a:ext uri="{FF2B5EF4-FFF2-40B4-BE49-F238E27FC236}">
                <a16:creationId xmlns:a16="http://schemas.microsoft.com/office/drawing/2014/main" id="{113D07B1-49BF-4ABA-A821-27C7EBF73EE7}"/>
              </a:ext>
            </a:extLst>
          </p:cNvPr>
          <p:cNvSpPr txBox="1">
            <a:spLocks/>
          </p:cNvSpPr>
          <p:nvPr/>
        </p:nvSpPr>
        <p:spPr>
          <a:xfrm>
            <a:off x="3591780" y="3608718"/>
            <a:ext cx="1868099" cy="100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0" indent="0"/>
            <a:r>
              <a:rPr lang="uk-UA" sz="1400" dirty="0">
                <a:solidFill>
                  <a:schemeClr val="dk1"/>
                </a:solidFill>
              </a:rPr>
              <a:t>Має параметри частки, а також форму і здатність обертатися </a:t>
            </a:r>
            <a:endParaRPr lang="uk-UA" sz="1400" dirty="0"/>
          </a:p>
        </p:txBody>
      </p:sp>
    </p:spTree>
    <p:extLst>
      <p:ext uri="{BB962C8B-B14F-4D97-AF65-F5344CB8AC3E}">
        <p14:creationId xmlns:p14="http://schemas.microsoft.com/office/powerpoint/2010/main" val="897465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dirty="0"/>
              <a:t>Фізичний рушій</a:t>
            </a:r>
            <a:endParaRPr dirty="0"/>
          </a:p>
        </p:txBody>
      </p:sp>
      <p:sp>
        <p:nvSpPr>
          <p:cNvPr id="298" name="Google Shape;298;p43"/>
          <p:cNvSpPr txBox="1">
            <a:spLocks noGrp="1"/>
          </p:cNvSpPr>
          <p:nvPr>
            <p:ph type="ctrTitle" idx="4"/>
          </p:nvPr>
        </p:nvSpPr>
        <p:spPr>
          <a:xfrm>
            <a:off x="5951486" y="1587880"/>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sz="2000" dirty="0"/>
              <a:t>Вузька фаза</a:t>
            </a:r>
            <a:endParaRPr sz="2000" dirty="0"/>
          </a:p>
        </p:txBody>
      </p:sp>
      <p:sp>
        <p:nvSpPr>
          <p:cNvPr id="299" name="Google Shape;299;p43"/>
          <p:cNvSpPr txBox="1">
            <a:spLocks noGrp="1"/>
          </p:cNvSpPr>
          <p:nvPr>
            <p:ph type="subTitle" idx="1"/>
          </p:nvPr>
        </p:nvSpPr>
        <p:spPr>
          <a:xfrm>
            <a:off x="851057" y="1942788"/>
            <a:ext cx="2052000" cy="7242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sz="1600" dirty="0">
                <a:solidFill>
                  <a:schemeClr val="dk1"/>
                </a:solidFill>
              </a:rPr>
              <a:t>Розбиття на групи об’єктів в просторі</a:t>
            </a:r>
            <a:endParaRPr sz="1600" dirty="0"/>
          </a:p>
        </p:txBody>
      </p:sp>
      <p:sp>
        <p:nvSpPr>
          <p:cNvPr id="300" name="Google Shape;300;p43"/>
          <p:cNvSpPr txBox="1">
            <a:spLocks noGrp="1"/>
          </p:cNvSpPr>
          <p:nvPr>
            <p:ph type="ctrTitle"/>
          </p:nvPr>
        </p:nvSpPr>
        <p:spPr>
          <a:xfrm>
            <a:off x="561600" y="1587880"/>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sz="2000" dirty="0"/>
              <a:t>Широка фаза</a:t>
            </a:r>
            <a:endParaRPr sz="2000" dirty="0"/>
          </a:p>
        </p:txBody>
      </p:sp>
      <p:sp>
        <p:nvSpPr>
          <p:cNvPr id="301" name="Google Shape;301;p43"/>
          <p:cNvSpPr txBox="1">
            <a:spLocks noGrp="1"/>
          </p:cNvSpPr>
          <p:nvPr>
            <p:ph type="subTitle" idx="5"/>
          </p:nvPr>
        </p:nvSpPr>
        <p:spPr>
          <a:xfrm>
            <a:off x="6179186" y="2015380"/>
            <a:ext cx="2218200" cy="42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sz="1600" dirty="0">
                <a:solidFill>
                  <a:schemeClr val="dk1"/>
                </a:solidFill>
              </a:rPr>
              <a:t>Пошук простої колізії</a:t>
            </a:r>
          </a:p>
        </p:txBody>
      </p:sp>
      <p:sp>
        <p:nvSpPr>
          <p:cNvPr id="302" name="Google Shape;302;p43"/>
          <p:cNvSpPr txBox="1">
            <a:spLocks noGrp="1"/>
          </p:cNvSpPr>
          <p:nvPr>
            <p:ph type="ctrTitle" idx="2"/>
          </p:nvPr>
        </p:nvSpPr>
        <p:spPr>
          <a:xfrm>
            <a:off x="3203423" y="2873395"/>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sz="2000" dirty="0"/>
              <a:t>Колізії</a:t>
            </a:r>
            <a:endParaRPr sz="2000" dirty="0"/>
          </a:p>
        </p:txBody>
      </p:sp>
      <p:sp>
        <p:nvSpPr>
          <p:cNvPr id="303" name="Google Shape;303;p43"/>
          <p:cNvSpPr txBox="1">
            <a:spLocks noGrp="1"/>
          </p:cNvSpPr>
          <p:nvPr>
            <p:ph type="subTitle" idx="3"/>
          </p:nvPr>
        </p:nvSpPr>
        <p:spPr>
          <a:xfrm>
            <a:off x="3436321" y="1816667"/>
            <a:ext cx="2314045" cy="10442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uk-UA" sz="1600" dirty="0">
                <a:solidFill>
                  <a:schemeClr val="dk1"/>
                </a:solidFill>
              </a:rPr>
              <a:t>Виявлення </a:t>
            </a:r>
            <a:br>
              <a:rPr lang="uk-UA" sz="1600" dirty="0">
                <a:solidFill>
                  <a:schemeClr val="dk1"/>
                </a:solidFill>
              </a:rPr>
            </a:br>
            <a:r>
              <a:rPr lang="uk-UA" sz="1600" dirty="0">
                <a:solidFill>
                  <a:schemeClr val="dk1"/>
                </a:solidFill>
              </a:rPr>
              <a:t>простих колізій</a:t>
            </a:r>
          </a:p>
          <a:p>
            <a:pPr marL="0" lvl="0" indent="0" algn="ctr" rtl="0">
              <a:spcBef>
                <a:spcPts val="0"/>
              </a:spcBef>
              <a:spcAft>
                <a:spcPts val="0"/>
              </a:spcAft>
              <a:buClr>
                <a:schemeClr val="dk1"/>
              </a:buClr>
              <a:buSzPts val="1100"/>
              <a:buFont typeface="Arial"/>
              <a:buNone/>
            </a:pPr>
            <a:r>
              <a:rPr lang="uk-UA" sz="1600" dirty="0">
                <a:solidFill>
                  <a:schemeClr val="dk1"/>
                </a:solidFill>
              </a:rPr>
              <a:t>Виявлення </a:t>
            </a:r>
            <a:br>
              <a:rPr lang="uk-UA" sz="1600" dirty="0">
                <a:solidFill>
                  <a:schemeClr val="dk1"/>
                </a:solidFill>
              </a:rPr>
            </a:br>
            <a:r>
              <a:rPr lang="uk-UA" sz="1600" dirty="0">
                <a:solidFill>
                  <a:schemeClr val="dk1"/>
                </a:solidFill>
              </a:rPr>
              <a:t>складних колізії</a:t>
            </a:r>
            <a:endParaRPr sz="1400" dirty="0"/>
          </a:p>
        </p:txBody>
      </p:sp>
      <p:cxnSp>
        <p:nvCxnSpPr>
          <p:cNvPr id="304" name="Google Shape;304;p43"/>
          <p:cNvCxnSpPr/>
          <p:nvPr/>
        </p:nvCxnSpPr>
        <p:spPr>
          <a:xfrm>
            <a:off x="3235200" y="2186175"/>
            <a:ext cx="0" cy="1647600"/>
          </a:xfrm>
          <a:prstGeom prst="straightConnector1">
            <a:avLst/>
          </a:prstGeom>
          <a:noFill/>
          <a:ln w="9525" cap="flat" cmpd="sng">
            <a:solidFill>
              <a:srgbClr val="595959"/>
            </a:solidFill>
            <a:prstDash val="solid"/>
            <a:round/>
            <a:headEnd type="none" w="med" len="med"/>
            <a:tailEnd type="none" w="med" len="med"/>
          </a:ln>
        </p:spPr>
      </p:cxnSp>
      <p:cxnSp>
        <p:nvCxnSpPr>
          <p:cNvPr id="305" name="Google Shape;305;p43"/>
          <p:cNvCxnSpPr/>
          <p:nvPr/>
        </p:nvCxnSpPr>
        <p:spPr>
          <a:xfrm>
            <a:off x="5908800" y="2186175"/>
            <a:ext cx="0" cy="1647600"/>
          </a:xfrm>
          <a:prstGeom prst="straightConnector1">
            <a:avLst/>
          </a:prstGeom>
          <a:noFill/>
          <a:ln w="9525" cap="flat" cmpd="sng">
            <a:solidFill>
              <a:srgbClr val="595959"/>
            </a:solidFill>
            <a:prstDash val="solid"/>
            <a:round/>
            <a:headEnd type="none" w="med" len="med"/>
            <a:tailEnd type="none" w="med" len="med"/>
          </a:ln>
        </p:spPr>
      </p:cxnSp>
      <p:grpSp>
        <p:nvGrpSpPr>
          <p:cNvPr id="45" name="Google Shape;5250;p67">
            <a:extLst>
              <a:ext uri="{FF2B5EF4-FFF2-40B4-BE49-F238E27FC236}">
                <a16:creationId xmlns:a16="http://schemas.microsoft.com/office/drawing/2014/main" id="{AD17E6CB-6AAB-4100-AE2E-469912E696CB}"/>
              </a:ext>
            </a:extLst>
          </p:cNvPr>
          <p:cNvGrpSpPr/>
          <p:nvPr/>
        </p:nvGrpSpPr>
        <p:grpSpPr>
          <a:xfrm>
            <a:off x="4208847" y="3465870"/>
            <a:ext cx="736943" cy="708521"/>
            <a:chOff x="3854700" y="249750"/>
            <a:chExt cx="500425" cy="481125"/>
          </a:xfrm>
          <a:solidFill>
            <a:schemeClr val="tx1">
              <a:lumMod val="65000"/>
              <a:lumOff val="35000"/>
            </a:schemeClr>
          </a:solidFill>
        </p:grpSpPr>
        <p:sp>
          <p:nvSpPr>
            <p:cNvPr id="46" name="Google Shape;5251;p67">
              <a:extLst>
                <a:ext uri="{FF2B5EF4-FFF2-40B4-BE49-F238E27FC236}">
                  <a16:creationId xmlns:a16="http://schemas.microsoft.com/office/drawing/2014/main" id="{FACCD73C-BCAF-4B5C-9DFF-1AC366FBE95C}"/>
                </a:ext>
              </a:extLst>
            </p:cNvPr>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5252;p67">
              <a:extLst>
                <a:ext uri="{FF2B5EF4-FFF2-40B4-BE49-F238E27FC236}">
                  <a16:creationId xmlns:a16="http://schemas.microsoft.com/office/drawing/2014/main" id="{9F67E757-D207-41CF-B5B7-4324C616B579}"/>
                </a:ext>
              </a:extLst>
            </p:cNvPr>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5253;p67">
              <a:extLst>
                <a:ext uri="{FF2B5EF4-FFF2-40B4-BE49-F238E27FC236}">
                  <a16:creationId xmlns:a16="http://schemas.microsoft.com/office/drawing/2014/main" id="{1FCE08F0-329A-493F-850D-B83572D24BF3}"/>
                </a:ext>
              </a:extLst>
            </p:cNvPr>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5254;p67">
              <a:extLst>
                <a:ext uri="{FF2B5EF4-FFF2-40B4-BE49-F238E27FC236}">
                  <a16:creationId xmlns:a16="http://schemas.microsoft.com/office/drawing/2014/main" id="{5185EFAD-541B-42FB-B960-A2213F2A27C7}"/>
                </a:ext>
              </a:extLst>
            </p:cNvPr>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5255;p67">
              <a:extLst>
                <a:ext uri="{FF2B5EF4-FFF2-40B4-BE49-F238E27FC236}">
                  <a16:creationId xmlns:a16="http://schemas.microsoft.com/office/drawing/2014/main" id="{117B6586-0971-4D0B-8643-67E7E749C186}"/>
                </a:ext>
              </a:extLst>
            </p:cNvPr>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5256;p67">
              <a:extLst>
                <a:ext uri="{FF2B5EF4-FFF2-40B4-BE49-F238E27FC236}">
                  <a16:creationId xmlns:a16="http://schemas.microsoft.com/office/drawing/2014/main" id="{7F782EFA-D871-47EB-8D4B-1004C8670838}"/>
                </a:ext>
              </a:extLst>
            </p:cNvPr>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5257;p67">
              <a:extLst>
                <a:ext uri="{FF2B5EF4-FFF2-40B4-BE49-F238E27FC236}">
                  <a16:creationId xmlns:a16="http://schemas.microsoft.com/office/drawing/2014/main" id="{52E0A57C-0E71-4E2E-BCF4-E61722358A5C}"/>
                </a:ext>
              </a:extLst>
            </p:cNvPr>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5258;p67">
              <a:extLst>
                <a:ext uri="{FF2B5EF4-FFF2-40B4-BE49-F238E27FC236}">
                  <a16:creationId xmlns:a16="http://schemas.microsoft.com/office/drawing/2014/main" id="{974B7E6D-A846-408B-AB49-E7CCCC2F134B}"/>
                </a:ext>
              </a:extLst>
            </p:cNvPr>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27" name="Рисунок 26">
            <a:extLst>
              <a:ext uri="{FF2B5EF4-FFF2-40B4-BE49-F238E27FC236}">
                <a16:creationId xmlns:a16="http://schemas.microsoft.com/office/drawing/2014/main" id="{70162ECF-1B4C-4E26-9A3F-F6D26A2AEAAD}"/>
              </a:ext>
            </a:extLst>
          </p:cNvPr>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l="22208" r="22208"/>
          <a:stretch>
            <a:fillRect/>
          </a:stretch>
        </p:blipFill>
        <p:spPr bwMode="auto">
          <a:xfrm>
            <a:off x="561601" y="2685734"/>
            <a:ext cx="2608088" cy="1848165"/>
          </a:xfrm>
          <a:prstGeom prst="rect">
            <a:avLst/>
          </a:prstGeom>
          <a:noFill/>
          <a:ln>
            <a:noFill/>
          </a:ln>
          <a:extLst>
            <a:ext uri="{53640926-AAD7-44D8-BBD7-CCE9431645EC}">
              <a14:shadowObscured xmlns:a14="http://schemas.microsoft.com/office/drawing/2010/main"/>
            </a:ext>
          </a:extLst>
        </p:spPr>
      </p:pic>
      <p:pic>
        <p:nvPicPr>
          <p:cNvPr id="28" name="Рисунок 27">
            <a:extLst>
              <a:ext uri="{FF2B5EF4-FFF2-40B4-BE49-F238E27FC236}">
                <a16:creationId xmlns:a16="http://schemas.microsoft.com/office/drawing/2014/main" id="{B8A421E3-DB95-4865-88CE-9F2683E77F9D}"/>
              </a:ext>
            </a:extLst>
          </p:cNvPr>
          <p:cNvPicPr/>
          <p:nvPr/>
        </p:nvPicPr>
        <p:blipFill rotWithShape="1">
          <a:blip r:embed="rId4">
            <a:duotone>
              <a:prstClr val="black"/>
              <a:schemeClr val="tx2">
                <a:tint val="45000"/>
                <a:satMod val="400000"/>
              </a:schemeClr>
            </a:duotone>
            <a:extLst>
              <a:ext uri="{28A0092B-C50C-407E-A947-70E740481C1C}">
                <a14:useLocalDpi xmlns:a14="http://schemas.microsoft.com/office/drawing/2010/main" val="0"/>
              </a:ext>
            </a:extLst>
          </a:blip>
          <a:srcRect l="13458" t="57463" r="9506" b="2323"/>
          <a:stretch/>
        </p:blipFill>
        <p:spPr bwMode="auto">
          <a:xfrm>
            <a:off x="6321346" y="2442880"/>
            <a:ext cx="1933880" cy="903862"/>
          </a:xfrm>
          <a:prstGeom prst="rect">
            <a:avLst/>
          </a:prstGeom>
          <a:noFill/>
          <a:ln>
            <a:noFill/>
          </a:ln>
          <a:extLst>
            <a:ext uri="{53640926-AAD7-44D8-BBD7-CCE9431645EC}">
              <a14:shadowObscured xmlns:a14="http://schemas.microsoft.com/office/drawing/2010/main"/>
            </a:ext>
          </a:extLst>
        </p:spPr>
      </p:pic>
      <p:sp>
        <p:nvSpPr>
          <p:cNvPr id="29" name="Google Shape;301;p43">
            <a:extLst>
              <a:ext uri="{FF2B5EF4-FFF2-40B4-BE49-F238E27FC236}">
                <a16:creationId xmlns:a16="http://schemas.microsoft.com/office/drawing/2014/main" id="{DFF66464-C4AD-4469-8A1B-AFA1E193DC94}"/>
              </a:ext>
            </a:extLst>
          </p:cNvPr>
          <p:cNvSpPr txBox="1">
            <a:spLocks/>
          </p:cNvSpPr>
          <p:nvPr/>
        </p:nvSpPr>
        <p:spPr>
          <a:xfrm>
            <a:off x="6128734" y="3340425"/>
            <a:ext cx="2218200" cy="42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0" indent="0"/>
            <a:r>
              <a:rPr lang="uk-UA" sz="1600" dirty="0">
                <a:solidFill>
                  <a:schemeClr val="dk1"/>
                </a:solidFill>
              </a:rPr>
              <a:t>Пошук складної колізії</a:t>
            </a:r>
          </a:p>
        </p:txBody>
      </p:sp>
      <p:grpSp>
        <p:nvGrpSpPr>
          <p:cNvPr id="7" name="Группа 6">
            <a:extLst>
              <a:ext uri="{FF2B5EF4-FFF2-40B4-BE49-F238E27FC236}">
                <a16:creationId xmlns:a16="http://schemas.microsoft.com/office/drawing/2014/main" id="{01B2533D-B5AF-41E1-88F5-CFD8452C1418}"/>
              </a:ext>
            </a:extLst>
          </p:cNvPr>
          <p:cNvGrpSpPr/>
          <p:nvPr/>
        </p:nvGrpSpPr>
        <p:grpSpPr>
          <a:xfrm>
            <a:off x="6321346" y="3767925"/>
            <a:ext cx="1933880" cy="1179807"/>
            <a:chOff x="6321346" y="3767925"/>
            <a:chExt cx="1933880" cy="1179807"/>
          </a:xfrm>
        </p:grpSpPr>
        <p:pic>
          <p:nvPicPr>
            <p:cNvPr id="5" name="Рисунок 4">
              <a:extLst>
                <a:ext uri="{FF2B5EF4-FFF2-40B4-BE49-F238E27FC236}">
                  <a16:creationId xmlns:a16="http://schemas.microsoft.com/office/drawing/2014/main" id="{8495E914-33A1-48B9-956F-0DE478A31ECC}"/>
                </a:ext>
              </a:extLst>
            </p:cNvPr>
            <p:cNvPicPr>
              <a:picLocks noChangeAspect="1"/>
            </p:cNvPicPr>
            <p:nvPr/>
          </p:nvPicPr>
          <p:blipFill>
            <a:blip r:embed="rId5">
              <a:duotone>
                <a:prstClr val="black"/>
                <a:schemeClr val="tx2">
                  <a:tint val="45000"/>
                  <a:satMod val="400000"/>
                </a:schemeClr>
              </a:duotone>
            </a:blip>
            <a:stretch>
              <a:fillRect/>
            </a:stretch>
          </p:blipFill>
          <p:spPr>
            <a:xfrm>
              <a:off x="6321346" y="3767925"/>
              <a:ext cx="1933880" cy="1179807"/>
            </a:xfrm>
            <a:prstGeom prst="rect">
              <a:avLst/>
            </a:prstGeom>
          </p:spPr>
        </p:pic>
        <p:sp>
          <p:nvSpPr>
            <p:cNvPr id="6" name="Прямоугольник 5">
              <a:extLst>
                <a:ext uri="{FF2B5EF4-FFF2-40B4-BE49-F238E27FC236}">
                  <a16:creationId xmlns:a16="http://schemas.microsoft.com/office/drawing/2014/main" id="{4970072A-E9D3-44C3-92C5-622B2442CA6F}"/>
                </a:ext>
              </a:extLst>
            </p:cNvPr>
            <p:cNvSpPr/>
            <p:nvPr/>
          </p:nvSpPr>
          <p:spPr>
            <a:xfrm>
              <a:off x="6321346" y="3846120"/>
              <a:ext cx="520539" cy="174871"/>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Прямоугольник 34">
              <a:extLst>
                <a:ext uri="{FF2B5EF4-FFF2-40B4-BE49-F238E27FC236}">
                  <a16:creationId xmlns:a16="http://schemas.microsoft.com/office/drawing/2014/main" id="{A2892BF4-9651-4904-984E-73D775F86BD0}"/>
                </a:ext>
              </a:extLst>
            </p:cNvPr>
            <p:cNvSpPr/>
            <p:nvPr/>
          </p:nvSpPr>
          <p:spPr>
            <a:xfrm>
              <a:off x="6712048" y="3874711"/>
              <a:ext cx="253803" cy="174871"/>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5128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dirty="0"/>
              <a:t>Фізичний рушій</a:t>
            </a:r>
            <a:endParaRPr dirty="0"/>
          </a:p>
        </p:txBody>
      </p:sp>
      <p:sp>
        <p:nvSpPr>
          <p:cNvPr id="298" name="Google Shape;298;p43"/>
          <p:cNvSpPr txBox="1">
            <a:spLocks noGrp="1"/>
          </p:cNvSpPr>
          <p:nvPr>
            <p:ph type="ctrTitle" idx="4"/>
          </p:nvPr>
        </p:nvSpPr>
        <p:spPr>
          <a:xfrm>
            <a:off x="5908800" y="2873395"/>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sz="2000" dirty="0"/>
              <a:t>Розв’язок</a:t>
            </a:r>
            <a:endParaRPr sz="2000" dirty="0"/>
          </a:p>
        </p:txBody>
      </p:sp>
      <p:sp>
        <p:nvSpPr>
          <p:cNvPr id="301" name="Google Shape;301;p43"/>
          <p:cNvSpPr txBox="1">
            <a:spLocks noGrp="1"/>
          </p:cNvSpPr>
          <p:nvPr>
            <p:ph type="subTitle" idx="5"/>
          </p:nvPr>
        </p:nvSpPr>
        <p:spPr>
          <a:xfrm>
            <a:off x="6136500" y="3183840"/>
            <a:ext cx="2218200" cy="10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sz="1600" dirty="0">
                <a:solidFill>
                  <a:schemeClr val="dk1"/>
                </a:solidFill>
              </a:rPr>
              <a:t>Вирішення колізій</a:t>
            </a:r>
          </a:p>
          <a:p>
            <a:pPr marL="0" lvl="0" indent="0" algn="ctr" rtl="0">
              <a:spcBef>
                <a:spcPts val="0"/>
              </a:spcBef>
              <a:spcAft>
                <a:spcPts val="0"/>
              </a:spcAft>
              <a:buNone/>
            </a:pPr>
            <a:r>
              <a:rPr lang="uk-UA" sz="1600" dirty="0">
                <a:solidFill>
                  <a:schemeClr val="dk1"/>
                </a:solidFill>
              </a:rPr>
              <a:t>Надання нової швидкості тілу</a:t>
            </a:r>
          </a:p>
        </p:txBody>
      </p:sp>
      <p:sp>
        <p:nvSpPr>
          <p:cNvPr id="303" name="Google Shape;303;p43"/>
          <p:cNvSpPr txBox="1">
            <a:spLocks noGrp="1"/>
          </p:cNvSpPr>
          <p:nvPr>
            <p:ph type="subTitle" idx="3"/>
          </p:nvPr>
        </p:nvSpPr>
        <p:spPr>
          <a:xfrm>
            <a:off x="3567546" y="2333052"/>
            <a:ext cx="2314045" cy="10442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uk-UA" sz="1600" dirty="0">
                <a:solidFill>
                  <a:schemeClr val="dk1"/>
                </a:solidFill>
              </a:rPr>
              <a:t>Визначається велична та напрям зсуву</a:t>
            </a:r>
          </a:p>
          <a:p>
            <a:pPr marL="0" lvl="0" indent="0" algn="ctr" rtl="0">
              <a:spcBef>
                <a:spcPts val="0"/>
              </a:spcBef>
              <a:spcAft>
                <a:spcPts val="0"/>
              </a:spcAft>
              <a:buClr>
                <a:schemeClr val="dk1"/>
              </a:buClr>
              <a:buSzPts val="1100"/>
              <a:buFont typeface="Arial"/>
              <a:buNone/>
            </a:pPr>
            <a:r>
              <a:rPr lang="uk-UA" sz="1600" dirty="0">
                <a:solidFill>
                  <a:schemeClr val="dk1"/>
                </a:solidFill>
              </a:rPr>
              <a:t>Обраховуються нові швидкості та моменти обертання</a:t>
            </a:r>
            <a:endParaRPr sz="1400" dirty="0"/>
          </a:p>
        </p:txBody>
      </p:sp>
      <p:cxnSp>
        <p:nvCxnSpPr>
          <p:cNvPr id="305" name="Google Shape;305;p43"/>
          <p:cNvCxnSpPr/>
          <p:nvPr/>
        </p:nvCxnSpPr>
        <p:spPr>
          <a:xfrm>
            <a:off x="5908800" y="2186175"/>
            <a:ext cx="0" cy="1647600"/>
          </a:xfrm>
          <a:prstGeom prst="straightConnector1">
            <a:avLst/>
          </a:prstGeom>
          <a:noFill/>
          <a:ln w="9525" cap="flat" cmpd="sng">
            <a:solidFill>
              <a:srgbClr val="595959"/>
            </a:solidFill>
            <a:prstDash val="solid"/>
            <a:round/>
            <a:headEnd type="none" w="med" len="med"/>
            <a:tailEnd type="none" w="med" len="med"/>
          </a:ln>
        </p:spPr>
      </p:cxnSp>
      <p:grpSp>
        <p:nvGrpSpPr>
          <p:cNvPr id="58" name="Google Shape;5284;p67">
            <a:extLst>
              <a:ext uri="{FF2B5EF4-FFF2-40B4-BE49-F238E27FC236}">
                <a16:creationId xmlns:a16="http://schemas.microsoft.com/office/drawing/2014/main" id="{72441E0A-6D56-4166-B3C1-DD3386F77C96}"/>
              </a:ext>
            </a:extLst>
          </p:cNvPr>
          <p:cNvGrpSpPr/>
          <p:nvPr/>
        </p:nvGrpSpPr>
        <p:grpSpPr>
          <a:xfrm>
            <a:off x="6824319" y="1831399"/>
            <a:ext cx="709663" cy="709552"/>
            <a:chOff x="2685825" y="840375"/>
            <a:chExt cx="481900" cy="481825"/>
          </a:xfrm>
          <a:solidFill>
            <a:schemeClr val="tx1">
              <a:lumMod val="65000"/>
              <a:lumOff val="35000"/>
            </a:schemeClr>
          </a:solidFill>
        </p:grpSpPr>
        <p:sp>
          <p:nvSpPr>
            <p:cNvPr id="59" name="Google Shape;5285;p67">
              <a:extLst>
                <a:ext uri="{FF2B5EF4-FFF2-40B4-BE49-F238E27FC236}">
                  <a16:creationId xmlns:a16="http://schemas.microsoft.com/office/drawing/2014/main" id="{053D0686-3577-4479-8CFF-FC3BA7D88574}"/>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 name="Google Shape;5286;p67">
              <a:extLst>
                <a:ext uri="{FF2B5EF4-FFF2-40B4-BE49-F238E27FC236}">
                  <a16:creationId xmlns:a16="http://schemas.microsoft.com/office/drawing/2014/main" id="{DA1B5DBC-D1A9-494A-9177-2D96857CBD6F}"/>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1" name="Рисунок 30">
            <a:extLst>
              <a:ext uri="{FF2B5EF4-FFF2-40B4-BE49-F238E27FC236}">
                <a16:creationId xmlns:a16="http://schemas.microsoft.com/office/drawing/2014/main" id="{AC7F8515-0F3F-4067-9CFE-55A8B82EA0A4}"/>
              </a:ext>
            </a:extLst>
          </p:cNvPr>
          <p:cNvPicPr/>
          <p:nvPr/>
        </p:nvPicPr>
        <p:blipFill rotWithShape="1">
          <a:blip r:embed="rId3">
            <a:grayscl/>
            <a:extLst>
              <a:ext uri="{28A0092B-C50C-407E-A947-70E740481C1C}">
                <a14:useLocalDpi xmlns:a14="http://schemas.microsoft.com/office/drawing/2010/main" val="0"/>
              </a:ext>
            </a:extLst>
          </a:blip>
          <a:srcRect t="1649" b="861"/>
          <a:stretch/>
        </p:blipFill>
        <p:spPr bwMode="auto">
          <a:xfrm>
            <a:off x="623117" y="1996648"/>
            <a:ext cx="2944429" cy="18784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5232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5" name="Google Shape;415;p46"/>
          <p:cNvSpPr txBox="1">
            <a:spLocks noGrp="1"/>
          </p:cNvSpPr>
          <p:nvPr>
            <p:ph type="ctrTitle"/>
          </p:nvPr>
        </p:nvSpPr>
        <p:spPr>
          <a:xfrm>
            <a:off x="1964851" y="352850"/>
            <a:ext cx="5214300" cy="6669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dirty="0"/>
              <a:t>Розробка</a:t>
            </a:r>
            <a:endParaRPr dirty="0"/>
          </a:p>
        </p:txBody>
      </p:sp>
      <p:pic>
        <p:nvPicPr>
          <p:cNvPr id="15" name="Рисунок 14">
            <a:extLst>
              <a:ext uri="{FF2B5EF4-FFF2-40B4-BE49-F238E27FC236}">
                <a16:creationId xmlns:a16="http://schemas.microsoft.com/office/drawing/2014/main" id="{CDCC4CE1-DBAD-489F-A689-528C4780BA61}"/>
              </a:ext>
            </a:extLst>
          </p:cNvPr>
          <p:cNvPicPr/>
          <p:nvPr/>
        </p:nvPicPr>
        <p:blipFill rotWithShape="1">
          <a:blip r:embed="rId3">
            <a:duotone>
              <a:prstClr val="black"/>
              <a:schemeClr val="accent2">
                <a:tint val="45000"/>
                <a:satMod val="400000"/>
              </a:schemeClr>
            </a:duotone>
            <a:extLst>
              <a:ext uri="{28A0092B-C50C-407E-A947-70E740481C1C}">
                <a14:useLocalDpi xmlns:a14="http://schemas.microsoft.com/office/drawing/2010/main" val="0"/>
              </a:ext>
            </a:extLst>
          </a:blip>
          <a:srcRect l="182" r="812"/>
          <a:stretch/>
        </p:blipFill>
        <p:spPr bwMode="auto">
          <a:xfrm>
            <a:off x="4257960" y="1834357"/>
            <a:ext cx="4886040" cy="2437840"/>
          </a:xfrm>
          <a:prstGeom prst="rect">
            <a:avLst/>
          </a:prstGeom>
          <a:noFill/>
          <a:ln>
            <a:noFill/>
          </a:ln>
          <a:extLst>
            <a:ext uri="{53640926-AAD7-44D8-BBD7-CCE9431645EC}">
              <a14:shadowObscured xmlns:a14="http://schemas.microsoft.com/office/drawing/2010/main"/>
            </a:ext>
          </a:extLst>
        </p:spPr>
      </p:pic>
      <p:sp>
        <p:nvSpPr>
          <p:cNvPr id="22" name="Google Shape;205;p37">
            <a:extLst>
              <a:ext uri="{FF2B5EF4-FFF2-40B4-BE49-F238E27FC236}">
                <a16:creationId xmlns:a16="http://schemas.microsoft.com/office/drawing/2014/main" id="{0410878E-3EDB-4A56-A1CE-E5A535B74D68}"/>
              </a:ext>
            </a:extLst>
          </p:cNvPr>
          <p:cNvSpPr txBox="1">
            <a:spLocks noGrp="1"/>
          </p:cNvSpPr>
          <p:nvPr>
            <p:ph type="subTitle" idx="1"/>
          </p:nvPr>
        </p:nvSpPr>
        <p:spPr>
          <a:xfrm>
            <a:off x="518160" y="2277186"/>
            <a:ext cx="3739800" cy="220599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uk-UA" sz="1600" b="1" dirty="0"/>
              <a:t>Компонентами</a:t>
            </a:r>
            <a:r>
              <a:rPr lang="uk-UA" sz="1600" dirty="0"/>
              <a:t> називаються відокремлені об’єкти, що містять відокремлені дані. </a:t>
            </a:r>
          </a:p>
          <a:p>
            <a:pPr marL="0" lvl="0" indent="0" algn="r" rtl="0">
              <a:spcBef>
                <a:spcPts val="0"/>
              </a:spcBef>
              <a:spcAft>
                <a:spcPts val="0"/>
              </a:spcAft>
              <a:buNone/>
            </a:pPr>
            <a:r>
              <a:rPr lang="uk-UA" sz="1600" dirty="0"/>
              <a:t>Вони, в свою чергу, оброблюються </a:t>
            </a:r>
            <a:r>
              <a:rPr lang="uk-UA" sz="1600" b="1" dirty="0"/>
              <a:t>системами</a:t>
            </a:r>
            <a:r>
              <a:rPr lang="uk-UA" sz="1600" dirty="0"/>
              <a:t>, кожна з яких має унікальну функцію та область впливу. </a:t>
            </a:r>
          </a:p>
          <a:p>
            <a:pPr marL="0" lvl="0" indent="0" algn="r" rtl="0">
              <a:spcBef>
                <a:spcPts val="0"/>
              </a:spcBef>
              <a:spcAft>
                <a:spcPts val="0"/>
              </a:spcAft>
              <a:buNone/>
            </a:pPr>
            <a:r>
              <a:rPr lang="uk-UA" sz="1600" b="1" dirty="0"/>
              <a:t>Сутністю</a:t>
            </a:r>
            <a:r>
              <a:rPr lang="uk-UA" sz="1600" dirty="0"/>
              <a:t> називається контейнер, який об’єднує в єдиний об’єкт декілька компонентів.</a:t>
            </a:r>
          </a:p>
        </p:txBody>
      </p:sp>
      <p:sp>
        <p:nvSpPr>
          <p:cNvPr id="23" name="Google Shape;206;p37">
            <a:extLst>
              <a:ext uri="{FF2B5EF4-FFF2-40B4-BE49-F238E27FC236}">
                <a16:creationId xmlns:a16="http://schemas.microsoft.com/office/drawing/2014/main" id="{66B2EE3E-E0D5-4D68-91BC-C2F5CE41FCB2}"/>
              </a:ext>
            </a:extLst>
          </p:cNvPr>
          <p:cNvSpPr txBox="1">
            <a:spLocks/>
          </p:cNvSpPr>
          <p:nvPr/>
        </p:nvSpPr>
        <p:spPr>
          <a:xfrm>
            <a:off x="390660" y="1132654"/>
            <a:ext cx="3867300" cy="107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r>
              <a:rPr lang="uk-UA" dirty="0"/>
              <a:t>Компонентна система</a:t>
            </a:r>
            <a:endParaRPr lang="uk-UA"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5" name="Google Shape;415;p46"/>
          <p:cNvSpPr txBox="1">
            <a:spLocks noGrp="1"/>
          </p:cNvSpPr>
          <p:nvPr>
            <p:ph type="ctrTitle"/>
          </p:nvPr>
        </p:nvSpPr>
        <p:spPr>
          <a:xfrm>
            <a:off x="1964851" y="352850"/>
            <a:ext cx="5214300" cy="6669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dirty="0"/>
              <a:t>Проект</a:t>
            </a:r>
            <a:endParaRPr dirty="0"/>
          </a:p>
        </p:txBody>
      </p:sp>
      <p:pic>
        <p:nvPicPr>
          <p:cNvPr id="4" name="ScreenRecorderProject96">
            <a:hlinkClick r:id="" action="ppaction://media"/>
            <a:extLst>
              <a:ext uri="{FF2B5EF4-FFF2-40B4-BE49-F238E27FC236}">
                <a16:creationId xmlns:a16="http://schemas.microsoft.com/office/drawing/2014/main" id="{B7617B14-F864-455A-9DBE-6D7588D30CA3}"/>
              </a:ext>
            </a:extLst>
          </p:cNvPr>
          <p:cNvPicPr>
            <a:picLocks noChangeAspect="1"/>
          </p:cNvPicPr>
          <p:nvPr>
            <a:videoFile r:link="rId1"/>
            <p:extLst>
              <p:ext uri="{DAA4B4D4-6D71-4841-9C94-3DE7FCFB9230}">
                <p14:media xmlns:p14="http://schemas.microsoft.com/office/powerpoint/2010/main" r:embed="rId2">
                  <p14:trim st="20898"/>
                </p14:media>
              </p:ext>
            </p:extLst>
          </p:nvPr>
        </p:nvPicPr>
        <p:blipFill>
          <a:blip r:embed="rId5"/>
          <a:stretch>
            <a:fillRect/>
          </a:stretch>
        </p:blipFill>
        <p:spPr>
          <a:xfrm>
            <a:off x="5438652" y="2434590"/>
            <a:ext cx="3480998" cy="2423160"/>
          </a:xfrm>
          <a:prstGeom prst="rect">
            <a:avLst/>
          </a:prstGeom>
        </p:spPr>
      </p:pic>
      <p:pic>
        <p:nvPicPr>
          <p:cNvPr id="8" name="Рисунок 7">
            <a:extLst>
              <a:ext uri="{FF2B5EF4-FFF2-40B4-BE49-F238E27FC236}">
                <a16:creationId xmlns:a16="http://schemas.microsoft.com/office/drawing/2014/main" id="{4252D770-BF7A-4C63-A2FD-A61B41950A46}"/>
              </a:ext>
            </a:extLst>
          </p:cNvPr>
          <p:cNvPicPr/>
          <p:nvPr/>
        </p:nvPicPr>
        <p:blipFill rotWithShape="1">
          <a:blip r:embed="rId6">
            <a:extLst>
              <a:ext uri="{28A0092B-C50C-407E-A947-70E740481C1C}">
                <a14:useLocalDpi xmlns:a14="http://schemas.microsoft.com/office/drawing/2010/main" val="0"/>
              </a:ext>
            </a:extLst>
          </a:blip>
          <a:srcRect t="8066" b="301"/>
          <a:stretch/>
        </p:blipFill>
        <p:spPr bwMode="auto">
          <a:xfrm>
            <a:off x="4000500" y="1112520"/>
            <a:ext cx="2260917" cy="1783080"/>
          </a:xfrm>
          <a:prstGeom prst="rect">
            <a:avLst/>
          </a:prstGeom>
          <a:noFill/>
          <a:ln>
            <a:noFill/>
          </a:ln>
          <a:extLst>
            <a:ext uri="{53640926-AAD7-44D8-BBD7-CCE9431645EC}">
              <a14:shadowObscured xmlns:a14="http://schemas.microsoft.com/office/drawing/2010/main"/>
            </a:ext>
          </a:extLst>
        </p:spPr>
      </p:pic>
      <p:sp>
        <p:nvSpPr>
          <p:cNvPr id="10" name="Google Shape;158;p34">
            <a:extLst>
              <a:ext uri="{FF2B5EF4-FFF2-40B4-BE49-F238E27FC236}">
                <a16:creationId xmlns:a16="http://schemas.microsoft.com/office/drawing/2014/main" id="{C6A1B17D-F55E-4403-B764-16DE8BE471F8}"/>
              </a:ext>
            </a:extLst>
          </p:cNvPr>
          <p:cNvSpPr txBox="1">
            <a:spLocks/>
          </p:cNvSpPr>
          <p:nvPr/>
        </p:nvSpPr>
        <p:spPr>
          <a:xfrm>
            <a:off x="-386650" y="3133670"/>
            <a:ext cx="5753521" cy="1495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100"/>
              <a:buFont typeface="Roboto Condensed Light"/>
              <a:buNone/>
              <a:defRPr sz="1300" b="0" i="0" u="none" strike="noStrike" cap="none">
                <a:solidFill>
                  <a:srgbClr val="434343"/>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914400">
              <a:buSzPts val="1200"/>
              <a:buFont typeface="Quattrocento Sans"/>
              <a:buChar char="■"/>
            </a:pPr>
            <a:r>
              <a:rPr lang="uk-UA" sz="1600" dirty="0"/>
              <a:t>Підтримка дії зовнішніх сил на прикладі гравітації</a:t>
            </a:r>
          </a:p>
          <a:p>
            <a:pPr marL="914400">
              <a:buSzPts val="1200"/>
              <a:buFont typeface="Quattrocento Sans"/>
              <a:buChar char="■"/>
            </a:pPr>
            <a:r>
              <a:rPr lang="uk-UA" sz="1600" dirty="0"/>
              <a:t>Підтримка часток на фізичних твердих прямокутних тіл</a:t>
            </a:r>
          </a:p>
          <a:p>
            <a:pPr marL="914400">
              <a:buSzPts val="1200"/>
              <a:buFont typeface="Quattrocento Sans"/>
              <a:buChar char="■"/>
            </a:pPr>
            <a:r>
              <a:rPr lang="uk-UA" sz="1600" dirty="0"/>
              <a:t>Оптимізація обрахунків через введення сплячих тіл та поділу простору</a:t>
            </a:r>
          </a:p>
          <a:p>
            <a:pPr marL="914400">
              <a:buSzPts val="1200"/>
              <a:buFont typeface="Quattrocento Sans"/>
              <a:buChar char="■"/>
            </a:pPr>
            <a:r>
              <a:rPr lang="uk-UA" sz="1600" dirty="0"/>
              <a:t>Підтримка керування фізичним тілом </a:t>
            </a:r>
          </a:p>
        </p:txBody>
      </p:sp>
      <p:sp>
        <p:nvSpPr>
          <p:cNvPr id="11" name="Google Shape;159;p34">
            <a:extLst>
              <a:ext uri="{FF2B5EF4-FFF2-40B4-BE49-F238E27FC236}">
                <a16:creationId xmlns:a16="http://schemas.microsoft.com/office/drawing/2014/main" id="{7457B1E0-5354-4A41-8D91-923C13A11287}"/>
              </a:ext>
            </a:extLst>
          </p:cNvPr>
          <p:cNvSpPr txBox="1">
            <a:spLocks/>
          </p:cNvSpPr>
          <p:nvPr/>
        </p:nvSpPr>
        <p:spPr>
          <a:xfrm>
            <a:off x="-1213800" y="2515195"/>
            <a:ext cx="5214300" cy="6184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r>
              <a:rPr lang="uk-UA" sz="2000" dirty="0"/>
              <a:t>Розроблено:</a:t>
            </a:r>
          </a:p>
        </p:txBody>
      </p:sp>
    </p:spTree>
    <p:extLst>
      <p:ext uri="{BB962C8B-B14F-4D97-AF65-F5344CB8AC3E}">
        <p14:creationId xmlns:p14="http://schemas.microsoft.com/office/powerpoint/2010/main" val="33368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20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0" name="Google Shape;158;p34">
            <a:extLst>
              <a:ext uri="{FF2B5EF4-FFF2-40B4-BE49-F238E27FC236}">
                <a16:creationId xmlns:a16="http://schemas.microsoft.com/office/drawing/2014/main" id="{C6A1B17D-F55E-4403-B764-16DE8BE471F8}"/>
              </a:ext>
            </a:extLst>
          </p:cNvPr>
          <p:cNvSpPr txBox="1">
            <a:spLocks/>
          </p:cNvSpPr>
          <p:nvPr/>
        </p:nvSpPr>
        <p:spPr>
          <a:xfrm>
            <a:off x="1112400" y="1438821"/>
            <a:ext cx="6919200" cy="12344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100"/>
              <a:buFont typeface="Roboto Condensed Light"/>
              <a:buNone/>
              <a:defRPr sz="1300" b="0" i="0" u="none" strike="noStrike" cap="none">
                <a:solidFill>
                  <a:srgbClr val="434343"/>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914400">
              <a:buSzPts val="1200"/>
              <a:buFont typeface="Quattrocento Sans"/>
              <a:buChar char="■"/>
            </a:pPr>
            <a:r>
              <a:rPr lang="uk-UA" sz="1600" dirty="0"/>
              <a:t>Підтримка більшої кількості геометричних фігур</a:t>
            </a:r>
          </a:p>
          <a:p>
            <a:pPr marL="914400">
              <a:buSzPts val="1200"/>
              <a:buFont typeface="Quattrocento Sans"/>
              <a:buChar char="■"/>
            </a:pPr>
            <a:r>
              <a:rPr lang="uk-UA" sz="1600" dirty="0"/>
              <a:t>Підтримка нетвердих фізичних об’єктів</a:t>
            </a:r>
          </a:p>
          <a:p>
            <a:pPr marL="914400">
              <a:buSzPts val="1200"/>
              <a:buFont typeface="Quattrocento Sans"/>
              <a:buChar char="■"/>
            </a:pPr>
            <a:r>
              <a:rPr lang="uk-UA" sz="1600" dirty="0"/>
              <a:t>Підтримка систем фізичних об’єктів</a:t>
            </a:r>
          </a:p>
          <a:p>
            <a:pPr marL="914400">
              <a:buSzPts val="1200"/>
              <a:buFont typeface="Quattrocento Sans"/>
              <a:buChar char="■"/>
            </a:pPr>
            <a:r>
              <a:rPr lang="uk-UA" sz="1600" dirty="0"/>
              <a:t>Обрахунок фізики на відеоадаптері</a:t>
            </a:r>
          </a:p>
        </p:txBody>
      </p:sp>
      <p:sp>
        <p:nvSpPr>
          <p:cNvPr id="3" name="Заголовок 2">
            <a:extLst>
              <a:ext uri="{FF2B5EF4-FFF2-40B4-BE49-F238E27FC236}">
                <a16:creationId xmlns:a16="http://schemas.microsoft.com/office/drawing/2014/main" id="{819FACF7-3B05-44D2-9941-D5BD40BBB7F9}"/>
              </a:ext>
            </a:extLst>
          </p:cNvPr>
          <p:cNvSpPr>
            <a:spLocks noGrp="1"/>
          </p:cNvSpPr>
          <p:nvPr>
            <p:ph type="ctrTitle"/>
          </p:nvPr>
        </p:nvSpPr>
        <p:spPr/>
        <p:txBody>
          <a:bodyPr/>
          <a:lstStyle/>
          <a:p>
            <a:r>
              <a:rPr lang="uk-UA" sz="2400" dirty="0"/>
              <a:t>Подальший розвиток:</a:t>
            </a:r>
            <a:endParaRPr lang="en-US" dirty="0"/>
          </a:p>
        </p:txBody>
      </p:sp>
    </p:spTree>
    <p:extLst>
      <p:ext uri="{BB962C8B-B14F-4D97-AF65-F5344CB8AC3E}">
        <p14:creationId xmlns:p14="http://schemas.microsoft.com/office/powerpoint/2010/main" val="998278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4"/>
          <p:cNvSpPr txBox="1">
            <a:spLocks noGrp="1"/>
          </p:cNvSpPr>
          <p:nvPr>
            <p:ph type="body" idx="1"/>
          </p:nvPr>
        </p:nvSpPr>
        <p:spPr>
          <a:xfrm>
            <a:off x="870650" y="1144200"/>
            <a:ext cx="6856030" cy="3510600"/>
          </a:xfrm>
          <a:prstGeom prst="rect">
            <a:avLst/>
          </a:prstGeom>
        </p:spPr>
        <p:txBody>
          <a:bodyPr spcFirstLastPara="1" wrap="square" lIns="91425" tIns="91425" rIns="91425" bIns="91425" anchor="t" anchorCtr="0">
            <a:noAutofit/>
          </a:bodyPr>
          <a:lstStyle/>
          <a:p>
            <a:pPr marL="914400" lvl="0" indent="-304800" algn="l" rtl="0">
              <a:lnSpc>
                <a:spcPct val="100000"/>
              </a:lnSpc>
              <a:spcBef>
                <a:spcPts val="0"/>
              </a:spcBef>
              <a:spcAft>
                <a:spcPts val="0"/>
              </a:spcAft>
              <a:buSzPts val="1200"/>
              <a:buFont typeface="Quattrocento Sans"/>
              <a:buChar char="■"/>
            </a:pPr>
            <a:r>
              <a:rPr lang="uk-UA" sz="1600" dirty="0">
                <a:solidFill>
                  <a:srgbClr val="434343"/>
                </a:solidFill>
              </a:rPr>
              <a:t>Дано означення ігровому рушію, розглянуті передумови його появи. Розглянуті існуючі ігрові рушії, порівняно їхні переваги та недоліки.</a:t>
            </a:r>
          </a:p>
          <a:p>
            <a:pPr marL="914400" lvl="0" indent="-304800" algn="l" rtl="0">
              <a:lnSpc>
                <a:spcPct val="100000"/>
              </a:lnSpc>
              <a:spcBef>
                <a:spcPts val="0"/>
              </a:spcBef>
              <a:spcAft>
                <a:spcPts val="0"/>
              </a:spcAft>
              <a:buSzPts val="1200"/>
              <a:buFont typeface="Quattrocento Sans"/>
              <a:buChar char="■"/>
            </a:pPr>
            <a:r>
              <a:rPr lang="uk-UA" sz="1600" dirty="0">
                <a:solidFill>
                  <a:srgbClr val="434343"/>
                </a:solidFill>
              </a:rPr>
              <a:t>Детально переглянуті усі складові рушія, їхні задачі, функції. Наведені процеси їх виконання, області використання та розглянуті приклади їх взаємодії.</a:t>
            </a:r>
          </a:p>
          <a:p>
            <a:pPr marL="914400" lvl="0" indent="-304800" algn="l" rtl="0">
              <a:lnSpc>
                <a:spcPct val="100000"/>
              </a:lnSpc>
              <a:spcBef>
                <a:spcPts val="0"/>
              </a:spcBef>
              <a:spcAft>
                <a:spcPts val="0"/>
              </a:spcAft>
              <a:buSzPts val="1200"/>
              <a:buFont typeface="Quattrocento Sans"/>
              <a:buChar char="■"/>
            </a:pPr>
            <a:r>
              <a:rPr lang="uk-UA" sz="1600" dirty="0">
                <a:solidFill>
                  <a:srgbClr val="434343"/>
                </a:solidFill>
              </a:rPr>
              <a:t>Розглянуті етапи обробки об’єктів фізичним рушієм. Вивчені процеси руху твердих тіл, алгоритми пошуку колізій. Розглянуті види зіткнень та варіанти їх вирішення. Досліджені процеси спрощення симуляції та оптимізації. Розглянуті складні колізії та проблеми, що можуть виникати при їх розвитку. Описані способи їх уникнення.</a:t>
            </a:r>
          </a:p>
          <a:p>
            <a:pPr marL="914400" lvl="0" indent="-304800" algn="l" rtl="0">
              <a:lnSpc>
                <a:spcPct val="100000"/>
              </a:lnSpc>
              <a:spcBef>
                <a:spcPts val="0"/>
              </a:spcBef>
              <a:spcAft>
                <a:spcPts val="0"/>
              </a:spcAft>
              <a:buSzPts val="1200"/>
              <a:buFont typeface="Quattrocento Sans"/>
              <a:buChar char="■"/>
            </a:pPr>
            <a:r>
              <a:rPr lang="uk-UA" sz="1600" dirty="0">
                <a:solidFill>
                  <a:srgbClr val="434343"/>
                </a:solidFill>
              </a:rPr>
              <a:t>Отримані теоретичні знання використані для розробки власного фізичного ігрового рушія</a:t>
            </a:r>
          </a:p>
          <a:p>
            <a:pPr marL="914400" lvl="0" indent="-304800" algn="l" rtl="0">
              <a:lnSpc>
                <a:spcPct val="100000"/>
              </a:lnSpc>
              <a:spcBef>
                <a:spcPts val="0"/>
              </a:spcBef>
              <a:spcAft>
                <a:spcPts val="0"/>
              </a:spcAft>
              <a:buSzPts val="1200"/>
              <a:buFont typeface="Quattrocento Sans"/>
              <a:buChar char="■"/>
            </a:pPr>
            <a:endParaRPr lang="uk-UA" sz="1600" dirty="0">
              <a:solidFill>
                <a:srgbClr val="434343"/>
              </a:solidFill>
            </a:endParaRPr>
          </a:p>
          <a:p>
            <a:pPr marL="914400" lvl="0" indent="-304800" algn="l" rtl="0">
              <a:lnSpc>
                <a:spcPct val="100000"/>
              </a:lnSpc>
              <a:spcBef>
                <a:spcPts val="0"/>
              </a:spcBef>
              <a:spcAft>
                <a:spcPts val="0"/>
              </a:spcAft>
              <a:buSzPts val="1200"/>
              <a:buFont typeface="Quattrocento Sans"/>
              <a:buChar char="■"/>
            </a:pPr>
            <a:endParaRPr sz="1600" dirty="0">
              <a:solidFill>
                <a:srgbClr val="434343"/>
              </a:solidFill>
            </a:endParaRPr>
          </a:p>
        </p:txBody>
      </p:sp>
      <p:sp>
        <p:nvSpPr>
          <p:cNvPr id="159" name="Google Shape;159;p3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sz="3200" dirty="0"/>
              <a:t>Висновки</a:t>
            </a:r>
            <a:endParaRPr sz="3200" dirty="0"/>
          </a:p>
        </p:txBody>
      </p:sp>
    </p:spTree>
    <p:extLst>
      <p:ext uri="{BB962C8B-B14F-4D97-AF65-F5344CB8AC3E}">
        <p14:creationId xmlns:p14="http://schemas.microsoft.com/office/powerpoint/2010/main" val="370509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uk-UA" dirty="0"/>
              <a:t>Дякую за увагу!</a:t>
            </a:r>
            <a:endParaRPr dirty="0"/>
          </a:p>
        </p:txBody>
      </p:sp>
      <p:cxnSp>
        <p:nvCxnSpPr>
          <p:cNvPr id="153" name="Google Shape;153;p33"/>
          <p:cNvCxnSpPr/>
          <p:nvPr/>
        </p:nvCxnSpPr>
        <p:spPr>
          <a:xfrm>
            <a:off x="6677025" y="3176000"/>
            <a:ext cx="24600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200"/>
                                        <p:tgtEl>
                                          <p:spTgt spid="15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377313" y="2675646"/>
            <a:ext cx="5775468" cy="107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sz="1800" dirty="0"/>
              <a:t>Метою роботи є розробка крос-платформного </a:t>
            </a:r>
            <a:br>
              <a:rPr lang="uk-UA" sz="1800" dirty="0"/>
            </a:br>
            <a:r>
              <a:rPr lang="uk-UA" sz="1800" dirty="0"/>
              <a:t>ігрового рушія з підтримкою </a:t>
            </a:r>
            <a:br>
              <a:rPr lang="uk-UA" sz="1800" dirty="0"/>
            </a:br>
            <a:r>
              <a:rPr lang="uk-UA" sz="1800" dirty="0"/>
              <a:t>симуляції часток.</a:t>
            </a:r>
          </a:p>
        </p:txBody>
      </p:sp>
      <p:sp>
        <p:nvSpPr>
          <p:cNvPr id="206" name="Google Shape;206;p37"/>
          <p:cNvSpPr txBox="1">
            <a:spLocks noGrp="1"/>
          </p:cNvSpPr>
          <p:nvPr>
            <p:ph type="ctrTitle"/>
          </p:nvPr>
        </p:nvSpPr>
        <p:spPr>
          <a:xfrm>
            <a:off x="576771" y="1887361"/>
            <a:ext cx="3867300" cy="68438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sz="3200" dirty="0"/>
              <a:t>Мета</a:t>
            </a:r>
            <a:endParaRPr dirty="0"/>
          </a:p>
        </p:txBody>
      </p:sp>
      <p:cxnSp>
        <p:nvCxnSpPr>
          <p:cNvPr id="208" name="Google Shape;208;p37"/>
          <p:cNvCxnSpPr/>
          <p:nvPr/>
        </p:nvCxnSpPr>
        <p:spPr>
          <a:xfrm>
            <a:off x="0" y="2612163"/>
            <a:ext cx="45744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8"/>
                                        </p:tgtEl>
                                        <p:attrNameLst>
                                          <p:attrName>style.visibility</p:attrName>
                                        </p:attrNameLst>
                                      </p:cBhvr>
                                      <p:to>
                                        <p:strVal val="visible"/>
                                      </p:to>
                                    </p:set>
                                    <p:anim calcmode="lin" valueType="num">
                                      <p:cBhvr additive="base">
                                        <p:cTn id="7"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4"/>
          <p:cNvSpPr txBox="1">
            <a:spLocks noGrp="1"/>
          </p:cNvSpPr>
          <p:nvPr>
            <p:ph type="body" idx="1"/>
          </p:nvPr>
        </p:nvSpPr>
        <p:spPr>
          <a:xfrm>
            <a:off x="870650" y="1144200"/>
            <a:ext cx="6919200" cy="3510600"/>
          </a:xfrm>
          <a:prstGeom prst="rect">
            <a:avLst/>
          </a:prstGeom>
        </p:spPr>
        <p:txBody>
          <a:bodyPr spcFirstLastPara="1" wrap="square" lIns="91425" tIns="91425" rIns="91425" bIns="91425" anchor="t" anchorCtr="0">
            <a:noAutofit/>
          </a:bodyPr>
          <a:lstStyle/>
          <a:p>
            <a:pPr marL="914400" lvl="0" indent="-304800" algn="l" rtl="0">
              <a:lnSpc>
                <a:spcPct val="100000"/>
              </a:lnSpc>
              <a:spcBef>
                <a:spcPts val="0"/>
              </a:spcBef>
              <a:spcAft>
                <a:spcPts val="0"/>
              </a:spcAft>
              <a:buSzPts val="1200"/>
              <a:buFont typeface="Quattrocento Sans"/>
              <a:buChar char="■"/>
            </a:pPr>
            <a:r>
              <a:rPr lang="uk-UA" sz="1600" dirty="0">
                <a:solidFill>
                  <a:srgbClr val="434343"/>
                </a:solidFill>
              </a:rPr>
              <a:t>Дослідити історію виникнення ігрового рушія, дати йому означення</a:t>
            </a:r>
          </a:p>
          <a:p>
            <a:pPr marL="914400" lvl="0" indent="-304800" algn="l" rtl="0">
              <a:lnSpc>
                <a:spcPct val="100000"/>
              </a:lnSpc>
              <a:spcBef>
                <a:spcPts val="0"/>
              </a:spcBef>
              <a:spcAft>
                <a:spcPts val="0"/>
              </a:spcAft>
              <a:buSzPts val="1200"/>
              <a:buFont typeface="Quattrocento Sans"/>
              <a:buChar char="■"/>
            </a:pPr>
            <a:r>
              <a:rPr lang="uk-UA" sz="1600" dirty="0">
                <a:solidFill>
                  <a:srgbClr val="434343"/>
                </a:solidFill>
              </a:rPr>
              <a:t>Проаналізувати наявні ігрові рушії та порівняти їх</a:t>
            </a:r>
          </a:p>
          <a:p>
            <a:pPr marL="914400" lvl="0" indent="-304800" algn="l" rtl="0">
              <a:lnSpc>
                <a:spcPct val="100000"/>
              </a:lnSpc>
              <a:spcBef>
                <a:spcPts val="0"/>
              </a:spcBef>
              <a:spcAft>
                <a:spcPts val="0"/>
              </a:spcAft>
              <a:buSzPts val="1200"/>
              <a:buFont typeface="Quattrocento Sans"/>
              <a:buChar char="■"/>
            </a:pPr>
            <a:r>
              <a:rPr lang="uk-UA" sz="1600" dirty="0">
                <a:solidFill>
                  <a:srgbClr val="434343"/>
                </a:solidFill>
              </a:rPr>
              <a:t>Розглянути архітектуру ігрових рушіїв</a:t>
            </a:r>
          </a:p>
          <a:p>
            <a:pPr marL="914400" lvl="0" indent="-304800" algn="l" rtl="0">
              <a:lnSpc>
                <a:spcPct val="100000"/>
              </a:lnSpc>
              <a:spcBef>
                <a:spcPts val="0"/>
              </a:spcBef>
              <a:spcAft>
                <a:spcPts val="0"/>
              </a:spcAft>
              <a:buSzPts val="1200"/>
              <a:buFont typeface="Quattrocento Sans"/>
              <a:buChar char="■"/>
            </a:pPr>
            <a:r>
              <a:rPr lang="uk-UA" sz="1600" dirty="0">
                <a:solidFill>
                  <a:srgbClr val="434343"/>
                </a:solidFill>
              </a:rPr>
              <a:t>Вивчити структуру фізичного рушія та його функції</a:t>
            </a:r>
          </a:p>
          <a:p>
            <a:pPr marL="914400" lvl="0" indent="-304800" algn="l" rtl="0">
              <a:lnSpc>
                <a:spcPct val="100000"/>
              </a:lnSpc>
              <a:spcBef>
                <a:spcPts val="0"/>
              </a:spcBef>
              <a:spcAft>
                <a:spcPts val="0"/>
              </a:spcAft>
              <a:buSzPts val="1200"/>
              <a:buFont typeface="Quattrocento Sans"/>
              <a:buChar char="■"/>
            </a:pPr>
            <a:r>
              <a:rPr lang="uk-UA" sz="1600" dirty="0">
                <a:solidFill>
                  <a:srgbClr val="434343"/>
                </a:solidFill>
              </a:rPr>
              <a:t>Дослідити алгоритми симуляції фізичних тіл</a:t>
            </a:r>
          </a:p>
          <a:p>
            <a:pPr marL="914400" lvl="0" indent="-304800" algn="l" rtl="0">
              <a:lnSpc>
                <a:spcPct val="100000"/>
              </a:lnSpc>
              <a:spcBef>
                <a:spcPts val="0"/>
              </a:spcBef>
              <a:spcAft>
                <a:spcPts val="0"/>
              </a:spcAft>
              <a:buSzPts val="1200"/>
              <a:buFont typeface="Quattrocento Sans"/>
              <a:buChar char="■"/>
            </a:pPr>
            <a:r>
              <a:rPr lang="uk-UA" sz="1600" dirty="0">
                <a:solidFill>
                  <a:srgbClr val="434343"/>
                </a:solidFill>
              </a:rPr>
              <a:t>Розробити ігровий рушій з фізичною симуляцією</a:t>
            </a:r>
            <a:endParaRPr sz="1600" dirty="0">
              <a:solidFill>
                <a:srgbClr val="434343"/>
              </a:solidFill>
            </a:endParaRPr>
          </a:p>
        </p:txBody>
      </p:sp>
      <p:sp>
        <p:nvSpPr>
          <p:cNvPr id="159" name="Google Shape;159;p3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sz="3200" dirty="0"/>
              <a:t>Цілі</a:t>
            </a:r>
            <a:endParaRPr sz="3200" dirty="0"/>
          </a:p>
        </p:txBody>
      </p:sp>
    </p:spTree>
    <p:extLst>
      <p:ext uri="{BB962C8B-B14F-4D97-AF65-F5344CB8AC3E}">
        <p14:creationId xmlns:p14="http://schemas.microsoft.com/office/powerpoint/2010/main" val="99420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4"/>
          <p:cNvSpPr txBox="1">
            <a:spLocks noGrp="1"/>
          </p:cNvSpPr>
          <p:nvPr>
            <p:ph type="body" idx="1"/>
          </p:nvPr>
        </p:nvSpPr>
        <p:spPr>
          <a:xfrm>
            <a:off x="870650" y="1144200"/>
            <a:ext cx="6856030" cy="3510600"/>
          </a:xfrm>
          <a:prstGeom prst="rect">
            <a:avLst/>
          </a:prstGeom>
        </p:spPr>
        <p:txBody>
          <a:bodyPr spcFirstLastPara="1" wrap="square" lIns="91425" tIns="91425" rIns="91425" bIns="91425" anchor="t" anchorCtr="0">
            <a:noAutofit/>
          </a:bodyPr>
          <a:lstStyle/>
          <a:p>
            <a:pPr marL="914400" lvl="0" indent="-304800" algn="l" rtl="0">
              <a:lnSpc>
                <a:spcPct val="100000"/>
              </a:lnSpc>
              <a:spcBef>
                <a:spcPts val="0"/>
              </a:spcBef>
              <a:spcAft>
                <a:spcPts val="0"/>
              </a:spcAft>
              <a:buSzPts val="1200"/>
              <a:buFont typeface="Quattrocento Sans"/>
              <a:buChar char="■"/>
            </a:pPr>
            <a:r>
              <a:rPr lang="uk-UA" sz="1600" dirty="0">
                <a:solidFill>
                  <a:srgbClr val="434343"/>
                </a:solidFill>
              </a:rPr>
              <a:t>Можливість використати при розробці нові технології, які не використовуються аналогами</a:t>
            </a:r>
          </a:p>
          <a:p>
            <a:pPr marL="914400" indent="-304800">
              <a:lnSpc>
                <a:spcPct val="100000"/>
              </a:lnSpc>
              <a:buSzPts val="1200"/>
              <a:buFont typeface="Quattrocento Sans"/>
              <a:buChar char="■"/>
            </a:pPr>
            <a:r>
              <a:rPr lang="uk-UA" sz="1600" dirty="0">
                <a:solidFill>
                  <a:srgbClr val="434343"/>
                </a:solidFill>
              </a:rPr>
              <a:t>В умовах пандемії збільшився попит на відеоігри</a:t>
            </a:r>
          </a:p>
          <a:p>
            <a:pPr marL="914400" indent="-304800">
              <a:lnSpc>
                <a:spcPct val="100000"/>
              </a:lnSpc>
              <a:buSzPts val="1200"/>
              <a:buFont typeface="Quattrocento Sans"/>
              <a:buChar char="■"/>
            </a:pPr>
            <a:r>
              <a:rPr lang="uk-UA" sz="1600" dirty="0">
                <a:solidFill>
                  <a:srgbClr val="434343"/>
                </a:solidFill>
              </a:rPr>
              <a:t>Мала кількість аналогів на ринку</a:t>
            </a:r>
          </a:p>
          <a:p>
            <a:pPr marL="914400" indent="-304800">
              <a:lnSpc>
                <a:spcPct val="100000"/>
              </a:lnSpc>
              <a:buSzPts val="1200"/>
              <a:buFont typeface="Quattrocento Sans"/>
              <a:buChar char="■"/>
            </a:pPr>
            <a:endParaRPr lang="uk-UA" sz="1600" dirty="0">
              <a:solidFill>
                <a:srgbClr val="434343"/>
              </a:solidFill>
            </a:endParaRPr>
          </a:p>
          <a:p>
            <a:pPr marL="914400" lvl="0" indent="-304800" algn="l" rtl="0">
              <a:lnSpc>
                <a:spcPct val="100000"/>
              </a:lnSpc>
              <a:spcBef>
                <a:spcPts val="0"/>
              </a:spcBef>
              <a:spcAft>
                <a:spcPts val="0"/>
              </a:spcAft>
              <a:buSzPts val="1200"/>
              <a:buFont typeface="Quattrocento Sans"/>
              <a:buChar char="■"/>
            </a:pPr>
            <a:endParaRPr lang="uk-UA" sz="1600" dirty="0">
              <a:solidFill>
                <a:srgbClr val="434343"/>
              </a:solidFill>
            </a:endParaRPr>
          </a:p>
          <a:p>
            <a:pPr marL="914400" lvl="0" indent="-304800" algn="l" rtl="0">
              <a:lnSpc>
                <a:spcPct val="100000"/>
              </a:lnSpc>
              <a:spcBef>
                <a:spcPts val="0"/>
              </a:spcBef>
              <a:spcAft>
                <a:spcPts val="0"/>
              </a:spcAft>
              <a:buSzPts val="1200"/>
              <a:buFont typeface="Quattrocento Sans"/>
              <a:buChar char="■"/>
            </a:pPr>
            <a:endParaRPr lang="uk-UA" sz="1600" dirty="0">
              <a:solidFill>
                <a:srgbClr val="434343"/>
              </a:solidFill>
            </a:endParaRPr>
          </a:p>
          <a:p>
            <a:pPr marL="914400" lvl="0" indent="-304800" algn="l" rtl="0">
              <a:lnSpc>
                <a:spcPct val="100000"/>
              </a:lnSpc>
              <a:spcBef>
                <a:spcPts val="0"/>
              </a:spcBef>
              <a:spcAft>
                <a:spcPts val="0"/>
              </a:spcAft>
              <a:buSzPts val="1200"/>
              <a:buFont typeface="Quattrocento Sans"/>
              <a:buChar char="■"/>
            </a:pPr>
            <a:endParaRPr sz="1600" dirty="0">
              <a:solidFill>
                <a:srgbClr val="434343"/>
              </a:solidFill>
            </a:endParaRPr>
          </a:p>
        </p:txBody>
      </p:sp>
      <p:sp>
        <p:nvSpPr>
          <p:cNvPr id="159" name="Google Shape;159;p3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sz="3200" dirty="0"/>
              <a:t>Актуальність роботи</a:t>
            </a:r>
            <a:endParaRPr sz="3200" dirty="0"/>
          </a:p>
        </p:txBody>
      </p:sp>
    </p:spTree>
    <p:extLst>
      <p:ext uri="{BB962C8B-B14F-4D97-AF65-F5344CB8AC3E}">
        <p14:creationId xmlns:p14="http://schemas.microsoft.com/office/powerpoint/2010/main" val="42461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idx="2"/>
          </p:nvPr>
        </p:nvSpPr>
        <p:spPr>
          <a:xfrm>
            <a:off x="196485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dirty="0"/>
              <a:t>Ігровий рушій</a:t>
            </a:r>
            <a:endParaRPr dirty="0"/>
          </a:p>
        </p:txBody>
      </p:sp>
      <p:sp>
        <p:nvSpPr>
          <p:cNvPr id="249" name="Google Shape;249;p40"/>
          <p:cNvSpPr txBox="1">
            <a:spLocks noGrp="1"/>
          </p:cNvSpPr>
          <p:nvPr>
            <p:ph type="subTitle" idx="1"/>
          </p:nvPr>
        </p:nvSpPr>
        <p:spPr>
          <a:xfrm>
            <a:off x="1744980" y="2060051"/>
            <a:ext cx="2827020" cy="1784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uk-UA" sz="1600" dirty="0"/>
              <a:t>Основна частина будь-якого ігрового додатку. </a:t>
            </a:r>
            <a:br>
              <a:rPr lang="uk-UA" sz="1600" dirty="0"/>
            </a:br>
            <a:r>
              <a:rPr lang="uk-UA" sz="1600" dirty="0"/>
              <a:t>Контролює усі його складові, чим спрощує для розробників процес створення продукту.  </a:t>
            </a:r>
            <a:endParaRPr sz="1600" dirty="0"/>
          </a:p>
        </p:txBody>
      </p:sp>
      <p:pic>
        <p:nvPicPr>
          <p:cNvPr id="252" name="Google Shape;252;p40"/>
          <p:cNvPicPr preferRelativeResize="0"/>
          <p:nvPr/>
        </p:nvPicPr>
        <p:blipFill rotWithShape="1">
          <a:blip r:embed="rId3">
            <a:duotone>
              <a:schemeClr val="accent6">
                <a:shade val="45000"/>
                <a:satMod val="135000"/>
              </a:schemeClr>
              <a:prstClr val="white"/>
            </a:duotone>
          </a:blip>
          <a:srcRect l="3326" t="1766" r="24398" b="-1766"/>
          <a:stretch/>
        </p:blipFill>
        <p:spPr>
          <a:xfrm>
            <a:off x="4750080" y="1355995"/>
            <a:ext cx="4325340" cy="3224100"/>
          </a:xfrm>
          <a:prstGeom prst="snip2DiagRect">
            <a:avLst>
              <a:gd name="adj1" fmla="val 0"/>
              <a:gd name="adj2" fmla="val 10522"/>
            </a:avLst>
          </a:prstGeom>
          <a:noFill/>
          <a:ln>
            <a:noFill/>
          </a:ln>
        </p:spPr>
      </p:pic>
    </p:spTree>
    <p:extLst>
      <p:ext uri="{BB962C8B-B14F-4D97-AF65-F5344CB8AC3E}">
        <p14:creationId xmlns:p14="http://schemas.microsoft.com/office/powerpoint/2010/main" val="53523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idx="2"/>
          </p:nvPr>
        </p:nvSpPr>
        <p:spPr>
          <a:xfrm>
            <a:off x="196485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dirty="0"/>
              <a:t>Ігровий рушій</a:t>
            </a:r>
            <a:endParaRPr dirty="0"/>
          </a:p>
        </p:txBody>
      </p:sp>
      <p:sp>
        <p:nvSpPr>
          <p:cNvPr id="249" name="Google Shape;249;p40"/>
          <p:cNvSpPr txBox="1">
            <a:spLocks noGrp="1"/>
          </p:cNvSpPr>
          <p:nvPr>
            <p:ph type="subTitle" idx="1"/>
          </p:nvPr>
        </p:nvSpPr>
        <p:spPr>
          <a:xfrm>
            <a:off x="1336744" y="1911355"/>
            <a:ext cx="3108465" cy="1784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uk-UA" sz="1600" dirty="0"/>
              <a:t>Час та кошти на розробку відеоігор стрімко зростає з кожним роком. </a:t>
            </a:r>
            <a:br>
              <a:rPr lang="uk-UA" sz="1600" dirty="0"/>
            </a:br>
            <a:r>
              <a:rPr lang="uk-UA" sz="1600" dirty="0"/>
              <a:t>Виникає необхідність створення програми, яку можна буде використовувати при розробці понад одного продукту</a:t>
            </a:r>
            <a:endParaRPr sz="1600" dirty="0"/>
          </a:p>
        </p:txBody>
      </p:sp>
      <p:pic>
        <p:nvPicPr>
          <p:cNvPr id="252" name="Google Shape;252;p40"/>
          <p:cNvPicPr preferRelativeResize="0"/>
          <p:nvPr/>
        </p:nvPicPr>
        <p:blipFill rotWithShape="1">
          <a:blip r:embed="rId3">
            <a:extLst>
              <a:ext uri="{BEBA8EAE-BF5A-486C-A8C5-ECC9F3942E4B}">
                <a14:imgProps xmlns:a14="http://schemas.microsoft.com/office/drawing/2010/main">
                  <a14:imgLayer r:embed="rId4">
                    <a14:imgEffect>
                      <a14:saturation sat="33000"/>
                    </a14:imgEffect>
                  </a14:imgLayer>
                </a14:imgProps>
              </a:ext>
            </a:extLst>
          </a:blip>
          <a:srcRect l="-259" r="-357"/>
          <a:stretch/>
        </p:blipFill>
        <p:spPr>
          <a:xfrm>
            <a:off x="4750080" y="1355995"/>
            <a:ext cx="4325340" cy="3224100"/>
          </a:xfrm>
          <a:prstGeom prst="snip2DiagRect">
            <a:avLst>
              <a:gd name="adj1" fmla="val 0"/>
              <a:gd name="adj2" fmla="val 10522"/>
            </a:avLst>
          </a:prstGeom>
          <a:noFill/>
          <a:ln>
            <a:noFill/>
          </a:ln>
        </p:spPr>
      </p:pic>
      <p:sp>
        <p:nvSpPr>
          <p:cNvPr id="4" name="Равнобедренный треугольник 3">
            <a:extLst>
              <a:ext uri="{FF2B5EF4-FFF2-40B4-BE49-F238E27FC236}">
                <a16:creationId xmlns:a16="http://schemas.microsoft.com/office/drawing/2014/main" id="{69DC5349-FDBF-4C82-9466-3A86266531DF}"/>
              </a:ext>
            </a:extLst>
          </p:cNvPr>
          <p:cNvSpPr/>
          <p:nvPr/>
        </p:nvSpPr>
        <p:spPr>
          <a:xfrm rot="10800000">
            <a:off x="7021350" y="3539490"/>
            <a:ext cx="157800" cy="236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249;p40">
            <a:extLst>
              <a:ext uri="{FF2B5EF4-FFF2-40B4-BE49-F238E27FC236}">
                <a16:creationId xmlns:a16="http://schemas.microsoft.com/office/drawing/2014/main" id="{CE8DD593-3EFE-4EE3-8106-96C518A87F23}"/>
              </a:ext>
            </a:extLst>
          </p:cNvPr>
          <p:cNvSpPr txBox="1">
            <a:spLocks/>
          </p:cNvSpPr>
          <p:nvPr/>
        </p:nvSpPr>
        <p:spPr>
          <a:xfrm>
            <a:off x="6341479" y="2803555"/>
            <a:ext cx="1517542" cy="7359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434343"/>
              </a:buClr>
              <a:buSzPts val="1100"/>
              <a:buFont typeface="Roboto Condensed Light"/>
              <a:buNone/>
              <a:defRPr sz="14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0" indent="0" algn="ctr"/>
            <a:r>
              <a:rPr lang="ru-RU" sz="1600" dirty="0" err="1">
                <a:solidFill>
                  <a:schemeClr val="bg1">
                    <a:lumMod val="95000"/>
                  </a:schemeClr>
                </a:solidFill>
              </a:rPr>
              <a:t>Поява</a:t>
            </a:r>
            <a:r>
              <a:rPr lang="ru-RU" sz="1600" dirty="0">
                <a:solidFill>
                  <a:schemeClr val="bg1">
                    <a:lumMod val="95000"/>
                  </a:schemeClr>
                </a:solidFill>
              </a:rPr>
              <a:t> </a:t>
            </a:r>
            <a:r>
              <a:rPr lang="ru-RU" sz="1600" dirty="0" err="1">
                <a:solidFill>
                  <a:schemeClr val="bg1">
                    <a:lumMod val="95000"/>
                  </a:schemeClr>
                </a:solidFill>
              </a:rPr>
              <a:t>першого</a:t>
            </a:r>
            <a:r>
              <a:rPr lang="ru-RU" sz="1600" dirty="0">
                <a:solidFill>
                  <a:schemeClr val="bg1">
                    <a:lumMod val="95000"/>
                  </a:schemeClr>
                </a:solidFill>
              </a:rPr>
              <a:t> </a:t>
            </a:r>
            <a:br>
              <a:rPr lang="ru-RU" sz="1600" dirty="0">
                <a:solidFill>
                  <a:schemeClr val="bg1">
                    <a:lumMod val="95000"/>
                  </a:schemeClr>
                </a:solidFill>
              </a:rPr>
            </a:br>
            <a:r>
              <a:rPr lang="ru-RU" sz="1600" dirty="0" err="1">
                <a:solidFill>
                  <a:schemeClr val="bg1">
                    <a:lumMod val="95000"/>
                  </a:schemeClr>
                </a:solidFill>
              </a:rPr>
              <a:t>ігрового</a:t>
            </a:r>
            <a:r>
              <a:rPr lang="ru-RU" sz="1600" dirty="0">
                <a:solidFill>
                  <a:schemeClr val="bg1">
                    <a:lumMod val="95000"/>
                  </a:schemeClr>
                </a:solidFill>
              </a:rPr>
              <a:t> </a:t>
            </a:r>
            <a:r>
              <a:rPr lang="ru-RU" sz="1600" dirty="0" err="1">
                <a:solidFill>
                  <a:schemeClr val="bg1">
                    <a:lumMod val="95000"/>
                  </a:schemeClr>
                </a:solidFill>
              </a:rPr>
              <a:t>рушія</a:t>
            </a:r>
            <a:endParaRPr lang="ru-RU" sz="1600" dirty="0">
              <a:solidFill>
                <a:schemeClr val="bg1">
                  <a:lumMod val="9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6"/>
          <p:cNvSpPr/>
          <p:nvPr/>
        </p:nvSpPr>
        <p:spPr>
          <a:xfrm rot="-5400000" flipH="1">
            <a:off x="5399608" y="1470955"/>
            <a:ext cx="1975500" cy="26289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2" name="Google Shape;412;p46"/>
          <p:cNvCxnSpPr/>
          <p:nvPr/>
        </p:nvCxnSpPr>
        <p:spPr>
          <a:xfrm rot="10800000">
            <a:off x="6682358" y="2766620"/>
            <a:ext cx="2589600" cy="0"/>
          </a:xfrm>
          <a:prstGeom prst="straightConnector1">
            <a:avLst/>
          </a:prstGeom>
          <a:noFill/>
          <a:ln w="9525" cap="flat" cmpd="sng">
            <a:solidFill>
              <a:srgbClr val="434343"/>
            </a:solidFill>
            <a:prstDash val="solid"/>
            <a:round/>
            <a:headEnd type="none" w="med" len="med"/>
            <a:tailEnd type="none" w="med" len="med"/>
          </a:ln>
        </p:spPr>
      </p:cxnSp>
      <p:sp>
        <p:nvSpPr>
          <p:cNvPr id="413" name="Google Shape;413;p46"/>
          <p:cNvSpPr/>
          <p:nvPr/>
        </p:nvSpPr>
        <p:spPr>
          <a:xfrm rot="5400000">
            <a:off x="1759800" y="666520"/>
            <a:ext cx="1975500" cy="26310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4" name="Google Shape;414;p46"/>
          <p:cNvCxnSpPr/>
          <p:nvPr/>
        </p:nvCxnSpPr>
        <p:spPr>
          <a:xfrm rot="10800000">
            <a:off x="-21400" y="2056735"/>
            <a:ext cx="2441100" cy="0"/>
          </a:xfrm>
          <a:prstGeom prst="straightConnector1">
            <a:avLst/>
          </a:prstGeom>
          <a:noFill/>
          <a:ln w="9525" cap="flat" cmpd="sng">
            <a:solidFill>
              <a:srgbClr val="434343"/>
            </a:solidFill>
            <a:prstDash val="solid"/>
            <a:round/>
            <a:headEnd type="none" w="med" len="med"/>
            <a:tailEnd type="none" w="med" len="med"/>
          </a:ln>
        </p:spPr>
      </p:cxnSp>
      <p:sp>
        <p:nvSpPr>
          <p:cNvPr id="419" name="Google Shape;419;p46"/>
          <p:cNvSpPr txBox="1">
            <a:spLocks noGrp="1"/>
          </p:cNvSpPr>
          <p:nvPr>
            <p:ph type="body" idx="1"/>
          </p:nvPr>
        </p:nvSpPr>
        <p:spPr>
          <a:xfrm>
            <a:off x="4156147" y="1693405"/>
            <a:ext cx="3589200" cy="3156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uk-UA" dirty="0">
                <a:solidFill>
                  <a:schemeClr val="lt1"/>
                </a:solidFill>
              </a:rPr>
              <a:t>Легкий для освоєння</a:t>
            </a:r>
          </a:p>
          <a:p>
            <a:pPr marL="0" lvl="0" indent="0" algn="r" rtl="0">
              <a:spcBef>
                <a:spcPts val="0"/>
              </a:spcBef>
              <a:spcAft>
                <a:spcPts val="0"/>
              </a:spcAft>
              <a:buNone/>
            </a:pPr>
            <a:r>
              <a:rPr lang="uk-UA" dirty="0">
                <a:solidFill>
                  <a:schemeClr val="lt1"/>
                </a:solidFill>
              </a:rPr>
              <a:t>Хороша документація</a:t>
            </a:r>
          </a:p>
          <a:p>
            <a:pPr marL="0" lvl="0" indent="0" algn="r" rtl="0">
              <a:spcBef>
                <a:spcPts val="0"/>
              </a:spcBef>
              <a:spcAft>
                <a:spcPts val="0"/>
              </a:spcAft>
              <a:buNone/>
            </a:pPr>
            <a:r>
              <a:rPr lang="uk-UA" dirty="0">
                <a:solidFill>
                  <a:schemeClr val="lt1"/>
                </a:solidFill>
              </a:rPr>
              <a:t>Багато відео-уроків</a:t>
            </a:r>
          </a:p>
          <a:p>
            <a:pPr marL="0" lvl="0" indent="0" algn="r" rtl="0">
              <a:spcBef>
                <a:spcPts val="0"/>
              </a:spcBef>
              <a:spcAft>
                <a:spcPts val="0"/>
              </a:spcAft>
              <a:buNone/>
            </a:pPr>
            <a:r>
              <a:rPr lang="uk-UA" dirty="0">
                <a:solidFill>
                  <a:schemeClr val="lt1"/>
                </a:solidFill>
              </a:rPr>
              <a:t>Допомога в просуненні проекту</a:t>
            </a:r>
            <a:endParaRPr dirty="0"/>
          </a:p>
        </p:txBody>
      </p:sp>
      <p:sp>
        <p:nvSpPr>
          <p:cNvPr id="417" name="Google Shape;417;p46"/>
          <p:cNvSpPr txBox="1">
            <a:spLocks noGrp="1"/>
          </p:cNvSpPr>
          <p:nvPr>
            <p:ph type="subTitle" idx="3"/>
          </p:nvPr>
        </p:nvSpPr>
        <p:spPr>
          <a:xfrm>
            <a:off x="1461090" y="1078819"/>
            <a:ext cx="2695057" cy="3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solidFill>
                  <a:schemeClr val="lt1"/>
                </a:solidFill>
              </a:rPr>
              <a:t>Умовно безкоштовний</a:t>
            </a:r>
          </a:p>
          <a:p>
            <a:pPr marL="0" lvl="0" indent="0" algn="l" rtl="0">
              <a:spcBef>
                <a:spcPts val="0"/>
              </a:spcBef>
              <a:spcAft>
                <a:spcPts val="0"/>
              </a:spcAft>
              <a:buNone/>
            </a:pPr>
            <a:r>
              <a:rPr lang="uk-UA" dirty="0">
                <a:solidFill>
                  <a:schemeClr val="lt1"/>
                </a:solidFill>
              </a:rPr>
              <a:t>Відкритий вихідний код</a:t>
            </a:r>
          </a:p>
          <a:p>
            <a:pPr marL="0" lvl="0" indent="0" algn="l" rtl="0">
              <a:spcBef>
                <a:spcPts val="0"/>
              </a:spcBef>
              <a:spcAft>
                <a:spcPts val="0"/>
              </a:spcAft>
              <a:buNone/>
            </a:pPr>
            <a:r>
              <a:rPr lang="uk-UA" dirty="0">
                <a:solidFill>
                  <a:schemeClr val="lt1"/>
                </a:solidFill>
              </a:rPr>
              <a:t>Сучасні технології</a:t>
            </a:r>
          </a:p>
          <a:p>
            <a:pPr marL="0" lvl="0" indent="0" algn="l" rtl="0">
              <a:spcBef>
                <a:spcPts val="0"/>
              </a:spcBef>
              <a:spcAft>
                <a:spcPts val="0"/>
              </a:spcAft>
              <a:buNone/>
            </a:pPr>
            <a:r>
              <a:rPr lang="uk-UA" dirty="0">
                <a:solidFill>
                  <a:schemeClr val="lt1"/>
                </a:solidFill>
              </a:rPr>
              <a:t>Багато плагінів з готовими рішеннями</a:t>
            </a:r>
            <a:endParaRPr dirty="0"/>
          </a:p>
        </p:txBody>
      </p:sp>
      <p:sp>
        <p:nvSpPr>
          <p:cNvPr id="415" name="Google Shape;415;p46"/>
          <p:cNvSpPr txBox="1">
            <a:spLocks noGrp="1"/>
          </p:cNvSpPr>
          <p:nvPr>
            <p:ph type="ctrTitle"/>
          </p:nvPr>
        </p:nvSpPr>
        <p:spPr>
          <a:xfrm>
            <a:off x="1964850" y="23073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dirty="0"/>
              <a:t>Ігровий рушій</a:t>
            </a:r>
            <a:endParaRPr dirty="0"/>
          </a:p>
        </p:txBody>
      </p:sp>
      <p:pic>
        <p:nvPicPr>
          <p:cNvPr id="1026" name="Picture 2">
            <a:extLst>
              <a:ext uri="{FF2B5EF4-FFF2-40B4-BE49-F238E27FC236}">
                <a16:creationId xmlns:a16="http://schemas.microsoft.com/office/drawing/2014/main" id="{F26CBE30-7013-4EF7-A02A-CF216B98F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40" y="948417"/>
            <a:ext cx="981657" cy="10200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0D3E0BD-C463-4C0E-BE53-02EA5C5AF3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2627" y="2249772"/>
            <a:ext cx="1297672" cy="471533"/>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413;p46">
            <a:extLst>
              <a:ext uri="{FF2B5EF4-FFF2-40B4-BE49-F238E27FC236}">
                <a16:creationId xmlns:a16="http://schemas.microsoft.com/office/drawing/2014/main" id="{6282DBE8-18EB-4304-8EAD-B96C03F87167}"/>
              </a:ext>
            </a:extLst>
          </p:cNvPr>
          <p:cNvSpPr/>
          <p:nvPr/>
        </p:nvSpPr>
        <p:spPr>
          <a:xfrm rot="5400000">
            <a:off x="2293246" y="1202723"/>
            <a:ext cx="903094" cy="2631000"/>
          </a:xfrm>
          <a:prstGeom prst="snip1Rect">
            <a:avLst>
              <a:gd name="adj" fmla="val 35230"/>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7;p46">
            <a:extLst>
              <a:ext uri="{FF2B5EF4-FFF2-40B4-BE49-F238E27FC236}">
                <a16:creationId xmlns:a16="http://schemas.microsoft.com/office/drawing/2014/main" id="{C1A27AF4-929C-418B-98B1-16BDB52EF5F8}"/>
              </a:ext>
            </a:extLst>
          </p:cNvPr>
          <p:cNvSpPr txBox="1">
            <a:spLocks/>
          </p:cNvSpPr>
          <p:nvPr/>
        </p:nvSpPr>
        <p:spPr>
          <a:xfrm>
            <a:off x="1479626" y="2066675"/>
            <a:ext cx="2157300" cy="8055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100"/>
              <a:buFont typeface="Roboto Condensed Light"/>
              <a:buNone/>
              <a:defRPr sz="1300" b="0" i="0" u="none" strike="noStrike" cap="none">
                <a:solidFill>
                  <a:srgbClr val="434343"/>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0" indent="0"/>
            <a:r>
              <a:rPr lang="uk-UA" dirty="0">
                <a:solidFill>
                  <a:schemeClr val="tx1"/>
                </a:solidFill>
              </a:rPr>
              <a:t>Складний для розуміння</a:t>
            </a:r>
          </a:p>
          <a:p>
            <a:pPr marL="0" indent="0"/>
            <a:r>
              <a:rPr lang="uk-UA" dirty="0">
                <a:solidFill>
                  <a:schemeClr val="tx1"/>
                </a:solidFill>
              </a:rPr>
              <a:t>Багато застарілого коду</a:t>
            </a:r>
          </a:p>
          <a:p>
            <a:pPr marL="0" indent="0"/>
            <a:r>
              <a:rPr lang="uk-UA" dirty="0">
                <a:solidFill>
                  <a:schemeClr val="tx1"/>
                </a:solidFill>
              </a:rPr>
              <a:t>Ресурсномісткий</a:t>
            </a:r>
          </a:p>
        </p:txBody>
      </p:sp>
      <p:sp>
        <p:nvSpPr>
          <p:cNvPr id="16" name="Google Shape;411;p46">
            <a:extLst>
              <a:ext uri="{FF2B5EF4-FFF2-40B4-BE49-F238E27FC236}">
                <a16:creationId xmlns:a16="http://schemas.microsoft.com/office/drawing/2014/main" id="{4D8BEAEA-0F82-4DA4-BDD9-8234E867CEA3}"/>
              </a:ext>
            </a:extLst>
          </p:cNvPr>
          <p:cNvSpPr/>
          <p:nvPr/>
        </p:nvSpPr>
        <p:spPr>
          <a:xfrm rot="-5400000" flipH="1">
            <a:off x="5885758" y="1957105"/>
            <a:ext cx="1003200" cy="2628900"/>
          </a:xfrm>
          <a:prstGeom prst="snip1Rect">
            <a:avLst>
              <a:gd name="adj" fmla="val 32618"/>
            </a:avLst>
          </a:prstGeom>
          <a:solidFill>
            <a:schemeClr val="accent5">
              <a:lumMod val="40000"/>
              <a:lumOff val="60000"/>
            </a:schemeClr>
          </a:solidFill>
          <a:ln>
            <a:noFill/>
          </a:ln>
        </p:spPr>
        <p:txBody>
          <a:bodyPr spcFirstLastPara="1" wrap="square" lIns="91425" tIns="91425" rIns="91425" bIns="91425" anchor="ctr" anchorCtr="0">
            <a:noAutofit/>
          </a:bodyPr>
          <a:lstStyle/>
          <a:p>
            <a:endParaRPr/>
          </a:p>
        </p:txBody>
      </p:sp>
      <p:sp>
        <p:nvSpPr>
          <p:cNvPr id="17" name="Google Shape;419;p46">
            <a:extLst>
              <a:ext uri="{FF2B5EF4-FFF2-40B4-BE49-F238E27FC236}">
                <a16:creationId xmlns:a16="http://schemas.microsoft.com/office/drawing/2014/main" id="{6F4F9AB8-E299-4DA9-BCDE-E6FC6CF5B38E}"/>
              </a:ext>
            </a:extLst>
          </p:cNvPr>
          <p:cNvSpPr txBox="1">
            <a:spLocks/>
          </p:cNvSpPr>
          <p:nvPr/>
        </p:nvSpPr>
        <p:spPr>
          <a:xfrm>
            <a:off x="5219135" y="2747655"/>
            <a:ext cx="2492815" cy="100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434343"/>
              </a:buClr>
              <a:buSzPts val="1100"/>
              <a:buFont typeface="Roboto Condensed Light"/>
              <a:buNone/>
              <a:defRPr sz="1300" b="0" i="0" u="none" strike="noStrike" cap="none">
                <a:solidFill>
                  <a:srgbClr val="434343"/>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0" indent="0"/>
            <a:r>
              <a:rPr lang="uk-UA" dirty="0">
                <a:solidFill>
                  <a:schemeClr val="tx1"/>
                </a:solidFill>
              </a:rPr>
              <a:t>Закритий вихідний код</a:t>
            </a:r>
          </a:p>
          <a:p>
            <a:pPr marL="0" indent="0"/>
            <a:r>
              <a:rPr lang="uk-UA" dirty="0">
                <a:solidFill>
                  <a:schemeClr val="tx1"/>
                </a:solidFill>
              </a:rPr>
              <a:t>Повільний</a:t>
            </a:r>
          </a:p>
          <a:p>
            <a:pPr marL="0" indent="0"/>
            <a:r>
              <a:rPr lang="uk-UA" dirty="0">
                <a:solidFill>
                  <a:schemeClr val="tx1"/>
                </a:solidFill>
              </a:rPr>
              <a:t>Використовує </a:t>
            </a:r>
            <a:r>
              <a:rPr lang="en-US" dirty="0">
                <a:solidFill>
                  <a:schemeClr val="tx1"/>
                </a:solidFill>
              </a:rPr>
              <a:t>C#</a:t>
            </a:r>
            <a:endParaRPr lang="uk-UA" dirty="0">
              <a:solidFill>
                <a:schemeClr val="tx1"/>
              </a:solidFill>
            </a:endParaRPr>
          </a:p>
        </p:txBody>
      </p:sp>
      <p:sp>
        <p:nvSpPr>
          <p:cNvPr id="18" name="Google Shape;413;p46">
            <a:extLst>
              <a:ext uri="{FF2B5EF4-FFF2-40B4-BE49-F238E27FC236}">
                <a16:creationId xmlns:a16="http://schemas.microsoft.com/office/drawing/2014/main" id="{8F9392C8-B18C-46FB-8608-D198C0EA761D}"/>
              </a:ext>
            </a:extLst>
          </p:cNvPr>
          <p:cNvSpPr/>
          <p:nvPr/>
        </p:nvSpPr>
        <p:spPr>
          <a:xfrm rot="5400000">
            <a:off x="1741264" y="2854172"/>
            <a:ext cx="1975500" cy="26310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414;p46">
            <a:extLst>
              <a:ext uri="{FF2B5EF4-FFF2-40B4-BE49-F238E27FC236}">
                <a16:creationId xmlns:a16="http://schemas.microsoft.com/office/drawing/2014/main" id="{5840C1EF-7409-4064-BD4A-D945D0341E83}"/>
              </a:ext>
            </a:extLst>
          </p:cNvPr>
          <p:cNvCxnSpPr/>
          <p:nvPr/>
        </p:nvCxnSpPr>
        <p:spPr>
          <a:xfrm rot="10800000">
            <a:off x="-39936" y="4244387"/>
            <a:ext cx="2441100" cy="0"/>
          </a:xfrm>
          <a:prstGeom prst="straightConnector1">
            <a:avLst/>
          </a:prstGeom>
          <a:noFill/>
          <a:ln w="9525" cap="flat" cmpd="sng">
            <a:solidFill>
              <a:srgbClr val="434343"/>
            </a:solidFill>
            <a:prstDash val="solid"/>
            <a:round/>
            <a:headEnd type="none" w="med" len="med"/>
            <a:tailEnd type="none" w="med" len="med"/>
          </a:ln>
        </p:spPr>
      </p:cxnSp>
      <p:sp>
        <p:nvSpPr>
          <p:cNvPr id="20" name="Google Shape;417;p46">
            <a:extLst>
              <a:ext uri="{FF2B5EF4-FFF2-40B4-BE49-F238E27FC236}">
                <a16:creationId xmlns:a16="http://schemas.microsoft.com/office/drawing/2014/main" id="{FB88B715-15FC-4995-9C0F-579831721A6A}"/>
              </a:ext>
            </a:extLst>
          </p:cNvPr>
          <p:cNvSpPr txBox="1">
            <a:spLocks/>
          </p:cNvSpPr>
          <p:nvPr/>
        </p:nvSpPr>
        <p:spPr>
          <a:xfrm>
            <a:off x="1466289" y="3110449"/>
            <a:ext cx="2157300" cy="100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100"/>
              <a:buFont typeface="Roboto Condensed Light"/>
              <a:buNone/>
              <a:defRPr sz="1300" b="0" i="0" u="none" strike="noStrike" cap="none">
                <a:solidFill>
                  <a:srgbClr val="434343"/>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0" indent="0"/>
            <a:r>
              <a:rPr lang="uk-UA" dirty="0">
                <a:solidFill>
                  <a:schemeClr val="lt1"/>
                </a:solidFill>
              </a:rPr>
              <a:t>Масштабований</a:t>
            </a:r>
          </a:p>
          <a:p>
            <a:pPr marL="0" indent="0"/>
            <a:r>
              <a:rPr lang="uk-UA" dirty="0">
                <a:solidFill>
                  <a:schemeClr val="lt1"/>
                </a:solidFill>
              </a:rPr>
              <a:t>Легкий для використання</a:t>
            </a:r>
          </a:p>
          <a:p>
            <a:pPr marL="0" indent="0"/>
            <a:r>
              <a:rPr lang="uk-UA" dirty="0">
                <a:solidFill>
                  <a:schemeClr val="lt1"/>
                </a:solidFill>
              </a:rPr>
              <a:t>Будь-яка мова програмування</a:t>
            </a:r>
          </a:p>
          <a:p>
            <a:pPr marL="0" indent="0"/>
            <a:r>
              <a:rPr lang="uk-UA" dirty="0">
                <a:solidFill>
                  <a:schemeClr val="lt1"/>
                </a:solidFill>
              </a:rPr>
              <a:t>Будь-які технології</a:t>
            </a:r>
            <a:endParaRPr lang="uk-UA" dirty="0"/>
          </a:p>
        </p:txBody>
      </p:sp>
      <p:sp>
        <p:nvSpPr>
          <p:cNvPr id="21" name="Google Shape;413;p46">
            <a:extLst>
              <a:ext uri="{FF2B5EF4-FFF2-40B4-BE49-F238E27FC236}">
                <a16:creationId xmlns:a16="http://schemas.microsoft.com/office/drawing/2014/main" id="{8CD64606-8860-4827-BF8A-ACCE00CF9734}"/>
              </a:ext>
            </a:extLst>
          </p:cNvPr>
          <p:cNvSpPr/>
          <p:nvPr/>
        </p:nvSpPr>
        <p:spPr>
          <a:xfrm rot="5400000">
            <a:off x="2282330" y="3390375"/>
            <a:ext cx="903094" cy="2631000"/>
          </a:xfrm>
          <a:prstGeom prst="snip1Rect">
            <a:avLst>
              <a:gd name="adj" fmla="val 35230"/>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7;p46">
            <a:extLst>
              <a:ext uri="{FF2B5EF4-FFF2-40B4-BE49-F238E27FC236}">
                <a16:creationId xmlns:a16="http://schemas.microsoft.com/office/drawing/2014/main" id="{E3ACC69B-8AE5-4464-A09E-13180BE170FE}"/>
              </a:ext>
            </a:extLst>
          </p:cNvPr>
          <p:cNvSpPr txBox="1">
            <a:spLocks/>
          </p:cNvSpPr>
          <p:nvPr/>
        </p:nvSpPr>
        <p:spPr>
          <a:xfrm>
            <a:off x="1461090" y="4254327"/>
            <a:ext cx="2157300" cy="8055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100"/>
              <a:buFont typeface="Roboto Condensed Light"/>
              <a:buNone/>
              <a:defRPr sz="1300" b="0" i="0" u="none" strike="noStrike" cap="none">
                <a:solidFill>
                  <a:srgbClr val="434343"/>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0" indent="0"/>
            <a:r>
              <a:rPr lang="uk-UA" dirty="0">
                <a:solidFill>
                  <a:schemeClr val="tx1"/>
                </a:solidFill>
              </a:rPr>
              <a:t>Складно писати</a:t>
            </a:r>
          </a:p>
          <a:p>
            <a:pPr marL="0" indent="0"/>
            <a:r>
              <a:rPr lang="uk-UA" dirty="0">
                <a:solidFill>
                  <a:schemeClr val="tx1"/>
                </a:solidFill>
              </a:rPr>
              <a:t>Довго писати</a:t>
            </a:r>
          </a:p>
        </p:txBody>
      </p:sp>
      <p:grpSp>
        <p:nvGrpSpPr>
          <p:cNvPr id="25" name="Google Shape;5695;p68">
            <a:extLst>
              <a:ext uri="{FF2B5EF4-FFF2-40B4-BE49-F238E27FC236}">
                <a16:creationId xmlns:a16="http://schemas.microsoft.com/office/drawing/2014/main" id="{D5BBC7F5-E3DA-4FD0-AFC3-715777F1002E}"/>
              </a:ext>
            </a:extLst>
          </p:cNvPr>
          <p:cNvGrpSpPr/>
          <p:nvPr/>
        </p:nvGrpSpPr>
        <p:grpSpPr>
          <a:xfrm>
            <a:off x="394569" y="3573004"/>
            <a:ext cx="539162" cy="622079"/>
            <a:chOff x="-40742750" y="3972175"/>
            <a:chExt cx="311125" cy="316825"/>
          </a:xfrm>
          <a:solidFill>
            <a:schemeClr val="tx1">
              <a:lumMod val="65000"/>
              <a:lumOff val="35000"/>
            </a:schemeClr>
          </a:solidFill>
        </p:grpSpPr>
        <p:sp>
          <p:nvSpPr>
            <p:cNvPr id="26" name="Google Shape;5696;p68">
              <a:extLst>
                <a:ext uri="{FF2B5EF4-FFF2-40B4-BE49-F238E27FC236}">
                  <a16:creationId xmlns:a16="http://schemas.microsoft.com/office/drawing/2014/main" id="{DDB2DB7F-F413-4BEA-8EF2-5D108F665B31}"/>
                </a:ext>
              </a:extLst>
            </p:cNvPr>
            <p:cNvSpPr/>
            <p:nvPr/>
          </p:nvSpPr>
          <p:spPr>
            <a:xfrm>
              <a:off x="-40699425" y="4118075"/>
              <a:ext cx="226850" cy="101625"/>
            </a:xfrm>
            <a:custGeom>
              <a:avLst/>
              <a:gdLst/>
              <a:ahLst/>
              <a:cxnLst/>
              <a:rect l="l" t="t" r="r" b="b"/>
              <a:pathLst>
                <a:path w="9074" h="4065" extrusionOk="0">
                  <a:moveTo>
                    <a:pt x="0" y="0"/>
                  </a:moveTo>
                  <a:lnTo>
                    <a:pt x="0" y="2017"/>
                  </a:lnTo>
                  <a:cubicBezTo>
                    <a:pt x="0" y="3529"/>
                    <a:pt x="2741" y="4065"/>
                    <a:pt x="4505" y="4065"/>
                  </a:cubicBezTo>
                  <a:cubicBezTo>
                    <a:pt x="6774" y="4065"/>
                    <a:pt x="9074" y="3371"/>
                    <a:pt x="9074" y="2017"/>
                  </a:cubicBezTo>
                  <a:lnTo>
                    <a:pt x="9074" y="0"/>
                  </a:lnTo>
                  <a:lnTo>
                    <a:pt x="5135" y="2237"/>
                  </a:lnTo>
                  <a:cubicBezTo>
                    <a:pt x="4953" y="2359"/>
                    <a:pt x="4748" y="2415"/>
                    <a:pt x="4546" y="2415"/>
                  </a:cubicBezTo>
                  <a:cubicBezTo>
                    <a:pt x="4330" y="2415"/>
                    <a:pt x="4117" y="2351"/>
                    <a:pt x="3938" y="2237"/>
                  </a:cubicBezTo>
                  <a:cubicBezTo>
                    <a:pt x="3623" y="2048"/>
                    <a:pt x="315" y="221"/>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697;p68">
              <a:extLst>
                <a:ext uri="{FF2B5EF4-FFF2-40B4-BE49-F238E27FC236}">
                  <a16:creationId xmlns:a16="http://schemas.microsoft.com/office/drawing/2014/main" id="{371F4026-08B5-48B4-8430-6F6D766587E5}"/>
                </a:ext>
              </a:extLst>
            </p:cNvPr>
            <p:cNvSpPr/>
            <p:nvPr/>
          </p:nvSpPr>
          <p:spPr>
            <a:xfrm>
              <a:off x="-40742750" y="3972175"/>
              <a:ext cx="311125" cy="316825"/>
            </a:xfrm>
            <a:custGeom>
              <a:avLst/>
              <a:gdLst/>
              <a:ahLst/>
              <a:cxnLst/>
              <a:rect l="l" t="t" r="r" b="b"/>
              <a:pathLst>
                <a:path w="12445" h="12673" extrusionOk="0">
                  <a:moveTo>
                    <a:pt x="6254" y="0"/>
                  </a:moveTo>
                  <a:cubicBezTo>
                    <a:pt x="6183" y="0"/>
                    <a:pt x="6112" y="24"/>
                    <a:pt x="6049" y="71"/>
                  </a:cubicBezTo>
                  <a:lnTo>
                    <a:pt x="284" y="3379"/>
                  </a:lnTo>
                  <a:cubicBezTo>
                    <a:pt x="0" y="3537"/>
                    <a:pt x="0" y="3915"/>
                    <a:pt x="284" y="4072"/>
                  </a:cubicBezTo>
                  <a:lnTo>
                    <a:pt x="6049" y="7380"/>
                  </a:lnTo>
                  <a:cubicBezTo>
                    <a:pt x="6112" y="7427"/>
                    <a:pt x="6183" y="7451"/>
                    <a:pt x="6254" y="7451"/>
                  </a:cubicBezTo>
                  <a:cubicBezTo>
                    <a:pt x="6325" y="7451"/>
                    <a:pt x="6396" y="7427"/>
                    <a:pt x="6459" y="7380"/>
                  </a:cubicBezTo>
                  <a:cubicBezTo>
                    <a:pt x="11374" y="4545"/>
                    <a:pt x="11626" y="4419"/>
                    <a:pt x="11626" y="4419"/>
                  </a:cubicBezTo>
                  <a:lnTo>
                    <a:pt x="11626" y="12263"/>
                  </a:lnTo>
                  <a:cubicBezTo>
                    <a:pt x="11657" y="12515"/>
                    <a:pt x="11846" y="12673"/>
                    <a:pt x="12035" y="12673"/>
                  </a:cubicBezTo>
                  <a:cubicBezTo>
                    <a:pt x="12287" y="12673"/>
                    <a:pt x="12445" y="12452"/>
                    <a:pt x="12445" y="12263"/>
                  </a:cubicBezTo>
                  <a:lnTo>
                    <a:pt x="12445" y="3726"/>
                  </a:lnTo>
                  <a:cubicBezTo>
                    <a:pt x="12445" y="3568"/>
                    <a:pt x="12319" y="3411"/>
                    <a:pt x="12256" y="3379"/>
                  </a:cubicBezTo>
                  <a:lnTo>
                    <a:pt x="6459" y="71"/>
                  </a:lnTo>
                  <a:cubicBezTo>
                    <a:pt x="6396" y="24"/>
                    <a:pt x="6325" y="0"/>
                    <a:pt x="62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659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5"/>
          <p:cNvSpPr txBox="1">
            <a:spLocks noGrp="1"/>
          </p:cNvSpPr>
          <p:nvPr>
            <p:ph type="ctrTitle"/>
          </p:nvPr>
        </p:nvSpPr>
        <p:spPr>
          <a:xfrm>
            <a:off x="1964851" y="352850"/>
            <a:ext cx="5214300" cy="6067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dirty="0"/>
              <a:t>Ігровий рушій</a:t>
            </a:r>
            <a:endParaRPr dirty="0"/>
          </a:p>
        </p:txBody>
      </p:sp>
      <p:sp>
        <p:nvSpPr>
          <p:cNvPr id="360" name="Google Shape;360;p45"/>
          <p:cNvSpPr txBox="1">
            <a:spLocks noGrp="1"/>
          </p:cNvSpPr>
          <p:nvPr>
            <p:ph type="ctrTitle" idx="2"/>
          </p:nvPr>
        </p:nvSpPr>
        <p:spPr>
          <a:xfrm>
            <a:off x="25994" y="2027212"/>
            <a:ext cx="1949116"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dirty="0"/>
              <a:t>Апаратне забезпечення, драйвери</a:t>
            </a:r>
            <a:endParaRPr dirty="0"/>
          </a:p>
        </p:txBody>
      </p:sp>
      <p:sp>
        <p:nvSpPr>
          <p:cNvPr id="362" name="Google Shape;362;p45"/>
          <p:cNvSpPr txBox="1">
            <a:spLocks noGrp="1"/>
          </p:cNvSpPr>
          <p:nvPr>
            <p:ph type="ctrTitle" idx="3"/>
          </p:nvPr>
        </p:nvSpPr>
        <p:spPr>
          <a:xfrm>
            <a:off x="1805011" y="1709262"/>
            <a:ext cx="17805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dirty="0"/>
              <a:t>Базові системи</a:t>
            </a:r>
            <a:endParaRPr dirty="0"/>
          </a:p>
        </p:txBody>
      </p:sp>
      <p:sp>
        <p:nvSpPr>
          <p:cNvPr id="364" name="Google Shape;364;p45"/>
          <p:cNvSpPr txBox="1">
            <a:spLocks noGrp="1"/>
          </p:cNvSpPr>
          <p:nvPr>
            <p:ph type="ctrTitle" idx="5"/>
          </p:nvPr>
        </p:nvSpPr>
        <p:spPr>
          <a:xfrm>
            <a:off x="3293904" y="1828330"/>
            <a:ext cx="17805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dirty="0"/>
              <a:t>Менеджер ресурсів</a:t>
            </a:r>
            <a:endParaRPr dirty="0"/>
          </a:p>
        </p:txBody>
      </p:sp>
      <p:sp>
        <p:nvSpPr>
          <p:cNvPr id="366" name="Google Shape;366;p45"/>
          <p:cNvSpPr txBox="1">
            <a:spLocks noGrp="1"/>
          </p:cNvSpPr>
          <p:nvPr>
            <p:ph type="ctrTitle" idx="7"/>
          </p:nvPr>
        </p:nvSpPr>
        <p:spPr>
          <a:xfrm>
            <a:off x="3707117" y="3549862"/>
            <a:ext cx="17805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dirty="0"/>
              <a:t>Фізичний рушій</a:t>
            </a:r>
            <a:endParaRPr dirty="0"/>
          </a:p>
        </p:txBody>
      </p:sp>
      <p:sp>
        <p:nvSpPr>
          <p:cNvPr id="368" name="Google Shape;368;p45"/>
          <p:cNvSpPr txBox="1">
            <a:spLocks noGrp="1"/>
          </p:cNvSpPr>
          <p:nvPr>
            <p:ph type="ctrTitle" idx="9"/>
          </p:nvPr>
        </p:nvSpPr>
        <p:spPr>
          <a:xfrm>
            <a:off x="5369869" y="3736739"/>
            <a:ext cx="17805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dirty="0"/>
              <a:t>Анімаційний рушій</a:t>
            </a:r>
            <a:endParaRPr dirty="0"/>
          </a:p>
        </p:txBody>
      </p:sp>
      <p:sp>
        <p:nvSpPr>
          <p:cNvPr id="370" name="Google Shape;370;p45"/>
          <p:cNvSpPr txBox="1">
            <a:spLocks noGrp="1"/>
          </p:cNvSpPr>
          <p:nvPr>
            <p:ph type="ctrTitle" idx="14"/>
          </p:nvPr>
        </p:nvSpPr>
        <p:spPr>
          <a:xfrm>
            <a:off x="6979921" y="3549862"/>
            <a:ext cx="17805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dirty="0"/>
              <a:t>Аудіосистеми</a:t>
            </a:r>
            <a:endParaRPr dirty="0"/>
          </a:p>
        </p:txBody>
      </p:sp>
      <p:cxnSp>
        <p:nvCxnSpPr>
          <p:cNvPr id="372" name="Google Shape;372;p45"/>
          <p:cNvCxnSpPr>
            <a:cxnSpLocks/>
          </p:cNvCxnSpPr>
          <p:nvPr/>
        </p:nvCxnSpPr>
        <p:spPr>
          <a:xfrm flipH="1">
            <a:off x="-49600" y="1722725"/>
            <a:ext cx="7322965" cy="0"/>
          </a:xfrm>
          <a:prstGeom prst="straightConnector1">
            <a:avLst/>
          </a:prstGeom>
          <a:noFill/>
          <a:ln w="9525" cap="flat" cmpd="sng">
            <a:solidFill>
              <a:srgbClr val="595959"/>
            </a:solidFill>
            <a:prstDash val="solid"/>
            <a:round/>
            <a:headEnd type="none" w="med" len="med"/>
            <a:tailEnd type="none" w="med" len="med"/>
          </a:ln>
        </p:spPr>
      </p:cxnSp>
      <p:cxnSp>
        <p:nvCxnSpPr>
          <p:cNvPr id="373" name="Google Shape;373;p45"/>
          <p:cNvCxnSpPr>
            <a:cxnSpLocks/>
          </p:cNvCxnSpPr>
          <p:nvPr/>
        </p:nvCxnSpPr>
        <p:spPr>
          <a:xfrm flipH="1">
            <a:off x="1000551" y="3461525"/>
            <a:ext cx="8179499" cy="0"/>
          </a:xfrm>
          <a:prstGeom prst="straightConnector1">
            <a:avLst/>
          </a:prstGeom>
          <a:noFill/>
          <a:ln w="9525" cap="flat" cmpd="sng">
            <a:solidFill>
              <a:srgbClr val="595959"/>
            </a:solidFill>
            <a:prstDash val="solid"/>
            <a:round/>
            <a:headEnd type="none" w="med" len="med"/>
            <a:tailEnd type="none" w="med" len="med"/>
          </a:ln>
        </p:spPr>
      </p:cxnSp>
      <p:grpSp>
        <p:nvGrpSpPr>
          <p:cNvPr id="378" name="Google Shape;378;p45"/>
          <p:cNvGrpSpPr/>
          <p:nvPr/>
        </p:nvGrpSpPr>
        <p:grpSpPr>
          <a:xfrm>
            <a:off x="790163" y="1215266"/>
            <a:ext cx="420775" cy="420530"/>
            <a:chOff x="-49764975" y="3183375"/>
            <a:chExt cx="299300" cy="299125"/>
          </a:xfrm>
          <a:solidFill>
            <a:schemeClr val="tx1">
              <a:lumMod val="75000"/>
              <a:lumOff val="25000"/>
            </a:schemeClr>
          </a:solidFill>
        </p:grpSpPr>
        <p:sp>
          <p:nvSpPr>
            <p:cNvPr id="379" name="Google Shape;379;p45"/>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5"/>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5"/>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5"/>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5"/>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5"/>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5"/>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5"/>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5"/>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45"/>
          <p:cNvGrpSpPr/>
          <p:nvPr/>
        </p:nvGrpSpPr>
        <p:grpSpPr>
          <a:xfrm>
            <a:off x="3984875" y="1225365"/>
            <a:ext cx="398557" cy="396505"/>
            <a:chOff x="-47155575" y="3200500"/>
            <a:chExt cx="300875" cy="299325"/>
          </a:xfrm>
        </p:grpSpPr>
        <p:sp>
          <p:nvSpPr>
            <p:cNvPr id="389" name="Google Shape;389;p45"/>
            <p:cNvSpPr/>
            <p:nvPr/>
          </p:nvSpPr>
          <p:spPr>
            <a:xfrm>
              <a:off x="-46943725" y="3206000"/>
              <a:ext cx="47300" cy="48075"/>
            </a:xfrm>
            <a:custGeom>
              <a:avLst/>
              <a:gdLst/>
              <a:ahLst/>
              <a:cxnLst/>
              <a:rect l="l" t="t" r="r" b="b"/>
              <a:pathLst>
                <a:path w="1892" h="1923" extrusionOk="0">
                  <a:moveTo>
                    <a:pt x="1" y="1"/>
                  </a:moveTo>
                  <a:lnTo>
                    <a:pt x="1" y="1923"/>
                  </a:lnTo>
                  <a:lnTo>
                    <a:pt x="1891" y="1923"/>
                  </a:lnTo>
                  <a:lnTo>
                    <a:pt x="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5"/>
            <p:cNvSpPr/>
            <p:nvPr/>
          </p:nvSpPr>
          <p:spPr>
            <a:xfrm>
              <a:off x="-47118575" y="3200500"/>
              <a:ext cx="228450" cy="89025"/>
            </a:xfrm>
            <a:custGeom>
              <a:avLst/>
              <a:gdLst/>
              <a:ahLst/>
              <a:cxnLst/>
              <a:rect l="l" t="t" r="r" b="b"/>
              <a:pathLst>
                <a:path w="9138" h="3561" extrusionOk="0">
                  <a:moveTo>
                    <a:pt x="347" y="0"/>
                  </a:moveTo>
                  <a:cubicBezTo>
                    <a:pt x="158" y="0"/>
                    <a:pt x="1" y="158"/>
                    <a:pt x="1" y="378"/>
                  </a:cubicBezTo>
                  <a:lnTo>
                    <a:pt x="1" y="2143"/>
                  </a:lnTo>
                  <a:lnTo>
                    <a:pt x="2017" y="2143"/>
                  </a:lnTo>
                  <a:cubicBezTo>
                    <a:pt x="2679" y="2143"/>
                    <a:pt x="3246" y="2489"/>
                    <a:pt x="3561" y="3119"/>
                  </a:cubicBezTo>
                  <a:lnTo>
                    <a:pt x="3813" y="3560"/>
                  </a:lnTo>
                  <a:lnTo>
                    <a:pt x="9137" y="3560"/>
                  </a:lnTo>
                  <a:lnTo>
                    <a:pt x="9137" y="2836"/>
                  </a:lnTo>
                  <a:lnTo>
                    <a:pt x="6680" y="2836"/>
                  </a:lnTo>
                  <a:cubicBezTo>
                    <a:pt x="6491" y="2836"/>
                    <a:pt x="6333" y="2678"/>
                    <a:pt x="6333" y="2489"/>
                  </a:cubicBezTo>
                  <a:lnTo>
                    <a:pt x="63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5"/>
            <p:cNvSpPr/>
            <p:nvPr/>
          </p:nvSpPr>
          <p:spPr>
            <a:xfrm>
              <a:off x="-47013825" y="3395050"/>
              <a:ext cx="15775" cy="15775"/>
            </a:xfrm>
            <a:custGeom>
              <a:avLst/>
              <a:gdLst/>
              <a:ahLst/>
              <a:cxnLst/>
              <a:rect l="l" t="t" r="r" b="b"/>
              <a:pathLst>
                <a:path w="631" h="631" extrusionOk="0">
                  <a:moveTo>
                    <a:pt x="1" y="0"/>
                  </a:moveTo>
                  <a:lnTo>
                    <a:pt x="1" y="630"/>
                  </a:lnTo>
                  <a:cubicBezTo>
                    <a:pt x="284" y="504"/>
                    <a:pt x="536" y="252"/>
                    <a:pt x="63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5"/>
            <p:cNvSpPr/>
            <p:nvPr/>
          </p:nvSpPr>
          <p:spPr>
            <a:xfrm>
              <a:off x="-47049250" y="3359600"/>
              <a:ext cx="51200" cy="51225"/>
            </a:xfrm>
            <a:custGeom>
              <a:avLst/>
              <a:gdLst/>
              <a:ahLst/>
              <a:cxnLst/>
              <a:rect l="l" t="t" r="r" b="b"/>
              <a:pathLst>
                <a:path w="2048" h="2049" extrusionOk="0">
                  <a:moveTo>
                    <a:pt x="1071" y="0"/>
                  </a:moveTo>
                  <a:cubicBezTo>
                    <a:pt x="473" y="0"/>
                    <a:pt x="0" y="473"/>
                    <a:pt x="0" y="1040"/>
                  </a:cubicBezTo>
                  <a:cubicBezTo>
                    <a:pt x="0" y="1513"/>
                    <a:pt x="284" y="1891"/>
                    <a:pt x="725" y="2048"/>
                  </a:cubicBezTo>
                  <a:lnTo>
                    <a:pt x="725" y="1040"/>
                  </a:lnTo>
                  <a:cubicBezTo>
                    <a:pt x="725" y="851"/>
                    <a:pt x="882" y="693"/>
                    <a:pt x="1071" y="693"/>
                  </a:cubicBezTo>
                  <a:lnTo>
                    <a:pt x="2048" y="693"/>
                  </a:lnTo>
                  <a:cubicBezTo>
                    <a:pt x="1890" y="252"/>
                    <a:pt x="1512" y="0"/>
                    <a:pt x="107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5"/>
            <p:cNvSpPr/>
            <p:nvPr/>
          </p:nvSpPr>
          <p:spPr>
            <a:xfrm>
              <a:off x="-47013025" y="3393475"/>
              <a:ext cx="52800" cy="53575"/>
            </a:xfrm>
            <a:custGeom>
              <a:avLst/>
              <a:gdLst/>
              <a:ahLst/>
              <a:cxnLst/>
              <a:rect l="l" t="t" r="r" b="b"/>
              <a:pathLst>
                <a:path w="2112" h="2143" extrusionOk="0">
                  <a:moveTo>
                    <a:pt x="1355" y="0"/>
                  </a:moveTo>
                  <a:cubicBezTo>
                    <a:pt x="1198" y="725"/>
                    <a:pt x="662" y="1260"/>
                    <a:pt x="0" y="1386"/>
                  </a:cubicBezTo>
                  <a:lnTo>
                    <a:pt x="0" y="2142"/>
                  </a:lnTo>
                  <a:lnTo>
                    <a:pt x="2111" y="2142"/>
                  </a:lnTo>
                  <a:lnTo>
                    <a:pt x="211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5"/>
            <p:cNvSpPr/>
            <p:nvPr/>
          </p:nvSpPr>
          <p:spPr>
            <a:xfrm>
              <a:off x="-47155575" y="3270600"/>
              <a:ext cx="300875" cy="229225"/>
            </a:xfrm>
            <a:custGeom>
              <a:avLst/>
              <a:gdLst/>
              <a:ahLst/>
              <a:cxnLst/>
              <a:rect l="l" t="t" r="r" b="b"/>
              <a:pathLst>
                <a:path w="12035" h="9169" extrusionOk="0">
                  <a:moveTo>
                    <a:pt x="5324" y="2804"/>
                  </a:moveTo>
                  <a:cubicBezTo>
                    <a:pt x="6206" y="2804"/>
                    <a:pt x="6900" y="3403"/>
                    <a:pt x="7057" y="4222"/>
                  </a:cubicBezTo>
                  <a:lnTo>
                    <a:pt x="8160" y="4222"/>
                  </a:lnTo>
                  <a:cubicBezTo>
                    <a:pt x="8349" y="4222"/>
                    <a:pt x="8506" y="4379"/>
                    <a:pt x="8506" y="4568"/>
                  </a:cubicBezTo>
                  <a:lnTo>
                    <a:pt x="8506" y="7404"/>
                  </a:lnTo>
                  <a:lnTo>
                    <a:pt x="8475" y="7404"/>
                  </a:lnTo>
                  <a:cubicBezTo>
                    <a:pt x="8475" y="7593"/>
                    <a:pt x="8317" y="7750"/>
                    <a:pt x="8128" y="7750"/>
                  </a:cubicBezTo>
                  <a:lnTo>
                    <a:pt x="5324" y="7750"/>
                  </a:lnTo>
                  <a:cubicBezTo>
                    <a:pt x="5135" y="7750"/>
                    <a:pt x="4978" y="7593"/>
                    <a:pt x="4978" y="7404"/>
                  </a:cubicBezTo>
                  <a:lnTo>
                    <a:pt x="4978" y="6301"/>
                  </a:lnTo>
                  <a:cubicBezTo>
                    <a:pt x="4190" y="6144"/>
                    <a:pt x="3560" y="5451"/>
                    <a:pt x="3560" y="4568"/>
                  </a:cubicBezTo>
                  <a:cubicBezTo>
                    <a:pt x="3560" y="3592"/>
                    <a:pt x="4348" y="2804"/>
                    <a:pt x="5324" y="2804"/>
                  </a:cubicBezTo>
                  <a:close/>
                  <a:moveTo>
                    <a:pt x="1071" y="0"/>
                  </a:moveTo>
                  <a:cubicBezTo>
                    <a:pt x="473" y="0"/>
                    <a:pt x="0" y="473"/>
                    <a:pt x="0" y="1071"/>
                  </a:cubicBezTo>
                  <a:lnTo>
                    <a:pt x="0" y="8097"/>
                  </a:lnTo>
                  <a:cubicBezTo>
                    <a:pt x="0" y="8696"/>
                    <a:pt x="473" y="9168"/>
                    <a:pt x="1071" y="9168"/>
                  </a:cubicBezTo>
                  <a:lnTo>
                    <a:pt x="10964" y="9168"/>
                  </a:lnTo>
                  <a:cubicBezTo>
                    <a:pt x="11562" y="9168"/>
                    <a:pt x="12035" y="8696"/>
                    <a:pt x="12035" y="8097"/>
                  </a:cubicBezTo>
                  <a:lnTo>
                    <a:pt x="12035" y="2489"/>
                  </a:lnTo>
                  <a:cubicBezTo>
                    <a:pt x="12035" y="1891"/>
                    <a:pt x="11562" y="1418"/>
                    <a:pt x="10964" y="1418"/>
                  </a:cubicBezTo>
                  <a:lnTo>
                    <a:pt x="4820" y="1418"/>
                  </a:lnTo>
                  <a:lnTo>
                    <a:pt x="4411" y="599"/>
                  </a:lnTo>
                  <a:cubicBezTo>
                    <a:pt x="4222" y="252"/>
                    <a:pt x="3875" y="0"/>
                    <a:pt x="34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45"/>
          <p:cNvGrpSpPr/>
          <p:nvPr/>
        </p:nvGrpSpPr>
        <p:grpSpPr>
          <a:xfrm>
            <a:off x="2764092" y="2958008"/>
            <a:ext cx="437788" cy="437788"/>
            <a:chOff x="3271200" y="1435075"/>
            <a:chExt cx="481825" cy="481825"/>
          </a:xfrm>
          <a:solidFill>
            <a:schemeClr val="tx1">
              <a:lumMod val="75000"/>
              <a:lumOff val="25000"/>
            </a:schemeClr>
          </a:solidFill>
        </p:grpSpPr>
        <p:sp>
          <p:nvSpPr>
            <p:cNvPr id="401" name="Google Shape;401;p45"/>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2" name="Google Shape;402;p45"/>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3" name="Google Shape;364;p45">
            <a:extLst>
              <a:ext uri="{FF2B5EF4-FFF2-40B4-BE49-F238E27FC236}">
                <a16:creationId xmlns:a16="http://schemas.microsoft.com/office/drawing/2014/main" id="{AE7E9A4B-EE60-4679-83AF-7FBC93A75858}"/>
              </a:ext>
            </a:extLst>
          </p:cNvPr>
          <p:cNvSpPr txBox="1">
            <a:spLocks/>
          </p:cNvSpPr>
          <p:nvPr/>
        </p:nvSpPr>
        <p:spPr>
          <a:xfrm>
            <a:off x="4592157" y="1825686"/>
            <a:ext cx="1780500" cy="42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1400"/>
              <a:buFont typeface="Exo 2"/>
              <a:buNone/>
              <a:defRPr sz="1400" b="1" i="0" u="none" strike="noStrike" cap="none">
                <a:solidFill>
                  <a:srgbClr val="434343"/>
                </a:solidFill>
                <a:latin typeface="Exo 2"/>
                <a:ea typeface="Exo 2"/>
                <a:cs typeface="Exo 2"/>
                <a:sym typeface="Exo 2"/>
              </a:defRPr>
            </a:lvl1pPr>
            <a:lvl2pPr marR="0" lvl="1"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2pPr>
            <a:lvl3pPr marR="0" lvl="2"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3pPr>
            <a:lvl4pPr marR="0" lvl="3"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4pPr>
            <a:lvl5pPr marR="0" lvl="4"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5pPr>
            <a:lvl6pPr marR="0" lvl="5"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6pPr>
            <a:lvl7pPr marR="0" lvl="6"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7pPr>
            <a:lvl8pPr marR="0" lvl="7"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8pPr>
            <a:lvl9pPr marR="0" lvl="8"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9pPr>
          </a:lstStyle>
          <a:p>
            <a:r>
              <a:rPr lang="uk-UA" dirty="0"/>
              <a:t>Система відображення</a:t>
            </a:r>
          </a:p>
        </p:txBody>
      </p:sp>
      <p:sp>
        <p:nvSpPr>
          <p:cNvPr id="66" name="Google Shape;366;p45">
            <a:extLst>
              <a:ext uri="{FF2B5EF4-FFF2-40B4-BE49-F238E27FC236}">
                <a16:creationId xmlns:a16="http://schemas.microsoft.com/office/drawing/2014/main" id="{6804DB7F-99FD-4A3F-8B98-3669BEB8FCDE}"/>
              </a:ext>
            </a:extLst>
          </p:cNvPr>
          <p:cNvSpPr txBox="1">
            <a:spLocks/>
          </p:cNvSpPr>
          <p:nvPr/>
        </p:nvSpPr>
        <p:spPr>
          <a:xfrm>
            <a:off x="2042096" y="3736781"/>
            <a:ext cx="1780500" cy="42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1400"/>
              <a:buFont typeface="Exo 2"/>
              <a:buNone/>
              <a:defRPr sz="1400" b="1" i="0" u="none" strike="noStrike" cap="none">
                <a:solidFill>
                  <a:srgbClr val="434343"/>
                </a:solidFill>
                <a:latin typeface="Exo 2"/>
                <a:ea typeface="Exo 2"/>
                <a:cs typeface="Exo 2"/>
                <a:sym typeface="Exo 2"/>
              </a:defRPr>
            </a:lvl1pPr>
            <a:lvl2pPr marR="0" lvl="1"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2pPr>
            <a:lvl3pPr marR="0" lvl="2"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3pPr>
            <a:lvl4pPr marR="0" lvl="3"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4pPr>
            <a:lvl5pPr marR="0" lvl="4"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5pPr>
            <a:lvl6pPr marR="0" lvl="5"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6pPr>
            <a:lvl7pPr marR="0" lvl="6"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7pPr>
            <a:lvl8pPr marR="0" lvl="7"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8pPr>
            <a:lvl9pPr marR="0" lvl="8"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9pPr>
          </a:lstStyle>
          <a:p>
            <a:r>
              <a:rPr lang="uk-UA" dirty="0"/>
              <a:t>Оброблювач подій</a:t>
            </a:r>
          </a:p>
        </p:txBody>
      </p:sp>
      <p:sp>
        <p:nvSpPr>
          <p:cNvPr id="67" name="Google Shape;366;p45">
            <a:extLst>
              <a:ext uri="{FF2B5EF4-FFF2-40B4-BE49-F238E27FC236}">
                <a16:creationId xmlns:a16="http://schemas.microsoft.com/office/drawing/2014/main" id="{13A5B798-6C24-4E55-95E5-5A3DE6F52725}"/>
              </a:ext>
            </a:extLst>
          </p:cNvPr>
          <p:cNvSpPr txBox="1">
            <a:spLocks/>
          </p:cNvSpPr>
          <p:nvPr/>
        </p:nvSpPr>
        <p:spPr>
          <a:xfrm>
            <a:off x="604755" y="3759939"/>
            <a:ext cx="1780500" cy="42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1400"/>
              <a:buFont typeface="Exo 2"/>
              <a:buNone/>
              <a:defRPr sz="1400" b="1" i="0" u="none" strike="noStrike" cap="none">
                <a:solidFill>
                  <a:srgbClr val="434343"/>
                </a:solidFill>
                <a:latin typeface="Exo 2"/>
                <a:ea typeface="Exo 2"/>
                <a:cs typeface="Exo 2"/>
                <a:sym typeface="Exo 2"/>
              </a:defRPr>
            </a:lvl1pPr>
            <a:lvl2pPr marR="0" lvl="1"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2pPr>
            <a:lvl3pPr marR="0" lvl="2"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3pPr>
            <a:lvl4pPr marR="0" lvl="3"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4pPr>
            <a:lvl5pPr marR="0" lvl="4"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5pPr>
            <a:lvl6pPr marR="0" lvl="5"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6pPr>
            <a:lvl7pPr marR="0" lvl="6"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7pPr>
            <a:lvl8pPr marR="0" lvl="7"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8pPr>
            <a:lvl9pPr marR="0" lvl="8"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9pPr>
          </a:lstStyle>
          <a:p>
            <a:r>
              <a:rPr lang="uk-UA" dirty="0"/>
              <a:t>Системи розробки</a:t>
            </a:r>
          </a:p>
        </p:txBody>
      </p:sp>
      <p:grpSp>
        <p:nvGrpSpPr>
          <p:cNvPr id="74" name="Google Shape;8119;p73">
            <a:extLst>
              <a:ext uri="{FF2B5EF4-FFF2-40B4-BE49-F238E27FC236}">
                <a16:creationId xmlns:a16="http://schemas.microsoft.com/office/drawing/2014/main" id="{C33EBD21-77F4-4A11-B545-4CB4C11214F8}"/>
              </a:ext>
            </a:extLst>
          </p:cNvPr>
          <p:cNvGrpSpPr/>
          <p:nvPr/>
        </p:nvGrpSpPr>
        <p:grpSpPr>
          <a:xfrm>
            <a:off x="1333971" y="2976458"/>
            <a:ext cx="428730" cy="419623"/>
            <a:chOff x="-4480550" y="3970800"/>
            <a:chExt cx="297750" cy="291425"/>
          </a:xfrm>
          <a:solidFill>
            <a:schemeClr val="tx1">
              <a:lumMod val="75000"/>
              <a:lumOff val="25000"/>
            </a:schemeClr>
          </a:solidFill>
        </p:grpSpPr>
        <p:sp>
          <p:nvSpPr>
            <p:cNvPr id="75" name="Google Shape;8120;p73">
              <a:extLst>
                <a:ext uri="{FF2B5EF4-FFF2-40B4-BE49-F238E27FC236}">
                  <a16:creationId xmlns:a16="http://schemas.microsoft.com/office/drawing/2014/main" id="{BD24F64B-1CD2-456C-A1DA-8F7AA1FD8E02}"/>
                </a:ext>
              </a:extLst>
            </p:cNvPr>
            <p:cNvSpPr/>
            <p:nvPr/>
          </p:nvSpPr>
          <p:spPr>
            <a:xfrm>
              <a:off x="-4426200" y="4058225"/>
              <a:ext cx="51225" cy="69325"/>
            </a:xfrm>
            <a:custGeom>
              <a:avLst/>
              <a:gdLst/>
              <a:ahLst/>
              <a:cxnLst/>
              <a:rect l="l" t="t" r="r" b="b"/>
              <a:pathLst>
                <a:path w="2049" h="2773" extrusionOk="0">
                  <a:moveTo>
                    <a:pt x="1" y="0"/>
                  </a:moveTo>
                  <a:lnTo>
                    <a:pt x="1" y="2773"/>
                  </a:lnTo>
                  <a:lnTo>
                    <a:pt x="2048" y="2773"/>
                  </a:lnTo>
                  <a:lnTo>
                    <a:pt x="204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121;p73">
              <a:extLst>
                <a:ext uri="{FF2B5EF4-FFF2-40B4-BE49-F238E27FC236}">
                  <a16:creationId xmlns:a16="http://schemas.microsoft.com/office/drawing/2014/main" id="{A5FB622A-0244-4336-A885-568B92FCF925}"/>
                </a:ext>
              </a:extLst>
            </p:cNvPr>
            <p:cNvSpPr/>
            <p:nvPr/>
          </p:nvSpPr>
          <p:spPr>
            <a:xfrm>
              <a:off x="-4480550" y="3970800"/>
              <a:ext cx="297750" cy="291425"/>
            </a:xfrm>
            <a:custGeom>
              <a:avLst/>
              <a:gdLst/>
              <a:ahLst/>
              <a:cxnLst/>
              <a:rect l="l" t="t" r="r" b="b"/>
              <a:pathLst>
                <a:path w="11910" h="11657" extrusionOk="0">
                  <a:moveTo>
                    <a:pt x="10082" y="2804"/>
                  </a:moveTo>
                  <a:cubicBezTo>
                    <a:pt x="10492" y="2804"/>
                    <a:pt x="10555" y="3466"/>
                    <a:pt x="10082" y="3466"/>
                  </a:cubicBezTo>
                  <a:lnTo>
                    <a:pt x="5924" y="3466"/>
                  </a:lnTo>
                  <a:cubicBezTo>
                    <a:pt x="5913" y="3466"/>
                    <a:pt x="5903" y="3467"/>
                    <a:pt x="5893" y="3467"/>
                  </a:cubicBezTo>
                  <a:cubicBezTo>
                    <a:pt x="5451" y="3467"/>
                    <a:pt x="5462" y="2804"/>
                    <a:pt x="5924" y="2804"/>
                  </a:cubicBezTo>
                  <a:close/>
                  <a:moveTo>
                    <a:pt x="10082" y="4159"/>
                  </a:moveTo>
                  <a:cubicBezTo>
                    <a:pt x="10492" y="4159"/>
                    <a:pt x="10555" y="4852"/>
                    <a:pt x="10082" y="4852"/>
                  </a:cubicBezTo>
                  <a:lnTo>
                    <a:pt x="5924" y="4852"/>
                  </a:lnTo>
                  <a:cubicBezTo>
                    <a:pt x="5451" y="4852"/>
                    <a:pt x="5451" y="4159"/>
                    <a:pt x="5924" y="4159"/>
                  </a:cubicBezTo>
                  <a:close/>
                  <a:moveTo>
                    <a:pt x="6807" y="5481"/>
                  </a:moveTo>
                  <a:cubicBezTo>
                    <a:pt x="7492" y="5481"/>
                    <a:pt x="8531" y="5513"/>
                    <a:pt x="10082" y="5513"/>
                  </a:cubicBezTo>
                  <a:cubicBezTo>
                    <a:pt x="10492" y="5513"/>
                    <a:pt x="10555" y="6175"/>
                    <a:pt x="10082" y="6175"/>
                  </a:cubicBezTo>
                  <a:lnTo>
                    <a:pt x="5924" y="6175"/>
                  </a:lnTo>
                  <a:lnTo>
                    <a:pt x="5924" y="6206"/>
                  </a:lnTo>
                  <a:cubicBezTo>
                    <a:pt x="5735" y="6206"/>
                    <a:pt x="5577" y="6049"/>
                    <a:pt x="5577" y="5860"/>
                  </a:cubicBezTo>
                  <a:cubicBezTo>
                    <a:pt x="5577" y="5546"/>
                    <a:pt x="5837" y="5481"/>
                    <a:pt x="6807" y="5481"/>
                  </a:cubicBezTo>
                  <a:close/>
                  <a:moveTo>
                    <a:pt x="4569" y="2804"/>
                  </a:moveTo>
                  <a:cubicBezTo>
                    <a:pt x="4758" y="2804"/>
                    <a:pt x="4916" y="2961"/>
                    <a:pt x="4916" y="3151"/>
                  </a:cubicBezTo>
                  <a:lnTo>
                    <a:pt x="4916" y="6585"/>
                  </a:lnTo>
                  <a:cubicBezTo>
                    <a:pt x="4916" y="6774"/>
                    <a:pt x="4758" y="6931"/>
                    <a:pt x="4569" y="6931"/>
                  </a:cubicBezTo>
                  <a:lnTo>
                    <a:pt x="1797" y="6931"/>
                  </a:lnTo>
                  <a:cubicBezTo>
                    <a:pt x="1608" y="6931"/>
                    <a:pt x="1450" y="6774"/>
                    <a:pt x="1450" y="6585"/>
                  </a:cubicBezTo>
                  <a:lnTo>
                    <a:pt x="1450" y="3151"/>
                  </a:lnTo>
                  <a:cubicBezTo>
                    <a:pt x="1450" y="2961"/>
                    <a:pt x="1608" y="2804"/>
                    <a:pt x="1797" y="2804"/>
                  </a:cubicBezTo>
                  <a:close/>
                  <a:moveTo>
                    <a:pt x="4916" y="8317"/>
                  </a:moveTo>
                  <a:lnTo>
                    <a:pt x="4916" y="8979"/>
                  </a:lnTo>
                  <a:lnTo>
                    <a:pt x="3529" y="8979"/>
                  </a:lnTo>
                  <a:lnTo>
                    <a:pt x="3529" y="8317"/>
                  </a:lnTo>
                  <a:close/>
                  <a:moveTo>
                    <a:pt x="8381" y="8317"/>
                  </a:moveTo>
                  <a:lnTo>
                    <a:pt x="8381" y="8979"/>
                  </a:lnTo>
                  <a:lnTo>
                    <a:pt x="6963" y="8979"/>
                  </a:lnTo>
                  <a:lnTo>
                    <a:pt x="6963" y="8317"/>
                  </a:lnTo>
                  <a:close/>
                  <a:moveTo>
                    <a:pt x="1828" y="0"/>
                  </a:moveTo>
                  <a:cubicBezTo>
                    <a:pt x="1419" y="0"/>
                    <a:pt x="1355" y="662"/>
                    <a:pt x="1828" y="662"/>
                  </a:cubicBezTo>
                  <a:lnTo>
                    <a:pt x="2206" y="662"/>
                  </a:lnTo>
                  <a:lnTo>
                    <a:pt x="2206" y="1418"/>
                  </a:lnTo>
                  <a:lnTo>
                    <a:pt x="1166" y="1418"/>
                  </a:lnTo>
                  <a:cubicBezTo>
                    <a:pt x="631" y="1418"/>
                    <a:pt x="158" y="1890"/>
                    <a:pt x="158" y="2426"/>
                  </a:cubicBezTo>
                  <a:lnTo>
                    <a:pt x="158" y="7246"/>
                  </a:lnTo>
                  <a:cubicBezTo>
                    <a:pt x="158" y="7782"/>
                    <a:pt x="631" y="8254"/>
                    <a:pt x="1166" y="8254"/>
                  </a:cubicBezTo>
                  <a:lnTo>
                    <a:pt x="2868" y="8254"/>
                  </a:lnTo>
                  <a:lnTo>
                    <a:pt x="2868" y="8947"/>
                  </a:lnTo>
                  <a:lnTo>
                    <a:pt x="1828" y="8947"/>
                  </a:lnTo>
                  <a:cubicBezTo>
                    <a:pt x="1419" y="8947"/>
                    <a:pt x="1355" y="9609"/>
                    <a:pt x="1828" y="9609"/>
                  </a:cubicBezTo>
                  <a:lnTo>
                    <a:pt x="4916" y="9609"/>
                  </a:lnTo>
                  <a:lnTo>
                    <a:pt x="4916" y="10995"/>
                  </a:lnTo>
                  <a:lnTo>
                    <a:pt x="473" y="10995"/>
                  </a:lnTo>
                  <a:cubicBezTo>
                    <a:pt x="32" y="10995"/>
                    <a:pt x="1" y="11657"/>
                    <a:pt x="473" y="11657"/>
                  </a:cubicBezTo>
                  <a:lnTo>
                    <a:pt x="11437" y="11657"/>
                  </a:lnTo>
                  <a:cubicBezTo>
                    <a:pt x="11878" y="11657"/>
                    <a:pt x="11910" y="10995"/>
                    <a:pt x="11437" y="10995"/>
                  </a:cubicBezTo>
                  <a:lnTo>
                    <a:pt x="6963" y="10995"/>
                  </a:lnTo>
                  <a:lnTo>
                    <a:pt x="6963" y="9609"/>
                  </a:lnTo>
                  <a:lnTo>
                    <a:pt x="10082" y="9609"/>
                  </a:lnTo>
                  <a:cubicBezTo>
                    <a:pt x="10492" y="9609"/>
                    <a:pt x="10555" y="8947"/>
                    <a:pt x="10082" y="8947"/>
                  </a:cubicBezTo>
                  <a:lnTo>
                    <a:pt x="9043" y="8947"/>
                  </a:lnTo>
                  <a:lnTo>
                    <a:pt x="9043" y="8254"/>
                  </a:lnTo>
                  <a:lnTo>
                    <a:pt x="10775" y="8254"/>
                  </a:lnTo>
                  <a:cubicBezTo>
                    <a:pt x="11343" y="8254"/>
                    <a:pt x="11815" y="7782"/>
                    <a:pt x="11815" y="7246"/>
                  </a:cubicBezTo>
                  <a:lnTo>
                    <a:pt x="11815" y="2426"/>
                  </a:lnTo>
                  <a:cubicBezTo>
                    <a:pt x="11815" y="1890"/>
                    <a:pt x="11343" y="1418"/>
                    <a:pt x="10775" y="1418"/>
                  </a:cubicBezTo>
                  <a:lnTo>
                    <a:pt x="9767" y="1418"/>
                  </a:lnTo>
                  <a:lnTo>
                    <a:pt x="9767" y="662"/>
                  </a:lnTo>
                  <a:lnTo>
                    <a:pt x="10114" y="662"/>
                  </a:lnTo>
                  <a:cubicBezTo>
                    <a:pt x="10555" y="662"/>
                    <a:pt x="10586" y="0"/>
                    <a:pt x="10114" y="0"/>
                  </a:cubicBezTo>
                  <a:lnTo>
                    <a:pt x="8728" y="0"/>
                  </a:lnTo>
                  <a:cubicBezTo>
                    <a:pt x="8287" y="0"/>
                    <a:pt x="8255" y="662"/>
                    <a:pt x="8728" y="662"/>
                  </a:cubicBezTo>
                  <a:lnTo>
                    <a:pt x="9074" y="662"/>
                  </a:lnTo>
                  <a:lnTo>
                    <a:pt x="9074" y="1418"/>
                  </a:lnTo>
                  <a:lnTo>
                    <a:pt x="6302" y="1418"/>
                  </a:lnTo>
                  <a:lnTo>
                    <a:pt x="6302" y="662"/>
                  </a:lnTo>
                  <a:lnTo>
                    <a:pt x="6648" y="662"/>
                  </a:lnTo>
                  <a:cubicBezTo>
                    <a:pt x="7089" y="662"/>
                    <a:pt x="7121" y="0"/>
                    <a:pt x="6648" y="0"/>
                  </a:cubicBezTo>
                  <a:lnTo>
                    <a:pt x="5262" y="0"/>
                  </a:lnTo>
                  <a:cubicBezTo>
                    <a:pt x="4821" y="0"/>
                    <a:pt x="4790" y="662"/>
                    <a:pt x="5262" y="662"/>
                  </a:cubicBezTo>
                  <a:lnTo>
                    <a:pt x="5609" y="662"/>
                  </a:lnTo>
                  <a:lnTo>
                    <a:pt x="5609" y="1418"/>
                  </a:lnTo>
                  <a:lnTo>
                    <a:pt x="2868" y="1418"/>
                  </a:lnTo>
                  <a:lnTo>
                    <a:pt x="2868" y="662"/>
                  </a:lnTo>
                  <a:lnTo>
                    <a:pt x="3214" y="662"/>
                  </a:lnTo>
                  <a:cubicBezTo>
                    <a:pt x="3655" y="662"/>
                    <a:pt x="3687" y="0"/>
                    <a:pt x="32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8046;p73">
            <a:extLst>
              <a:ext uri="{FF2B5EF4-FFF2-40B4-BE49-F238E27FC236}">
                <a16:creationId xmlns:a16="http://schemas.microsoft.com/office/drawing/2014/main" id="{1E3DFF58-B767-4F41-993F-03C4954F2712}"/>
              </a:ext>
            </a:extLst>
          </p:cNvPr>
          <p:cNvGrpSpPr/>
          <p:nvPr/>
        </p:nvGrpSpPr>
        <p:grpSpPr>
          <a:xfrm>
            <a:off x="4427359" y="2959122"/>
            <a:ext cx="442337" cy="419623"/>
            <a:chOff x="-6696925" y="3272575"/>
            <a:chExt cx="307200" cy="291425"/>
          </a:xfrm>
          <a:solidFill>
            <a:schemeClr val="tx1">
              <a:lumMod val="75000"/>
              <a:lumOff val="25000"/>
            </a:schemeClr>
          </a:solidFill>
        </p:grpSpPr>
        <p:sp>
          <p:nvSpPr>
            <p:cNvPr id="78" name="Google Shape;8047;p73">
              <a:extLst>
                <a:ext uri="{FF2B5EF4-FFF2-40B4-BE49-F238E27FC236}">
                  <a16:creationId xmlns:a16="http://schemas.microsoft.com/office/drawing/2014/main" id="{733AD294-8371-458D-BD15-4660044ACCFA}"/>
                </a:ext>
              </a:extLst>
            </p:cNvPr>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048;p73">
              <a:extLst>
                <a:ext uri="{FF2B5EF4-FFF2-40B4-BE49-F238E27FC236}">
                  <a16:creationId xmlns:a16="http://schemas.microsoft.com/office/drawing/2014/main" id="{DE1F1D86-7169-47D1-9BBE-5B07EFB0D0CF}"/>
                </a:ext>
              </a:extLst>
            </p:cNvPr>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209;p73">
            <a:extLst>
              <a:ext uri="{FF2B5EF4-FFF2-40B4-BE49-F238E27FC236}">
                <a16:creationId xmlns:a16="http://schemas.microsoft.com/office/drawing/2014/main" id="{9DC167D4-E5E4-48DA-A140-29ECCD4F1FC0}"/>
              </a:ext>
            </a:extLst>
          </p:cNvPr>
          <p:cNvGrpSpPr/>
          <p:nvPr/>
        </p:nvGrpSpPr>
        <p:grpSpPr>
          <a:xfrm>
            <a:off x="7643246" y="3014154"/>
            <a:ext cx="420271" cy="320774"/>
            <a:chOff x="-1951475" y="3273100"/>
            <a:chExt cx="291875" cy="222775"/>
          </a:xfrm>
          <a:solidFill>
            <a:schemeClr val="tx1">
              <a:lumMod val="75000"/>
              <a:lumOff val="25000"/>
            </a:schemeClr>
          </a:solidFill>
        </p:grpSpPr>
        <p:sp>
          <p:nvSpPr>
            <p:cNvPr id="81" name="Google Shape;8210;p73">
              <a:extLst>
                <a:ext uri="{FF2B5EF4-FFF2-40B4-BE49-F238E27FC236}">
                  <a16:creationId xmlns:a16="http://schemas.microsoft.com/office/drawing/2014/main" id="{F8DCC4A6-0554-45AA-9369-73FDBF494D7E}"/>
                </a:ext>
              </a:extLst>
            </p:cNvPr>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11;p73">
              <a:extLst>
                <a:ext uri="{FF2B5EF4-FFF2-40B4-BE49-F238E27FC236}">
                  <a16:creationId xmlns:a16="http://schemas.microsoft.com/office/drawing/2014/main" id="{BBB535C8-2F8C-4FAD-A024-0A13AD0B2FAC}"/>
                </a:ext>
              </a:extLst>
            </p:cNvPr>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212;p73">
              <a:extLst>
                <a:ext uri="{FF2B5EF4-FFF2-40B4-BE49-F238E27FC236}">
                  <a16:creationId xmlns:a16="http://schemas.microsoft.com/office/drawing/2014/main" id="{C6A78DB9-55B2-493B-B870-A3BCB2E7C39B}"/>
                </a:ext>
              </a:extLst>
            </p:cNvPr>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080;p73">
            <a:extLst>
              <a:ext uri="{FF2B5EF4-FFF2-40B4-BE49-F238E27FC236}">
                <a16:creationId xmlns:a16="http://schemas.microsoft.com/office/drawing/2014/main" id="{DFC16A3F-6EE5-4359-A5AB-88E5458C6775}"/>
              </a:ext>
            </a:extLst>
          </p:cNvPr>
          <p:cNvGrpSpPr/>
          <p:nvPr/>
        </p:nvGrpSpPr>
        <p:grpSpPr>
          <a:xfrm>
            <a:off x="5272118" y="1272597"/>
            <a:ext cx="430998" cy="369730"/>
            <a:chOff x="-3037625" y="3254850"/>
            <a:chExt cx="299325" cy="256775"/>
          </a:xfrm>
          <a:solidFill>
            <a:schemeClr val="tx1">
              <a:lumMod val="75000"/>
              <a:lumOff val="25000"/>
            </a:schemeClr>
          </a:solidFill>
        </p:grpSpPr>
        <p:sp>
          <p:nvSpPr>
            <p:cNvPr id="85" name="Google Shape;8081;p73">
              <a:extLst>
                <a:ext uri="{FF2B5EF4-FFF2-40B4-BE49-F238E27FC236}">
                  <a16:creationId xmlns:a16="http://schemas.microsoft.com/office/drawing/2014/main" id="{F0C1B31D-DEB3-48DD-A3ED-15CC66C8B966}"/>
                </a:ext>
              </a:extLst>
            </p:cNvPr>
            <p:cNvSpPr/>
            <p:nvPr/>
          </p:nvSpPr>
          <p:spPr>
            <a:xfrm>
              <a:off x="-3037625" y="3460400"/>
              <a:ext cx="152825" cy="51225"/>
            </a:xfrm>
            <a:custGeom>
              <a:avLst/>
              <a:gdLst/>
              <a:ahLst/>
              <a:cxnLst/>
              <a:rect l="l" t="t" r="r" b="b"/>
              <a:pathLst>
                <a:path w="6113" h="2049" extrusionOk="0">
                  <a:moveTo>
                    <a:pt x="1356" y="1"/>
                  </a:moveTo>
                  <a:cubicBezTo>
                    <a:pt x="1" y="1"/>
                    <a:pt x="1" y="2049"/>
                    <a:pt x="1356" y="2049"/>
                  </a:cubicBezTo>
                  <a:lnTo>
                    <a:pt x="4758" y="2049"/>
                  </a:lnTo>
                  <a:cubicBezTo>
                    <a:pt x="6113" y="2049"/>
                    <a:pt x="6113" y="1"/>
                    <a:pt x="47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082;p73">
              <a:extLst>
                <a:ext uri="{FF2B5EF4-FFF2-40B4-BE49-F238E27FC236}">
                  <a16:creationId xmlns:a16="http://schemas.microsoft.com/office/drawing/2014/main" id="{366D767A-CC9C-485D-8B56-B8641C28F8D9}"/>
                </a:ext>
              </a:extLst>
            </p:cNvPr>
            <p:cNvSpPr/>
            <p:nvPr/>
          </p:nvSpPr>
          <p:spPr>
            <a:xfrm>
              <a:off x="-2884825" y="3460400"/>
              <a:ext cx="146525" cy="51225"/>
            </a:xfrm>
            <a:custGeom>
              <a:avLst/>
              <a:gdLst/>
              <a:ahLst/>
              <a:cxnLst/>
              <a:rect l="l" t="t" r="r" b="b"/>
              <a:pathLst>
                <a:path w="5861" h="2049" extrusionOk="0">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083;p73">
              <a:extLst>
                <a:ext uri="{FF2B5EF4-FFF2-40B4-BE49-F238E27FC236}">
                  <a16:creationId xmlns:a16="http://schemas.microsoft.com/office/drawing/2014/main" id="{9ACA6C5C-E09E-4A3F-A3C1-5CB5C9C294BF}"/>
                </a:ext>
              </a:extLst>
            </p:cNvPr>
            <p:cNvSpPr/>
            <p:nvPr/>
          </p:nvSpPr>
          <p:spPr>
            <a:xfrm>
              <a:off x="-2909225" y="3313125"/>
              <a:ext cx="59875" cy="72475"/>
            </a:xfrm>
            <a:custGeom>
              <a:avLst/>
              <a:gdLst/>
              <a:ahLst/>
              <a:cxnLst/>
              <a:rect l="l" t="t" r="r" b="b"/>
              <a:pathLst>
                <a:path w="2395" h="2899" extrusionOk="0">
                  <a:moveTo>
                    <a:pt x="0" y="1"/>
                  </a:moveTo>
                  <a:lnTo>
                    <a:pt x="0" y="2899"/>
                  </a:lnTo>
                  <a:lnTo>
                    <a:pt x="2395" y="1450"/>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084;p73">
              <a:extLst>
                <a:ext uri="{FF2B5EF4-FFF2-40B4-BE49-F238E27FC236}">
                  <a16:creationId xmlns:a16="http://schemas.microsoft.com/office/drawing/2014/main" id="{C1F21501-CECA-4E12-B94F-7EDE003763D9}"/>
                </a:ext>
              </a:extLst>
            </p:cNvPr>
            <p:cNvSpPr/>
            <p:nvPr/>
          </p:nvSpPr>
          <p:spPr>
            <a:xfrm>
              <a:off x="-3029750" y="3254850"/>
              <a:ext cx="291450" cy="188250"/>
            </a:xfrm>
            <a:custGeom>
              <a:avLst/>
              <a:gdLst/>
              <a:ahLst/>
              <a:cxnLst/>
              <a:rect l="l" t="t" r="r" b="b"/>
              <a:pathLst>
                <a:path w="11658" h="7530" extrusionOk="0">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090;p73">
            <a:extLst>
              <a:ext uri="{FF2B5EF4-FFF2-40B4-BE49-F238E27FC236}">
                <a16:creationId xmlns:a16="http://schemas.microsoft.com/office/drawing/2014/main" id="{EBDA4F7D-E241-4BFF-A2F5-2431D1522E42}"/>
              </a:ext>
            </a:extLst>
          </p:cNvPr>
          <p:cNvGrpSpPr/>
          <p:nvPr/>
        </p:nvGrpSpPr>
        <p:grpSpPr>
          <a:xfrm>
            <a:off x="2493908" y="1258384"/>
            <a:ext cx="421927" cy="370882"/>
            <a:chOff x="-3030525" y="3973150"/>
            <a:chExt cx="293025" cy="257575"/>
          </a:xfrm>
          <a:solidFill>
            <a:schemeClr val="tx1">
              <a:lumMod val="75000"/>
              <a:lumOff val="25000"/>
            </a:schemeClr>
          </a:solidFill>
        </p:grpSpPr>
        <p:sp>
          <p:nvSpPr>
            <p:cNvPr id="90" name="Google Shape;8091;p73">
              <a:extLst>
                <a:ext uri="{FF2B5EF4-FFF2-40B4-BE49-F238E27FC236}">
                  <a16:creationId xmlns:a16="http://schemas.microsoft.com/office/drawing/2014/main" id="{5A0583B1-1647-4D12-8CFD-DE380B78C92A}"/>
                </a:ext>
              </a:extLst>
            </p:cNvPr>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092;p73">
              <a:extLst>
                <a:ext uri="{FF2B5EF4-FFF2-40B4-BE49-F238E27FC236}">
                  <a16:creationId xmlns:a16="http://schemas.microsoft.com/office/drawing/2014/main" id="{1D96AB8C-FFFE-4164-A8CC-467AE292E14E}"/>
                </a:ext>
              </a:extLst>
            </p:cNvPr>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2" name="Google Shape;7386;p71">
            <a:extLst>
              <a:ext uri="{FF2B5EF4-FFF2-40B4-BE49-F238E27FC236}">
                <a16:creationId xmlns:a16="http://schemas.microsoft.com/office/drawing/2014/main" id="{F5C04650-B8CB-4C4F-B79A-304815F15669}"/>
              </a:ext>
            </a:extLst>
          </p:cNvPr>
          <p:cNvGrpSpPr/>
          <p:nvPr/>
        </p:nvGrpSpPr>
        <p:grpSpPr>
          <a:xfrm>
            <a:off x="6063426" y="2967713"/>
            <a:ext cx="354341" cy="356205"/>
            <a:chOff x="-45673275" y="3937700"/>
            <a:chExt cx="299325" cy="300900"/>
          </a:xfrm>
          <a:solidFill>
            <a:schemeClr val="tx1">
              <a:lumMod val="75000"/>
              <a:lumOff val="25000"/>
            </a:schemeClr>
          </a:solidFill>
        </p:grpSpPr>
        <p:sp>
          <p:nvSpPr>
            <p:cNvPr id="93" name="Google Shape;7387;p71">
              <a:extLst>
                <a:ext uri="{FF2B5EF4-FFF2-40B4-BE49-F238E27FC236}">
                  <a16:creationId xmlns:a16="http://schemas.microsoft.com/office/drawing/2014/main" id="{BEF3E8F3-8ADB-412C-931B-7F5FAA238750}"/>
                </a:ext>
              </a:extLst>
            </p:cNvPr>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388;p71">
              <a:extLst>
                <a:ext uri="{FF2B5EF4-FFF2-40B4-BE49-F238E27FC236}">
                  <a16:creationId xmlns:a16="http://schemas.microsoft.com/office/drawing/2014/main" id="{674850BC-B852-44A1-B02B-2EF5C91124AC}"/>
                </a:ext>
              </a:extLst>
            </p:cNvPr>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389;p71">
              <a:extLst>
                <a:ext uri="{FF2B5EF4-FFF2-40B4-BE49-F238E27FC236}">
                  <a16:creationId xmlns:a16="http://schemas.microsoft.com/office/drawing/2014/main" id="{C29DF79B-AEC1-41DC-A7AF-72249A1C73B1}"/>
                </a:ext>
              </a:extLst>
            </p:cNvPr>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390;p71">
              <a:extLst>
                <a:ext uri="{FF2B5EF4-FFF2-40B4-BE49-F238E27FC236}">
                  <a16:creationId xmlns:a16="http://schemas.microsoft.com/office/drawing/2014/main" id="{5A8F357B-37C1-4247-B622-FB462AE6CEC5}"/>
                </a:ext>
              </a:extLst>
            </p:cNvPr>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391;p71">
              <a:extLst>
                <a:ext uri="{FF2B5EF4-FFF2-40B4-BE49-F238E27FC236}">
                  <a16:creationId xmlns:a16="http://schemas.microsoft.com/office/drawing/2014/main" id="{09125BC1-9A12-4750-BA68-73B3F89AE25F}"/>
                </a:ext>
              </a:extLst>
            </p:cNvPr>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392;p71">
              <a:extLst>
                <a:ext uri="{FF2B5EF4-FFF2-40B4-BE49-F238E27FC236}">
                  <a16:creationId xmlns:a16="http://schemas.microsoft.com/office/drawing/2014/main" id="{30142E1B-4D85-42DB-9F93-37B15954C7EA}"/>
                </a:ext>
              </a:extLst>
            </p:cNvPr>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364;p45">
            <a:extLst>
              <a:ext uri="{FF2B5EF4-FFF2-40B4-BE49-F238E27FC236}">
                <a16:creationId xmlns:a16="http://schemas.microsoft.com/office/drawing/2014/main" id="{AC299CC8-3C68-48F4-8799-4551511BD5ED}"/>
              </a:ext>
            </a:extLst>
          </p:cNvPr>
          <p:cNvSpPr txBox="1">
            <a:spLocks/>
          </p:cNvSpPr>
          <p:nvPr/>
        </p:nvSpPr>
        <p:spPr>
          <a:xfrm>
            <a:off x="6005592" y="1805181"/>
            <a:ext cx="1780500" cy="42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1400"/>
              <a:buFont typeface="Exo 2"/>
              <a:buNone/>
              <a:defRPr sz="1400" b="1" i="0" u="none" strike="noStrike" cap="none">
                <a:solidFill>
                  <a:srgbClr val="434343"/>
                </a:solidFill>
                <a:latin typeface="Exo 2"/>
                <a:ea typeface="Exo 2"/>
                <a:cs typeface="Exo 2"/>
                <a:sym typeface="Exo 2"/>
              </a:defRPr>
            </a:lvl1pPr>
            <a:lvl2pPr marR="0" lvl="1"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2pPr>
            <a:lvl3pPr marR="0" lvl="2"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3pPr>
            <a:lvl4pPr marR="0" lvl="3"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4pPr>
            <a:lvl5pPr marR="0" lvl="4"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5pPr>
            <a:lvl6pPr marR="0" lvl="5"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6pPr>
            <a:lvl7pPr marR="0" lvl="6"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7pPr>
            <a:lvl8pPr marR="0" lvl="7"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8pPr>
            <a:lvl9pPr marR="0" lvl="8" algn="l" rtl="0">
              <a:lnSpc>
                <a:spcPct val="100000"/>
              </a:lnSpc>
              <a:spcBef>
                <a:spcPts val="0"/>
              </a:spcBef>
              <a:spcAft>
                <a:spcPts val="0"/>
              </a:spcAft>
              <a:buClr>
                <a:srgbClr val="000000"/>
              </a:buClr>
              <a:buSzPts val="1400"/>
              <a:buFont typeface="Exo 2"/>
              <a:buNone/>
              <a:defRPr sz="1400" b="0" i="0" u="none" strike="noStrike" cap="none">
                <a:solidFill>
                  <a:srgbClr val="000000"/>
                </a:solidFill>
                <a:latin typeface="Exo 2"/>
                <a:ea typeface="Exo 2"/>
                <a:cs typeface="Exo 2"/>
                <a:sym typeface="Exo 2"/>
              </a:defRPr>
            </a:lvl9pPr>
          </a:lstStyle>
          <a:p>
            <a:r>
              <a:rPr lang="uk-UA" dirty="0"/>
              <a:t>Штучний</a:t>
            </a:r>
            <a:br>
              <a:rPr lang="uk-UA" dirty="0"/>
            </a:br>
            <a:r>
              <a:rPr lang="uk-UA" dirty="0"/>
              <a:t>інтелект</a:t>
            </a:r>
          </a:p>
        </p:txBody>
      </p:sp>
      <p:grpSp>
        <p:nvGrpSpPr>
          <p:cNvPr id="101" name="Google Shape;374;p45">
            <a:extLst>
              <a:ext uri="{FF2B5EF4-FFF2-40B4-BE49-F238E27FC236}">
                <a16:creationId xmlns:a16="http://schemas.microsoft.com/office/drawing/2014/main" id="{E3E9F4DC-81E8-4239-B754-7F9EE80DF46B}"/>
              </a:ext>
            </a:extLst>
          </p:cNvPr>
          <p:cNvGrpSpPr/>
          <p:nvPr/>
        </p:nvGrpSpPr>
        <p:grpSpPr>
          <a:xfrm>
            <a:off x="6740867" y="1258384"/>
            <a:ext cx="398556" cy="437717"/>
            <a:chOff x="-48233050" y="3569725"/>
            <a:chExt cx="252050" cy="299475"/>
          </a:xfrm>
        </p:grpSpPr>
        <p:sp>
          <p:nvSpPr>
            <p:cNvPr id="102" name="Google Shape;375;p45">
              <a:extLst>
                <a:ext uri="{FF2B5EF4-FFF2-40B4-BE49-F238E27FC236}">
                  <a16:creationId xmlns:a16="http://schemas.microsoft.com/office/drawing/2014/main" id="{10ED92C1-C50C-492D-AB03-C07F8AD8211C}"/>
                </a:ext>
              </a:extLst>
            </p:cNvPr>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76;p45">
              <a:extLst>
                <a:ext uri="{FF2B5EF4-FFF2-40B4-BE49-F238E27FC236}">
                  <a16:creationId xmlns:a16="http://schemas.microsoft.com/office/drawing/2014/main" id="{20855781-D7B6-43BD-80F7-2103073D1590}"/>
                </a:ext>
              </a:extLst>
            </p:cNvPr>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77;p45">
              <a:extLst>
                <a:ext uri="{FF2B5EF4-FFF2-40B4-BE49-F238E27FC236}">
                  <a16:creationId xmlns:a16="http://schemas.microsoft.com/office/drawing/2014/main" id="{5B796853-CD7B-4FB7-B4E2-BBE16B83054B}"/>
                </a:ext>
              </a:extLst>
            </p:cNvPr>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dirty="0"/>
              <a:t>Фізичний рушій</a:t>
            </a:r>
            <a:endParaRPr dirty="0"/>
          </a:p>
        </p:txBody>
      </p:sp>
      <p:sp>
        <p:nvSpPr>
          <p:cNvPr id="298" name="Google Shape;298;p43"/>
          <p:cNvSpPr txBox="1">
            <a:spLocks noGrp="1"/>
          </p:cNvSpPr>
          <p:nvPr>
            <p:ph type="ctrTitle" idx="4"/>
          </p:nvPr>
        </p:nvSpPr>
        <p:spPr>
          <a:xfrm>
            <a:off x="5908800" y="2873395"/>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sz="2000" dirty="0"/>
              <a:t>Розв’язок</a:t>
            </a:r>
            <a:endParaRPr sz="2000" dirty="0"/>
          </a:p>
        </p:txBody>
      </p:sp>
      <p:sp>
        <p:nvSpPr>
          <p:cNvPr id="299" name="Google Shape;299;p43"/>
          <p:cNvSpPr txBox="1">
            <a:spLocks noGrp="1"/>
          </p:cNvSpPr>
          <p:nvPr>
            <p:ph type="subTitle" idx="1"/>
          </p:nvPr>
        </p:nvSpPr>
        <p:spPr>
          <a:xfrm>
            <a:off x="872400" y="3116319"/>
            <a:ext cx="2052000" cy="10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sz="1600" dirty="0">
                <a:solidFill>
                  <a:schemeClr val="dk1"/>
                </a:solidFill>
              </a:rPr>
              <a:t>Застосування сил</a:t>
            </a:r>
            <a:br>
              <a:rPr lang="uk-UA" sz="1600" dirty="0">
                <a:solidFill>
                  <a:schemeClr val="dk1"/>
                </a:solidFill>
              </a:rPr>
            </a:br>
            <a:r>
              <a:rPr lang="uk-UA" sz="1600" dirty="0">
                <a:solidFill>
                  <a:schemeClr val="dk1"/>
                </a:solidFill>
              </a:rPr>
              <a:t>Оновлення позиції та швидкості</a:t>
            </a:r>
            <a:endParaRPr sz="1600" dirty="0"/>
          </a:p>
        </p:txBody>
      </p:sp>
      <p:sp>
        <p:nvSpPr>
          <p:cNvPr id="300" name="Google Shape;300;p43"/>
          <p:cNvSpPr txBox="1">
            <a:spLocks noGrp="1"/>
          </p:cNvSpPr>
          <p:nvPr>
            <p:ph type="ctrTitle"/>
          </p:nvPr>
        </p:nvSpPr>
        <p:spPr>
          <a:xfrm>
            <a:off x="561600" y="2851378"/>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sz="2000" dirty="0"/>
              <a:t>Динаміка</a:t>
            </a:r>
            <a:endParaRPr sz="2000" dirty="0"/>
          </a:p>
        </p:txBody>
      </p:sp>
      <p:sp>
        <p:nvSpPr>
          <p:cNvPr id="301" name="Google Shape;301;p43"/>
          <p:cNvSpPr txBox="1">
            <a:spLocks noGrp="1"/>
          </p:cNvSpPr>
          <p:nvPr>
            <p:ph type="subTitle" idx="5"/>
          </p:nvPr>
        </p:nvSpPr>
        <p:spPr>
          <a:xfrm>
            <a:off x="6136500" y="3183840"/>
            <a:ext cx="2218200" cy="10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sz="1600" dirty="0">
                <a:solidFill>
                  <a:schemeClr val="dk1"/>
                </a:solidFill>
              </a:rPr>
              <a:t>Вирішення колізій</a:t>
            </a:r>
          </a:p>
          <a:p>
            <a:pPr marL="0" lvl="0" indent="0" algn="ctr" rtl="0">
              <a:spcBef>
                <a:spcPts val="0"/>
              </a:spcBef>
              <a:spcAft>
                <a:spcPts val="0"/>
              </a:spcAft>
              <a:buNone/>
            </a:pPr>
            <a:r>
              <a:rPr lang="uk-UA" sz="1600" dirty="0">
                <a:solidFill>
                  <a:schemeClr val="dk1"/>
                </a:solidFill>
              </a:rPr>
              <a:t>Надання нової швидкості тілу</a:t>
            </a:r>
          </a:p>
        </p:txBody>
      </p:sp>
      <p:sp>
        <p:nvSpPr>
          <p:cNvPr id="302" name="Google Shape;302;p43"/>
          <p:cNvSpPr txBox="1">
            <a:spLocks noGrp="1"/>
          </p:cNvSpPr>
          <p:nvPr>
            <p:ph type="ctrTitle" idx="2"/>
          </p:nvPr>
        </p:nvSpPr>
        <p:spPr>
          <a:xfrm>
            <a:off x="3203423" y="2873395"/>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uk-UA" sz="2000" dirty="0"/>
              <a:t>Колізії</a:t>
            </a:r>
            <a:endParaRPr sz="2000" dirty="0"/>
          </a:p>
        </p:txBody>
      </p:sp>
      <p:sp>
        <p:nvSpPr>
          <p:cNvPr id="303" name="Google Shape;303;p43"/>
          <p:cNvSpPr txBox="1">
            <a:spLocks noGrp="1"/>
          </p:cNvSpPr>
          <p:nvPr>
            <p:ph type="subTitle" idx="3"/>
          </p:nvPr>
        </p:nvSpPr>
        <p:spPr>
          <a:xfrm>
            <a:off x="3436321" y="1816667"/>
            <a:ext cx="2314045" cy="10442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uk-UA" sz="1600" dirty="0">
                <a:solidFill>
                  <a:schemeClr val="dk1"/>
                </a:solidFill>
              </a:rPr>
              <a:t>Виявлення </a:t>
            </a:r>
            <a:br>
              <a:rPr lang="uk-UA" sz="1600" dirty="0">
                <a:solidFill>
                  <a:schemeClr val="dk1"/>
                </a:solidFill>
              </a:rPr>
            </a:br>
            <a:r>
              <a:rPr lang="uk-UA" sz="1600" dirty="0">
                <a:solidFill>
                  <a:schemeClr val="dk1"/>
                </a:solidFill>
              </a:rPr>
              <a:t>простих колізій</a:t>
            </a:r>
          </a:p>
          <a:p>
            <a:pPr marL="0" lvl="0" indent="0" algn="ctr" rtl="0">
              <a:spcBef>
                <a:spcPts val="0"/>
              </a:spcBef>
              <a:spcAft>
                <a:spcPts val="0"/>
              </a:spcAft>
              <a:buClr>
                <a:schemeClr val="dk1"/>
              </a:buClr>
              <a:buSzPts val="1100"/>
              <a:buFont typeface="Arial"/>
              <a:buNone/>
            </a:pPr>
            <a:r>
              <a:rPr lang="uk-UA" sz="1600" dirty="0">
                <a:solidFill>
                  <a:schemeClr val="dk1"/>
                </a:solidFill>
              </a:rPr>
              <a:t>Виявлення </a:t>
            </a:r>
            <a:br>
              <a:rPr lang="uk-UA" sz="1600" dirty="0">
                <a:solidFill>
                  <a:schemeClr val="dk1"/>
                </a:solidFill>
              </a:rPr>
            </a:br>
            <a:r>
              <a:rPr lang="uk-UA" sz="1600" dirty="0">
                <a:solidFill>
                  <a:schemeClr val="dk1"/>
                </a:solidFill>
              </a:rPr>
              <a:t>складних колізії</a:t>
            </a:r>
            <a:endParaRPr sz="1400" dirty="0"/>
          </a:p>
        </p:txBody>
      </p:sp>
      <p:cxnSp>
        <p:nvCxnSpPr>
          <p:cNvPr id="304" name="Google Shape;304;p43"/>
          <p:cNvCxnSpPr/>
          <p:nvPr/>
        </p:nvCxnSpPr>
        <p:spPr>
          <a:xfrm>
            <a:off x="3235200" y="2186175"/>
            <a:ext cx="0" cy="1647600"/>
          </a:xfrm>
          <a:prstGeom prst="straightConnector1">
            <a:avLst/>
          </a:prstGeom>
          <a:noFill/>
          <a:ln w="9525" cap="flat" cmpd="sng">
            <a:solidFill>
              <a:srgbClr val="595959"/>
            </a:solidFill>
            <a:prstDash val="solid"/>
            <a:round/>
            <a:headEnd type="none" w="med" len="med"/>
            <a:tailEnd type="none" w="med" len="med"/>
          </a:ln>
        </p:spPr>
      </p:cxnSp>
      <p:cxnSp>
        <p:nvCxnSpPr>
          <p:cNvPr id="305" name="Google Shape;305;p43"/>
          <p:cNvCxnSpPr/>
          <p:nvPr/>
        </p:nvCxnSpPr>
        <p:spPr>
          <a:xfrm>
            <a:off x="5908800" y="2186175"/>
            <a:ext cx="0" cy="1647600"/>
          </a:xfrm>
          <a:prstGeom prst="straightConnector1">
            <a:avLst/>
          </a:prstGeom>
          <a:noFill/>
          <a:ln w="9525" cap="flat" cmpd="sng">
            <a:solidFill>
              <a:srgbClr val="595959"/>
            </a:solidFill>
            <a:prstDash val="solid"/>
            <a:round/>
            <a:headEnd type="none" w="med" len="med"/>
            <a:tailEnd type="none" w="med" len="med"/>
          </a:ln>
        </p:spPr>
      </p:cxnSp>
      <p:grpSp>
        <p:nvGrpSpPr>
          <p:cNvPr id="45" name="Google Shape;5250;p67">
            <a:extLst>
              <a:ext uri="{FF2B5EF4-FFF2-40B4-BE49-F238E27FC236}">
                <a16:creationId xmlns:a16="http://schemas.microsoft.com/office/drawing/2014/main" id="{AD17E6CB-6AAB-4100-AE2E-469912E696CB}"/>
              </a:ext>
            </a:extLst>
          </p:cNvPr>
          <p:cNvGrpSpPr/>
          <p:nvPr/>
        </p:nvGrpSpPr>
        <p:grpSpPr>
          <a:xfrm>
            <a:off x="4208847" y="3465870"/>
            <a:ext cx="736943" cy="708521"/>
            <a:chOff x="3854700" y="249750"/>
            <a:chExt cx="500425" cy="481125"/>
          </a:xfrm>
          <a:solidFill>
            <a:schemeClr val="tx1">
              <a:lumMod val="65000"/>
              <a:lumOff val="35000"/>
            </a:schemeClr>
          </a:solidFill>
        </p:grpSpPr>
        <p:sp>
          <p:nvSpPr>
            <p:cNvPr id="46" name="Google Shape;5251;p67">
              <a:extLst>
                <a:ext uri="{FF2B5EF4-FFF2-40B4-BE49-F238E27FC236}">
                  <a16:creationId xmlns:a16="http://schemas.microsoft.com/office/drawing/2014/main" id="{FACCD73C-BCAF-4B5C-9DFF-1AC366FBE95C}"/>
                </a:ext>
              </a:extLst>
            </p:cNvPr>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5252;p67">
              <a:extLst>
                <a:ext uri="{FF2B5EF4-FFF2-40B4-BE49-F238E27FC236}">
                  <a16:creationId xmlns:a16="http://schemas.microsoft.com/office/drawing/2014/main" id="{9F67E757-D207-41CF-B5B7-4324C616B579}"/>
                </a:ext>
              </a:extLst>
            </p:cNvPr>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5253;p67">
              <a:extLst>
                <a:ext uri="{FF2B5EF4-FFF2-40B4-BE49-F238E27FC236}">
                  <a16:creationId xmlns:a16="http://schemas.microsoft.com/office/drawing/2014/main" id="{1FCE08F0-329A-493F-850D-B83572D24BF3}"/>
                </a:ext>
              </a:extLst>
            </p:cNvPr>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5254;p67">
              <a:extLst>
                <a:ext uri="{FF2B5EF4-FFF2-40B4-BE49-F238E27FC236}">
                  <a16:creationId xmlns:a16="http://schemas.microsoft.com/office/drawing/2014/main" id="{5185EFAD-541B-42FB-B960-A2213F2A27C7}"/>
                </a:ext>
              </a:extLst>
            </p:cNvPr>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5255;p67">
              <a:extLst>
                <a:ext uri="{FF2B5EF4-FFF2-40B4-BE49-F238E27FC236}">
                  <a16:creationId xmlns:a16="http://schemas.microsoft.com/office/drawing/2014/main" id="{117B6586-0971-4D0B-8643-67E7E749C186}"/>
                </a:ext>
              </a:extLst>
            </p:cNvPr>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5256;p67">
              <a:extLst>
                <a:ext uri="{FF2B5EF4-FFF2-40B4-BE49-F238E27FC236}">
                  <a16:creationId xmlns:a16="http://schemas.microsoft.com/office/drawing/2014/main" id="{7F782EFA-D871-47EB-8D4B-1004C8670838}"/>
                </a:ext>
              </a:extLst>
            </p:cNvPr>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5257;p67">
              <a:extLst>
                <a:ext uri="{FF2B5EF4-FFF2-40B4-BE49-F238E27FC236}">
                  <a16:creationId xmlns:a16="http://schemas.microsoft.com/office/drawing/2014/main" id="{52E0A57C-0E71-4E2E-BCF4-E61722358A5C}"/>
                </a:ext>
              </a:extLst>
            </p:cNvPr>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5258;p67">
              <a:extLst>
                <a:ext uri="{FF2B5EF4-FFF2-40B4-BE49-F238E27FC236}">
                  <a16:creationId xmlns:a16="http://schemas.microsoft.com/office/drawing/2014/main" id="{974B7E6D-A846-408B-AB49-E7CCCC2F134B}"/>
                </a:ext>
              </a:extLst>
            </p:cNvPr>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4" name="Google Shape;5280;p67">
            <a:extLst>
              <a:ext uri="{FF2B5EF4-FFF2-40B4-BE49-F238E27FC236}">
                <a16:creationId xmlns:a16="http://schemas.microsoft.com/office/drawing/2014/main" id="{127198B4-E998-48FF-A835-926795091651}"/>
              </a:ext>
            </a:extLst>
          </p:cNvPr>
          <p:cNvGrpSpPr/>
          <p:nvPr/>
        </p:nvGrpSpPr>
        <p:grpSpPr>
          <a:xfrm>
            <a:off x="1607369" y="1919464"/>
            <a:ext cx="712313" cy="709590"/>
            <a:chOff x="2085450" y="842250"/>
            <a:chExt cx="483700" cy="481850"/>
          </a:xfrm>
          <a:solidFill>
            <a:schemeClr val="tx1">
              <a:lumMod val="65000"/>
              <a:lumOff val="35000"/>
            </a:schemeClr>
          </a:solidFill>
        </p:grpSpPr>
        <p:sp>
          <p:nvSpPr>
            <p:cNvPr id="55" name="Google Shape;5281;p67">
              <a:extLst>
                <a:ext uri="{FF2B5EF4-FFF2-40B4-BE49-F238E27FC236}">
                  <a16:creationId xmlns:a16="http://schemas.microsoft.com/office/drawing/2014/main" id="{FA1D8515-BD6D-40C1-B20B-A2A650520CA3}"/>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 name="Google Shape;5282;p67">
              <a:extLst>
                <a:ext uri="{FF2B5EF4-FFF2-40B4-BE49-F238E27FC236}">
                  <a16:creationId xmlns:a16="http://schemas.microsoft.com/office/drawing/2014/main" id="{DAB77E9C-2275-4935-A143-B120093CF24A}"/>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 name="Google Shape;5283;p67">
              <a:extLst>
                <a:ext uri="{FF2B5EF4-FFF2-40B4-BE49-F238E27FC236}">
                  <a16:creationId xmlns:a16="http://schemas.microsoft.com/office/drawing/2014/main" id="{F2CEFDAE-F750-4BA9-8152-CC3429874776}"/>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8" name="Google Shape;5284;p67">
            <a:extLst>
              <a:ext uri="{FF2B5EF4-FFF2-40B4-BE49-F238E27FC236}">
                <a16:creationId xmlns:a16="http://schemas.microsoft.com/office/drawing/2014/main" id="{72441E0A-6D56-4166-B3C1-DD3386F77C96}"/>
              </a:ext>
            </a:extLst>
          </p:cNvPr>
          <p:cNvGrpSpPr/>
          <p:nvPr/>
        </p:nvGrpSpPr>
        <p:grpSpPr>
          <a:xfrm>
            <a:off x="6824319" y="1831399"/>
            <a:ext cx="709663" cy="709552"/>
            <a:chOff x="2685825" y="840375"/>
            <a:chExt cx="481900" cy="481825"/>
          </a:xfrm>
          <a:solidFill>
            <a:schemeClr val="tx1">
              <a:lumMod val="65000"/>
              <a:lumOff val="35000"/>
            </a:schemeClr>
          </a:solidFill>
        </p:grpSpPr>
        <p:sp>
          <p:nvSpPr>
            <p:cNvPr id="59" name="Google Shape;5285;p67">
              <a:extLst>
                <a:ext uri="{FF2B5EF4-FFF2-40B4-BE49-F238E27FC236}">
                  <a16:creationId xmlns:a16="http://schemas.microsoft.com/office/drawing/2014/main" id="{053D0686-3577-4479-8CFF-FC3BA7D88574}"/>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 name="Google Shape;5286;p67">
              <a:extLst>
                <a:ext uri="{FF2B5EF4-FFF2-40B4-BE49-F238E27FC236}">
                  <a16:creationId xmlns:a16="http://schemas.microsoft.com/office/drawing/2014/main" id="{DA1B5DBC-D1A9-494A-9177-2D96857CBD6F}"/>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572</Words>
  <Application>Microsoft Office PowerPoint</Application>
  <PresentationFormat>Экран (16:9)</PresentationFormat>
  <Paragraphs>109</Paragraphs>
  <Slides>17</Slides>
  <Notes>17</Notes>
  <HiddenSlides>0</HiddenSlides>
  <MMClips>1</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17</vt:i4>
      </vt:variant>
    </vt:vector>
  </HeadingPairs>
  <TitlesOfParts>
    <vt:vector size="24" baseType="lpstr">
      <vt:lpstr>Arial</vt:lpstr>
      <vt:lpstr>Roboto Condensed Light</vt:lpstr>
      <vt:lpstr>Nunito Light</vt:lpstr>
      <vt:lpstr>Exo 2</vt:lpstr>
      <vt:lpstr>Quattrocento Sans</vt:lpstr>
      <vt:lpstr>Fira Sans Extra Condensed Medium</vt:lpstr>
      <vt:lpstr>Tech Newsletter XL by Slidesgo</vt:lpstr>
      <vt:lpstr>РОЗРОБКА ІГРОВОГО РУШІЯ  З ФІЗИЧНОЮ СИМУЛЯЦІЄЮ ЧАСТОК </vt:lpstr>
      <vt:lpstr>Мета</vt:lpstr>
      <vt:lpstr>Цілі</vt:lpstr>
      <vt:lpstr>Актуальність роботи</vt:lpstr>
      <vt:lpstr>Ігровий рушій</vt:lpstr>
      <vt:lpstr>Ігровий рушій</vt:lpstr>
      <vt:lpstr>Ігровий рушій</vt:lpstr>
      <vt:lpstr>Ігровий рушій</vt:lpstr>
      <vt:lpstr>Фізичний рушій</vt:lpstr>
      <vt:lpstr>Фізичний рушій</vt:lpstr>
      <vt:lpstr>Фізичний рушій</vt:lpstr>
      <vt:lpstr>Фізичний рушій</vt:lpstr>
      <vt:lpstr>Розробка</vt:lpstr>
      <vt:lpstr>Проект</vt:lpstr>
      <vt:lpstr>Подальший розвиток:</vt:lpstr>
      <vt:lpstr>Висновки</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NEWSLETTER</dc:title>
  <dc:creator>Maxi Shatohin</dc:creator>
  <cp:lastModifiedBy>Maxi Shatohin</cp:lastModifiedBy>
  <cp:revision>26</cp:revision>
  <dcterms:modified xsi:type="dcterms:W3CDTF">2021-05-28T07:29:25Z</dcterms:modified>
</cp:coreProperties>
</file>