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12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61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8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6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6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20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1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83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56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8052" y="190830"/>
            <a:ext cx="8825948" cy="383253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5400" dirty="0"/>
              <a:t>RETRIEVE: 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err="1" smtClean="0"/>
              <a:t>Coreset</a:t>
            </a:r>
            <a:r>
              <a:rPr lang="en-US" altLang="ja-JP" sz="5400" dirty="0" smtClean="0"/>
              <a:t> </a:t>
            </a:r>
            <a:r>
              <a:rPr lang="en-US" altLang="ja-JP" sz="5400" dirty="0"/>
              <a:t>Selection for Efficient </a:t>
            </a:r>
            <a:r>
              <a:rPr lang="en-US" altLang="ja-JP" sz="5400" dirty="0" smtClean="0"/>
              <a:t>and</a:t>
            </a:r>
            <a:r>
              <a:rPr lang="ja-JP" altLang="en-US" sz="5400" dirty="0"/>
              <a:t> </a:t>
            </a:r>
            <a:r>
              <a:rPr lang="en-US" altLang="ja-JP" sz="5400" dirty="0" smtClean="0"/>
              <a:t>Robust </a:t>
            </a:r>
            <a:r>
              <a:rPr lang="en-US" altLang="ja-JP" sz="5400" dirty="0"/>
              <a:t>Semi-Supervised Learning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6637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５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．アクティブラーニングの実験結果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1352749"/>
            <a:ext cx="7999012" cy="2897475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3228824" y="1750611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826441" y="4391358"/>
            <a:ext cx="4029987" cy="11766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GLISTER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はインバランスデータにも強い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964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６．追加検証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0" y="774936"/>
            <a:ext cx="7249537" cy="201958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56" y="2681691"/>
            <a:ext cx="7411484" cy="206721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78" y="4764806"/>
            <a:ext cx="726858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１．課題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72" name="グループ化 71"/>
          <p:cNvGrpSpPr/>
          <p:nvPr/>
        </p:nvGrpSpPr>
        <p:grpSpPr>
          <a:xfrm>
            <a:off x="1455804" y="3388094"/>
            <a:ext cx="6029446" cy="3031145"/>
            <a:chOff x="1455805" y="2911016"/>
            <a:chExt cx="6029446" cy="3031145"/>
          </a:xfrm>
        </p:grpSpPr>
        <p:sp>
          <p:nvSpPr>
            <p:cNvPr id="3" name="円/楕円 2"/>
            <p:cNvSpPr/>
            <p:nvPr/>
          </p:nvSpPr>
          <p:spPr>
            <a:xfrm>
              <a:off x="2505742" y="375509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2870793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945222" y="385787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491567" y="4187485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2243475" y="46198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2629790" y="463759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016105" y="464113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60926" y="5027451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2381696" y="5048709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053862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2110572" y="385787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706552" y="395355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808442" y="3595605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137152" y="342904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821176" y="349991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264197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3333304" y="384724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1839448" y="46198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002466" y="4999111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579851" y="431861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3193314" y="3530038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465866" y="331384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591356" y="499025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3162322" y="500261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382923" y="465710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455805" y="46836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6359978" y="377456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6725029" y="4267204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799458" y="387734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6345803" y="4206952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6097711" y="46393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6484026" y="465706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6870341" y="466060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6615162" y="5046918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6235932" y="5068176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5908098" y="426720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5964808" y="387734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560788" y="3973017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5662678" y="3615072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5991388" y="344850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6675412" y="351938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7118433" y="4267204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7187540" y="386670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5693684" y="46393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5856702" y="5018578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5434087" y="433807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7047550" y="3549505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6320102" y="333331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5445592" y="5009720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016558" y="502208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7237159" y="4676567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5310041" y="47031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685160" y="5572829"/>
              <a:ext cx="1612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Unlabeled</a:t>
              </a:r>
              <a:r>
                <a:rPr lang="en-US" altLang="ja-JP" dirty="0" smtClean="0"/>
                <a:t> </a:t>
              </a:r>
              <a:r>
                <a:rPr lang="en-US" altLang="ja-JP" dirty="0" smtClean="0"/>
                <a:t>data</a:t>
              </a:r>
              <a:endParaRPr lang="ja-JP" altLang="en-US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5505619" y="5528594"/>
              <a:ext cx="1612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Unlabeled</a:t>
              </a:r>
              <a:r>
                <a:rPr lang="en-US" altLang="ja-JP" dirty="0" smtClean="0"/>
                <a:t> </a:t>
              </a:r>
              <a:r>
                <a:rPr lang="en-US" altLang="ja-JP" dirty="0" smtClean="0"/>
                <a:t>data</a:t>
              </a:r>
              <a:endParaRPr lang="ja-JP" altLang="en-US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801529" y="2911016"/>
              <a:ext cx="9931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err="1" smtClean="0">
                  <a:solidFill>
                    <a:schemeClr val="accent2">
                      <a:lumMod val="75000"/>
                    </a:schemeClr>
                  </a:solidFill>
                </a:rPr>
                <a:t>Coresets</a:t>
              </a:r>
              <a:endParaRPr lang="ja-JP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1" name="直線矢印コネクタ 60"/>
            <p:cNvCxnSpPr>
              <a:stCxn id="57" idx="3"/>
            </p:cNvCxnSpPr>
            <p:nvPr/>
          </p:nvCxnSpPr>
          <p:spPr>
            <a:xfrm>
              <a:off x="5794686" y="3095682"/>
              <a:ext cx="692879" cy="827777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>
              <a:stCxn id="57" idx="3"/>
            </p:cNvCxnSpPr>
            <p:nvPr/>
          </p:nvCxnSpPr>
          <p:spPr>
            <a:xfrm>
              <a:off x="5794686" y="3095682"/>
              <a:ext cx="235236" cy="132358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>
              <a:stCxn id="57" idx="3"/>
            </p:cNvCxnSpPr>
            <p:nvPr/>
          </p:nvCxnSpPr>
          <p:spPr>
            <a:xfrm>
              <a:off x="5794686" y="3095682"/>
              <a:ext cx="1199701" cy="169325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ストライプ矢印 69"/>
            <p:cNvSpPr/>
            <p:nvPr/>
          </p:nvSpPr>
          <p:spPr>
            <a:xfrm>
              <a:off x="3960585" y="3607293"/>
              <a:ext cx="802733" cy="1340432"/>
            </a:xfrm>
            <a:prstGeom prst="strip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タイトル 1"/>
          <p:cNvSpPr txBox="1">
            <a:spLocks/>
          </p:cNvSpPr>
          <p:nvPr/>
        </p:nvSpPr>
        <p:spPr>
          <a:xfrm>
            <a:off x="276447" y="804846"/>
            <a:ext cx="8793974" cy="24402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の半教師有り学習では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、大量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を使用し学習するために、</a:t>
            </a:r>
            <a:r>
              <a:rPr lang="ja-JP" altLang="en-US" sz="1800" strike="sngStrike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データの用意と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学習に膨大なコストを要する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大量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ラベル無し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から、より効果的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ラベル無し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18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（コアセット）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を探し出すことによって、より効果的で高速な学習を行うことができないか。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1402416" y="4182262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1071568" y="4175446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1243569" y="3898992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5230533" y="4130866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4899685" y="4124050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5071686" y="3847596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695860" y="3461087"/>
            <a:ext cx="134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labeled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7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．目的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>
          <a:xfrm>
            <a:off x="276447" y="804846"/>
            <a:ext cx="8793974" cy="602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RETRIEVE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、以下の４点を目的とし、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8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効果的なコアセットを見つけ出すこと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による解決を目指した。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タイトル 1"/>
          <p:cNvSpPr txBox="1">
            <a:spLocks/>
          </p:cNvSpPr>
          <p:nvPr/>
        </p:nvSpPr>
        <p:spPr>
          <a:xfrm>
            <a:off x="705648" y="2068002"/>
            <a:ext cx="8364773" cy="970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精度を犠牲にすることの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ない半教師あり学習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時間の短縮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タイトル 1"/>
          <p:cNvSpPr txBox="1">
            <a:spLocks/>
          </p:cNvSpPr>
          <p:nvPr/>
        </p:nvSpPr>
        <p:spPr>
          <a:xfrm>
            <a:off x="705648" y="3632421"/>
            <a:ext cx="8364773" cy="2720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strike="sngStrike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ラベル付けコストの削減</a:t>
            </a:r>
            <a:endParaRPr lang="en-US" altLang="ja-JP" sz="2400" strike="sngStrike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ノイズの多いラベルの削除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クラス間アンバランスの解決</a:t>
            </a:r>
            <a:endParaRPr lang="ja-JP" altLang="en-US" sz="2400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76447" y="33315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加えて、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792618" y="3792974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ラベル有りデータは既に存在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いる前提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75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．効能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58210" y="1184729"/>
            <a:ext cx="78275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RETRIEVE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は従来の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と比較して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精度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の劣化を最小限に抑えながら</a:t>
            </a:r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約</a:t>
            </a:r>
            <a:r>
              <a:rPr lang="en-US" altLang="ja-JP" sz="28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倍の高速化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達成</a:t>
            </a:r>
            <a:endParaRPr lang="en-US" altLang="ja-JP" sz="2000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アンバランス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OOD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データの場合には、最新鋭の（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SOTA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）ロバスト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SSL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アルゴリズムと比較して約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倍の高速化を</a:t>
            </a:r>
            <a:r>
              <a:rPr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達成</a:t>
            </a:r>
            <a:endParaRPr lang="ja-JP" altLang="en-US" sz="2000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1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４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方法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>
          <a:xfrm>
            <a:off x="276446" y="804846"/>
            <a:ext cx="8223497" cy="10355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RETRIEVE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は、半教師有り学習のラベル無しデータの、コアセット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の探索と、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コアセットと教師有りデータを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用いたモデルのパラメータ更新を交互に行う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761773" y="2522868"/>
            <a:ext cx="4174436" cy="3554236"/>
            <a:chOff x="1510747" y="1741997"/>
            <a:chExt cx="5871896" cy="44441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2698494" y="3739102"/>
                  <a:ext cx="4362265" cy="65068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𝐺𝑟𝑒𝑒𝑑𝑦𝑆</m:t>
                        </m:r>
                        <m:r>
                          <a:rPr lang="en-US" altLang="ja-JP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𝑒𝑙𝑒𝑐𝑡𝑖𝑜𝑛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ja-JP" altLang="en-US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94" y="3739102"/>
                  <a:ext cx="4362265" cy="650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2698494" y="4765482"/>
                  <a:ext cx="4362263" cy="6506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ja-JP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𝐹𝑖𝑡</m:t>
                        </m:r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  <m:r>
                              <a:rPr lang="en-US" altLang="ja-JP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94" y="4765482"/>
                  <a:ext cx="4362263" cy="650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2698494" y="1741997"/>
                  <a:ext cx="4362263" cy="96939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ja-JP" alt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𝒰</m:t>
                      </m:r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ja-JP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: </a:t>
                  </a:r>
                  <a:r>
                    <a:rPr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ラベル有り</a:t>
                  </a:r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データ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ja-JP" alt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(0)</m:t>
                          </m:r>
                        </m:sup>
                      </m:sSup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：初期のモデルのパラメータ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(0)</m:t>
                          </m:r>
                        </m:sup>
                      </m:sSup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：初期の</a:t>
                  </a:r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コアセット（教師なし）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94" y="1741997"/>
                  <a:ext cx="4362263" cy="9693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正方形/長方形 4"/>
            <p:cNvSpPr/>
            <p:nvPr/>
          </p:nvSpPr>
          <p:spPr>
            <a:xfrm>
              <a:off x="2242269" y="3466769"/>
              <a:ext cx="5082371" cy="22343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7" name="直線矢印コネクタ 16"/>
            <p:cNvCxnSpPr>
              <a:stCxn id="11" idx="2"/>
              <a:endCxn id="8" idx="0"/>
            </p:cNvCxnSpPr>
            <p:nvPr/>
          </p:nvCxnSpPr>
          <p:spPr>
            <a:xfrm>
              <a:off x="4879627" y="2711395"/>
              <a:ext cx="0" cy="10277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8" idx="2"/>
              <a:endCxn id="9" idx="0"/>
            </p:cNvCxnSpPr>
            <p:nvPr/>
          </p:nvCxnSpPr>
          <p:spPr>
            <a:xfrm>
              <a:off x="4879627" y="4389782"/>
              <a:ext cx="0" cy="375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カギ線コネクタ 23"/>
            <p:cNvCxnSpPr>
              <a:stCxn id="9" idx="2"/>
            </p:cNvCxnSpPr>
            <p:nvPr/>
          </p:nvCxnSpPr>
          <p:spPr>
            <a:xfrm rot="5400000">
              <a:off x="2810214" y="4116702"/>
              <a:ext cx="769954" cy="336887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カギ線コネクタ 26"/>
            <p:cNvCxnSpPr/>
            <p:nvPr/>
          </p:nvCxnSpPr>
          <p:spPr>
            <a:xfrm rot="5400000" flipH="1" flipV="1">
              <a:off x="1687517" y="2994008"/>
              <a:ext cx="3015340" cy="3368879"/>
            </a:xfrm>
            <a:prstGeom prst="bentConnector3">
              <a:avLst>
                <a:gd name="adj1" fmla="val 997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正方形/長方形 30"/>
            <p:cNvSpPr/>
            <p:nvPr/>
          </p:nvSpPr>
          <p:spPr>
            <a:xfrm>
              <a:off x="6195878" y="3068404"/>
              <a:ext cx="1186765" cy="362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 epoch</a:t>
              </a:r>
              <a:endParaRPr lang="ja-JP" altLang="en-US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5679227" y="1649950"/>
                <a:ext cx="60003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7" y="1649950"/>
                <a:ext cx="600036" cy="380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/>
              <p:cNvSpPr/>
              <p:nvPr/>
            </p:nvSpPr>
            <p:spPr>
              <a:xfrm>
                <a:off x="7481139" y="1696069"/>
                <a:ext cx="60747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39" y="1696069"/>
                <a:ext cx="607474" cy="380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1747" y="2122998"/>
            <a:ext cx="2757366" cy="4353976"/>
          </a:xfrm>
          <a:prstGeom prst="rect">
            <a:avLst/>
          </a:prstGeom>
        </p:spPr>
      </p:pic>
      <p:cxnSp>
        <p:nvCxnSpPr>
          <p:cNvPr id="40" name="直線矢印コネクタ 39"/>
          <p:cNvCxnSpPr/>
          <p:nvPr/>
        </p:nvCxnSpPr>
        <p:spPr>
          <a:xfrm flipH="1">
            <a:off x="8499943" y="2146852"/>
            <a:ext cx="23853" cy="41982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5360917" y="2813899"/>
            <a:ext cx="1055097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Unlabeled data</a:t>
            </a:r>
            <a:endParaRPr lang="ja-JP" altLang="en-US" sz="11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360917" y="3951733"/>
            <a:ext cx="1055097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Unlabeled data</a:t>
            </a:r>
            <a:endParaRPr lang="ja-JP" altLang="en-US" sz="11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360917" y="5089567"/>
            <a:ext cx="1055097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Unlabeled data</a:t>
            </a:r>
            <a:endParaRPr lang="ja-JP" altLang="en-US" sz="11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0917" y="6234963"/>
            <a:ext cx="1055097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Unlabeled data</a:t>
            </a:r>
            <a:endParaRPr lang="ja-JP" altLang="en-US" sz="1100" dirty="0"/>
          </a:p>
        </p:txBody>
      </p:sp>
      <p:sp>
        <p:nvSpPr>
          <p:cNvPr id="4" name="円/楕円 3"/>
          <p:cNvSpPr/>
          <p:nvPr/>
        </p:nvSpPr>
        <p:spPr>
          <a:xfrm>
            <a:off x="5511230" y="2234017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402891" y="2234017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450455" y="2120920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538536" y="3371953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5430197" y="3371953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477761" y="3258856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5528948" y="4495986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5420609" y="4495986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5468173" y="4382889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523613" y="5589370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415274" y="5589370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462838" y="5476273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727702" y="1860724"/>
            <a:ext cx="891591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labeled data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5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4" descr="鉛筆（えんぴつ）・筆記用具02 | フリー素材ドットコム"/>
          <p:cNvPicPr>
            <a:picLocks noChangeAspect="1" noChangeArrowheads="1"/>
          </p:cNvPicPr>
          <p:nvPr/>
        </p:nvPicPr>
        <p:blipFill rotWithShape="1"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9" t="15943" b="27837"/>
          <a:stretch/>
        </p:blipFill>
        <p:spPr bwMode="auto">
          <a:xfrm>
            <a:off x="6909683" y="5605670"/>
            <a:ext cx="2234317" cy="116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１．コアセットの選択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" name="テキスト ボックス 1023"/>
              <p:cNvSpPr txBox="1"/>
              <p:nvPr/>
            </p:nvSpPr>
            <p:spPr>
              <a:xfrm>
                <a:off x="531636" y="3393227"/>
                <a:ext cx="3661836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kumimoji="1" lang="ja-JP" alt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𝒰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|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ja-JP" sz="2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b="0" i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argm</m:t>
                                  </m:r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  <m:lim>
                                  <m:r>
                                    <a:rPr kumimoji="1" lang="ja-JP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func>
                          <m:r>
                            <a:rPr kumimoji="1"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24" name="テキスト ボックス 10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36" y="3393227"/>
                <a:ext cx="3661836" cy="494238"/>
              </a:xfrm>
              <a:prstGeom prst="rect">
                <a:avLst/>
              </a:prstGeom>
              <a:blipFill rotWithShape="0">
                <a:blip r:embed="rId3"/>
                <a:stretch>
                  <a:fillRect l="-499" t="-1235" r="-199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テキスト ボックス 1024"/>
              <p:cNvSpPr txBox="1"/>
              <p:nvPr/>
            </p:nvSpPr>
            <p:spPr>
              <a:xfrm>
                <a:off x="566247" y="4999890"/>
                <a:ext cx="305904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025" name="テキスト ボックス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7" y="4999890"/>
                <a:ext cx="3059043" cy="262892"/>
              </a:xfrm>
              <a:prstGeom prst="rect">
                <a:avLst/>
              </a:prstGeom>
              <a:blipFill rotWithShape="0">
                <a:blip r:embed="rId4"/>
                <a:stretch>
                  <a:fillRect l="-996" t="-2326" r="-1394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テキスト ボックス 176"/>
              <p:cNvSpPr txBox="1"/>
              <p:nvPr/>
            </p:nvSpPr>
            <p:spPr>
              <a:xfrm>
                <a:off x="828639" y="5454144"/>
                <a:ext cx="359085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77" name="テキスト ボックス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39" y="5454144"/>
                <a:ext cx="3590855" cy="282641"/>
              </a:xfrm>
              <a:prstGeom prst="rect">
                <a:avLst/>
              </a:prstGeom>
              <a:blipFill rotWithShape="0">
                <a:blip r:embed="rId5"/>
                <a:stretch>
                  <a:fillRect l="-679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テキスト ボックス 177"/>
              <p:cNvSpPr txBox="1"/>
              <p:nvPr/>
            </p:nvSpPr>
            <p:spPr>
              <a:xfrm>
                <a:off x="678106" y="5996328"/>
                <a:ext cx="2835327" cy="51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ja-JP" sz="20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ja-JP" sz="20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kumimoji="1" lang="ja-JP" alt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𝒰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|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8" name="テキスト ボックス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06" y="5996328"/>
                <a:ext cx="2835327" cy="514180"/>
              </a:xfrm>
              <a:prstGeom prst="rect">
                <a:avLst/>
              </a:prstGeom>
              <a:blipFill rotWithShape="0">
                <a:blip r:embed="rId6"/>
                <a:stretch>
                  <a:fillRect l="-1505" t="-2381" r="-2796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テキスト ボックス 178"/>
              <p:cNvSpPr txBox="1"/>
              <p:nvPr/>
            </p:nvSpPr>
            <p:spPr>
              <a:xfrm>
                <a:off x="4658875" y="3793041"/>
                <a:ext cx="4339458" cy="110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</m:oMath>
                  </m:oMathPara>
                </a14:m>
                <a:endParaRPr kumimoji="1" lang="en-US" altLang="ja-JP" sz="16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9" name="テキスト ボックス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875" y="3793041"/>
                <a:ext cx="4339458" cy="11092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5403556" y="3081562"/>
                <a:ext cx="2281907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ja-JP" altLang="en-US" sz="1600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56" y="3081562"/>
                <a:ext cx="2281907" cy="625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" name="正方形/長方形 1026"/>
          <p:cNvSpPr/>
          <p:nvPr/>
        </p:nvSpPr>
        <p:spPr>
          <a:xfrm>
            <a:off x="297849" y="2881728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ラベル有りデータ</a:t>
            </a:r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の損失関数が最小になる</a:t>
            </a:r>
            <a:endParaRPr lang="en-US" altLang="ja-JP" sz="1400" dirty="0" smtClean="0">
              <a:solidFill>
                <a:schemeClr val="accent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コアセットを探す</a:t>
            </a:r>
            <a:endParaRPr lang="ja-JP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正方形/長方形 1027"/>
          <p:cNvSpPr/>
          <p:nvPr/>
        </p:nvSpPr>
        <p:spPr>
          <a:xfrm>
            <a:off x="297849" y="1001747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一般的な半教師有り学習の損失関数</a:t>
            </a:r>
            <a:endParaRPr lang="ja-JP" altLang="en-US" sz="1400" dirty="0"/>
          </a:p>
        </p:txBody>
      </p:sp>
      <p:sp>
        <p:nvSpPr>
          <p:cNvPr id="183" name="正方形/長方形 182"/>
          <p:cNvSpPr/>
          <p:nvPr/>
        </p:nvSpPr>
        <p:spPr>
          <a:xfrm>
            <a:off x="245960" y="4022640"/>
            <a:ext cx="41344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モデルの最良のパラメータは、一気に取得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できないので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、ステップごとによいパラメータを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逐次的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に求めていく（近似）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30" name="直線コネクタ 1029"/>
          <p:cNvCxnSpPr/>
          <p:nvPr/>
        </p:nvCxnSpPr>
        <p:spPr>
          <a:xfrm>
            <a:off x="4645516" y="988328"/>
            <a:ext cx="0" cy="5510253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正方形/長方形 185"/>
          <p:cNvSpPr/>
          <p:nvPr/>
        </p:nvSpPr>
        <p:spPr>
          <a:xfrm>
            <a:off x="4859871" y="1783038"/>
            <a:ext cx="41384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最良のコアセットもまた、一気に取得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できないので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、ステップごとによいコアセットを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逐次的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に求めていく（近似）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ここで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は、関数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の計算量を減らすために、テイラー展開の近似式を利用する。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1" name="正方形/長方形 1030"/>
          <p:cNvSpPr/>
          <p:nvPr/>
        </p:nvSpPr>
        <p:spPr>
          <a:xfrm>
            <a:off x="4910608" y="5213565"/>
            <a:ext cx="4087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最良のコアセットを逐次的に求める方法として、</a:t>
            </a:r>
            <a:r>
              <a:rPr lang="ja-JP" altLang="en-US" sz="1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貪欲法（</a:t>
            </a:r>
            <a:r>
              <a:rPr lang="en-US" altLang="ja-JP" sz="1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Greedy</a:t>
            </a:r>
            <a:r>
              <a:rPr lang="ja-JP" altLang="en-US" sz="1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法）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を採用する。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00056" y="1497038"/>
                <a:ext cx="2824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𝒰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6" y="1497038"/>
                <a:ext cx="282429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24" t="-4444" r="-280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783372" y="1867746"/>
                <a:ext cx="357277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𝒰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72" y="1867746"/>
                <a:ext cx="3572773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24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４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１．教師ありデータの実験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73999"/>
              </p:ext>
            </p:extLst>
          </p:nvPr>
        </p:nvGraphicFramePr>
        <p:xfrm>
          <a:off x="720916" y="3320775"/>
          <a:ext cx="7476877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8489"/>
                <a:gridCol w="45283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アルゴリズム名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コアセット選択方法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CRAIG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全訓練セットの勾配を近似（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 + FNN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KNN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劣モジュラ関数の使用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(2015)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Random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ランダムに選択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Facility location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多様性で正則化された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タイトル 1"/>
          <p:cNvSpPr txBox="1">
            <a:spLocks/>
          </p:cNvSpPr>
          <p:nvPr/>
        </p:nvSpPr>
        <p:spPr>
          <a:xfrm>
            <a:off x="571167" y="877756"/>
            <a:ext cx="8001665" cy="1984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データセットは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Caifar10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全ての教師有りのデータから、コアセットを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epoch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ごとに定数個選択し、コアセットを訓練データとして学習を行う。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462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４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．教師ありデータの実験結果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32521"/>
          <a:stretch/>
        </p:blipFill>
        <p:spPr>
          <a:xfrm>
            <a:off x="2670258" y="3885506"/>
            <a:ext cx="4000886" cy="272011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78" y="945819"/>
            <a:ext cx="3120861" cy="27211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98" y="1113182"/>
            <a:ext cx="1644546" cy="212518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-357" r="67725"/>
          <a:stretch/>
        </p:blipFill>
        <p:spPr>
          <a:xfrm>
            <a:off x="470798" y="4107793"/>
            <a:ext cx="1659855" cy="2142700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2949934" y="1224500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689999" y="4350688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5709036" y="1065473"/>
            <a:ext cx="3013544" cy="84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10%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のラベルで</a:t>
            </a: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92%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程度の</a:t>
            </a: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精度を達成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6671144" y="4105111"/>
            <a:ext cx="2948609" cy="11766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効果的な訓練データを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選択・学習することで</a:t>
            </a: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学習速度が速い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5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５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１．アクティブラーニングの実験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05251"/>
              </p:ext>
            </p:extLst>
          </p:nvPr>
        </p:nvGraphicFramePr>
        <p:xfrm>
          <a:off x="720916" y="2782333"/>
          <a:ext cx="7476877" cy="3718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8489"/>
                <a:gridCol w="45283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アルゴリズム名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コアセット選択方法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FL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不明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FASS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KNN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劣モジュラ関数を用いて、予測に関する不確実性が低いデータを選択（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2015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BADGE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仮説サンプルを用いて得られた、多様な勾配埋め込みに基づき選択（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Random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ランダムに選択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正則化なし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Facility location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多様性で正則化された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タイトル 1"/>
          <p:cNvSpPr txBox="1">
            <a:spLocks/>
          </p:cNvSpPr>
          <p:nvPr/>
        </p:nvSpPr>
        <p:spPr>
          <a:xfrm>
            <a:off x="571167" y="877756"/>
            <a:ext cx="8001665" cy="1984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データセットは、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SVMGuide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アクティブラーニングを前提として、エポックごとにコアセットを拡張していく。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1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600</Words>
  <Application>Microsoft Office PowerPoint</Application>
  <PresentationFormat>画面に合わせる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RETRIEVE:  Coreset Selection for Efficient and Robust Semi-Supervised Learning</vt:lpstr>
      <vt:lpstr>１．課題</vt:lpstr>
      <vt:lpstr>２．目的</vt:lpstr>
      <vt:lpstr>３．効能</vt:lpstr>
      <vt:lpstr>４．方法</vt:lpstr>
      <vt:lpstr>３-１．コアセットの選択</vt:lpstr>
      <vt:lpstr>４-１．教師ありデータの実験</vt:lpstr>
      <vt:lpstr>４-２．教師ありデータの実験結果</vt:lpstr>
      <vt:lpstr>５-１．アクティブラーニングの実験</vt:lpstr>
      <vt:lpstr>５-２．アクティブラーニングの実験結果</vt:lpstr>
      <vt:lpstr>６．追加検証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GLISTER:  Generalization based Data Subset Selection for Efficient and Robust Learning</dc:title>
  <dc:creator>茶谷 草汰</dc:creator>
  <cp:lastModifiedBy>茶谷 草汰</cp:lastModifiedBy>
  <cp:revision>29</cp:revision>
  <dcterms:created xsi:type="dcterms:W3CDTF">2022-11-20T13:13:37Z</dcterms:created>
  <dcterms:modified xsi:type="dcterms:W3CDTF">2022-11-20T19:21:34Z</dcterms:modified>
</cp:coreProperties>
</file>