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12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61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8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6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6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2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1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8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BED5-E521-454A-BF83-5B4F8DB8B54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6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8052" y="190830"/>
            <a:ext cx="8825948" cy="383253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5400" dirty="0"/>
              <a:t>GLISTER: </a:t>
            </a:r>
            <a:br>
              <a:rPr lang="en-US" altLang="ja-JP" sz="5400" dirty="0"/>
            </a:br>
            <a:r>
              <a:rPr lang="en-US" altLang="ja-JP" sz="5400" dirty="0"/>
              <a:t>Generalization based Data Subset Selection for Efficient and Robust</a:t>
            </a:r>
            <a:r>
              <a:rPr lang="ja-JP" altLang="en-US" sz="5400" dirty="0"/>
              <a:t> </a:t>
            </a:r>
            <a:r>
              <a:rPr lang="en-US" altLang="ja-JP" sz="5400" dirty="0"/>
              <a:t>Learning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6637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６．追加検証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0" y="774936"/>
            <a:ext cx="7249537" cy="20195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56" y="2681691"/>
            <a:ext cx="7411484" cy="206721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78" y="4764806"/>
            <a:ext cx="726858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１．課題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2" name="グループ化 71"/>
          <p:cNvGrpSpPr/>
          <p:nvPr/>
        </p:nvGrpSpPr>
        <p:grpSpPr>
          <a:xfrm>
            <a:off x="1455804" y="3388094"/>
            <a:ext cx="6029446" cy="3004619"/>
            <a:chOff x="1455805" y="2911016"/>
            <a:chExt cx="6029446" cy="3004619"/>
          </a:xfrm>
        </p:grpSpPr>
        <p:sp>
          <p:nvSpPr>
            <p:cNvPr id="3" name="円/楕円 2"/>
            <p:cNvSpPr/>
            <p:nvPr/>
          </p:nvSpPr>
          <p:spPr>
            <a:xfrm>
              <a:off x="2505742" y="375509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2870793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945222" y="385787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491567" y="4187485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243475" y="46198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629790" y="463759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016105" y="464113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60926" y="5027451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381696" y="5048709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053862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110572" y="385787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706552" y="395355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808442" y="3595605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137152" y="342904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821176" y="349991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264197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333304" y="384724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839448" y="46198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002466" y="4999111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579851" y="431861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3193314" y="3530038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465866" y="331384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591356" y="499025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162322" y="500261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382923" y="465710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455805" y="46836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6359978" y="377456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6725029" y="4267204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799458" y="387734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6345803" y="4206952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6097711" y="46393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6484026" y="465706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870341" y="466060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6615162" y="5046918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6235932" y="5068176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5908098" y="426720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5964808" y="387734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560788" y="3973017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5662678" y="3615072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5991388" y="344850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6675412" y="351938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7118433" y="4267204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7187540" y="386670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5693684" y="46393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5856702" y="5018578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5434087" y="433807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7047550" y="3549505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6320102" y="333331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5445592" y="5009720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016558" y="502208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7237159" y="4676567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5310041" y="47031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002466" y="5546303"/>
              <a:ext cx="11112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Train data</a:t>
              </a:r>
              <a:endParaRPr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883121" y="5528238"/>
              <a:ext cx="11112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Train data</a:t>
              </a:r>
              <a:endParaRPr lang="ja-JP" altLang="en-US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801529" y="2911016"/>
              <a:ext cx="9931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err="1" smtClean="0">
                  <a:solidFill>
                    <a:schemeClr val="accent2">
                      <a:lumMod val="75000"/>
                    </a:schemeClr>
                  </a:solidFill>
                </a:rPr>
                <a:t>Coresets</a:t>
              </a:r>
              <a:endParaRPr lang="ja-JP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1" name="直線矢印コネクタ 60"/>
            <p:cNvCxnSpPr>
              <a:stCxn id="57" idx="3"/>
            </p:cNvCxnSpPr>
            <p:nvPr/>
          </p:nvCxnSpPr>
          <p:spPr>
            <a:xfrm>
              <a:off x="5794686" y="3095682"/>
              <a:ext cx="692879" cy="827777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>
              <a:stCxn id="57" idx="3"/>
            </p:cNvCxnSpPr>
            <p:nvPr/>
          </p:nvCxnSpPr>
          <p:spPr>
            <a:xfrm>
              <a:off x="5794686" y="3095682"/>
              <a:ext cx="235236" cy="132358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>
              <a:stCxn id="57" idx="3"/>
            </p:cNvCxnSpPr>
            <p:nvPr/>
          </p:nvCxnSpPr>
          <p:spPr>
            <a:xfrm>
              <a:off x="5794686" y="3095682"/>
              <a:ext cx="1199701" cy="169325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ストライプ矢印 69"/>
            <p:cNvSpPr/>
            <p:nvPr/>
          </p:nvSpPr>
          <p:spPr>
            <a:xfrm>
              <a:off x="4118321" y="3561223"/>
              <a:ext cx="802733" cy="1340432"/>
            </a:xfrm>
            <a:prstGeom prst="strip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タイトル 1"/>
          <p:cNvSpPr txBox="1">
            <a:spLocks/>
          </p:cNvSpPr>
          <p:nvPr/>
        </p:nvSpPr>
        <p:spPr>
          <a:xfrm>
            <a:off x="276447" y="804846"/>
            <a:ext cx="8793974" cy="2440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通常の深層学習では、大量の訓練データを使用し学習するために、データの用意と学習に膨大なコストを要する。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大量の訓練データから、より効果的な訓練データ</a:t>
            </a:r>
            <a:r>
              <a:rPr lang="ja-JP" altLang="en-US" sz="18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（コアセット）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を探し出すことによって、より効果的で高速な学習を行うことができないか。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37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．目的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276447" y="804846"/>
            <a:ext cx="8793974" cy="602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GLISTER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は、以下の４点を目的とし、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8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効果的なコアセットを見つけ出すこと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による解決を目指した。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タイトル 1"/>
          <p:cNvSpPr txBox="1">
            <a:spLocks/>
          </p:cNvSpPr>
          <p:nvPr/>
        </p:nvSpPr>
        <p:spPr>
          <a:xfrm>
            <a:off x="705648" y="2068002"/>
            <a:ext cx="8364773" cy="970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精度を犠牲にすることのない学習時間の短縮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タイトル 1"/>
          <p:cNvSpPr txBox="1">
            <a:spLocks/>
          </p:cNvSpPr>
          <p:nvPr/>
        </p:nvSpPr>
        <p:spPr>
          <a:xfrm>
            <a:off x="705648" y="3632421"/>
            <a:ext cx="8364773" cy="2720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ラベル付けコストの削減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ノイズの多いラベルの削除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クラス間アンバランスの解決</a:t>
            </a:r>
            <a:endParaRPr lang="ja-JP" altLang="en-US" sz="2400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76447" y="33315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加えて、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5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３．方法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276446" y="804846"/>
            <a:ext cx="8223497" cy="10355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GLISTER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は、コアセットの探索と、コアセットを用いたモデルのパラメータ更新を交互に行う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98497" y="2512611"/>
            <a:ext cx="4174435" cy="3554235"/>
            <a:chOff x="1510748" y="1741997"/>
            <a:chExt cx="5871895" cy="44441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2838615" y="3739102"/>
                  <a:ext cx="4222143" cy="650681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𝐺𝑟𝑒𝑒𝑑𝑦𝐷𝑆𝑆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ja-JP" altLang="en-US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615" y="3739102"/>
                  <a:ext cx="4222143" cy="65068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2838615" y="4765482"/>
                  <a:ext cx="4222143" cy="65068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𝐹𝑖𝑡</m:t>
                        </m:r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615" y="4765482"/>
                  <a:ext cx="4222143" cy="65068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2838615" y="1741997"/>
                  <a:ext cx="4222143" cy="96939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ja-JP" alt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𝒰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𝒱</m:t>
                      </m:r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ja-JP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: </a:t>
                  </a:r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訓練データ、検証データ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ja-JP" alt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(0)</m:t>
                          </m:r>
                        </m:sup>
                      </m:sSup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：初期のモデルのパラメータ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(0)</m:t>
                          </m:r>
                        </m:sup>
                      </m:sSup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：初期のコアセット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615" y="1741997"/>
                  <a:ext cx="4222143" cy="9693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正方形/長方形 4"/>
            <p:cNvSpPr/>
            <p:nvPr/>
          </p:nvSpPr>
          <p:spPr>
            <a:xfrm>
              <a:off x="2242269" y="3466769"/>
              <a:ext cx="5082371" cy="22343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7" name="直線矢印コネクタ 16"/>
            <p:cNvCxnSpPr>
              <a:stCxn id="11" idx="2"/>
              <a:endCxn id="8" idx="0"/>
            </p:cNvCxnSpPr>
            <p:nvPr/>
          </p:nvCxnSpPr>
          <p:spPr>
            <a:xfrm>
              <a:off x="4949687" y="2711395"/>
              <a:ext cx="0" cy="1027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8" idx="2"/>
              <a:endCxn id="9" idx="0"/>
            </p:cNvCxnSpPr>
            <p:nvPr/>
          </p:nvCxnSpPr>
          <p:spPr>
            <a:xfrm>
              <a:off x="4949687" y="4389783"/>
              <a:ext cx="0" cy="375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カギ線コネクタ 23"/>
            <p:cNvCxnSpPr>
              <a:stCxn id="9" idx="2"/>
            </p:cNvCxnSpPr>
            <p:nvPr/>
          </p:nvCxnSpPr>
          <p:spPr>
            <a:xfrm rot="5400000">
              <a:off x="2845242" y="4081670"/>
              <a:ext cx="769952" cy="343893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カギ線コネクタ 26"/>
            <p:cNvCxnSpPr/>
            <p:nvPr/>
          </p:nvCxnSpPr>
          <p:spPr>
            <a:xfrm flipV="1">
              <a:off x="1510748" y="3212327"/>
              <a:ext cx="3438939" cy="2973790"/>
            </a:xfrm>
            <a:prstGeom prst="bentConnector3">
              <a:avLst>
                <a:gd name="adj1" fmla="val 5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正方形/長方形 30"/>
            <p:cNvSpPr/>
            <p:nvPr/>
          </p:nvSpPr>
          <p:spPr>
            <a:xfrm>
              <a:off x="6195878" y="3068404"/>
              <a:ext cx="1186765" cy="362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 epoch</a:t>
              </a:r>
              <a:endParaRPr lang="ja-JP" alt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5663461" y="1460984"/>
                <a:ext cx="60003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61" y="1460984"/>
                <a:ext cx="600036" cy="380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7544201" y="1460984"/>
                <a:ext cx="60747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201" y="1460984"/>
                <a:ext cx="607474" cy="380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1747" y="2122998"/>
            <a:ext cx="2757366" cy="4353976"/>
          </a:xfrm>
          <a:prstGeom prst="rect">
            <a:avLst/>
          </a:prstGeom>
        </p:spPr>
      </p:pic>
      <p:cxnSp>
        <p:nvCxnSpPr>
          <p:cNvPr id="40" name="直線矢印コネクタ 39"/>
          <p:cNvCxnSpPr/>
          <p:nvPr/>
        </p:nvCxnSpPr>
        <p:spPr>
          <a:xfrm flipH="1">
            <a:off x="8499943" y="2146852"/>
            <a:ext cx="23853" cy="41982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5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4" descr="鉛筆（えんぴつ）・筆記用具02 | フリー素材ドットコム"/>
          <p:cNvPicPr>
            <a:picLocks noChangeAspect="1" noChangeArrowheads="1"/>
          </p:cNvPicPr>
          <p:nvPr/>
        </p:nvPicPr>
        <p:blipFill rotWithShape="1"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9" t="15943" b="27837"/>
          <a:stretch/>
        </p:blipFill>
        <p:spPr bwMode="auto">
          <a:xfrm>
            <a:off x="6909683" y="5605670"/>
            <a:ext cx="2234317" cy="116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１．コアセットの選択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テキスト ボックス 1023"/>
              <p:cNvSpPr txBox="1"/>
              <p:nvPr/>
            </p:nvSpPr>
            <p:spPr>
              <a:xfrm>
                <a:off x="477077" y="1626110"/>
                <a:ext cx="3540713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|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ja-JP" sz="2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  <m:lim>
                                  <m:r>
                                    <a:rPr kumimoji="1" lang="ja-JP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func>
                          <m:r>
                            <a:rPr kumimoji="1"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4" name="テキスト ボックス 10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7" y="1626110"/>
                <a:ext cx="3540713" cy="494238"/>
              </a:xfrm>
              <a:prstGeom prst="rect">
                <a:avLst/>
              </a:prstGeom>
              <a:blipFill rotWithShape="0">
                <a:blip r:embed="rId3"/>
                <a:stretch>
                  <a:fillRect l="-688" r="-2065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テキスト ボックス 174"/>
              <p:cNvSpPr txBox="1"/>
              <p:nvPr/>
            </p:nvSpPr>
            <p:spPr>
              <a:xfrm>
                <a:off x="556590" y="2998686"/>
                <a:ext cx="3060646" cy="395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|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  <m:lim>
                                  <m:r>
                                    <a:rPr kumimoji="1" lang="ja-JP" alt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func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75" name="テキスト ボックス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0" y="2998686"/>
                <a:ext cx="3060646" cy="395558"/>
              </a:xfrm>
              <a:prstGeom prst="rect">
                <a:avLst/>
              </a:prstGeom>
              <a:blipFill rotWithShape="0">
                <a:blip r:embed="rId4"/>
                <a:stretch>
                  <a:fillRect l="-598" r="-199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テキスト ボックス 1024"/>
              <p:cNvSpPr txBox="1"/>
              <p:nvPr/>
            </p:nvSpPr>
            <p:spPr>
              <a:xfrm>
                <a:off x="556590" y="4734805"/>
                <a:ext cx="305904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25" name="テキスト ボックス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0" y="4734805"/>
                <a:ext cx="3059043" cy="262892"/>
              </a:xfrm>
              <a:prstGeom prst="rect">
                <a:avLst/>
              </a:prstGeom>
              <a:blipFill rotWithShape="0">
                <a:blip r:embed="rId5"/>
                <a:stretch>
                  <a:fillRect l="-1195" t="-2326" r="-1992" b="-30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845593" y="5132872"/>
                <a:ext cx="359085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93" y="5132872"/>
                <a:ext cx="3590855" cy="282641"/>
              </a:xfrm>
              <a:prstGeom prst="rect">
                <a:avLst/>
              </a:prstGeom>
              <a:blipFill rotWithShape="0">
                <a:blip r:embed="rId6"/>
                <a:stretch>
                  <a:fillRect l="-849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712778" y="5658562"/>
                <a:ext cx="2835327" cy="51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ja-JP" sz="20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ja-JP" sz="20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|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8" y="5658562"/>
                <a:ext cx="2835327" cy="514180"/>
              </a:xfrm>
              <a:prstGeom prst="rect">
                <a:avLst/>
              </a:prstGeom>
              <a:blipFill rotWithShape="0">
                <a:blip r:embed="rId7"/>
                <a:stretch>
                  <a:fillRect l="-1720" t="-2353" r="-2796" b="-16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テキスト ボックス 178"/>
              <p:cNvSpPr txBox="1"/>
              <p:nvPr/>
            </p:nvSpPr>
            <p:spPr>
              <a:xfrm>
                <a:off x="4658875" y="3793041"/>
                <a:ext cx="4339458" cy="110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</m:oMath>
                  </m:oMathPara>
                </a14:m>
                <a:endParaRPr kumimoji="1" lang="en-US" altLang="ja-JP" sz="16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79" name="テキスト ボックス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875" y="3793041"/>
                <a:ext cx="4339458" cy="11092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5403556" y="3081562"/>
                <a:ext cx="2281907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ja-JP" alt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56" y="3081562"/>
                <a:ext cx="2281907" cy="625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正方形/長方形 1026"/>
          <p:cNvSpPr/>
          <p:nvPr/>
        </p:nvSpPr>
        <p:spPr>
          <a:xfrm>
            <a:off x="230586" y="1051342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検証用データの損失関数が最小になる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コアセットを探す</a:t>
            </a:r>
            <a:endParaRPr lang="ja-JP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正方形/長方形 1027"/>
          <p:cNvSpPr/>
          <p:nvPr/>
        </p:nvSpPr>
        <p:spPr>
          <a:xfrm>
            <a:off x="230586" y="267355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対数最尤関数に変換</a:t>
            </a:r>
            <a:endParaRPr lang="ja-JP" altLang="en-US" sz="1400" dirty="0"/>
          </a:p>
        </p:txBody>
      </p:sp>
      <p:sp>
        <p:nvSpPr>
          <p:cNvPr id="183" name="正方形/長方形 182"/>
          <p:cNvSpPr/>
          <p:nvPr/>
        </p:nvSpPr>
        <p:spPr>
          <a:xfrm>
            <a:off x="251246" y="3807517"/>
            <a:ext cx="41344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モデルの最良のパラメータは、一気に取得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できないので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、ステップごとによいパラメータを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逐次的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に求めていく（近似）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30" name="直線コネクタ 1029"/>
          <p:cNvCxnSpPr/>
          <p:nvPr/>
        </p:nvCxnSpPr>
        <p:spPr>
          <a:xfrm>
            <a:off x="4645516" y="988328"/>
            <a:ext cx="0" cy="5510253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正方形/長方形 185"/>
          <p:cNvSpPr/>
          <p:nvPr/>
        </p:nvSpPr>
        <p:spPr>
          <a:xfrm>
            <a:off x="4859871" y="1783038"/>
            <a:ext cx="41384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最良のコアセットもまた、一気に取得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できないので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、ステップごとによいコアセットを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逐次的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に求めていく（近似）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ここで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は、関数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の計算量を減らすために、テイラー展開の近似式を利用する。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1" name="正方形/長方形 1030"/>
          <p:cNvSpPr/>
          <p:nvPr/>
        </p:nvSpPr>
        <p:spPr>
          <a:xfrm>
            <a:off x="4910608" y="5213565"/>
            <a:ext cx="4087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最良のコアセットを逐次的に求める方法として、</a:t>
            </a:r>
            <a:r>
              <a:rPr lang="ja-JP" altLang="en-US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貪欲法（</a:t>
            </a:r>
            <a:r>
              <a:rPr lang="en-US" altLang="ja-JP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Greedy</a:t>
            </a:r>
            <a:r>
              <a:rPr lang="ja-JP" altLang="en-US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法）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を採用する。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24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１．教師ありデータの実験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73999"/>
              </p:ext>
            </p:extLst>
          </p:nvPr>
        </p:nvGraphicFramePr>
        <p:xfrm>
          <a:off x="720916" y="3320775"/>
          <a:ext cx="7476877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8489"/>
                <a:gridCol w="45283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アルゴリズム名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コアセット選択方法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CRAIG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全訓練セットの勾配を近似（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 + FNN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KNN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劣モジュラ関数の使用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(2015)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Random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ランダムに選択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Facility location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正則化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ランダムで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正則化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多様性で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正則化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タイトル 1"/>
          <p:cNvSpPr txBox="1">
            <a:spLocks/>
          </p:cNvSpPr>
          <p:nvPr/>
        </p:nvSpPr>
        <p:spPr>
          <a:xfrm>
            <a:off x="571167" y="877756"/>
            <a:ext cx="8001665" cy="1984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Caifar10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全ての教師有りのデータから、コアセットを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epoch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ごとに定数個選択し、コアセットを訓練データとして学習を行う。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462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．教師ありデータの実験結果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32521"/>
          <a:stretch/>
        </p:blipFill>
        <p:spPr>
          <a:xfrm>
            <a:off x="2670258" y="3885506"/>
            <a:ext cx="4000886" cy="272011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78" y="945819"/>
            <a:ext cx="3120861" cy="27211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8" y="1113182"/>
            <a:ext cx="1644546" cy="212518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-357" r="67725"/>
          <a:stretch/>
        </p:blipFill>
        <p:spPr>
          <a:xfrm>
            <a:off x="470798" y="4107793"/>
            <a:ext cx="1659855" cy="2142700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2949934" y="1224500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689999" y="4350688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5709036" y="1065473"/>
            <a:ext cx="3013544" cy="84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10%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のラベルで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92%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程度の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精度を達成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671144" y="4105111"/>
            <a:ext cx="2948609" cy="1176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効果的な訓練データを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選択・学習することで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学習速度が速い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5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１．アクティブラーニングの実験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05251"/>
              </p:ext>
            </p:extLst>
          </p:nvPr>
        </p:nvGraphicFramePr>
        <p:xfrm>
          <a:off x="720916" y="2782333"/>
          <a:ext cx="7476877" cy="3718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8489"/>
                <a:gridCol w="45283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アルゴリズム名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コアセット選択方法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FL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不明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FASS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KNN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劣モジュラ関数を用いて、予測に関する不確実性が低いデータを選択（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2015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BADGE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仮説サンプルを用いて得られた、多様な勾配埋め込みに基づき選択（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Random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ランダムに選択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正則化なし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Facility location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ランダムで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正則化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多様性で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正則化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タイトル 1"/>
          <p:cNvSpPr txBox="1">
            <a:spLocks/>
          </p:cNvSpPr>
          <p:nvPr/>
        </p:nvSpPr>
        <p:spPr>
          <a:xfrm>
            <a:off x="571167" y="877756"/>
            <a:ext cx="8001665" cy="1984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データセットは、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SVMGuide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アクティブラーニングを前提として、エポックごとにコアセットを拡張していく。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．アクティブラーニングの実験結果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352749"/>
            <a:ext cx="7999012" cy="289747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3228824" y="1750611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826441" y="4391358"/>
            <a:ext cx="4029987" cy="1176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GLISTER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はインバランスデータにも強い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96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493</Words>
  <Application>Microsoft Office PowerPoint</Application>
  <PresentationFormat>画面に合わせる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GLISTER:  Generalization based Data Subset Selection for Efficient and Robust Learning</vt:lpstr>
      <vt:lpstr>１．課題</vt:lpstr>
      <vt:lpstr>２．目的</vt:lpstr>
      <vt:lpstr>３．方法</vt:lpstr>
      <vt:lpstr>３-１．コアセットの選択</vt:lpstr>
      <vt:lpstr>４-１．教師ありデータの実験</vt:lpstr>
      <vt:lpstr>４-２．教師ありデータの実験結果</vt:lpstr>
      <vt:lpstr>５-１．アクティブラーニングの実験</vt:lpstr>
      <vt:lpstr>５-２．アクティブラーニングの実験結果</vt:lpstr>
      <vt:lpstr>６．追加検証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GLISTER:  Generalization based Data Subset Selection for Efficient and Robust Learning</dc:title>
  <dc:creator>茶谷 草汰</dc:creator>
  <cp:lastModifiedBy>茶谷 草汰</cp:lastModifiedBy>
  <cp:revision>23</cp:revision>
  <dcterms:created xsi:type="dcterms:W3CDTF">2022-11-20T13:13:37Z</dcterms:created>
  <dcterms:modified xsi:type="dcterms:W3CDTF">2022-11-20T18:11:27Z</dcterms:modified>
</cp:coreProperties>
</file>