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7" r:id="rId5"/>
    <p:sldId id="260" r:id="rId6"/>
    <p:sldId id="262" r:id="rId7"/>
    <p:sldId id="263" r:id="rId8"/>
    <p:sldId id="264" r:id="rId9"/>
    <p:sldId id="265" r:id="rId10"/>
    <p:sldId id="268" r:id="rId11"/>
    <p:sldId id="269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12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61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9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8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19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69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86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20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1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83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BED5-E521-454A-BF83-5B4F8DB8B540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56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8052" y="190830"/>
            <a:ext cx="8825948" cy="383253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5400" dirty="0"/>
              <a:t>RETRIEVE: 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5400" dirty="0" err="1" smtClean="0"/>
              <a:t>Coreset</a:t>
            </a:r>
            <a:r>
              <a:rPr lang="en-US" altLang="ja-JP" sz="5400" dirty="0" smtClean="0"/>
              <a:t> </a:t>
            </a:r>
            <a:r>
              <a:rPr lang="en-US" altLang="ja-JP" sz="5400" dirty="0"/>
              <a:t>Selection for Efficient </a:t>
            </a:r>
            <a:r>
              <a:rPr lang="en-US" altLang="ja-JP" sz="5400" dirty="0" smtClean="0"/>
              <a:t>and</a:t>
            </a:r>
            <a:r>
              <a:rPr lang="ja-JP" altLang="en-US" sz="5400" dirty="0"/>
              <a:t> </a:t>
            </a:r>
            <a:r>
              <a:rPr lang="en-US" altLang="ja-JP" sz="5400" dirty="0" smtClean="0"/>
              <a:t>Robust </a:t>
            </a:r>
            <a:r>
              <a:rPr lang="en-US" altLang="ja-JP" sz="5400" dirty="0"/>
              <a:t>Semi-Supervised Learning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6637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７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．不均衡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半教師有り学習の実験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571167" y="877756"/>
            <a:ext cx="5845399" cy="1984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データセットは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Cifar10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MNIST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1~5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クラスの合計数を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lang="ja-JP" altLang="en-US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6~10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クラスの合計数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とすると、不均衡比率ｒは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r=m/(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n+m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720916" y="3462665"/>
          <a:ext cx="7851916" cy="2768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96385"/>
                <a:gridCol w="47555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アルゴリズム名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VAT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仮想敵対的学習（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2017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DS3L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教師ありの場合の再重み付けと同様に、ラベルなし集合の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OOD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データを扱う再重み付け 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(2020)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L2RW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上と同じ</a:t>
                      </a:r>
                      <a:endParaRPr kumimoji="1" lang="en-US" altLang="ja-JP" sz="16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SUPERVISED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教師有りの場合</a:t>
                      </a:r>
                      <a:endParaRPr kumimoji="1" lang="en-US" altLang="ja-JP" sz="16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CRUST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ロバストなコアセット選択手法</a:t>
                      </a:r>
                      <a:endParaRPr kumimoji="1" lang="en-US" altLang="ja-JP" sz="16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RETRIEVE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を半教師有り学習に適用（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2022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en-US" altLang="ja-JP" sz="16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6" y="877756"/>
            <a:ext cx="1676423" cy="23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9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10" y="1759963"/>
            <a:ext cx="7102366" cy="31359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７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不均衡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半教師有り学習の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実験結果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l="4342" t="488" r="8795" b="86070"/>
          <a:stretch/>
        </p:blipFill>
        <p:spPr>
          <a:xfrm>
            <a:off x="780278" y="1282512"/>
            <a:ext cx="7382479" cy="332954"/>
          </a:xfrm>
          <a:prstGeom prst="rect">
            <a:avLst/>
          </a:prstGeom>
        </p:spPr>
      </p:pic>
      <p:sp>
        <p:nvSpPr>
          <p:cNvPr id="14" name="円/楕円 13"/>
          <p:cNvSpPr/>
          <p:nvPr/>
        </p:nvSpPr>
        <p:spPr>
          <a:xfrm>
            <a:off x="1761806" y="2648124"/>
            <a:ext cx="357809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388455" y="3957145"/>
            <a:ext cx="2892461" cy="52428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不均衡比率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4939220" y="4189097"/>
            <a:ext cx="2892461" cy="3946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計算時間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874986" y="5369588"/>
            <a:ext cx="7401911" cy="12170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教師なしデータが不均衡である場合にも、</a:t>
            </a:r>
            <a:r>
              <a:rPr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RETRIEVE</a:t>
            </a: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は高速かつ高精度な半教師有り学習が可能である。</a:t>
            </a:r>
            <a:endParaRPr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2797076" y="2043799"/>
            <a:ext cx="357809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817690" y="3516978"/>
            <a:ext cx="779069" cy="779125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2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１．課題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72" name="グループ化 71"/>
          <p:cNvGrpSpPr/>
          <p:nvPr/>
        </p:nvGrpSpPr>
        <p:grpSpPr>
          <a:xfrm>
            <a:off x="1455804" y="3401026"/>
            <a:ext cx="7175817" cy="3018213"/>
            <a:chOff x="1455805" y="2923948"/>
            <a:chExt cx="7175817" cy="3018213"/>
          </a:xfrm>
        </p:grpSpPr>
        <p:sp>
          <p:nvSpPr>
            <p:cNvPr id="3" name="円/楕円 2"/>
            <p:cNvSpPr/>
            <p:nvPr/>
          </p:nvSpPr>
          <p:spPr>
            <a:xfrm>
              <a:off x="2505742" y="375509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2870793" y="4247737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2945222" y="385787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491567" y="4187485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2243475" y="461987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2629790" y="463759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3016105" y="4641133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760926" y="5027451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2381696" y="5048709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2053862" y="4247737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2110572" y="385787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706552" y="3953550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1808442" y="3595605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137152" y="3429042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821176" y="349991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3264197" y="4247737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3333304" y="3847242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1839448" y="461987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002466" y="4999111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579851" y="4318612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3193314" y="3530038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2465866" y="331384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1591356" y="4990253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3162322" y="500261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382923" y="4657100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1455805" y="468367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6359978" y="3774563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6725029" y="4267204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6799458" y="3877343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6345803" y="4206952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6097711" y="463934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6484026" y="465706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6870341" y="4660600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6615162" y="5046918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6235932" y="5068176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5908098" y="426720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5964808" y="3877343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5560788" y="3973017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5662678" y="3615072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5991388" y="3448509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6675412" y="351938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7118433" y="4267204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7187540" y="3866709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5693684" y="463934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5856702" y="5018578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5434087" y="4338079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7047550" y="3549505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6320102" y="3333313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5445592" y="5009720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7016558" y="5022083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7237159" y="4676567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5310041" y="470314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685160" y="5572829"/>
              <a:ext cx="1612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/>
                <a:t>Unlabeled data</a:t>
              </a:r>
              <a:endParaRPr lang="ja-JP" altLang="en-US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5505619" y="5528594"/>
              <a:ext cx="1612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/>
                <a:t>Unlabeled data</a:t>
              </a:r>
              <a:endParaRPr lang="ja-JP" altLang="en-US" dirty="0"/>
            </a:p>
          </p:txBody>
        </p:sp>
        <p:sp>
          <p:nvSpPr>
            <p:cNvPr id="57" name="正方形/長方形 56"/>
            <p:cNvSpPr/>
            <p:nvPr/>
          </p:nvSpPr>
          <p:spPr>
            <a:xfrm flipH="1">
              <a:off x="7485250" y="2923948"/>
              <a:ext cx="11463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err="1" smtClean="0">
                  <a:solidFill>
                    <a:schemeClr val="accent2">
                      <a:lumMod val="75000"/>
                    </a:schemeClr>
                  </a:solidFill>
                </a:rPr>
                <a:t>Coresets</a:t>
              </a:r>
              <a:endParaRPr lang="ja-JP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61" name="直線矢印コネクタ 60"/>
            <p:cNvCxnSpPr>
              <a:stCxn id="57" idx="3"/>
            </p:cNvCxnSpPr>
            <p:nvPr/>
          </p:nvCxnSpPr>
          <p:spPr>
            <a:xfrm flipH="1">
              <a:off x="6501760" y="3108614"/>
              <a:ext cx="983490" cy="827777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>
              <a:stCxn id="57" idx="3"/>
            </p:cNvCxnSpPr>
            <p:nvPr/>
          </p:nvCxnSpPr>
          <p:spPr>
            <a:xfrm flipH="1">
              <a:off x="6044118" y="3108614"/>
              <a:ext cx="1441132" cy="132358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/>
            <p:cNvCxnSpPr>
              <a:stCxn id="57" idx="3"/>
            </p:cNvCxnSpPr>
            <p:nvPr/>
          </p:nvCxnSpPr>
          <p:spPr>
            <a:xfrm flipH="1">
              <a:off x="7008582" y="3108614"/>
              <a:ext cx="476668" cy="169325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ストライプ矢印 69"/>
            <p:cNvSpPr/>
            <p:nvPr/>
          </p:nvSpPr>
          <p:spPr>
            <a:xfrm>
              <a:off x="3960585" y="3607293"/>
              <a:ext cx="802733" cy="1340432"/>
            </a:xfrm>
            <a:prstGeom prst="striped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タイトル 1"/>
          <p:cNvSpPr txBox="1">
            <a:spLocks/>
          </p:cNvSpPr>
          <p:nvPr/>
        </p:nvSpPr>
        <p:spPr>
          <a:xfrm>
            <a:off x="276447" y="804846"/>
            <a:ext cx="8793974" cy="24402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通常の半教師有り学習では、大量の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ラベル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データを使用し学習するために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、学習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に膨大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時間と計算量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要する。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大量のラベル無しデータから、より効果的なラベル無しデータ</a:t>
            </a:r>
            <a:r>
              <a:rPr lang="ja-JP" altLang="en-US" sz="18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（コアセット）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を探し出すことによって、より効果的で高速な学習を行うことができないか。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1402416" y="4182262"/>
            <a:ext cx="248092" cy="2551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1071568" y="4175446"/>
            <a:ext cx="248092" cy="2551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1243569" y="3898992"/>
            <a:ext cx="248092" cy="2551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5230533" y="4130866"/>
            <a:ext cx="248092" cy="2551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4899685" y="4124050"/>
            <a:ext cx="248092" cy="2551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5071686" y="3847596"/>
            <a:ext cx="248092" cy="2551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695860" y="3461087"/>
            <a:ext cx="134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labeled data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4511086" y="3407717"/>
            <a:ext cx="134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labeled data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7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．目的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タイトル 1"/>
          <p:cNvSpPr txBox="1">
            <a:spLocks/>
          </p:cNvSpPr>
          <p:nvPr/>
        </p:nvSpPr>
        <p:spPr>
          <a:xfrm>
            <a:off x="276447" y="804846"/>
            <a:ext cx="8793974" cy="6025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RETRIEVE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は、以下の４点を目的とし、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8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効果的なコアセットを見つけ出すこと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による解決を目指した。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タイトル 1"/>
          <p:cNvSpPr txBox="1">
            <a:spLocks/>
          </p:cNvSpPr>
          <p:nvPr/>
        </p:nvSpPr>
        <p:spPr>
          <a:xfrm>
            <a:off x="705648" y="2068002"/>
            <a:ext cx="8364773" cy="9700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精度を犠牲にすることのない半教師あり学習時間の短縮</a:t>
            </a:r>
            <a:endParaRPr lang="en-US" altLang="ja-JP" sz="2400" dirty="0" smtClean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タイトル 1"/>
          <p:cNvSpPr txBox="1">
            <a:spLocks/>
          </p:cNvSpPr>
          <p:nvPr/>
        </p:nvSpPr>
        <p:spPr>
          <a:xfrm>
            <a:off x="705648" y="3632421"/>
            <a:ext cx="8364773" cy="27206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strike="sngStrike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ラベル付けコストの削減</a:t>
            </a:r>
            <a:endParaRPr lang="en-US" altLang="ja-JP" sz="2400" strike="sngStrike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ノイズの多いラベルの削除</a:t>
            </a:r>
            <a:endParaRPr lang="en-US" altLang="ja-JP" sz="2400" dirty="0" smtClean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クラス間アンバランスの解決</a:t>
            </a:r>
            <a:endParaRPr lang="ja-JP" altLang="en-US" sz="2400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76447" y="33315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加えて、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792618" y="3792974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ラベル有りデータは既に存在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いる前提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751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．効能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58210" y="1184729"/>
            <a:ext cx="78275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RETRIEVE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は従来の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SSL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と比較して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200000"/>
              </a:lnSpc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精度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の劣化を最小限に抑えながら</a:t>
            </a:r>
            <a:r>
              <a:rPr lang="ja-JP" altLang="en-US" sz="28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約</a:t>
            </a:r>
            <a:r>
              <a:rPr lang="en-US" altLang="ja-JP" sz="28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8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倍の高速化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達成</a:t>
            </a:r>
            <a:endParaRPr lang="en-US" altLang="ja-JP" sz="2000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アンバランス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や</a:t>
            </a:r>
            <a:r>
              <a:rPr lang="en-US" altLang="ja-JP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OOD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データの場合には、最新鋭の（</a:t>
            </a:r>
            <a:r>
              <a:rPr lang="en-US" altLang="ja-JP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SOTA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）ロバスト</a:t>
            </a:r>
            <a:r>
              <a:rPr lang="en-US" altLang="ja-JP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SSL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アルゴリズムと比較して約</a:t>
            </a:r>
            <a:r>
              <a:rPr lang="en-US" altLang="ja-JP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倍の高速化を</a:t>
            </a:r>
            <a:r>
              <a:rPr lang="ja-JP" altLang="en-US" sz="20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達成</a:t>
            </a:r>
            <a:endParaRPr lang="ja-JP" altLang="en-US" sz="2000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14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４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．方法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タイトル 1"/>
          <p:cNvSpPr txBox="1">
            <a:spLocks/>
          </p:cNvSpPr>
          <p:nvPr/>
        </p:nvSpPr>
        <p:spPr>
          <a:xfrm>
            <a:off x="276446" y="804846"/>
            <a:ext cx="8223497" cy="10355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RETRIEVE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は、半教師有り学習のラベル無しデータの、コアセットの探索と、コアセットと教師有りデータを用いたモデルのパラメータ更新を交互に行う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761773" y="2522868"/>
            <a:ext cx="4174436" cy="3554236"/>
            <a:chOff x="1510747" y="1741997"/>
            <a:chExt cx="5871896" cy="44441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正方形/長方形 7"/>
                <p:cNvSpPr/>
                <p:nvPr/>
              </p:nvSpPr>
              <p:spPr>
                <a:xfrm>
                  <a:off x="2698494" y="3739102"/>
                  <a:ext cx="4362265" cy="65068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𝐺𝑟𝑒𝑒𝑑𝑦𝑆𝑒</m:t>
                        </m:r>
                        <m:r>
                          <a:rPr lang="en-US" altLang="ja-JP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𝑙𝑒𝑐𝑡𝑖𝑜𝑛</m:t>
                        </m:r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ja-JP" altLang="en-US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1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正方形/長方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494" y="3739102"/>
                  <a:ext cx="4362265" cy="650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正方形/長方形 8"/>
                <p:cNvSpPr/>
                <p:nvPr/>
              </p:nvSpPr>
              <p:spPr>
                <a:xfrm>
                  <a:off x="2698494" y="4765482"/>
                  <a:ext cx="4362263" cy="6506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ja-JP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𝐹𝑖𝑡</m:t>
                        </m:r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  <m:r>
                              <a:rPr lang="en-US" altLang="ja-JP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正方形/長方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494" y="4765482"/>
                  <a:ext cx="4362263" cy="650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正方形/長方形 10"/>
                <p:cNvSpPr/>
                <p:nvPr/>
              </p:nvSpPr>
              <p:spPr>
                <a:xfrm>
                  <a:off x="2698494" y="1741997"/>
                  <a:ext cx="4362263" cy="96939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kumimoji="1" lang="ja-JP" alt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𝒰</m:t>
                      </m:r>
                    </m:oMath>
                  </a14:m>
                  <a:r>
                    <a:rPr kumimoji="1" lang="ja-JP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ja-JP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: </a:t>
                  </a:r>
                  <a:r>
                    <a:rPr lang="ja-JP" altLang="en-US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ラベル有り</a:t>
                  </a:r>
                  <a:r>
                    <a:rPr kumimoji="1" lang="ja-JP" altLang="en-US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データ</a:t>
                  </a:r>
                  <a:endParaRPr kumimoji="1" lang="en-US" altLang="ja-JP" sz="11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ja-JP" alt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(0)</m:t>
                          </m:r>
                        </m:sup>
                      </m:sSup>
                    </m:oMath>
                  </a14:m>
                  <a:r>
                    <a:rPr kumimoji="1" lang="ja-JP" altLang="en-US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：初期のモデルのパラメータ</a:t>
                  </a:r>
                  <a:endParaRPr kumimoji="1" lang="en-US" altLang="ja-JP" sz="11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(0)</m:t>
                          </m:r>
                        </m:sup>
                      </m:sSup>
                    </m:oMath>
                  </a14:m>
                  <a:r>
                    <a:rPr kumimoji="1" lang="ja-JP" altLang="en-US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：初期のコアセット（教師なし）</a:t>
                  </a:r>
                  <a:endParaRPr kumimoji="1" lang="en-US" altLang="ja-JP" sz="11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1" name="正方形/長方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494" y="1741997"/>
                  <a:ext cx="4362263" cy="9693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正方形/長方形 4"/>
            <p:cNvSpPr/>
            <p:nvPr/>
          </p:nvSpPr>
          <p:spPr>
            <a:xfrm>
              <a:off x="2242269" y="3466769"/>
              <a:ext cx="5082371" cy="22343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7" name="直線矢印コネクタ 16"/>
            <p:cNvCxnSpPr>
              <a:stCxn id="11" idx="2"/>
              <a:endCxn id="8" idx="0"/>
            </p:cNvCxnSpPr>
            <p:nvPr/>
          </p:nvCxnSpPr>
          <p:spPr>
            <a:xfrm>
              <a:off x="4879627" y="2711395"/>
              <a:ext cx="0" cy="10277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8" idx="2"/>
              <a:endCxn id="9" idx="0"/>
            </p:cNvCxnSpPr>
            <p:nvPr/>
          </p:nvCxnSpPr>
          <p:spPr>
            <a:xfrm>
              <a:off x="4879627" y="4389782"/>
              <a:ext cx="0" cy="375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カギ線コネクタ 23"/>
            <p:cNvCxnSpPr>
              <a:stCxn id="9" idx="2"/>
            </p:cNvCxnSpPr>
            <p:nvPr/>
          </p:nvCxnSpPr>
          <p:spPr>
            <a:xfrm rot="5400000">
              <a:off x="2810214" y="4116702"/>
              <a:ext cx="769954" cy="336887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カギ線コネクタ 26"/>
            <p:cNvCxnSpPr/>
            <p:nvPr/>
          </p:nvCxnSpPr>
          <p:spPr>
            <a:xfrm rot="5400000" flipH="1" flipV="1">
              <a:off x="1687517" y="2994008"/>
              <a:ext cx="3015340" cy="3368879"/>
            </a:xfrm>
            <a:prstGeom prst="bentConnector3">
              <a:avLst>
                <a:gd name="adj1" fmla="val 997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正方形/長方形 30"/>
            <p:cNvSpPr/>
            <p:nvPr/>
          </p:nvSpPr>
          <p:spPr>
            <a:xfrm>
              <a:off x="6195878" y="3068404"/>
              <a:ext cx="1186765" cy="362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 epoch</a:t>
              </a:r>
              <a:endParaRPr lang="ja-JP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5679227" y="1649950"/>
                <a:ext cx="60003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27" y="1649950"/>
                <a:ext cx="600036" cy="380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7481139" y="1696069"/>
                <a:ext cx="60747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139" y="1696069"/>
                <a:ext cx="607474" cy="380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図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1747" y="2122998"/>
            <a:ext cx="2757366" cy="4353976"/>
          </a:xfrm>
          <a:prstGeom prst="rect">
            <a:avLst/>
          </a:prstGeom>
        </p:spPr>
      </p:pic>
      <p:cxnSp>
        <p:nvCxnSpPr>
          <p:cNvPr id="40" name="直線矢印コネクタ 39"/>
          <p:cNvCxnSpPr/>
          <p:nvPr/>
        </p:nvCxnSpPr>
        <p:spPr>
          <a:xfrm flipH="1">
            <a:off x="8499943" y="2146852"/>
            <a:ext cx="23853" cy="419828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5360917" y="2813899"/>
            <a:ext cx="1055097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Unlabeled data</a:t>
            </a:r>
            <a:endParaRPr lang="ja-JP" altLang="en-US" sz="11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360917" y="3951733"/>
            <a:ext cx="1055097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Unlabeled data</a:t>
            </a:r>
            <a:endParaRPr lang="ja-JP" altLang="en-US" sz="1100" dirty="0"/>
          </a:p>
        </p:txBody>
      </p:sp>
      <p:sp>
        <p:nvSpPr>
          <p:cNvPr id="20" name="正方形/長方形 19"/>
          <p:cNvSpPr/>
          <p:nvPr/>
        </p:nvSpPr>
        <p:spPr>
          <a:xfrm>
            <a:off x="5360917" y="5089567"/>
            <a:ext cx="1055097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Unlabeled data</a:t>
            </a:r>
            <a:endParaRPr lang="ja-JP" altLang="en-US" sz="1100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0917" y="6234963"/>
            <a:ext cx="1055097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Unlabeled data</a:t>
            </a:r>
            <a:endParaRPr lang="ja-JP" altLang="en-US" sz="1100" dirty="0"/>
          </a:p>
        </p:txBody>
      </p:sp>
      <p:sp>
        <p:nvSpPr>
          <p:cNvPr id="4" name="円/楕円 3"/>
          <p:cNvSpPr/>
          <p:nvPr/>
        </p:nvSpPr>
        <p:spPr>
          <a:xfrm>
            <a:off x="5511230" y="2234017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402891" y="2234017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450455" y="2120920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5538536" y="3371953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5430197" y="3371953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5477761" y="3258856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5528948" y="4495986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5420609" y="4495986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5468173" y="4382889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523613" y="5589370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415274" y="5589370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462838" y="5476273"/>
            <a:ext cx="81033" cy="889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727702" y="1860724"/>
            <a:ext cx="891591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labeled data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5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５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．通常の半教師あり学習の実験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17551"/>
              </p:ext>
            </p:extLst>
          </p:nvPr>
        </p:nvGraphicFramePr>
        <p:xfrm>
          <a:off x="705152" y="3880451"/>
          <a:ext cx="7476877" cy="2189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8489"/>
                <a:gridCol w="45283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アルゴリズム名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コアセット選択方法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CRAIG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全訓練セットの勾配を近似（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Random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ランダムに選択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Grad-Match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直交マッチング追跡アルゴリズム（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2021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en-US" altLang="ja-JP" sz="16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Full-</a:t>
                      </a:r>
                      <a:r>
                        <a:rPr kumimoji="1" lang="en-US" altLang="ja-JP" sz="16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Earlystop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早期打ち切り（コアセット手法ではない。）</a:t>
                      </a:r>
                      <a:endParaRPr kumimoji="1" lang="en-US" altLang="ja-JP" sz="16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RETRIEVE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を半教師有り学習に適用（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2022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en-US" altLang="ja-JP" sz="16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タイトル 1"/>
          <p:cNvSpPr txBox="1">
            <a:spLocks/>
          </p:cNvSpPr>
          <p:nvPr/>
        </p:nvSpPr>
        <p:spPr>
          <a:xfrm>
            <a:off x="571167" y="877756"/>
            <a:ext cx="8001665" cy="1984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データセットは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Caifar10</a:t>
            </a:r>
            <a:r>
              <a:rPr lang="ja-JP" altLang="en-US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SVHN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全て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教師無し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データから、コアセットを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epoch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ごとに定数個選択し、コアセットを訓練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データに含めて半教師有り学習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を行う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結果は、コアセットを使用しない通常の半教師あり学習と比較する。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462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b="15921"/>
          <a:stretch/>
        </p:blipFill>
        <p:spPr>
          <a:xfrm>
            <a:off x="510429" y="1097037"/>
            <a:ext cx="5166155" cy="28664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-8068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５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．通常の半教師あり学習の実験結果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835920" y="1971360"/>
            <a:ext cx="532695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5886181" y="1176806"/>
            <a:ext cx="3013544" cy="2371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コアセットを使用しない</a:t>
            </a:r>
            <a:endParaRPr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ja-JP" sz="1400" dirty="0" err="1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FixMatch</a:t>
            </a: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と比較して、</a:t>
            </a:r>
            <a:endParaRPr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コアセットを使用し</a:t>
            </a: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た</a:t>
            </a:r>
            <a:endParaRPr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RETRIEVE</a:t>
            </a: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では、</a:t>
            </a:r>
            <a:endParaRPr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4.22</a:t>
            </a: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倍のスピードアップを実現（ただし</a:t>
            </a:r>
            <a:r>
              <a:rPr lang="en-US" altLang="ja-JP" sz="1400" dirty="0" err="1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</a:t>
            </a: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0.8%</a:t>
            </a: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低下）</a:t>
            </a:r>
            <a:endParaRPr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204" y="4183234"/>
            <a:ext cx="3105583" cy="2534004"/>
          </a:xfrm>
          <a:prstGeom prst="rect">
            <a:avLst/>
          </a:prstGeom>
        </p:spPr>
      </p:pic>
      <p:grpSp>
        <p:nvGrpSpPr>
          <p:cNvPr id="26" name="グループ化 25"/>
          <p:cNvGrpSpPr/>
          <p:nvPr/>
        </p:nvGrpSpPr>
        <p:grpSpPr>
          <a:xfrm>
            <a:off x="7413799" y="4230262"/>
            <a:ext cx="1447792" cy="1503678"/>
            <a:chOff x="1117932" y="3538664"/>
            <a:chExt cx="2622340" cy="2574613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7932" y="3936090"/>
              <a:ext cx="1924319" cy="600159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1337" y="5475013"/>
              <a:ext cx="1991002" cy="638264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7689" y="4541864"/>
              <a:ext cx="2562583" cy="428684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1337" y="5036023"/>
              <a:ext cx="1428950" cy="457265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56076" y="3538664"/>
              <a:ext cx="1867161" cy="485843"/>
            </a:xfrm>
            <a:prstGeom prst="rect">
              <a:avLst/>
            </a:prstGeom>
          </p:spPr>
        </p:pic>
      </p:grpSp>
      <p:sp>
        <p:nvSpPr>
          <p:cNvPr id="27" name="タイトル 1"/>
          <p:cNvSpPr txBox="1">
            <a:spLocks/>
          </p:cNvSpPr>
          <p:nvPr/>
        </p:nvSpPr>
        <p:spPr>
          <a:xfrm>
            <a:off x="823367" y="4293884"/>
            <a:ext cx="3013544" cy="125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RETRIEVE</a:t>
            </a: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RAMDOM</a:t>
            </a: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でコアセットを選択するよりも高い精度で、</a:t>
            </a: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高速化を実現する</a:t>
            </a:r>
            <a:endParaRPr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3093507" y="2855084"/>
            <a:ext cx="532695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16200000">
            <a:off x="3365148" y="4957503"/>
            <a:ext cx="1620957" cy="388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精度低下率（％）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953045" y="3862085"/>
            <a:ext cx="22254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CIFAR10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FixMatch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979684" y="766660"/>
            <a:ext cx="224516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RETRIEVE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検証結果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85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６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OOD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半教師有り学習の実験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571167" y="877756"/>
            <a:ext cx="8001665" cy="1984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データセットは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Cifar10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MNIST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クラス中、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クラスのみ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とする。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88" y="877756"/>
            <a:ext cx="2624819" cy="2260261"/>
          </a:xfrm>
          <a:prstGeom prst="rect">
            <a:avLst/>
          </a:prstGeom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51645"/>
              </p:ext>
            </p:extLst>
          </p:nvPr>
        </p:nvGraphicFramePr>
        <p:xfrm>
          <a:off x="720916" y="3462665"/>
          <a:ext cx="7851916" cy="2768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96385"/>
                <a:gridCol w="47555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アルゴリズム名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VAT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仮想敵対的学習（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2017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DS3L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教師ありの場合の再重み付けと同様に、ラベルなし集合の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OOD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データを扱う再重み付け 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(2020)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L2RW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上と同じ</a:t>
                      </a:r>
                      <a:endParaRPr kumimoji="1" lang="en-US" altLang="ja-JP" sz="16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SUPERVISED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教師有りの場合</a:t>
                      </a:r>
                      <a:endParaRPr kumimoji="1" lang="en-US" altLang="ja-JP" sz="16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CRUST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ロバストなコアセット選択手法</a:t>
                      </a:r>
                      <a:endParaRPr kumimoji="1" lang="en-US" altLang="ja-JP" sz="16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RETRIEVE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を半教師有り学習に適用（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2022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en-US" altLang="ja-JP" sz="16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21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６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OOD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データの半教師有り学習の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実験結果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" t="12207" r="75985"/>
          <a:stretch/>
        </p:blipFill>
        <p:spPr>
          <a:xfrm>
            <a:off x="771962" y="1871077"/>
            <a:ext cx="3209409" cy="316632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4342" t="488" r="8795" b="86070"/>
          <a:stretch/>
        </p:blipFill>
        <p:spPr>
          <a:xfrm>
            <a:off x="780278" y="1282512"/>
            <a:ext cx="7382479" cy="33295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l="24436" t="10396" r="51550" b="1811"/>
          <a:stretch/>
        </p:blipFill>
        <p:spPr>
          <a:xfrm>
            <a:off x="4975803" y="1784365"/>
            <a:ext cx="3209409" cy="3166320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2500379" y="1943905"/>
            <a:ext cx="357809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417405" y="2640215"/>
            <a:ext cx="357809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567584" y="1886843"/>
            <a:ext cx="357809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5574653" y="1871077"/>
            <a:ext cx="357809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569085" y="2116557"/>
            <a:ext cx="357809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563517" y="2492774"/>
            <a:ext cx="357809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088910" y="4042520"/>
            <a:ext cx="2892461" cy="5846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教師なしデータの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OOD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の割合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5270296" y="4018871"/>
            <a:ext cx="2892461" cy="5846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教師なしデータの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OOD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の割合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874986" y="5369588"/>
            <a:ext cx="7401911" cy="12170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OOD</a:t>
            </a: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が教師無しデータに含まれている場合でも、他の</a:t>
            </a:r>
            <a:r>
              <a:rPr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robust</a:t>
            </a:r>
            <a:r>
              <a:rPr lang="ja-JP" altLang="en-US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な半教師有り学習手法よりも精度を落とすことなく学習できる。</a:t>
            </a:r>
            <a:endParaRPr lang="en-US" altLang="ja-JP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17068" y="3244334"/>
            <a:ext cx="230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(Learning to Reweight)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64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703</Words>
  <Application>Microsoft Office PowerPoint</Application>
  <PresentationFormat>画面に合わせる (4:3)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RETRIEVE:  Coreset Selection for Efficient and Robust Semi-Supervised Learning</vt:lpstr>
      <vt:lpstr>１．課題</vt:lpstr>
      <vt:lpstr>２．目的</vt:lpstr>
      <vt:lpstr>３．効能</vt:lpstr>
      <vt:lpstr>４．方法</vt:lpstr>
      <vt:lpstr>５-１．通常の半教師あり学習の実験</vt:lpstr>
      <vt:lpstr>５-２．通常の半教師あり学習の実験結果</vt:lpstr>
      <vt:lpstr>６-１．OODデータの半教師有り学習の実験</vt:lpstr>
      <vt:lpstr>６-２．OODデータの半教師有り学習の実験結果</vt:lpstr>
      <vt:lpstr>７-１．不均衡データの半教師有り学習の実験</vt:lpstr>
      <vt:lpstr>７-２．不均衡データの半教師有り学習の実験結果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GLISTER:  Generalization based Data Subset Selection for Efficient and Robust Learning</dc:title>
  <dc:creator>茶谷 草汰</dc:creator>
  <cp:lastModifiedBy>茶谷 草汰</cp:lastModifiedBy>
  <cp:revision>42</cp:revision>
  <dcterms:created xsi:type="dcterms:W3CDTF">2022-11-20T13:13:37Z</dcterms:created>
  <dcterms:modified xsi:type="dcterms:W3CDTF">2022-11-23T18:08:06Z</dcterms:modified>
</cp:coreProperties>
</file>