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4"/>
  </p:notesMasterIdLst>
  <p:handoutMasterIdLst>
    <p:handoutMasterId r:id="rId35"/>
  </p:handoutMasterIdLst>
  <p:sldIdLst>
    <p:sldId id="364" r:id="rId5"/>
    <p:sldId id="1875" r:id="rId6"/>
    <p:sldId id="1874" r:id="rId7"/>
    <p:sldId id="2015" r:id="rId8"/>
    <p:sldId id="2007" r:id="rId9"/>
    <p:sldId id="1999" r:id="rId10"/>
    <p:sldId id="2001" r:id="rId11"/>
    <p:sldId id="2002" r:id="rId12"/>
    <p:sldId id="2003" r:id="rId13"/>
    <p:sldId id="1996" r:id="rId14"/>
    <p:sldId id="1991" r:id="rId15"/>
    <p:sldId id="1990" r:id="rId16"/>
    <p:sldId id="2016" r:id="rId17"/>
    <p:sldId id="2019" r:id="rId18"/>
    <p:sldId id="2017" r:id="rId19"/>
    <p:sldId id="1995" r:id="rId20"/>
    <p:sldId id="1992" r:id="rId21"/>
    <p:sldId id="2018" r:id="rId22"/>
    <p:sldId id="1989" r:id="rId23"/>
    <p:sldId id="1988" r:id="rId24"/>
    <p:sldId id="1987" r:id="rId25"/>
    <p:sldId id="1993" r:id="rId26"/>
    <p:sldId id="1876" r:id="rId27"/>
    <p:sldId id="2020" r:id="rId28"/>
    <p:sldId id="2021" r:id="rId29"/>
    <p:sldId id="2022" r:id="rId30"/>
    <p:sldId id="1857" r:id="rId31"/>
    <p:sldId id="532" r:id="rId32"/>
    <p:sldId id="1871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596" userDrawn="1">
          <p15:clr>
            <a:srgbClr val="A4A3A4"/>
          </p15:clr>
        </p15:guide>
        <p15:guide id="27" pos="3096" userDrawn="1">
          <p15:clr>
            <a:srgbClr val="A4A3A4"/>
          </p15:clr>
        </p15:guide>
        <p15:guide id="28" pos="588" userDrawn="1">
          <p15:clr>
            <a:srgbClr val="5ACBF0"/>
          </p15:clr>
        </p15:guide>
        <p15:guide id="29" pos="2604" userDrawn="1">
          <p15:clr>
            <a:srgbClr val="5ACBF0"/>
          </p15:clr>
        </p15:guide>
        <p15:guide id="30" orient="horz" pos="960" userDrawn="1">
          <p15:clr>
            <a:srgbClr val="5ACBF0"/>
          </p15:clr>
        </p15:guide>
        <p15:guide id="31" orient="horz" pos="2268" userDrawn="1">
          <p15:clr>
            <a:srgbClr val="5ACBF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Caitlyn Ryan" initials="CR" lastIdx="24" clrIdx="2">
    <p:extLst>
      <p:ext uri="{19B8F6BF-5375-455C-9EA6-DF929625EA0E}">
        <p15:presenceInfo xmlns:p15="http://schemas.microsoft.com/office/powerpoint/2012/main" userId="S-1-5-21-383413107-1061881802-891584314-12522" providerId="AD"/>
      </p:ext>
    </p:extLst>
  </p:cmAuthor>
  <p:cmAuthor id="3" name="Caitlyn Ryan" initials="CR [2]" lastIdx="4" clrIdx="3">
    <p:extLst>
      <p:ext uri="{19B8F6BF-5375-455C-9EA6-DF929625EA0E}">
        <p15:presenceInfo xmlns:p15="http://schemas.microsoft.com/office/powerpoint/2012/main" userId="S::caitlynr@silverfoxprod.com::e0e442c6-852d-445b-8a04-5983e13180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100"/>
    <a:srgbClr val="A21000"/>
    <a:srgbClr val="192931"/>
    <a:srgbClr val="10181D"/>
    <a:srgbClr val="0C1318"/>
    <a:srgbClr val="0E151A"/>
    <a:srgbClr val="141F26"/>
    <a:srgbClr val="5B595B"/>
    <a:srgbClr val="434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67628" autoAdjust="0"/>
  </p:normalViewPr>
  <p:slideViewPr>
    <p:cSldViewPr snapToGrid="0" showGuides="1">
      <p:cViewPr>
        <p:scale>
          <a:sx n="86" d="100"/>
          <a:sy n="86" d="100"/>
        </p:scale>
        <p:origin x="888" y="104"/>
      </p:cViewPr>
      <p:guideLst>
        <p:guide orient="horz" pos="1596"/>
        <p:guide pos="3096"/>
        <p:guide pos="588"/>
        <p:guide pos="2604"/>
        <p:guide orient="horz" pos="960"/>
        <p:guide orient="horz"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r>
              <a:rPr lang="en-US" dirty="0"/>
              <a:t>Amazon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First call deck for CXO level introduction to Amazon AI.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Amazon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821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Partner solutions?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Amazon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5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Amazon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Partner solutions?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Amazon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Partner solutions?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Amazon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Amazon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Amazon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2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Amazon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Amazon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2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208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8205788" cy="2928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3047700" cy="31428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AA2905-B0D7-4690-9884-C3E29536B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15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E31985-5D7A-46EF-AEFE-3E3FD0DBD0C7}"/>
              </a:ext>
            </a:extLst>
          </p:cNvPr>
          <p:cNvSpPr/>
          <p:nvPr userDrawn="1"/>
        </p:nvSpPr>
        <p:spPr>
          <a:xfrm>
            <a:off x="0" y="0"/>
            <a:ext cx="9144000" cy="5141596"/>
          </a:xfrm>
          <a:prstGeom prst="rect">
            <a:avLst/>
          </a:prstGeom>
          <a:solidFill>
            <a:srgbClr val="00080C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E824A-431F-48F5-9943-918589BD1505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B20BB-A2C2-4227-947A-83D033F08B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AA2905-B0D7-4690-9884-C3E29536B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15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E31985-5D7A-46EF-AEFE-3E3FD0DBD0C7}"/>
              </a:ext>
            </a:extLst>
          </p:cNvPr>
          <p:cNvSpPr/>
          <p:nvPr userDrawn="1"/>
        </p:nvSpPr>
        <p:spPr>
          <a:xfrm>
            <a:off x="0" y="0"/>
            <a:ext cx="9144000" cy="5141596"/>
          </a:xfrm>
          <a:prstGeom prst="rect">
            <a:avLst/>
          </a:prstGeom>
          <a:solidFill>
            <a:srgbClr val="00080C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B20BB-A2C2-4227-947A-83D033F08B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0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045029"/>
            <a:ext cx="9144000" cy="333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6D7709-6145-495A-92A6-03EFE44102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15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9DCF7E-2EC2-482A-B3E7-0F38BC8CDB1B}"/>
              </a:ext>
            </a:extLst>
          </p:cNvPr>
          <p:cNvSpPr/>
          <p:nvPr userDrawn="1"/>
        </p:nvSpPr>
        <p:spPr>
          <a:xfrm>
            <a:off x="0" y="0"/>
            <a:ext cx="9144000" cy="5141596"/>
          </a:xfrm>
          <a:prstGeom prst="rect">
            <a:avLst/>
          </a:prstGeom>
          <a:solidFill>
            <a:srgbClr val="00080C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7EFB3-AE32-9E4B-AA56-B14E0F204499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B5D6C-FADB-1340-820C-26E840A8AC89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Squid 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42FBE-3295-6941-A1AE-631779A2516B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7A6D3-65A0-8542-AE4B-0026DA76B828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52DB-30F3-104A-9B80-B5A5F889DF74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7" y="1011542"/>
            <a:ext cx="8204575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50" y="1065213"/>
            <a:ext cx="3974193" cy="31797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19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05230" y="1119541"/>
            <a:ext cx="2989065" cy="31428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1295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1295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NUL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697" r:id="rId3"/>
    <p:sldLayoutId id="2147483698" r:id="rId4"/>
    <p:sldLayoutId id="2147483699" r:id="rId5"/>
    <p:sldLayoutId id="2147483689" r:id="rId6"/>
    <p:sldLayoutId id="2147483678" r:id="rId7"/>
    <p:sldLayoutId id="2147483707" r:id="rId8"/>
    <p:sldLayoutId id="2147483679" r:id="rId9"/>
    <p:sldLayoutId id="2147483703" r:id="rId10"/>
    <p:sldLayoutId id="2147483704" r:id="rId11"/>
    <p:sldLayoutId id="2147483705" r:id="rId12"/>
    <p:sldLayoutId id="2147483706" r:id="rId13"/>
    <p:sldLayoutId id="2147483710" r:id="rId14"/>
    <p:sldLayoutId id="2147483690" r:id="rId15"/>
    <p:sldLayoutId id="2147483691" r:id="rId16"/>
    <p:sldLayoutId id="2147483692" r:id="rId17"/>
    <p:sldLayoutId id="2147483702" r:id="rId18"/>
    <p:sldLayoutId id="2147483680" r:id="rId19"/>
    <p:sldLayoutId id="2147483701" r:id="rId20"/>
    <p:sldLayoutId id="2147483693" r:id="rId21"/>
    <p:sldLayoutId id="2147483687" r:id="rId2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5.tif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tiff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lan-tong-aws/aws-advanced-analytics-jumpstarter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dylatong@amazon.co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11.sv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2DA53383-82DC-40F4-A734-4D0158B470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394" y="1715397"/>
            <a:ext cx="7772400" cy="769527"/>
          </a:xfrm>
        </p:spPr>
        <p:txBody>
          <a:bodyPr/>
          <a:lstStyle/>
          <a:p>
            <a:r>
              <a:rPr lang="en-US" sz="40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Advanced Analytics</a:t>
            </a:r>
            <a:br>
              <a:rPr lang="en-US" sz="4000" dirty="0">
                <a:solidFill>
                  <a:schemeClr val="accent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</a:br>
            <a:r>
              <a:rPr lang="en-US" sz="4000" dirty="0">
                <a:solidFill>
                  <a:schemeClr val="accent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on AWS Jumpstart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581EF-8A27-4828-B2A0-94ED32196F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</a:blip>
          <a:stretch>
            <a:fillRect/>
          </a:stretch>
        </p:blipFill>
        <p:spPr>
          <a:xfrm>
            <a:off x="2934824" y="552217"/>
            <a:ext cx="5804438" cy="386541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04AD4-DE01-9841-B272-C771406464F8}"/>
              </a:ext>
            </a:extLst>
          </p:cNvPr>
          <p:cNvSpPr txBox="1">
            <a:spLocks/>
          </p:cNvSpPr>
          <p:nvPr/>
        </p:nvSpPr>
        <p:spPr>
          <a:xfrm>
            <a:off x="396394" y="3823464"/>
            <a:ext cx="7906141" cy="47551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Amazon Ember Cd" panose="020B0606020204020204" pitchFamily="34" charset="0"/>
              </a:rPr>
              <a:t>Dylan Tong</a:t>
            </a:r>
            <a:r>
              <a:rPr lang="en-US" sz="1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Amazon Ember Cd" panose="020B0606020204020204" pitchFamily="34" charset="0"/>
              </a:rPr>
              <a:t>, AI/Machine Learning Partner Solutions Architect</a:t>
            </a:r>
          </a:p>
        </p:txBody>
      </p:sp>
    </p:spTree>
    <p:extLst>
      <p:ext uri="{BB962C8B-B14F-4D97-AF65-F5344CB8AC3E}">
        <p14:creationId xmlns:p14="http://schemas.microsoft.com/office/powerpoint/2010/main" val="108173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10004-0E4F-7E46-A511-911581537AEC}"/>
              </a:ext>
            </a:extLst>
          </p:cNvPr>
          <p:cNvSpPr txBox="1"/>
          <p:nvPr/>
        </p:nvSpPr>
        <p:spPr>
          <a:xfrm>
            <a:off x="378305" y="187252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Training Mechanics</a:t>
            </a:r>
          </a:p>
        </p:txBody>
      </p:sp>
    </p:spTree>
    <p:extLst>
      <p:ext uri="{BB962C8B-B14F-4D97-AF65-F5344CB8AC3E}">
        <p14:creationId xmlns:p14="http://schemas.microsoft.com/office/powerpoint/2010/main" val="66748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BB179F83-DFAA-544A-8539-5475C4A8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062" y="1327260"/>
            <a:ext cx="711200" cy="7112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49AB833-2B20-6E4F-994D-A05D65A31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103" y="1537431"/>
            <a:ext cx="711200" cy="71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23C74B-74CF-284A-AF65-BACDA2D222DE}"/>
              </a:ext>
            </a:extLst>
          </p:cNvPr>
          <p:cNvSpPr txBox="1"/>
          <p:nvPr/>
        </p:nvSpPr>
        <p:spPr>
          <a:xfrm>
            <a:off x="48105" y="11992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 Training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5E414A-11DA-3744-82C3-144282E04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9029" y="1731149"/>
            <a:ext cx="711200" cy="711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7721C9E-713A-2E4E-8CA3-10D43B130042}"/>
              </a:ext>
            </a:extLst>
          </p:cNvPr>
          <p:cNvSpPr/>
          <p:nvPr/>
        </p:nvSpPr>
        <p:spPr>
          <a:xfrm>
            <a:off x="3872864" y="789116"/>
            <a:ext cx="86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 Training Instances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A7F43-3FCA-FD49-AC64-36F475F4BC68}"/>
              </a:ext>
            </a:extLst>
          </p:cNvPr>
          <p:cNvCxnSpPr>
            <a:cxnSpLocks/>
          </p:cNvCxnSpPr>
          <p:nvPr/>
        </p:nvCxnSpPr>
        <p:spPr>
          <a:xfrm flipH="1" flipV="1">
            <a:off x="4286161" y="2442349"/>
            <a:ext cx="16935" cy="75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349A1-0008-9C47-8A2B-9A8C7A2D47EC}"/>
              </a:ext>
            </a:extLst>
          </p:cNvPr>
          <p:cNvSpPr/>
          <p:nvPr/>
        </p:nvSpPr>
        <p:spPr>
          <a:xfrm>
            <a:off x="3494949" y="3236830"/>
            <a:ext cx="2879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Scripts (training algorithm)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[</a:t>
            </a:r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Optional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: requirements.txt, dependencies]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[</a:t>
            </a:r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Optional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: model artifacts]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[</a:t>
            </a:r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Optional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: S3 Manifest, describes location of S3 objects]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B33701-A338-3647-B649-FDCB18853110}"/>
              </a:ext>
            </a:extLst>
          </p:cNvPr>
          <p:cNvCxnSpPr/>
          <p:nvPr/>
        </p:nvCxnSpPr>
        <p:spPr>
          <a:xfrm flipV="1">
            <a:off x="2684582" y="2086749"/>
            <a:ext cx="1254447" cy="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6D090-3FFB-E947-8300-F4997D193B60}"/>
              </a:ext>
            </a:extLst>
          </p:cNvPr>
          <p:cNvSpPr/>
          <p:nvPr/>
        </p:nvSpPr>
        <p:spPr>
          <a:xfrm>
            <a:off x="2929303" y="1550553"/>
            <a:ext cx="86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Sync or Async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1AC46-F83C-344B-A43C-7B21BD5040E1}"/>
              </a:ext>
            </a:extLst>
          </p:cNvPr>
          <p:cNvSpPr/>
          <p:nvPr/>
        </p:nvSpPr>
        <p:spPr>
          <a:xfrm>
            <a:off x="1809779" y="1863092"/>
            <a:ext cx="1219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Training Job</a:t>
            </a:r>
          </a:p>
          <a:p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AE047-0859-C948-A193-8D8B66C66AE7}"/>
              </a:ext>
            </a:extLst>
          </p:cNvPr>
          <p:cNvSpPr/>
          <p:nvPr/>
        </p:nvSpPr>
        <p:spPr>
          <a:xfrm>
            <a:off x="2561129" y="2248631"/>
            <a:ext cx="14496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Hyperparameters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88578E-BC8D-BE49-A028-CFECED36B01E}"/>
              </a:ext>
            </a:extLst>
          </p:cNvPr>
          <p:cNvCxnSpPr>
            <a:cxnSpLocks/>
          </p:cNvCxnSpPr>
          <p:nvPr/>
        </p:nvCxnSpPr>
        <p:spPr>
          <a:xfrm flipH="1">
            <a:off x="4650229" y="2086749"/>
            <a:ext cx="1036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E89690-3E0B-0548-A232-9A63DE6EAD2D}"/>
              </a:ext>
            </a:extLst>
          </p:cNvPr>
          <p:cNvSpPr txBox="1"/>
          <p:nvPr/>
        </p:nvSpPr>
        <p:spPr>
          <a:xfrm>
            <a:off x="5039426" y="2428949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Elastic Container Registry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57BE700-A4B9-1C43-B31C-937851852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4778" y="1724591"/>
            <a:ext cx="711200" cy="711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EF0F16-A69D-2B45-AB7F-FF9D04065AC4}"/>
              </a:ext>
            </a:extLst>
          </p:cNvPr>
          <p:cNvSpPr/>
          <p:nvPr/>
        </p:nvSpPr>
        <p:spPr>
          <a:xfrm>
            <a:off x="5510100" y="983327"/>
            <a:ext cx="2071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Training Image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: SageMaker managed | Marketplace | Custom</a:t>
            </a:r>
          </a:p>
          <a:p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3C74B-74CF-284A-AF65-BACDA2D222DE}"/>
              </a:ext>
            </a:extLst>
          </p:cNvPr>
          <p:cNvSpPr txBox="1"/>
          <p:nvPr/>
        </p:nvSpPr>
        <p:spPr>
          <a:xfrm>
            <a:off x="48105" y="11992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 Training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5E414A-11DA-3744-82C3-144282E04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056" y="1561558"/>
            <a:ext cx="711200" cy="711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7721C9E-713A-2E4E-8CA3-10D43B130042}"/>
              </a:ext>
            </a:extLst>
          </p:cNvPr>
          <p:cNvSpPr/>
          <p:nvPr/>
        </p:nvSpPr>
        <p:spPr>
          <a:xfrm>
            <a:off x="4490501" y="918267"/>
            <a:ext cx="86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 Training Instances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A7F43-3FCA-FD49-AC64-36F475F4BC68}"/>
              </a:ext>
            </a:extLst>
          </p:cNvPr>
          <p:cNvCxnSpPr>
            <a:cxnSpLocks/>
          </p:cNvCxnSpPr>
          <p:nvPr/>
        </p:nvCxnSpPr>
        <p:spPr>
          <a:xfrm flipH="1" flipV="1">
            <a:off x="4290188" y="2272758"/>
            <a:ext cx="16935" cy="75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349A1-0008-9C47-8A2B-9A8C7A2D47EC}"/>
              </a:ext>
            </a:extLst>
          </p:cNvPr>
          <p:cNvSpPr/>
          <p:nvPr/>
        </p:nvSpPr>
        <p:spPr>
          <a:xfrm>
            <a:off x="752283" y="2254108"/>
            <a:ext cx="33643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Modes: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File: copy full dataset to local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Pipe: stream directly from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Distribution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FullyReplicated (full data set sent to each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ShardbyS3Key (1/N objects sent to each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28AA-86F4-4F4A-8620-740DFDD91B9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654256" y="1917158"/>
            <a:ext cx="992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33D3B1-567B-6549-B1A6-197C4F8B4228}"/>
              </a:ext>
            </a:extLst>
          </p:cNvPr>
          <p:cNvSpPr/>
          <p:nvPr/>
        </p:nvSpPr>
        <p:spPr>
          <a:xfrm>
            <a:off x="5757820" y="1634092"/>
            <a:ext cx="86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Model Artifacts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8D1E0A6-0AB0-174B-AC6E-4306E46E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9494" y="3110965"/>
            <a:ext cx="711200" cy="711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8A26C95-1299-6646-9FE2-EF362CB2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527" y="1157669"/>
            <a:ext cx="711200" cy="711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B986F1F-48DC-8042-AD68-D5094594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0568" y="1367840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9AFEAF8-123D-CB45-9568-46829983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9494" y="1561558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C7ABF-5238-6C47-AAA4-3B5CE6F9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1" y="1377098"/>
            <a:ext cx="1913814" cy="749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F9F180-00DC-B147-8699-D634811F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05" y="1377098"/>
            <a:ext cx="1839945" cy="749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7E876A-1D7E-8941-9E2A-DCA29ED6E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50" y="1377098"/>
            <a:ext cx="2022196" cy="749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5E113-4E56-3049-BAB9-7D6F6AA7D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573" y="1377098"/>
            <a:ext cx="1952736" cy="749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90A6B-5A40-B447-90D9-5060F342DB9A}"/>
              </a:ext>
            </a:extLst>
          </p:cNvPr>
          <p:cNvSpPr txBox="1"/>
          <p:nvPr/>
        </p:nvSpPr>
        <p:spPr>
          <a:xfrm>
            <a:off x="8410309" y="1269833"/>
            <a:ext cx="957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B7FD0-F346-5F47-995A-098C2CE5CDAC}"/>
              </a:ext>
            </a:extLst>
          </p:cNvPr>
          <p:cNvGrpSpPr/>
          <p:nvPr/>
        </p:nvGrpSpPr>
        <p:grpSpPr>
          <a:xfrm>
            <a:off x="711234" y="2352473"/>
            <a:ext cx="1012636" cy="2118096"/>
            <a:chOff x="711234" y="2352473"/>
            <a:chExt cx="1012636" cy="21180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686BA3-D4C5-F44C-8C7D-44FFB36C507A}"/>
                </a:ext>
              </a:extLst>
            </p:cNvPr>
            <p:cNvSpPr/>
            <p:nvPr/>
          </p:nvSpPr>
          <p:spPr>
            <a:xfrm>
              <a:off x="711234" y="2352473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85EAE8-5530-B842-B443-F1C1E48039CE}"/>
                </a:ext>
              </a:extLst>
            </p:cNvPr>
            <p:cNvSpPr/>
            <p:nvPr/>
          </p:nvSpPr>
          <p:spPr>
            <a:xfrm>
              <a:off x="711234" y="4079842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D4786-ECDA-2D43-B64C-D8271312E874}"/>
                </a:ext>
              </a:extLst>
            </p:cNvPr>
            <p:cNvSpPr/>
            <p:nvPr/>
          </p:nvSpPr>
          <p:spPr>
            <a:xfrm>
              <a:off x="711234" y="2906127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C4EB62-6C7A-2344-85E0-56980E2A5D1D}"/>
                </a:ext>
              </a:extLst>
            </p:cNvPr>
            <p:cNvSpPr txBox="1"/>
            <p:nvPr/>
          </p:nvSpPr>
          <p:spPr>
            <a:xfrm>
              <a:off x="1033307" y="3156512"/>
              <a:ext cx="3684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8E6D72-2CD4-FB44-B46E-72C6E6049954}"/>
              </a:ext>
            </a:extLst>
          </p:cNvPr>
          <p:cNvGrpSpPr/>
          <p:nvPr/>
        </p:nvGrpSpPr>
        <p:grpSpPr>
          <a:xfrm>
            <a:off x="2678559" y="2352473"/>
            <a:ext cx="1012636" cy="2118096"/>
            <a:chOff x="711234" y="2352473"/>
            <a:chExt cx="1012636" cy="21180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5C995E-6C2A-C74F-BEAF-881CFF31AE18}"/>
                </a:ext>
              </a:extLst>
            </p:cNvPr>
            <p:cNvSpPr/>
            <p:nvPr/>
          </p:nvSpPr>
          <p:spPr>
            <a:xfrm>
              <a:off x="711234" y="2352473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B8B344-9AE6-334C-922E-516583B07CA4}"/>
                </a:ext>
              </a:extLst>
            </p:cNvPr>
            <p:cNvSpPr/>
            <p:nvPr/>
          </p:nvSpPr>
          <p:spPr>
            <a:xfrm>
              <a:off x="711234" y="4079842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C7F086-151A-C642-871C-258BF8204E83}"/>
                </a:ext>
              </a:extLst>
            </p:cNvPr>
            <p:cNvSpPr/>
            <p:nvPr/>
          </p:nvSpPr>
          <p:spPr>
            <a:xfrm>
              <a:off x="711234" y="2906127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69222F-0013-C042-9E94-B69B0959F895}"/>
                </a:ext>
              </a:extLst>
            </p:cNvPr>
            <p:cNvSpPr txBox="1"/>
            <p:nvPr/>
          </p:nvSpPr>
          <p:spPr>
            <a:xfrm>
              <a:off x="1033307" y="3156512"/>
              <a:ext cx="3684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044479-4ADE-1040-BC5D-0557FA166144}"/>
              </a:ext>
            </a:extLst>
          </p:cNvPr>
          <p:cNvGrpSpPr/>
          <p:nvPr/>
        </p:nvGrpSpPr>
        <p:grpSpPr>
          <a:xfrm>
            <a:off x="4783713" y="2352473"/>
            <a:ext cx="1012636" cy="2118096"/>
            <a:chOff x="711234" y="2352473"/>
            <a:chExt cx="1012636" cy="21180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7768E5-00B3-574C-94FC-50D071047DE6}"/>
                </a:ext>
              </a:extLst>
            </p:cNvPr>
            <p:cNvSpPr/>
            <p:nvPr/>
          </p:nvSpPr>
          <p:spPr>
            <a:xfrm>
              <a:off x="711234" y="2352473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A7BBCD-6914-5943-959D-7EF6CBFC1B0F}"/>
                </a:ext>
              </a:extLst>
            </p:cNvPr>
            <p:cNvSpPr/>
            <p:nvPr/>
          </p:nvSpPr>
          <p:spPr>
            <a:xfrm>
              <a:off x="711234" y="4079842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99CB9D-80A6-9544-BE52-B6B3820CFB09}"/>
                </a:ext>
              </a:extLst>
            </p:cNvPr>
            <p:cNvSpPr/>
            <p:nvPr/>
          </p:nvSpPr>
          <p:spPr>
            <a:xfrm>
              <a:off x="711234" y="2906127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1BB441-00FA-154A-8F36-CDD72800937C}"/>
                </a:ext>
              </a:extLst>
            </p:cNvPr>
            <p:cNvSpPr txBox="1"/>
            <p:nvPr/>
          </p:nvSpPr>
          <p:spPr>
            <a:xfrm>
              <a:off x="1033307" y="3156512"/>
              <a:ext cx="3684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4FB3D7-A262-F54D-9E41-E4758FDC923F}"/>
              </a:ext>
            </a:extLst>
          </p:cNvPr>
          <p:cNvGrpSpPr/>
          <p:nvPr/>
        </p:nvGrpSpPr>
        <p:grpSpPr>
          <a:xfrm>
            <a:off x="6927623" y="2336009"/>
            <a:ext cx="1012636" cy="2118096"/>
            <a:chOff x="711234" y="2352473"/>
            <a:chExt cx="1012636" cy="21180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3E6989-5290-1247-8086-65A79D36406C}"/>
                </a:ext>
              </a:extLst>
            </p:cNvPr>
            <p:cNvSpPr/>
            <p:nvPr/>
          </p:nvSpPr>
          <p:spPr>
            <a:xfrm>
              <a:off x="711234" y="2352473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BA0568-CDBA-254F-9006-6741F48FAB95}"/>
                </a:ext>
              </a:extLst>
            </p:cNvPr>
            <p:cNvSpPr/>
            <p:nvPr/>
          </p:nvSpPr>
          <p:spPr>
            <a:xfrm>
              <a:off x="711234" y="4079842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F1EE2-E37C-B546-859D-691A6792336A}"/>
                </a:ext>
              </a:extLst>
            </p:cNvPr>
            <p:cNvSpPr/>
            <p:nvPr/>
          </p:nvSpPr>
          <p:spPr>
            <a:xfrm>
              <a:off x="711234" y="2906127"/>
              <a:ext cx="1012636" cy="3907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Training Job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C95E9A-65AE-4A46-904D-328ED46D04BB}"/>
                </a:ext>
              </a:extLst>
            </p:cNvPr>
            <p:cNvSpPr txBox="1"/>
            <p:nvPr/>
          </p:nvSpPr>
          <p:spPr>
            <a:xfrm>
              <a:off x="1033307" y="3156512"/>
              <a:ext cx="3684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.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A613ED-F570-9B47-8EDC-036235B61E42}"/>
              </a:ext>
            </a:extLst>
          </p:cNvPr>
          <p:cNvCxnSpPr>
            <a:cxnSpLocks/>
          </p:cNvCxnSpPr>
          <p:nvPr/>
        </p:nvCxnSpPr>
        <p:spPr>
          <a:xfrm>
            <a:off x="1686138" y="3671007"/>
            <a:ext cx="992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529745-B545-4C45-857D-D75174F552B1}"/>
              </a:ext>
            </a:extLst>
          </p:cNvPr>
          <p:cNvCxnSpPr>
            <a:cxnSpLocks/>
          </p:cNvCxnSpPr>
          <p:nvPr/>
        </p:nvCxnSpPr>
        <p:spPr>
          <a:xfrm>
            <a:off x="3691195" y="3671007"/>
            <a:ext cx="992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F04EF3-2DE4-F94C-B558-8923B949F057}"/>
              </a:ext>
            </a:extLst>
          </p:cNvPr>
          <p:cNvCxnSpPr>
            <a:cxnSpLocks/>
          </p:cNvCxnSpPr>
          <p:nvPr/>
        </p:nvCxnSpPr>
        <p:spPr>
          <a:xfrm>
            <a:off x="5843846" y="3684414"/>
            <a:ext cx="992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99E123-12AB-CF41-9A21-5638EBAB48F6}"/>
              </a:ext>
            </a:extLst>
          </p:cNvPr>
          <p:cNvCxnSpPr>
            <a:cxnSpLocks/>
          </p:cNvCxnSpPr>
          <p:nvPr/>
        </p:nvCxnSpPr>
        <p:spPr>
          <a:xfrm>
            <a:off x="7743057" y="3669424"/>
            <a:ext cx="992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00A3E7-1548-8941-8622-81F34176DB7C}"/>
              </a:ext>
            </a:extLst>
          </p:cNvPr>
          <p:cNvSpPr txBox="1"/>
          <p:nvPr/>
        </p:nvSpPr>
        <p:spPr>
          <a:xfrm>
            <a:off x="48105" y="11992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Hyperparameter Optimization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F7800D-9B1E-BF45-ABB8-F36E9B78CD50}"/>
              </a:ext>
            </a:extLst>
          </p:cNvPr>
          <p:cNvSpPr/>
          <p:nvPr/>
        </p:nvSpPr>
        <p:spPr>
          <a:xfrm>
            <a:off x="150126" y="1026024"/>
            <a:ext cx="2850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Bayesian Optimization</a:t>
            </a:r>
          </a:p>
          <a:p>
            <a:endParaRPr lang="en-US" sz="1400" b="1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10004-0E4F-7E46-A511-911581537AEC}"/>
              </a:ext>
            </a:extLst>
          </p:cNvPr>
          <p:cNvSpPr txBox="1"/>
          <p:nvPr/>
        </p:nvSpPr>
        <p:spPr>
          <a:xfrm>
            <a:off x="378305" y="187252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Inference Mechanics</a:t>
            </a:r>
          </a:p>
        </p:txBody>
      </p:sp>
    </p:spTree>
    <p:extLst>
      <p:ext uri="{BB962C8B-B14F-4D97-AF65-F5344CB8AC3E}">
        <p14:creationId xmlns:p14="http://schemas.microsoft.com/office/powerpoint/2010/main" val="136929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E10090-BA24-E044-866E-6384990EF46D}"/>
              </a:ext>
            </a:extLst>
          </p:cNvPr>
          <p:cNvSpPr/>
          <p:nvPr/>
        </p:nvSpPr>
        <p:spPr>
          <a:xfrm>
            <a:off x="1" y="1003852"/>
            <a:ext cx="9143999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113878-A47B-EF4F-BE66-DB92C3648642}"/>
              </a:ext>
            </a:extLst>
          </p:cNvPr>
          <p:cNvSpPr txBox="1">
            <a:spLocks/>
          </p:cNvSpPr>
          <p:nvPr/>
        </p:nvSpPr>
        <p:spPr>
          <a:xfrm>
            <a:off x="48885" y="99476"/>
            <a:ext cx="900885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b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Advanced Analytics on AWS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E00A7-08C6-3942-8A1B-3D14B5AA22D5}"/>
              </a:ext>
            </a:extLst>
          </p:cNvPr>
          <p:cNvSpPr txBox="1"/>
          <p:nvPr/>
        </p:nvSpPr>
        <p:spPr>
          <a:xfrm>
            <a:off x="4127699" y="1812942"/>
            <a:ext cx="153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Hosted Endpoints: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Real-time inference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8E56C-4A16-594A-A21D-748074DB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197" y="1307501"/>
            <a:ext cx="2229957" cy="12487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75198-5EEE-2A4A-8FE0-598D0669D2F1}"/>
              </a:ext>
            </a:extLst>
          </p:cNvPr>
          <p:cNvGrpSpPr>
            <a:grpSpLocks noChangeAspect="1"/>
          </p:cNvGrpSpPr>
          <p:nvPr/>
        </p:nvGrpSpPr>
        <p:grpSpPr>
          <a:xfrm>
            <a:off x="6846066" y="2642331"/>
            <a:ext cx="646972" cy="788322"/>
            <a:chOff x="2967116" y="2452488"/>
            <a:chExt cx="552801" cy="673576"/>
          </a:xfrm>
          <a:solidFill>
            <a:srgbClr val="282828"/>
          </a:solidFill>
        </p:grpSpPr>
        <p:sp>
          <p:nvSpPr>
            <p:cNvPr id="22" name="Flowchart: Magnetic Disk 10">
              <a:extLst>
                <a:ext uri="{FF2B5EF4-FFF2-40B4-BE49-F238E27FC236}">
                  <a16:creationId xmlns:a16="http://schemas.microsoft.com/office/drawing/2014/main" id="{309D9522-F4F5-0F4F-9226-B38FBBB7F301}"/>
                </a:ext>
              </a:extLst>
            </p:cNvPr>
            <p:cNvSpPr/>
            <p:nvPr/>
          </p:nvSpPr>
          <p:spPr>
            <a:xfrm>
              <a:off x="2967116" y="2818452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  <p:sp>
          <p:nvSpPr>
            <p:cNvPr id="23" name="Flowchart: Magnetic Disk 11">
              <a:extLst>
                <a:ext uri="{FF2B5EF4-FFF2-40B4-BE49-F238E27FC236}">
                  <a16:creationId xmlns:a16="http://schemas.microsoft.com/office/drawing/2014/main" id="{D3273F9B-0528-5746-B594-B2B048B76F2A}"/>
                </a:ext>
              </a:extLst>
            </p:cNvPr>
            <p:cNvSpPr/>
            <p:nvPr/>
          </p:nvSpPr>
          <p:spPr>
            <a:xfrm>
              <a:off x="2967116" y="2618994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  <p:sp>
          <p:nvSpPr>
            <p:cNvPr id="24" name="Flowchart: Magnetic Disk 12">
              <a:extLst>
                <a:ext uri="{FF2B5EF4-FFF2-40B4-BE49-F238E27FC236}">
                  <a16:creationId xmlns:a16="http://schemas.microsoft.com/office/drawing/2014/main" id="{A5E04A23-2FE2-5547-A363-776721BC5371}"/>
                </a:ext>
              </a:extLst>
            </p:cNvPr>
            <p:cNvSpPr/>
            <p:nvPr/>
          </p:nvSpPr>
          <p:spPr>
            <a:xfrm>
              <a:off x="2967116" y="2452488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AB928E17-73F9-4D4F-8C81-65D60295E232}"/>
              </a:ext>
            </a:extLst>
          </p:cNvPr>
          <p:cNvSpPr txBox="1">
            <a:spLocks/>
          </p:cNvSpPr>
          <p:nvPr/>
        </p:nvSpPr>
        <p:spPr>
          <a:xfrm>
            <a:off x="2720610" y="3070481"/>
            <a:ext cx="3879336" cy="490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ETL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16CF96-FF6C-5045-87D2-8A2048940FDD}"/>
              </a:ext>
            </a:extLst>
          </p:cNvPr>
          <p:cNvCxnSpPr>
            <a:cxnSpLocks/>
          </p:cNvCxnSpPr>
          <p:nvPr/>
        </p:nvCxnSpPr>
        <p:spPr>
          <a:xfrm>
            <a:off x="1409075" y="3036492"/>
            <a:ext cx="5437249" cy="0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90CE6869-D6D6-9548-A858-EEDF95A2FC4D}"/>
              </a:ext>
            </a:extLst>
          </p:cNvPr>
          <p:cNvSpPr txBox="1">
            <a:spLocks/>
          </p:cNvSpPr>
          <p:nvPr/>
        </p:nvSpPr>
        <p:spPr>
          <a:xfrm>
            <a:off x="-1158726" y="2787391"/>
            <a:ext cx="3879336" cy="490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DATA </a:t>
            </a:r>
          </a:p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SOURCES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F19727-8147-4941-BFAC-FC5560C621C2}"/>
              </a:ext>
            </a:extLst>
          </p:cNvPr>
          <p:cNvCxnSpPr>
            <a:cxnSpLocks/>
          </p:cNvCxnSpPr>
          <p:nvPr/>
        </p:nvCxnSpPr>
        <p:spPr>
          <a:xfrm flipH="1" flipV="1">
            <a:off x="4232854" y="1864014"/>
            <a:ext cx="30467" cy="1153543"/>
          </a:xfrm>
          <a:prstGeom prst="straightConnector1">
            <a:avLst/>
          </a:prstGeom>
          <a:ln w="47625">
            <a:solidFill>
              <a:schemeClr val="accent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0AA7D300-D665-8E48-8DD3-1721DE4E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7721" y="1152814"/>
            <a:ext cx="711200" cy="7112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9B1E3B-8D13-0048-8864-98D6D50E4186}"/>
              </a:ext>
            </a:extLst>
          </p:cNvPr>
          <p:cNvCxnSpPr>
            <a:cxnSpLocks/>
          </p:cNvCxnSpPr>
          <p:nvPr/>
        </p:nvCxnSpPr>
        <p:spPr>
          <a:xfrm>
            <a:off x="1409075" y="2260420"/>
            <a:ext cx="856210" cy="0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5755109D-8FD1-4B45-AE23-CDDFC20FAC04}"/>
              </a:ext>
            </a:extLst>
          </p:cNvPr>
          <p:cNvSpPr txBox="1">
            <a:spLocks/>
          </p:cNvSpPr>
          <p:nvPr/>
        </p:nvSpPr>
        <p:spPr>
          <a:xfrm>
            <a:off x="118657" y="2041460"/>
            <a:ext cx="1512529" cy="337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STREAMS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F857E-65DC-9742-9B91-A263B68AE1A2}"/>
              </a:ext>
            </a:extLst>
          </p:cNvPr>
          <p:cNvSpPr txBox="1"/>
          <p:nvPr/>
        </p:nvSpPr>
        <p:spPr>
          <a:xfrm>
            <a:off x="1729951" y="2575765"/>
            <a:ext cx="169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Kinesis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62079562-60A4-224C-B32D-01FE2B8AF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8915" y="1881491"/>
            <a:ext cx="633484" cy="63348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CFBFDE-DF31-3942-A889-25A7407EA7A5}"/>
              </a:ext>
            </a:extLst>
          </p:cNvPr>
          <p:cNvCxnSpPr>
            <a:cxnSpLocks/>
          </p:cNvCxnSpPr>
          <p:nvPr/>
        </p:nvCxnSpPr>
        <p:spPr>
          <a:xfrm>
            <a:off x="2892399" y="2280202"/>
            <a:ext cx="3206377" cy="0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1535BA-E1DA-D443-B39B-5727B6B163B0}"/>
              </a:ext>
            </a:extLst>
          </p:cNvPr>
          <p:cNvSpPr txBox="1"/>
          <p:nvPr/>
        </p:nvSpPr>
        <p:spPr>
          <a:xfrm>
            <a:off x="3137522" y="2745547"/>
            <a:ext cx="153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Enrich</a:t>
            </a:r>
          </a:p>
        </p:txBody>
      </p:sp>
    </p:spTree>
    <p:extLst>
      <p:ext uri="{BB962C8B-B14F-4D97-AF65-F5344CB8AC3E}">
        <p14:creationId xmlns:p14="http://schemas.microsoft.com/office/powerpoint/2010/main" val="273752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3C74B-74CF-284A-AF65-BACDA2D222DE}"/>
              </a:ext>
            </a:extLst>
          </p:cNvPr>
          <p:cNvSpPr txBox="1"/>
          <p:nvPr/>
        </p:nvSpPr>
        <p:spPr>
          <a:xfrm>
            <a:off x="7312" y="152701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Real-time Inference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5E414A-11DA-3744-82C3-144282E04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035" y="2070100"/>
            <a:ext cx="711200" cy="711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7721C9E-713A-2E4E-8CA3-10D43B130042}"/>
              </a:ext>
            </a:extLst>
          </p:cNvPr>
          <p:cNvSpPr/>
          <p:nvPr/>
        </p:nvSpPr>
        <p:spPr>
          <a:xfrm>
            <a:off x="2771527" y="2695093"/>
            <a:ext cx="27065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Endpoint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Registered Model 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Instance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Inference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Auto-scaling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Variants (A/B Testing)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ED2ED-B60F-0643-91C6-AA3B0D795AED}"/>
              </a:ext>
            </a:extLst>
          </p:cNvPr>
          <p:cNvCxnSpPr/>
          <p:nvPr/>
        </p:nvCxnSpPr>
        <p:spPr>
          <a:xfrm flipV="1">
            <a:off x="3264040" y="2475964"/>
            <a:ext cx="1254447" cy="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0660B-AC1E-F14A-9CB8-2585816F1B73}"/>
              </a:ext>
            </a:extLst>
          </p:cNvPr>
          <p:cNvSpPr/>
          <p:nvPr/>
        </p:nvSpPr>
        <p:spPr>
          <a:xfrm>
            <a:off x="2533044" y="2299930"/>
            <a:ext cx="1219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Deploy</a:t>
            </a:r>
          </a:p>
          <a:p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74897-538B-C74D-A9F5-BA5FB7531D14}"/>
              </a:ext>
            </a:extLst>
          </p:cNvPr>
          <p:cNvSpPr txBox="1"/>
          <p:nvPr/>
        </p:nvSpPr>
        <p:spPr>
          <a:xfrm>
            <a:off x="2611120" y="1017516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Elastic Container Registry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0EFA84B-5551-9545-BA14-98C191455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938" y="958676"/>
            <a:ext cx="594173" cy="59417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F174F9-20C1-C249-9619-DE307ACE91CB}"/>
              </a:ext>
            </a:extLst>
          </p:cNvPr>
          <p:cNvSpPr/>
          <p:nvPr/>
        </p:nvSpPr>
        <p:spPr>
          <a:xfrm>
            <a:off x="5316933" y="924601"/>
            <a:ext cx="2071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Serving Image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: SageMaker managed | Marketplace | Custom</a:t>
            </a:r>
          </a:p>
          <a:p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B21621-7E3F-1342-ACBC-7DF7172E9A3C}"/>
              </a:ext>
            </a:extLst>
          </p:cNvPr>
          <p:cNvCxnSpPr>
            <a:cxnSpLocks/>
          </p:cNvCxnSpPr>
          <p:nvPr/>
        </p:nvCxnSpPr>
        <p:spPr>
          <a:xfrm>
            <a:off x="5084641" y="1523550"/>
            <a:ext cx="0" cy="546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2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3C74B-74CF-284A-AF65-BACDA2D222DE}"/>
              </a:ext>
            </a:extLst>
          </p:cNvPr>
          <p:cNvSpPr txBox="1"/>
          <p:nvPr/>
        </p:nvSpPr>
        <p:spPr>
          <a:xfrm>
            <a:off x="7312" y="152701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Real-time Inference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21C9E-713A-2E4E-8CA3-10D43B130042}"/>
              </a:ext>
            </a:extLst>
          </p:cNvPr>
          <p:cNvSpPr/>
          <p:nvPr/>
        </p:nvSpPr>
        <p:spPr>
          <a:xfrm>
            <a:off x="5134442" y="1332556"/>
            <a:ext cx="86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 Hosting Instances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A7F43-3FCA-FD49-AC64-36F475F4BC68}"/>
              </a:ext>
            </a:extLst>
          </p:cNvPr>
          <p:cNvCxnSpPr>
            <a:cxnSpLocks/>
          </p:cNvCxnSpPr>
          <p:nvPr/>
        </p:nvCxnSpPr>
        <p:spPr>
          <a:xfrm flipH="1">
            <a:off x="4367670" y="2924960"/>
            <a:ext cx="885078" cy="1294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28AA-86F4-4F4A-8620-740DFDD91B90}"/>
              </a:ext>
            </a:extLst>
          </p:cNvPr>
          <p:cNvCxnSpPr>
            <a:cxnSpLocks/>
          </p:cNvCxnSpPr>
          <p:nvPr/>
        </p:nvCxnSpPr>
        <p:spPr>
          <a:xfrm>
            <a:off x="5134442" y="2353698"/>
            <a:ext cx="992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33D3B1-567B-6549-B1A6-197C4F8B4228}"/>
              </a:ext>
            </a:extLst>
          </p:cNvPr>
          <p:cNvSpPr/>
          <p:nvPr/>
        </p:nvSpPr>
        <p:spPr>
          <a:xfrm>
            <a:off x="6224358" y="2227621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Response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ED2ED-B60F-0643-91C6-AA3B0D795AED}"/>
              </a:ext>
            </a:extLst>
          </p:cNvPr>
          <p:cNvCxnSpPr/>
          <p:nvPr/>
        </p:nvCxnSpPr>
        <p:spPr>
          <a:xfrm flipV="1">
            <a:off x="3190247" y="2403962"/>
            <a:ext cx="1254447" cy="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0660B-AC1E-F14A-9CB8-2585816F1B73}"/>
              </a:ext>
            </a:extLst>
          </p:cNvPr>
          <p:cNvSpPr/>
          <p:nvPr/>
        </p:nvSpPr>
        <p:spPr>
          <a:xfrm>
            <a:off x="2459251" y="2227928"/>
            <a:ext cx="1219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Request</a:t>
            </a:r>
          </a:p>
          <a:p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9E9EA3-2161-684E-8443-2BC2CF670258}"/>
              </a:ext>
            </a:extLst>
          </p:cNvPr>
          <p:cNvSpPr/>
          <p:nvPr/>
        </p:nvSpPr>
        <p:spPr>
          <a:xfrm>
            <a:off x="3507207" y="2062531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Sync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E06402-116D-1241-9AA0-54241DC6766C}"/>
              </a:ext>
            </a:extLst>
          </p:cNvPr>
          <p:cNvSpPr/>
          <p:nvPr/>
        </p:nvSpPr>
        <p:spPr>
          <a:xfrm>
            <a:off x="3885463" y="3019241"/>
            <a:ext cx="1978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Auto-scale if TPS threshold is exceeded</a:t>
            </a:r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482D-5F63-8A47-9794-6BF393DF117A}"/>
              </a:ext>
            </a:extLst>
          </p:cNvPr>
          <p:cNvSpPr/>
          <p:nvPr/>
        </p:nvSpPr>
        <p:spPr>
          <a:xfrm>
            <a:off x="5434156" y="2011164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Sync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9DD9A-8E1B-D346-9878-6398086DA881}"/>
              </a:ext>
            </a:extLst>
          </p:cNvPr>
          <p:cNvSpPr/>
          <p:nvPr/>
        </p:nvSpPr>
        <p:spPr>
          <a:xfrm>
            <a:off x="1375430" y="2571017"/>
            <a:ext cx="22058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POST /endpoints/</a:t>
            </a:r>
            <a:r>
              <a:rPr lang="en-US" sz="800" i="1" dirty="0">
                <a:solidFill>
                  <a:schemeClr val="bg1"/>
                </a:solidFill>
                <a:latin typeface="Consolas" panose="020B0609020204030204" pitchFamily="49" charset="0"/>
              </a:rPr>
              <a:t>EndpointName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/invocations HTTP/1.1 Content-Type: </a:t>
            </a:r>
            <a:r>
              <a:rPr lang="en-US" sz="800" i="1" dirty="0">
                <a:solidFill>
                  <a:schemeClr val="bg1"/>
                </a:solidFill>
                <a:latin typeface="Consolas" panose="020B0609020204030204" pitchFamily="49" charset="0"/>
              </a:rPr>
              <a:t>ContentType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Accept: </a:t>
            </a:r>
            <a:r>
              <a:rPr lang="en-US" sz="800" i="1" dirty="0">
                <a:solidFill>
                  <a:schemeClr val="bg1"/>
                </a:solidFill>
                <a:latin typeface="Consolas" panose="020B0609020204030204" pitchFamily="49" charset="0"/>
              </a:rPr>
              <a:t>Accept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X-Amzn-SageMaker-Custom-Attributes: </a:t>
            </a:r>
            <a:r>
              <a:rPr lang="en-US" sz="800" i="1" dirty="0">
                <a:solidFill>
                  <a:schemeClr val="bg1"/>
                </a:solidFill>
                <a:latin typeface="Consolas" panose="020B0609020204030204" pitchFamily="49" charset="0"/>
              </a:rPr>
              <a:t>CustomAttributes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89F3E1A-EF5C-7342-8C2A-88FDD6A39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544" y="1415484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EFE09A6-C642-5949-90C6-A3F8C03E2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8585" y="1625655"/>
            <a:ext cx="711200" cy="71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26B7B9F-A50B-8747-B885-EB70E07FE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7511" y="181937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E10090-BA24-E044-866E-6384990EF46D}"/>
              </a:ext>
            </a:extLst>
          </p:cNvPr>
          <p:cNvSpPr/>
          <p:nvPr/>
        </p:nvSpPr>
        <p:spPr>
          <a:xfrm>
            <a:off x="1" y="1003852"/>
            <a:ext cx="9143999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113878-A47B-EF4F-BE66-DB92C3648642}"/>
              </a:ext>
            </a:extLst>
          </p:cNvPr>
          <p:cNvSpPr txBox="1">
            <a:spLocks/>
          </p:cNvSpPr>
          <p:nvPr/>
        </p:nvSpPr>
        <p:spPr>
          <a:xfrm>
            <a:off x="48885" y="99476"/>
            <a:ext cx="900885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b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Advanced Analytics on AWS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8E56C-4A16-594A-A21D-748074DB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56" y="1125509"/>
            <a:ext cx="2229957" cy="12487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75198-5EEE-2A4A-8FE0-598D0669D2F1}"/>
              </a:ext>
            </a:extLst>
          </p:cNvPr>
          <p:cNvGrpSpPr>
            <a:grpSpLocks noChangeAspect="1"/>
          </p:cNvGrpSpPr>
          <p:nvPr/>
        </p:nvGrpSpPr>
        <p:grpSpPr>
          <a:xfrm>
            <a:off x="6707744" y="2628815"/>
            <a:ext cx="646972" cy="788322"/>
            <a:chOff x="2967116" y="2452488"/>
            <a:chExt cx="552801" cy="673576"/>
          </a:xfrm>
          <a:solidFill>
            <a:srgbClr val="282828"/>
          </a:solidFill>
        </p:grpSpPr>
        <p:sp>
          <p:nvSpPr>
            <p:cNvPr id="22" name="Flowchart: Magnetic Disk 10">
              <a:extLst>
                <a:ext uri="{FF2B5EF4-FFF2-40B4-BE49-F238E27FC236}">
                  <a16:creationId xmlns:a16="http://schemas.microsoft.com/office/drawing/2014/main" id="{309D9522-F4F5-0F4F-9226-B38FBBB7F301}"/>
                </a:ext>
              </a:extLst>
            </p:cNvPr>
            <p:cNvSpPr/>
            <p:nvPr/>
          </p:nvSpPr>
          <p:spPr>
            <a:xfrm>
              <a:off x="2967116" y="2818452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  <p:sp>
          <p:nvSpPr>
            <p:cNvPr id="23" name="Flowchart: Magnetic Disk 11">
              <a:extLst>
                <a:ext uri="{FF2B5EF4-FFF2-40B4-BE49-F238E27FC236}">
                  <a16:creationId xmlns:a16="http://schemas.microsoft.com/office/drawing/2014/main" id="{D3273F9B-0528-5746-B594-B2B048B76F2A}"/>
                </a:ext>
              </a:extLst>
            </p:cNvPr>
            <p:cNvSpPr/>
            <p:nvPr/>
          </p:nvSpPr>
          <p:spPr>
            <a:xfrm>
              <a:off x="2967116" y="2618994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  <p:sp>
          <p:nvSpPr>
            <p:cNvPr id="24" name="Flowchart: Magnetic Disk 12">
              <a:extLst>
                <a:ext uri="{FF2B5EF4-FFF2-40B4-BE49-F238E27FC236}">
                  <a16:creationId xmlns:a16="http://schemas.microsoft.com/office/drawing/2014/main" id="{A5E04A23-2FE2-5547-A363-776721BC5371}"/>
                </a:ext>
              </a:extLst>
            </p:cNvPr>
            <p:cNvSpPr/>
            <p:nvPr/>
          </p:nvSpPr>
          <p:spPr>
            <a:xfrm>
              <a:off x="2967116" y="2452488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AB928E17-73F9-4D4F-8C81-65D60295E232}"/>
              </a:ext>
            </a:extLst>
          </p:cNvPr>
          <p:cNvSpPr txBox="1">
            <a:spLocks/>
          </p:cNvSpPr>
          <p:nvPr/>
        </p:nvSpPr>
        <p:spPr>
          <a:xfrm>
            <a:off x="-560028" y="2499180"/>
            <a:ext cx="3879336" cy="490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ETL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16CF96-FF6C-5045-87D2-8A2048940FDD}"/>
              </a:ext>
            </a:extLst>
          </p:cNvPr>
          <p:cNvCxnSpPr>
            <a:cxnSpLocks/>
          </p:cNvCxnSpPr>
          <p:nvPr/>
        </p:nvCxnSpPr>
        <p:spPr>
          <a:xfrm>
            <a:off x="1019226" y="2886635"/>
            <a:ext cx="704643" cy="0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90CE6869-D6D6-9548-A858-EEDF95A2FC4D}"/>
              </a:ext>
            </a:extLst>
          </p:cNvPr>
          <p:cNvSpPr txBox="1">
            <a:spLocks/>
          </p:cNvSpPr>
          <p:nvPr/>
        </p:nvSpPr>
        <p:spPr>
          <a:xfrm>
            <a:off x="-1431373" y="2564793"/>
            <a:ext cx="3879336" cy="490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DATA </a:t>
            </a:r>
          </a:p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SOURCES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AA7D300-D665-8E48-8DD3-1721DE4E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4515" y="2517763"/>
            <a:ext cx="711200" cy="7112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A556E19-494F-B943-96F5-BCBD4DD3A543}"/>
              </a:ext>
            </a:extLst>
          </p:cNvPr>
          <p:cNvSpPr txBox="1">
            <a:spLocks/>
          </p:cNvSpPr>
          <p:nvPr/>
        </p:nvSpPr>
        <p:spPr>
          <a:xfrm>
            <a:off x="1665550" y="2691372"/>
            <a:ext cx="1236695" cy="363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DATA LAKE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97B676-17FA-6A4B-862F-4A6493A6508B}"/>
              </a:ext>
            </a:extLst>
          </p:cNvPr>
          <p:cNvSpPr txBox="1"/>
          <p:nvPr/>
        </p:nvSpPr>
        <p:spPr>
          <a:xfrm>
            <a:off x="3120952" y="3220114"/>
            <a:ext cx="153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 Transform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2E2FD4-1197-B94D-A1C9-6BD9ED6CF3C2}"/>
              </a:ext>
            </a:extLst>
          </p:cNvPr>
          <p:cNvCxnSpPr>
            <a:cxnSpLocks/>
          </p:cNvCxnSpPr>
          <p:nvPr/>
        </p:nvCxnSpPr>
        <p:spPr>
          <a:xfrm>
            <a:off x="2779872" y="2886635"/>
            <a:ext cx="704643" cy="0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E855ED-A17A-B442-B208-69B4BA1DB064}"/>
              </a:ext>
            </a:extLst>
          </p:cNvPr>
          <p:cNvCxnSpPr>
            <a:cxnSpLocks/>
          </p:cNvCxnSpPr>
          <p:nvPr/>
        </p:nvCxnSpPr>
        <p:spPr>
          <a:xfrm>
            <a:off x="4187058" y="2890109"/>
            <a:ext cx="704643" cy="0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1B240BCE-2149-8349-BCB3-6136D7BBBAD3}"/>
              </a:ext>
            </a:extLst>
          </p:cNvPr>
          <p:cNvSpPr txBox="1">
            <a:spLocks/>
          </p:cNvSpPr>
          <p:nvPr/>
        </p:nvSpPr>
        <p:spPr>
          <a:xfrm>
            <a:off x="4833382" y="2694846"/>
            <a:ext cx="1236695" cy="363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DATA LAKE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896D09-40CB-4046-AB3B-33720D2E788B}"/>
              </a:ext>
            </a:extLst>
          </p:cNvPr>
          <p:cNvCxnSpPr>
            <a:cxnSpLocks/>
          </p:cNvCxnSpPr>
          <p:nvPr/>
        </p:nvCxnSpPr>
        <p:spPr>
          <a:xfrm>
            <a:off x="5947704" y="2890109"/>
            <a:ext cx="704643" cy="0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70FA52-81F1-ED4B-ACF3-D5175B74D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8197" y="1360500"/>
            <a:ext cx="1113063" cy="7740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E3262D-932E-9C4E-82CA-88B193D387AF}"/>
              </a:ext>
            </a:extLst>
          </p:cNvPr>
          <p:cNvSpPr txBox="1"/>
          <p:nvPr/>
        </p:nvSpPr>
        <p:spPr>
          <a:xfrm>
            <a:off x="3350790" y="2125304"/>
            <a:ext cx="2217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Step Functions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354DD4A-3A08-D845-BF4F-3584EEE51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4125" y="130884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3C74B-74CF-284A-AF65-BACDA2D222DE}"/>
              </a:ext>
            </a:extLst>
          </p:cNvPr>
          <p:cNvSpPr txBox="1"/>
          <p:nvPr/>
        </p:nvSpPr>
        <p:spPr>
          <a:xfrm>
            <a:off x="58309" y="106690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 Transform 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5E414A-11DA-3744-82C3-144282E0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7646" y="2216651"/>
            <a:ext cx="711200" cy="711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D1292C-10B9-AE48-ABDA-206233052891}"/>
              </a:ext>
            </a:extLst>
          </p:cNvPr>
          <p:cNvCxnSpPr>
            <a:endCxn id="31" idx="1"/>
          </p:cNvCxnSpPr>
          <p:nvPr/>
        </p:nvCxnSpPr>
        <p:spPr>
          <a:xfrm flipV="1">
            <a:off x="2743199" y="2572251"/>
            <a:ext cx="1254447" cy="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07F48F4-9969-654A-AA49-380E2B1020B5}"/>
              </a:ext>
            </a:extLst>
          </p:cNvPr>
          <p:cNvSpPr/>
          <p:nvPr/>
        </p:nvSpPr>
        <p:spPr>
          <a:xfrm>
            <a:off x="2987920" y="2255952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A4B374-35EA-794B-B14F-BEC71E2606A7}"/>
              </a:ext>
            </a:extLst>
          </p:cNvPr>
          <p:cNvSpPr/>
          <p:nvPr/>
        </p:nvSpPr>
        <p:spPr>
          <a:xfrm>
            <a:off x="1978194" y="2348594"/>
            <a:ext cx="86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Transform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7C5628-48EE-5A48-986D-6D81544B2D2C}"/>
              </a:ext>
            </a:extLst>
          </p:cNvPr>
          <p:cNvCxnSpPr/>
          <p:nvPr/>
        </p:nvCxnSpPr>
        <p:spPr>
          <a:xfrm flipV="1">
            <a:off x="4728705" y="2575839"/>
            <a:ext cx="1254447" cy="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23C5285-C826-9F47-9060-2A6F1C22952E}"/>
              </a:ext>
            </a:extLst>
          </p:cNvPr>
          <p:cNvSpPr/>
          <p:nvPr/>
        </p:nvSpPr>
        <p:spPr>
          <a:xfrm>
            <a:off x="6003011" y="2302118"/>
            <a:ext cx="860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Batched Results</a:t>
            </a:r>
          </a:p>
          <a:p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79A9B-4645-7445-B0EA-1E76D716EAD5}"/>
              </a:ext>
            </a:extLst>
          </p:cNvPr>
          <p:cNvSpPr/>
          <p:nvPr/>
        </p:nvSpPr>
        <p:spPr>
          <a:xfrm>
            <a:off x="5122689" y="2231003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Async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7C488E2D-5F7A-9F41-A3C9-C8AB70542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7851" y="984664"/>
            <a:ext cx="594173" cy="59417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F8A1741-BD41-E540-AE7F-F812246EEA42}"/>
              </a:ext>
            </a:extLst>
          </p:cNvPr>
          <p:cNvSpPr/>
          <p:nvPr/>
        </p:nvSpPr>
        <p:spPr>
          <a:xfrm>
            <a:off x="4708846" y="950589"/>
            <a:ext cx="2071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Serving Image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: SageMaker managed | Marketplace | Custom</a:t>
            </a:r>
          </a:p>
          <a:p>
            <a:endParaRPr lang="en-US" sz="1200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D89F4E-31AB-3149-9C4D-25A4320F2B30}"/>
              </a:ext>
            </a:extLst>
          </p:cNvPr>
          <p:cNvSpPr txBox="1"/>
          <p:nvPr/>
        </p:nvSpPr>
        <p:spPr>
          <a:xfrm>
            <a:off x="2051342" y="1086867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Elastic Container Registry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F6B9F9-3706-6244-8D9E-AF0C790181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353246" y="1599048"/>
            <a:ext cx="0" cy="617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B257707D-9B11-4F40-83CF-29B9D55981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2124" y="3565665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30748D-1309-C648-B4C0-35538CC348C8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4353246" y="2927851"/>
            <a:ext cx="13828" cy="637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82CCC43-090C-414A-9240-268BA45B4808}"/>
              </a:ext>
            </a:extLst>
          </p:cNvPr>
          <p:cNvSpPr/>
          <p:nvPr/>
        </p:nvSpPr>
        <p:spPr>
          <a:xfrm>
            <a:off x="4708846" y="3545454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S3 File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(eg. .csv, .rec)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81CF2E-E802-754A-873D-C85AF1A3E2EA}"/>
              </a:ext>
            </a:extLst>
          </p:cNvPr>
          <p:cNvSpPr/>
          <p:nvPr/>
        </p:nvSpPr>
        <p:spPr>
          <a:xfrm>
            <a:off x="7411484" y="2313731"/>
            <a:ext cx="126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Resources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Deallocated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43F15E-019F-EA4C-9D83-9E67A4C51C60}"/>
              </a:ext>
            </a:extLst>
          </p:cNvPr>
          <p:cNvCxnSpPr>
            <a:cxnSpLocks/>
          </p:cNvCxnSpPr>
          <p:nvPr/>
        </p:nvCxnSpPr>
        <p:spPr>
          <a:xfrm>
            <a:off x="6650093" y="2572251"/>
            <a:ext cx="7469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432B04B-2480-7847-A13D-5A5398CAFBF9}"/>
              </a:ext>
            </a:extLst>
          </p:cNvPr>
          <p:cNvSpPr/>
          <p:nvPr/>
        </p:nvSpPr>
        <p:spPr>
          <a:xfrm>
            <a:off x="2179171" y="2911807"/>
            <a:ext cx="27065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Registered Model 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Instance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Inference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18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14643-5D7F-294E-B7F2-EB8F426D216D}"/>
              </a:ext>
            </a:extLst>
          </p:cNvPr>
          <p:cNvSpPr txBox="1"/>
          <p:nvPr/>
        </p:nvSpPr>
        <p:spPr>
          <a:xfrm>
            <a:off x="477078" y="1258957"/>
            <a:ext cx="740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Predictive Churn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Focus on batch, pipelining, and database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TBD…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728578-95C4-A449-B4FB-98911A581A22}"/>
              </a:ext>
            </a:extLst>
          </p:cNvPr>
          <p:cNvSpPr txBox="1">
            <a:spLocks/>
          </p:cNvSpPr>
          <p:nvPr/>
        </p:nvSpPr>
        <p:spPr>
          <a:xfrm>
            <a:off x="184023" y="138157"/>
            <a:ext cx="9143999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Jumpstart Workshop Menu</a:t>
            </a:r>
          </a:p>
        </p:txBody>
      </p:sp>
    </p:spTree>
    <p:extLst>
      <p:ext uri="{BB962C8B-B14F-4D97-AF65-F5344CB8AC3E}">
        <p14:creationId xmlns:p14="http://schemas.microsoft.com/office/powerpoint/2010/main" val="148093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3C74B-74CF-284A-AF65-BACDA2D222DE}"/>
              </a:ext>
            </a:extLst>
          </p:cNvPr>
          <p:cNvSpPr txBox="1"/>
          <p:nvPr/>
        </p:nvSpPr>
        <p:spPr>
          <a:xfrm>
            <a:off x="48105" y="11992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 Processing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B9B0C4-3FF5-F14F-AB53-3EBB7D03BC2F}"/>
              </a:ext>
            </a:extLst>
          </p:cNvPr>
          <p:cNvSpPr/>
          <p:nvPr/>
        </p:nvSpPr>
        <p:spPr>
          <a:xfrm>
            <a:off x="6046690" y="2344494"/>
            <a:ext cx="756303" cy="74412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16707-E414-1D45-B864-397BF7F359DE}"/>
              </a:ext>
            </a:extLst>
          </p:cNvPr>
          <p:cNvSpPr/>
          <p:nvPr/>
        </p:nvSpPr>
        <p:spPr>
          <a:xfrm>
            <a:off x="48105" y="2749546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S3 File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(eg. .csv, .rec)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F39F3-78BD-E140-9D7B-14E4C04B726C}"/>
              </a:ext>
            </a:extLst>
          </p:cNvPr>
          <p:cNvSpPr/>
          <p:nvPr/>
        </p:nvSpPr>
        <p:spPr>
          <a:xfrm>
            <a:off x="1270288" y="2637183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SplitType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D181E8A-C4BC-B747-B2C2-097CC46B7DD7}"/>
              </a:ext>
            </a:extLst>
          </p:cNvPr>
          <p:cNvCxnSpPr>
            <a:cxnSpLocks/>
          </p:cNvCxnSpPr>
          <p:nvPr/>
        </p:nvCxnSpPr>
        <p:spPr>
          <a:xfrm flipV="1">
            <a:off x="806579" y="2240655"/>
            <a:ext cx="1975041" cy="739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D0A6412-E6FE-BF44-B018-7EF04D0C1259}"/>
              </a:ext>
            </a:extLst>
          </p:cNvPr>
          <p:cNvCxnSpPr>
            <a:cxnSpLocks/>
          </p:cNvCxnSpPr>
          <p:nvPr/>
        </p:nvCxnSpPr>
        <p:spPr>
          <a:xfrm>
            <a:off x="828279" y="2980379"/>
            <a:ext cx="1953341" cy="806433"/>
          </a:xfrm>
          <a:prstGeom prst="bentConnector3">
            <a:avLst>
              <a:gd name="adj1" fmla="val 493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A5D2D-481A-6E4B-A531-B9C963232109}"/>
              </a:ext>
            </a:extLst>
          </p:cNvPr>
          <p:cNvSpPr/>
          <p:nvPr/>
        </p:nvSpPr>
        <p:spPr>
          <a:xfrm>
            <a:off x="2204562" y="3774498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1A6D6F-E030-E140-80A1-FBCA072CF825}"/>
              </a:ext>
            </a:extLst>
          </p:cNvPr>
          <p:cNvSpPr/>
          <p:nvPr/>
        </p:nvSpPr>
        <p:spPr>
          <a:xfrm>
            <a:off x="1298604" y="1741492"/>
            <a:ext cx="1369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Line |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RecordIO | TFRecord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0DCC7-FC0E-2A48-81C3-F366DCBA0F0C}"/>
              </a:ext>
            </a:extLst>
          </p:cNvPr>
          <p:cNvSpPr/>
          <p:nvPr/>
        </p:nvSpPr>
        <p:spPr>
          <a:xfrm>
            <a:off x="2745272" y="3607081"/>
            <a:ext cx="23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Mini-batch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Size = min(FileSize, MaxPayLoadMB)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DE8B688-2A92-6D49-BB26-CAE6A4E7B8B7}"/>
              </a:ext>
            </a:extLst>
          </p:cNvPr>
          <p:cNvCxnSpPr>
            <a:cxnSpLocks/>
          </p:cNvCxnSpPr>
          <p:nvPr/>
        </p:nvCxnSpPr>
        <p:spPr>
          <a:xfrm flipV="1">
            <a:off x="2745272" y="1490276"/>
            <a:ext cx="1175433" cy="75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0D7477E-7530-A84F-9C4A-04BA8CE33626}"/>
              </a:ext>
            </a:extLst>
          </p:cNvPr>
          <p:cNvCxnSpPr>
            <a:cxnSpLocks/>
          </p:cNvCxnSpPr>
          <p:nvPr/>
        </p:nvCxnSpPr>
        <p:spPr>
          <a:xfrm>
            <a:off x="2745272" y="2237811"/>
            <a:ext cx="1175433" cy="742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FF88E63-D5FF-4244-B91C-A5F04E91DDE1}"/>
              </a:ext>
            </a:extLst>
          </p:cNvPr>
          <p:cNvSpPr/>
          <p:nvPr/>
        </p:nvSpPr>
        <p:spPr>
          <a:xfrm>
            <a:off x="3295996" y="1195746"/>
            <a:ext cx="624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Single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DA9B9D-2FA8-874A-AD33-9F4CD6F801F9}"/>
              </a:ext>
            </a:extLst>
          </p:cNvPr>
          <p:cNvSpPr/>
          <p:nvPr/>
        </p:nvSpPr>
        <p:spPr>
          <a:xfrm>
            <a:off x="3247723" y="2995855"/>
            <a:ext cx="624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Multi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CD5F1F-F219-FB4E-AA0E-AC6CCB9312B7}"/>
              </a:ext>
            </a:extLst>
          </p:cNvPr>
          <p:cNvSpPr/>
          <p:nvPr/>
        </p:nvSpPr>
        <p:spPr>
          <a:xfrm>
            <a:off x="3921199" y="2805723"/>
            <a:ext cx="2083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Mini-batch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Size &lt; MaxPayLoadMB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861730-E03F-8F49-8D15-941327131B26}"/>
              </a:ext>
            </a:extLst>
          </p:cNvPr>
          <p:cNvSpPr/>
          <p:nvPr/>
        </p:nvSpPr>
        <p:spPr>
          <a:xfrm>
            <a:off x="3846643" y="1260341"/>
            <a:ext cx="2083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Single Record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Size &lt;  MaxPayLoadMB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DD19A-9D90-DF40-ACA1-5CD00ACD5F14}"/>
              </a:ext>
            </a:extLst>
          </p:cNvPr>
          <p:cNvSpPr/>
          <p:nvPr/>
        </p:nvSpPr>
        <p:spPr>
          <a:xfrm>
            <a:off x="2733816" y="2241430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Strategy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40665B-C09C-F846-9DA1-7778488EF43F}"/>
              </a:ext>
            </a:extLst>
          </p:cNvPr>
          <p:cNvSpPr/>
          <p:nvPr/>
        </p:nvSpPr>
        <p:spPr>
          <a:xfrm>
            <a:off x="1088931" y="1195746"/>
            <a:ext cx="4229757" cy="30416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28681A-C3B0-C148-84B5-DFD17CC226ED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>
            <a:off x="5318688" y="2716558"/>
            <a:ext cx="728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81A3623-F536-B84C-B3F1-663B392B0873}"/>
              </a:ext>
            </a:extLst>
          </p:cNvPr>
          <p:cNvSpPr/>
          <p:nvPr/>
        </p:nvSpPr>
        <p:spPr>
          <a:xfrm>
            <a:off x="5232734" y="2411777"/>
            <a:ext cx="1638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Concurrency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2BD3DB2-3876-B444-BCE3-49A223AB2BB7}"/>
              </a:ext>
            </a:extLst>
          </p:cNvPr>
          <p:cNvCxnSpPr>
            <a:cxnSpLocks/>
          </p:cNvCxnSpPr>
          <p:nvPr/>
        </p:nvCxnSpPr>
        <p:spPr>
          <a:xfrm flipV="1">
            <a:off x="6784900" y="2110601"/>
            <a:ext cx="954471" cy="609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E1C41F14-AB4A-7F47-8F06-C132750A4469}"/>
              </a:ext>
            </a:extLst>
          </p:cNvPr>
          <p:cNvCxnSpPr>
            <a:cxnSpLocks/>
          </p:cNvCxnSpPr>
          <p:nvPr/>
        </p:nvCxnSpPr>
        <p:spPr>
          <a:xfrm>
            <a:off x="6784900" y="2716558"/>
            <a:ext cx="968119" cy="611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86F60B6-2F49-1D41-AF10-224E91140F14}"/>
              </a:ext>
            </a:extLst>
          </p:cNvPr>
          <p:cNvSpPr/>
          <p:nvPr/>
        </p:nvSpPr>
        <p:spPr>
          <a:xfrm>
            <a:off x="7137862" y="1825200"/>
            <a:ext cx="624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None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6EF056-9D44-404F-BC8B-63AC03F26F04}"/>
              </a:ext>
            </a:extLst>
          </p:cNvPr>
          <p:cNvSpPr/>
          <p:nvPr/>
        </p:nvSpPr>
        <p:spPr>
          <a:xfrm>
            <a:off x="7137862" y="3384449"/>
            <a:ext cx="624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Line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B5CDAF-43E9-874E-8EBE-38CE2DD10580}"/>
              </a:ext>
            </a:extLst>
          </p:cNvPr>
          <p:cNvSpPr/>
          <p:nvPr/>
        </p:nvSpPr>
        <p:spPr>
          <a:xfrm>
            <a:off x="6779796" y="2394913"/>
            <a:ext cx="1638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AssembleWith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8E6C8E-799C-6540-8908-33A9CCC4D77E}"/>
              </a:ext>
            </a:extLst>
          </p:cNvPr>
          <p:cNvSpPr/>
          <p:nvPr/>
        </p:nvSpPr>
        <p:spPr>
          <a:xfrm>
            <a:off x="7838556" y="3189657"/>
            <a:ext cx="1638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Single File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CF47E9-1DF4-F54F-B93C-B39993BC352E}"/>
              </a:ext>
            </a:extLst>
          </p:cNvPr>
          <p:cNvSpPr/>
          <p:nvPr/>
        </p:nvSpPr>
        <p:spPr>
          <a:xfrm>
            <a:off x="7797828" y="1937162"/>
            <a:ext cx="1638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One or more files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6002BE-98B0-A247-9A59-9C51649A6DBB}"/>
              </a:ext>
            </a:extLst>
          </p:cNvPr>
          <p:cNvSpPr/>
          <p:nvPr/>
        </p:nvSpPr>
        <p:spPr>
          <a:xfrm>
            <a:off x="1016641" y="849452"/>
            <a:ext cx="6571514" cy="358554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63BA07E-5EF0-1A46-A064-16F8703E405F}"/>
              </a:ext>
            </a:extLst>
          </p:cNvPr>
          <p:cNvSpPr/>
          <p:nvPr/>
        </p:nvSpPr>
        <p:spPr>
          <a:xfrm>
            <a:off x="1164467" y="1227803"/>
            <a:ext cx="624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Agent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4AE171-9307-9145-AAAE-6885016431D3}"/>
              </a:ext>
            </a:extLst>
          </p:cNvPr>
          <p:cNvSpPr/>
          <p:nvPr/>
        </p:nvSpPr>
        <p:spPr>
          <a:xfrm>
            <a:off x="1088931" y="890292"/>
            <a:ext cx="917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Instance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4F4A57B-22F6-764A-A235-2502D8E2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79" y="3328157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3C74B-74CF-284A-AF65-BACDA2D222DE}"/>
              </a:ext>
            </a:extLst>
          </p:cNvPr>
          <p:cNvSpPr txBox="1"/>
          <p:nvPr/>
        </p:nvSpPr>
        <p:spPr>
          <a:xfrm>
            <a:off x="48105" y="11992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 Processing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16707-E414-1D45-B864-397BF7F359DE}"/>
              </a:ext>
            </a:extLst>
          </p:cNvPr>
          <p:cNvSpPr/>
          <p:nvPr/>
        </p:nvSpPr>
        <p:spPr>
          <a:xfrm>
            <a:off x="1194518" y="1555041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S3 File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(eg. .csv, .rec)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7BB01E-CAE4-7B49-A82A-E0EFB87F6648}"/>
              </a:ext>
            </a:extLst>
          </p:cNvPr>
          <p:cNvSpPr/>
          <p:nvPr/>
        </p:nvSpPr>
        <p:spPr>
          <a:xfrm>
            <a:off x="2675691" y="1388910"/>
            <a:ext cx="1664295" cy="74412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 Transform Instance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BE175DD-936C-D14F-A9B2-87BEBEC04D9C}"/>
              </a:ext>
            </a:extLst>
          </p:cNvPr>
          <p:cNvSpPr/>
          <p:nvPr/>
        </p:nvSpPr>
        <p:spPr>
          <a:xfrm>
            <a:off x="2675692" y="3315066"/>
            <a:ext cx="1664295" cy="74412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 Transform Instance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2D6A97-BE0A-5146-9B38-28F082DF800F}"/>
              </a:ext>
            </a:extLst>
          </p:cNvPr>
          <p:cNvSpPr txBox="1"/>
          <p:nvPr/>
        </p:nvSpPr>
        <p:spPr>
          <a:xfrm>
            <a:off x="3323593" y="2165498"/>
            <a:ext cx="368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3E8D2F2-DE56-8F46-A080-326CE27B26A1}"/>
              </a:ext>
            </a:extLst>
          </p:cNvPr>
          <p:cNvSpPr/>
          <p:nvPr/>
        </p:nvSpPr>
        <p:spPr>
          <a:xfrm>
            <a:off x="1194518" y="3456296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S3 File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(eg. .csv, .rec)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0658497-611C-9A4F-B6AA-14D15D530E4D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2163053" y="3687129"/>
            <a:ext cx="51263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3271F5-5541-724B-A682-6D10510BDA99}"/>
              </a:ext>
            </a:extLst>
          </p:cNvPr>
          <p:cNvCxnSpPr>
            <a:cxnSpLocks/>
          </p:cNvCxnSpPr>
          <p:nvPr/>
        </p:nvCxnSpPr>
        <p:spPr>
          <a:xfrm>
            <a:off x="2163053" y="1785873"/>
            <a:ext cx="51263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017444-4D1C-1242-9C1C-25FD7438C7EB}"/>
              </a:ext>
            </a:extLst>
          </p:cNvPr>
          <p:cNvCxnSpPr>
            <a:cxnSpLocks/>
          </p:cNvCxnSpPr>
          <p:nvPr/>
        </p:nvCxnSpPr>
        <p:spPr>
          <a:xfrm>
            <a:off x="4812993" y="2627162"/>
            <a:ext cx="51263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A8C5191-794F-2D45-B5F5-6A44C718EB27}"/>
              </a:ext>
            </a:extLst>
          </p:cNvPr>
          <p:cNvSpPr/>
          <p:nvPr/>
        </p:nvSpPr>
        <p:spPr>
          <a:xfrm>
            <a:off x="5478008" y="2396329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Output to S3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(eg. .csv, .rec)</a:t>
            </a:r>
          </a:p>
        </p:txBody>
      </p:sp>
    </p:spTree>
    <p:extLst>
      <p:ext uri="{BB962C8B-B14F-4D97-AF65-F5344CB8AC3E}">
        <p14:creationId xmlns:p14="http://schemas.microsoft.com/office/powerpoint/2010/main" val="99945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CBDFC-A4C4-914D-86D8-70525ED7591B}"/>
              </a:ext>
            </a:extLst>
          </p:cNvPr>
          <p:cNvSpPr/>
          <p:nvPr/>
        </p:nvSpPr>
        <p:spPr>
          <a:xfrm>
            <a:off x="2946977" y="1909974"/>
            <a:ext cx="86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SparkML (Mleap)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CAA46F-2FA6-1B4C-8D64-B56CB806FC95}"/>
              </a:ext>
            </a:extLst>
          </p:cNvPr>
          <p:cNvCxnSpPr>
            <a:cxnSpLocks/>
          </p:cNvCxnSpPr>
          <p:nvPr/>
        </p:nvCxnSpPr>
        <p:spPr>
          <a:xfrm flipV="1">
            <a:off x="1719539" y="2846384"/>
            <a:ext cx="1254447" cy="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801C25-1D80-244E-906E-5576C9DE729C}"/>
              </a:ext>
            </a:extLst>
          </p:cNvPr>
          <p:cNvSpPr txBox="1"/>
          <p:nvPr/>
        </p:nvSpPr>
        <p:spPr>
          <a:xfrm>
            <a:off x="48105" y="11992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Inference Pipeline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8EB37D4-FACB-B347-B6B8-B6246FEB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6977" y="2483608"/>
            <a:ext cx="711200" cy="711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0D75BB5-14AF-E34B-85B6-3F2BE5884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16" y="2483608"/>
            <a:ext cx="711200" cy="711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D1D971-92BB-8F41-99FB-9DFE70418C72}"/>
              </a:ext>
            </a:extLst>
          </p:cNvPr>
          <p:cNvSpPr/>
          <p:nvPr/>
        </p:nvSpPr>
        <p:spPr>
          <a:xfrm>
            <a:off x="4402996" y="2077325"/>
            <a:ext cx="860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XGBoost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B5B4D-D2F4-B743-9B11-AA775E8D70C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658177" y="2839208"/>
            <a:ext cx="720539" cy="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8630A6-2000-484F-98B9-ACCFA4236F42}"/>
              </a:ext>
            </a:extLst>
          </p:cNvPr>
          <p:cNvSpPr/>
          <p:nvPr/>
        </p:nvSpPr>
        <p:spPr>
          <a:xfrm>
            <a:off x="2511188" y="1736285"/>
            <a:ext cx="2906973" cy="17098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7CFD7A-61B3-9540-8CA7-2FFD9F4235BA}"/>
              </a:ext>
            </a:extLst>
          </p:cNvPr>
          <p:cNvSpPr/>
          <p:nvPr/>
        </p:nvSpPr>
        <p:spPr>
          <a:xfrm>
            <a:off x="2460685" y="1423050"/>
            <a:ext cx="14687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Inference Pipeline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728A0F-66C8-8242-B657-60908E346671}"/>
              </a:ext>
            </a:extLst>
          </p:cNvPr>
          <p:cNvSpPr/>
          <p:nvPr/>
        </p:nvSpPr>
        <p:spPr>
          <a:xfrm>
            <a:off x="2306472" y="1198535"/>
            <a:ext cx="3507473" cy="266535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FF36D5-CE3E-5845-80D8-760F6C596DB3}"/>
              </a:ext>
            </a:extLst>
          </p:cNvPr>
          <p:cNvSpPr/>
          <p:nvPr/>
        </p:nvSpPr>
        <p:spPr>
          <a:xfrm>
            <a:off x="2311421" y="902217"/>
            <a:ext cx="3229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Real-time Endpoint </a:t>
            </a:r>
            <a:r>
              <a:rPr lang="en-US" sz="1200" b="1" dirty="0">
                <a:solidFill>
                  <a:srgbClr val="00B050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or</a:t>
            </a:r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 Batch Transform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EF0E3-C807-F243-9291-E83328AF1BB6}"/>
              </a:ext>
            </a:extLst>
          </p:cNvPr>
          <p:cNvCxnSpPr>
            <a:cxnSpLocks/>
          </p:cNvCxnSpPr>
          <p:nvPr/>
        </p:nvCxnSpPr>
        <p:spPr>
          <a:xfrm flipV="1">
            <a:off x="5110556" y="2824584"/>
            <a:ext cx="1254447" cy="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FD0EB99-7BCF-8549-AAF3-D1060C2C68C8}"/>
              </a:ext>
            </a:extLst>
          </p:cNvPr>
          <p:cNvSpPr/>
          <p:nvPr/>
        </p:nvSpPr>
        <p:spPr>
          <a:xfrm>
            <a:off x="980026" y="2686084"/>
            <a:ext cx="9306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Request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B0E54-77B6-4C4E-B891-85EAECBC3F36}"/>
              </a:ext>
            </a:extLst>
          </p:cNvPr>
          <p:cNvSpPr/>
          <p:nvPr/>
        </p:nvSpPr>
        <p:spPr>
          <a:xfrm>
            <a:off x="324254" y="4297731"/>
            <a:ext cx="69663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Example inference Pipeline: </a:t>
            </a: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SparkML for feature engineering and XGBoost for predictions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937F9E-949A-234D-A089-FA280EEFD2BC}"/>
              </a:ext>
            </a:extLst>
          </p:cNvPr>
          <p:cNvSpPr/>
          <p:nvPr/>
        </p:nvSpPr>
        <p:spPr>
          <a:xfrm>
            <a:off x="2664696" y="3225851"/>
            <a:ext cx="16116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Feature Engineering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DCE634-0059-3A4A-8F83-1E307AE6FF2B}"/>
              </a:ext>
            </a:extLst>
          </p:cNvPr>
          <p:cNvSpPr/>
          <p:nvPr/>
        </p:nvSpPr>
        <p:spPr>
          <a:xfrm>
            <a:off x="4378716" y="3214909"/>
            <a:ext cx="16116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48522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3261" y="1364643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Workshop Objectives and Agenda</a:t>
            </a:r>
          </a:p>
        </p:txBody>
      </p:sp>
    </p:spTree>
    <p:extLst>
      <p:ext uri="{BB962C8B-B14F-4D97-AF65-F5344CB8AC3E}">
        <p14:creationId xmlns:p14="http://schemas.microsoft.com/office/powerpoint/2010/main" val="2134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2BF95BF-1DFC-3646-9194-5AB3716A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5143" y="1996747"/>
            <a:ext cx="711200" cy="71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9532CF-350E-2146-ABD1-CF029045E249}"/>
              </a:ext>
            </a:extLst>
          </p:cNvPr>
          <p:cNvSpPr txBox="1"/>
          <p:nvPr/>
        </p:nvSpPr>
        <p:spPr>
          <a:xfrm>
            <a:off x="5633808" y="2844164"/>
            <a:ext cx="169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Redshift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88EFBB-C9C0-DB48-94F6-1A619F392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3914" y="2025619"/>
            <a:ext cx="7112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7C8E7-EEA0-964B-8428-59D270364D9A}"/>
              </a:ext>
            </a:extLst>
          </p:cNvPr>
          <p:cNvSpPr txBox="1"/>
          <p:nvPr/>
        </p:nvSpPr>
        <p:spPr>
          <a:xfrm>
            <a:off x="1715037" y="2838181"/>
            <a:ext cx="16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 Managed Notebook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1B5C9-5280-934D-82A9-0ED3E1AEC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143" y="1594627"/>
            <a:ext cx="711200" cy="3722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F23B3-4145-864F-BEBE-0C9036845C80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2916343" y="2352347"/>
            <a:ext cx="3207571" cy="2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739A6-28F5-174C-9839-6432ABD44D3C}"/>
              </a:ext>
            </a:extLst>
          </p:cNvPr>
          <p:cNvSpPr txBox="1"/>
          <p:nvPr/>
        </p:nvSpPr>
        <p:spPr>
          <a:xfrm>
            <a:off x="2930158" y="1948676"/>
            <a:ext cx="319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SQL QUERY </a:t>
            </a:r>
            <a:r>
              <a:rPr lang="en-US" sz="1600" b="1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  <a:sym typeface="Wingdings" pitchFamily="2" charset="2"/>
              </a:rPr>
              <a:t> Pandas Dataframe</a:t>
            </a:r>
            <a:endParaRPr lang="en-US" sz="1600" b="1" dirty="0">
              <a:solidFill>
                <a:schemeClr val="bg1"/>
              </a:solidFill>
              <a:latin typeface="Amazon Ember Cd RC" panose="020B0606020204020204" pitchFamily="34" charset="0"/>
              <a:ea typeface="Amazon Ember Cd RC" panose="020B0606020204020204" pitchFamily="34" charset="0"/>
              <a:cs typeface="Amazon Ember Cd RC" panose="020B0606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297C6-8014-7E4C-83D1-53F7C524461E}"/>
              </a:ext>
            </a:extLst>
          </p:cNvPr>
          <p:cNvSpPr txBox="1"/>
          <p:nvPr/>
        </p:nvSpPr>
        <p:spPr>
          <a:xfrm>
            <a:off x="138046" y="16489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Explore Databases from SageMaker</a:t>
            </a:r>
          </a:p>
        </p:txBody>
      </p:sp>
    </p:spTree>
    <p:extLst>
      <p:ext uri="{BB962C8B-B14F-4D97-AF65-F5344CB8AC3E}">
        <p14:creationId xmlns:p14="http://schemas.microsoft.com/office/powerpoint/2010/main" val="81884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2BF95BF-1DFC-3646-9194-5AB3716A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664" y="2025619"/>
            <a:ext cx="7112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7C8E7-EEA0-964B-8428-59D270364D9A}"/>
              </a:ext>
            </a:extLst>
          </p:cNvPr>
          <p:cNvSpPr txBox="1"/>
          <p:nvPr/>
        </p:nvSpPr>
        <p:spPr>
          <a:xfrm>
            <a:off x="920558" y="2867053"/>
            <a:ext cx="16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 Managed Notebook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F23B3-4145-864F-BEBE-0C9036845C80}"/>
              </a:ext>
            </a:extLst>
          </p:cNvPr>
          <p:cNvCxnSpPr>
            <a:cxnSpLocks/>
          </p:cNvCxnSpPr>
          <p:nvPr/>
        </p:nvCxnSpPr>
        <p:spPr>
          <a:xfrm>
            <a:off x="2121864" y="2381219"/>
            <a:ext cx="116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297C6-8014-7E4C-83D1-53F7C524461E}"/>
              </a:ext>
            </a:extLst>
          </p:cNvPr>
          <p:cNvSpPr txBox="1"/>
          <p:nvPr/>
        </p:nvSpPr>
        <p:spPr>
          <a:xfrm>
            <a:off x="138046" y="164896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Train (XGBoost) and Batch Inference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F4B366B-78F8-234D-A8CC-A6DAB746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0405" y="2025619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B5926-4990-634D-92D5-1763D780533F}"/>
              </a:ext>
            </a:extLst>
          </p:cNvPr>
          <p:cNvSpPr txBox="1"/>
          <p:nvPr/>
        </p:nvSpPr>
        <p:spPr>
          <a:xfrm>
            <a:off x="2840299" y="2867053"/>
            <a:ext cx="16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C0C0D-7BA5-F344-BA2E-13D2DA55B0C6}"/>
              </a:ext>
            </a:extLst>
          </p:cNvPr>
          <p:cNvSpPr txBox="1"/>
          <p:nvPr/>
        </p:nvSpPr>
        <p:spPr>
          <a:xfrm>
            <a:off x="2611969" y="1709320"/>
            <a:ext cx="218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XGBoost: Churn Prediction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64CC96-B385-C549-B834-409D25677539}"/>
              </a:ext>
            </a:extLst>
          </p:cNvPr>
          <p:cNvCxnSpPr>
            <a:cxnSpLocks/>
          </p:cNvCxnSpPr>
          <p:nvPr/>
        </p:nvCxnSpPr>
        <p:spPr>
          <a:xfrm>
            <a:off x="4041605" y="2381219"/>
            <a:ext cx="116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DDC61F0F-8911-F741-8171-0985A749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6516" y="2132964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176123-F864-864B-9213-09383E39C652}"/>
              </a:ext>
            </a:extLst>
          </p:cNvPr>
          <p:cNvSpPr txBox="1"/>
          <p:nvPr/>
        </p:nvSpPr>
        <p:spPr>
          <a:xfrm>
            <a:off x="4698272" y="2952598"/>
            <a:ext cx="16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Batch Transform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B3B284-67A7-CA42-BBA9-93BDE20CD259}"/>
              </a:ext>
            </a:extLst>
          </p:cNvPr>
          <p:cNvCxnSpPr>
            <a:cxnSpLocks/>
          </p:cNvCxnSpPr>
          <p:nvPr/>
        </p:nvCxnSpPr>
        <p:spPr>
          <a:xfrm>
            <a:off x="5937716" y="2381219"/>
            <a:ext cx="116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F35D6D-A9CF-9545-B8BF-0194B217425E}"/>
              </a:ext>
            </a:extLst>
          </p:cNvPr>
          <p:cNvSpPr txBox="1"/>
          <p:nvPr/>
        </p:nvSpPr>
        <p:spPr>
          <a:xfrm>
            <a:off x="6522332" y="2211565"/>
            <a:ext cx="218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Churn Scores</a:t>
            </a:r>
          </a:p>
        </p:txBody>
      </p:sp>
    </p:spTree>
    <p:extLst>
      <p:ext uri="{BB962C8B-B14F-4D97-AF65-F5344CB8AC3E}">
        <p14:creationId xmlns:p14="http://schemas.microsoft.com/office/powerpoint/2010/main" val="33738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2BF95BF-1DFC-3646-9194-5AB3716A8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85" y="1986319"/>
            <a:ext cx="7112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7C8E7-EEA0-964B-8428-59D270364D9A}"/>
              </a:ext>
            </a:extLst>
          </p:cNvPr>
          <p:cNvSpPr txBox="1"/>
          <p:nvPr/>
        </p:nvSpPr>
        <p:spPr>
          <a:xfrm>
            <a:off x="-147021" y="2827753"/>
            <a:ext cx="16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 Managed Notebook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F23B3-4145-864F-BEBE-0C9036845C80}"/>
              </a:ext>
            </a:extLst>
          </p:cNvPr>
          <p:cNvCxnSpPr>
            <a:cxnSpLocks/>
          </p:cNvCxnSpPr>
          <p:nvPr/>
        </p:nvCxnSpPr>
        <p:spPr>
          <a:xfrm>
            <a:off x="1054285" y="2381219"/>
            <a:ext cx="80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297C6-8014-7E4C-83D1-53F7C524461E}"/>
              </a:ext>
            </a:extLst>
          </p:cNvPr>
          <p:cNvSpPr txBox="1"/>
          <p:nvPr/>
        </p:nvSpPr>
        <p:spPr>
          <a:xfrm>
            <a:off x="38678" y="124429"/>
            <a:ext cx="787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Scaling the Solution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F4B366B-78F8-234D-A8CC-A6DAB746E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5151" y="2025619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B5926-4990-634D-92D5-1763D780533F}"/>
              </a:ext>
            </a:extLst>
          </p:cNvPr>
          <p:cNvSpPr txBox="1"/>
          <p:nvPr/>
        </p:nvSpPr>
        <p:spPr>
          <a:xfrm>
            <a:off x="2933185" y="2838114"/>
            <a:ext cx="16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C0C0D-7BA5-F344-BA2E-13D2DA55B0C6}"/>
              </a:ext>
            </a:extLst>
          </p:cNvPr>
          <p:cNvSpPr txBox="1"/>
          <p:nvPr/>
        </p:nvSpPr>
        <p:spPr>
          <a:xfrm>
            <a:off x="2640048" y="1498988"/>
            <a:ext cx="2181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XGBoost: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Churn Prediction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9E538-E92B-D84C-A26A-7EFB0D65B930}"/>
              </a:ext>
            </a:extLst>
          </p:cNvPr>
          <p:cNvSpPr txBox="1"/>
          <p:nvPr/>
        </p:nvSpPr>
        <p:spPr>
          <a:xfrm>
            <a:off x="1378865" y="2799144"/>
            <a:ext cx="169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Glue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197ECAC-4189-8B4E-8A05-167103368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8970" y="2025619"/>
            <a:ext cx="711200" cy="7112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5AA8D5-D50C-F848-9204-E373027576EF}"/>
              </a:ext>
            </a:extLst>
          </p:cNvPr>
          <p:cNvCxnSpPr>
            <a:cxnSpLocks/>
          </p:cNvCxnSpPr>
          <p:nvPr/>
        </p:nvCxnSpPr>
        <p:spPr>
          <a:xfrm>
            <a:off x="2555232" y="2381219"/>
            <a:ext cx="80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0177FD-CCA6-3B44-ABC8-6EA7E0332234}"/>
              </a:ext>
            </a:extLst>
          </p:cNvPr>
          <p:cNvCxnSpPr>
            <a:cxnSpLocks/>
          </p:cNvCxnSpPr>
          <p:nvPr/>
        </p:nvCxnSpPr>
        <p:spPr>
          <a:xfrm>
            <a:off x="4086351" y="2381219"/>
            <a:ext cx="80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F35D6D-A9CF-9545-B8BF-0194B217425E}"/>
              </a:ext>
            </a:extLst>
          </p:cNvPr>
          <p:cNvSpPr txBox="1"/>
          <p:nvPr/>
        </p:nvSpPr>
        <p:spPr>
          <a:xfrm>
            <a:off x="7383299" y="2268152"/>
            <a:ext cx="218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Churn Scores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68F341-05AA-C345-8925-D6E9B2850B7D}"/>
              </a:ext>
            </a:extLst>
          </p:cNvPr>
          <p:cNvGrpSpPr/>
          <p:nvPr/>
        </p:nvGrpSpPr>
        <p:grpSpPr>
          <a:xfrm>
            <a:off x="4353844" y="1201239"/>
            <a:ext cx="3601672" cy="2359959"/>
            <a:chOff x="4747111" y="1468018"/>
            <a:chExt cx="3601672" cy="235995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176123-F864-864B-9213-09383E39C652}"/>
                </a:ext>
              </a:extLst>
            </p:cNvPr>
            <p:cNvSpPr txBox="1"/>
            <p:nvPr/>
          </p:nvSpPr>
          <p:spPr>
            <a:xfrm>
              <a:off x="5370128" y="3366312"/>
              <a:ext cx="1691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SageMaker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Batch Transform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BE96842B-7F02-9E46-AC16-0F81B2D7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05382" y="2317831"/>
              <a:ext cx="711200" cy="7112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41811B-C567-A742-B3C0-E5A4F0ACE0AA}"/>
                </a:ext>
              </a:extLst>
            </p:cNvPr>
            <p:cNvSpPr/>
            <p:nvPr/>
          </p:nvSpPr>
          <p:spPr>
            <a:xfrm>
              <a:off x="4869593" y="1744196"/>
              <a:ext cx="2906973" cy="1536207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DDC61F0F-8911-F741-8171-0985A7495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50463" y="2263429"/>
              <a:ext cx="711200" cy="7112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B3B284-67A7-CA42-BBA9-93BDE20CD259}"/>
                </a:ext>
              </a:extLst>
            </p:cNvPr>
            <p:cNvCxnSpPr>
              <a:cxnSpLocks/>
            </p:cNvCxnSpPr>
            <p:nvPr/>
          </p:nvCxnSpPr>
          <p:spPr>
            <a:xfrm>
              <a:off x="7461663" y="2662725"/>
              <a:ext cx="842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A62351-3B2D-CD4D-B10E-C973F4A8E5F2}"/>
                </a:ext>
              </a:extLst>
            </p:cNvPr>
            <p:cNvSpPr/>
            <p:nvPr/>
          </p:nvSpPr>
          <p:spPr>
            <a:xfrm>
              <a:off x="5285860" y="1770257"/>
              <a:ext cx="8604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SparkML (Mleap)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AD977E-C8E1-9546-A9FC-220330182FF5}"/>
                </a:ext>
              </a:extLst>
            </p:cNvPr>
            <p:cNvSpPr/>
            <p:nvPr/>
          </p:nvSpPr>
          <p:spPr>
            <a:xfrm>
              <a:off x="6761401" y="1911548"/>
              <a:ext cx="8604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XGBoost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7EED66-FDCA-9F46-A25B-0174022B6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582" y="2673431"/>
              <a:ext cx="720539" cy="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E34839-421A-9F48-89C1-A36A9B3066F8}"/>
                </a:ext>
              </a:extLst>
            </p:cNvPr>
            <p:cNvSpPr/>
            <p:nvPr/>
          </p:nvSpPr>
          <p:spPr>
            <a:xfrm>
              <a:off x="5023101" y="3060074"/>
              <a:ext cx="16116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Feature Engineering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040BC8-B24C-C049-8951-C82AF71CBACE}"/>
                </a:ext>
              </a:extLst>
            </p:cNvPr>
            <p:cNvSpPr/>
            <p:nvPr/>
          </p:nvSpPr>
          <p:spPr>
            <a:xfrm>
              <a:off x="6737121" y="3049132"/>
              <a:ext cx="16116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Classifier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A204AF-643F-BD4B-9DEB-4F02D0BD0D58}"/>
                </a:ext>
              </a:extLst>
            </p:cNvPr>
            <p:cNvSpPr/>
            <p:nvPr/>
          </p:nvSpPr>
          <p:spPr>
            <a:xfrm>
              <a:off x="4747111" y="1468018"/>
              <a:ext cx="14687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Inference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63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126EFB-4489-4F47-8EF6-3BC32FA4D451}"/>
              </a:ext>
            </a:extLst>
          </p:cNvPr>
          <p:cNvSpPr/>
          <p:nvPr/>
        </p:nvSpPr>
        <p:spPr>
          <a:xfrm>
            <a:off x="758460" y="1811479"/>
            <a:ext cx="7581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https://github.com/dylan-tong-aws/aws-advanced-analytics-jumpstarter</a:t>
            </a:r>
            <a:endParaRPr lang="en-US" sz="2800" dirty="0">
              <a:solidFill>
                <a:schemeClr val="accent1"/>
              </a:solidFill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32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6113" y="2156252"/>
            <a:ext cx="2771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182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F264B1-77A3-1B47-8954-6156BB990168}"/>
              </a:ext>
            </a:extLst>
          </p:cNvPr>
          <p:cNvSpPr txBox="1">
            <a:spLocks/>
          </p:cNvSpPr>
          <p:nvPr/>
        </p:nvSpPr>
        <p:spPr>
          <a:xfrm>
            <a:off x="184023" y="138157"/>
            <a:ext cx="9143999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Future labs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055B72-AE52-5145-AE14-240A3481807D}"/>
              </a:ext>
            </a:extLst>
          </p:cNvPr>
          <p:cNvSpPr txBox="1">
            <a:spLocks/>
          </p:cNvSpPr>
          <p:nvPr/>
        </p:nvSpPr>
        <p:spPr>
          <a:xfrm>
            <a:off x="184023" y="1052557"/>
            <a:ext cx="8096377" cy="3443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Send feedback: </a:t>
            </a:r>
            <a:r>
              <a:rPr lang="en-US" sz="2800" b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  <a:hlinkClick r:id="rId2"/>
              </a:rPr>
              <a:t>dylatong@amazon.com</a:t>
            </a:r>
            <a:endParaRPr lang="en-US" sz="2800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126EFB-4489-4F47-8EF6-3BC32FA4D451}"/>
              </a:ext>
            </a:extLst>
          </p:cNvPr>
          <p:cNvSpPr/>
          <p:nvPr/>
        </p:nvSpPr>
        <p:spPr>
          <a:xfrm>
            <a:off x="1528996" y="1607862"/>
            <a:ext cx="613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Advanced Analytics Workshop</a:t>
            </a:r>
          </a:p>
        </p:txBody>
      </p:sp>
    </p:spTree>
    <p:extLst>
      <p:ext uri="{BB962C8B-B14F-4D97-AF65-F5344CB8AC3E}">
        <p14:creationId xmlns:p14="http://schemas.microsoft.com/office/powerpoint/2010/main" val="304029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E10090-BA24-E044-866E-6384990EF46D}"/>
              </a:ext>
            </a:extLst>
          </p:cNvPr>
          <p:cNvSpPr/>
          <p:nvPr/>
        </p:nvSpPr>
        <p:spPr>
          <a:xfrm>
            <a:off x="1" y="1003852"/>
            <a:ext cx="9143999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113878-A47B-EF4F-BE66-DB92C3648642}"/>
              </a:ext>
            </a:extLst>
          </p:cNvPr>
          <p:cNvSpPr txBox="1">
            <a:spLocks/>
          </p:cNvSpPr>
          <p:nvPr/>
        </p:nvSpPr>
        <p:spPr>
          <a:xfrm>
            <a:off x="48885" y="99476"/>
            <a:ext cx="900885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b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Advanced Analytics using AI Services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99B626-F501-E44B-AA96-ED88A446C501}"/>
              </a:ext>
            </a:extLst>
          </p:cNvPr>
          <p:cNvSpPr txBox="1"/>
          <p:nvPr/>
        </p:nvSpPr>
        <p:spPr>
          <a:xfrm>
            <a:off x="3088202" y="2354519"/>
            <a:ext cx="1658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Comprehend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01A110F-3D8C-6347-BAFC-FC9CF33EA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1863" y="1809228"/>
            <a:ext cx="585012" cy="522074"/>
          </a:xfrm>
          <a:prstGeom prst="rect">
            <a:avLst/>
          </a:prstGeom>
        </p:spPr>
      </p:pic>
      <p:sp>
        <p:nvSpPr>
          <p:cNvPr id="58" name="Discovery &amp;…">
            <a:extLst>
              <a:ext uri="{FF2B5EF4-FFF2-40B4-BE49-F238E27FC236}">
                <a16:creationId xmlns:a16="http://schemas.microsoft.com/office/drawing/2014/main" id="{315A3C84-E1D4-6B42-89BD-7D56CEFD263E}"/>
              </a:ext>
            </a:extLst>
          </p:cNvPr>
          <p:cNvSpPr txBox="1"/>
          <p:nvPr/>
        </p:nvSpPr>
        <p:spPr>
          <a:xfrm>
            <a:off x="3357471" y="1032994"/>
            <a:ext cx="2746036" cy="224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8467" tIns="8467" rIns="8467" bIns="8467" numCol="1" anchor="ctr">
            <a:spAutoFit/>
          </a:bodyPr>
          <a:lstStyle>
            <a:lvl1pPr algn="ctr">
              <a:lnSpc>
                <a:spcPct val="150000"/>
              </a:lnSpc>
              <a:defRPr sz="4000" spc="45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 algn="l" defTabSz="587601" hangingPunct="0"/>
            <a:r>
              <a:rPr lang="en-US" sz="1000" b="1" kern="0" spc="167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INTELLIGENT BUILDING BLOCKS</a:t>
            </a:r>
            <a:endParaRPr sz="1000" b="1" kern="0" spc="167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E00A7-08C6-3942-8A1B-3D14B5AA22D5}"/>
              </a:ext>
            </a:extLst>
          </p:cNvPr>
          <p:cNvSpPr txBox="1"/>
          <p:nvPr/>
        </p:nvSpPr>
        <p:spPr>
          <a:xfrm>
            <a:off x="2166678" y="2335793"/>
            <a:ext cx="153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Forecast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7771B18-921C-7649-A72D-967D7D905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0098" y="1788167"/>
            <a:ext cx="543135" cy="5431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98E56C-4A16-594A-A21D-748074DB3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6197" y="1307501"/>
            <a:ext cx="2229957" cy="12487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75198-5EEE-2A4A-8FE0-598D0669D2F1}"/>
              </a:ext>
            </a:extLst>
          </p:cNvPr>
          <p:cNvGrpSpPr>
            <a:grpSpLocks noChangeAspect="1"/>
          </p:cNvGrpSpPr>
          <p:nvPr/>
        </p:nvGrpSpPr>
        <p:grpSpPr>
          <a:xfrm>
            <a:off x="6846066" y="2642331"/>
            <a:ext cx="646972" cy="788322"/>
            <a:chOff x="2967116" y="2452488"/>
            <a:chExt cx="552801" cy="673576"/>
          </a:xfrm>
          <a:solidFill>
            <a:srgbClr val="282828"/>
          </a:solidFill>
        </p:grpSpPr>
        <p:sp>
          <p:nvSpPr>
            <p:cNvPr id="22" name="Flowchart: Magnetic Disk 10">
              <a:extLst>
                <a:ext uri="{FF2B5EF4-FFF2-40B4-BE49-F238E27FC236}">
                  <a16:creationId xmlns:a16="http://schemas.microsoft.com/office/drawing/2014/main" id="{309D9522-F4F5-0F4F-9226-B38FBBB7F301}"/>
                </a:ext>
              </a:extLst>
            </p:cNvPr>
            <p:cNvSpPr/>
            <p:nvPr/>
          </p:nvSpPr>
          <p:spPr>
            <a:xfrm>
              <a:off x="2967116" y="2818452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  <p:sp>
          <p:nvSpPr>
            <p:cNvPr id="23" name="Flowchart: Magnetic Disk 11">
              <a:extLst>
                <a:ext uri="{FF2B5EF4-FFF2-40B4-BE49-F238E27FC236}">
                  <a16:creationId xmlns:a16="http://schemas.microsoft.com/office/drawing/2014/main" id="{D3273F9B-0528-5746-B594-B2B048B76F2A}"/>
                </a:ext>
              </a:extLst>
            </p:cNvPr>
            <p:cNvSpPr/>
            <p:nvPr/>
          </p:nvSpPr>
          <p:spPr>
            <a:xfrm>
              <a:off x="2967116" y="2618994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  <p:sp>
          <p:nvSpPr>
            <p:cNvPr id="24" name="Flowchart: Magnetic Disk 12">
              <a:extLst>
                <a:ext uri="{FF2B5EF4-FFF2-40B4-BE49-F238E27FC236}">
                  <a16:creationId xmlns:a16="http://schemas.microsoft.com/office/drawing/2014/main" id="{A5E04A23-2FE2-5547-A363-776721BC5371}"/>
                </a:ext>
              </a:extLst>
            </p:cNvPr>
            <p:cNvSpPr/>
            <p:nvPr/>
          </p:nvSpPr>
          <p:spPr>
            <a:xfrm>
              <a:off x="2967116" y="2452488"/>
              <a:ext cx="552801" cy="307612"/>
            </a:xfrm>
            <a:prstGeom prst="flowChartMagneticDisk">
              <a:avLst/>
            </a:prstGeom>
            <a:grpFill/>
            <a:ln w="254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972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AB928E17-73F9-4D4F-8C81-65D60295E232}"/>
              </a:ext>
            </a:extLst>
          </p:cNvPr>
          <p:cNvSpPr txBox="1">
            <a:spLocks/>
          </p:cNvSpPr>
          <p:nvPr/>
        </p:nvSpPr>
        <p:spPr>
          <a:xfrm>
            <a:off x="2720610" y="3070481"/>
            <a:ext cx="3879336" cy="490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ETL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4C5CF5-BD1F-3345-997E-51ED49B591B7}"/>
              </a:ext>
            </a:extLst>
          </p:cNvPr>
          <p:cNvSpPr txBox="1"/>
          <p:nvPr/>
        </p:nvSpPr>
        <p:spPr>
          <a:xfrm>
            <a:off x="4320194" y="2374526"/>
            <a:ext cx="130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Personalize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CAD9128-3C00-964C-B3A0-BED299D9D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0456" y="1818961"/>
            <a:ext cx="516832" cy="51683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16CF96-FF6C-5045-87D2-8A2048940FDD}"/>
              </a:ext>
            </a:extLst>
          </p:cNvPr>
          <p:cNvCxnSpPr>
            <a:cxnSpLocks/>
          </p:cNvCxnSpPr>
          <p:nvPr/>
        </p:nvCxnSpPr>
        <p:spPr>
          <a:xfrm>
            <a:off x="1409075" y="3036492"/>
            <a:ext cx="5437249" cy="0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90CE6869-D6D6-9548-A858-EEDF95A2FC4D}"/>
              </a:ext>
            </a:extLst>
          </p:cNvPr>
          <p:cNvSpPr txBox="1">
            <a:spLocks/>
          </p:cNvSpPr>
          <p:nvPr/>
        </p:nvSpPr>
        <p:spPr>
          <a:xfrm>
            <a:off x="-1158726" y="2787391"/>
            <a:ext cx="3879336" cy="490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DATA </a:t>
            </a:r>
          </a:p>
          <a:p>
            <a:pPr algn="ctr"/>
            <a:r>
              <a:rPr lang="en-US" sz="1800" b="0" dirty="0">
                <a:solidFill>
                  <a:schemeClr val="tx2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SOURCES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F19727-8147-4941-BFAC-FC5560C621C2}"/>
              </a:ext>
            </a:extLst>
          </p:cNvPr>
          <p:cNvCxnSpPr>
            <a:cxnSpLocks/>
          </p:cNvCxnSpPr>
          <p:nvPr/>
        </p:nvCxnSpPr>
        <p:spPr>
          <a:xfrm flipV="1">
            <a:off x="2620885" y="2107456"/>
            <a:ext cx="0" cy="902285"/>
          </a:xfrm>
          <a:prstGeom prst="straightConnector1">
            <a:avLst/>
          </a:prstGeom>
          <a:ln w="47625">
            <a:solidFill>
              <a:schemeClr val="accent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7F3AE1-1BE3-4D46-A9D2-B923C94BF958}"/>
              </a:ext>
            </a:extLst>
          </p:cNvPr>
          <p:cNvCxnSpPr>
            <a:cxnSpLocks/>
          </p:cNvCxnSpPr>
          <p:nvPr/>
        </p:nvCxnSpPr>
        <p:spPr>
          <a:xfrm flipV="1">
            <a:off x="3462833" y="2138838"/>
            <a:ext cx="0" cy="902285"/>
          </a:xfrm>
          <a:prstGeom prst="straightConnector1">
            <a:avLst/>
          </a:prstGeom>
          <a:ln w="47625">
            <a:solidFill>
              <a:schemeClr val="accent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9EFA27-412D-C448-ADBC-76C6DA121DCD}"/>
              </a:ext>
            </a:extLst>
          </p:cNvPr>
          <p:cNvCxnSpPr>
            <a:cxnSpLocks/>
          </p:cNvCxnSpPr>
          <p:nvPr/>
        </p:nvCxnSpPr>
        <p:spPr>
          <a:xfrm flipV="1">
            <a:off x="4553311" y="2154215"/>
            <a:ext cx="0" cy="902285"/>
          </a:xfrm>
          <a:prstGeom prst="straightConnector1">
            <a:avLst/>
          </a:prstGeom>
          <a:ln w="47625">
            <a:solidFill>
              <a:schemeClr val="accent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8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3DB8FB-AE1A-CD44-B0A1-311A1092D2A3}"/>
              </a:ext>
            </a:extLst>
          </p:cNvPr>
          <p:cNvGrpSpPr/>
          <p:nvPr/>
        </p:nvGrpSpPr>
        <p:grpSpPr>
          <a:xfrm>
            <a:off x="353824" y="2063737"/>
            <a:ext cx="6273247" cy="1230435"/>
            <a:chOff x="336503" y="2165747"/>
            <a:chExt cx="4625721" cy="9002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2CD50D-BBE3-BA40-9B79-D1CB219F9C33}"/>
                </a:ext>
              </a:extLst>
            </p:cNvPr>
            <p:cNvSpPr txBox="1"/>
            <p:nvPr/>
          </p:nvSpPr>
          <p:spPr>
            <a:xfrm>
              <a:off x="336503" y="2349894"/>
              <a:ext cx="774454" cy="225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Data sources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BB7A6B8-C007-0F44-B5FB-B8208DFEE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1338" y="2485824"/>
              <a:ext cx="1124561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915147-CAAD-A441-BCB4-BBB48DC8D3DF}"/>
                </a:ext>
              </a:extLst>
            </p:cNvPr>
            <p:cNvSpPr txBox="1"/>
            <p:nvPr/>
          </p:nvSpPr>
          <p:spPr>
            <a:xfrm>
              <a:off x="2520205" y="2840818"/>
              <a:ext cx="646796" cy="225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Pipelining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A7E9DE-46B9-F74A-A530-DEAF95454EA5}"/>
                </a:ext>
              </a:extLst>
            </p:cNvPr>
            <p:cNvSpPr txBox="1"/>
            <p:nvPr/>
          </p:nvSpPr>
          <p:spPr>
            <a:xfrm>
              <a:off x="2510485" y="2383308"/>
              <a:ext cx="614883" cy="225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Data lake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B32AA8-61EB-B24D-85E2-0CBB954459A3}"/>
                </a:ext>
              </a:extLst>
            </p:cNvPr>
            <p:cNvSpPr txBox="1"/>
            <p:nvPr/>
          </p:nvSpPr>
          <p:spPr>
            <a:xfrm>
              <a:off x="3932457" y="2398096"/>
              <a:ext cx="1029767" cy="225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A100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Machine</a:t>
              </a:r>
              <a:r>
                <a:rPr lang="en-US" sz="1400" dirty="0">
                  <a:solidFill>
                    <a:schemeClr val="bg1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 </a:t>
              </a:r>
              <a:r>
                <a:rPr lang="en-US" sz="1400" dirty="0">
                  <a:solidFill>
                    <a:srgbClr val="FFA100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Learning</a:t>
              </a: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32F2CD8-56A7-DD43-9D93-D7C257C3E7BE}"/>
                </a:ext>
              </a:extLst>
            </p:cNvPr>
            <p:cNvSpPr/>
            <p:nvPr/>
          </p:nvSpPr>
          <p:spPr>
            <a:xfrm>
              <a:off x="2286073" y="2165747"/>
              <a:ext cx="1058382" cy="532263"/>
            </a:xfrm>
            <a:prstGeom prst="arc">
              <a:avLst>
                <a:gd name="adj1" fmla="val 10863660"/>
                <a:gd name="adj2" fmla="val 0"/>
              </a:avLst>
            </a:prstGeom>
            <a:ln>
              <a:solidFill>
                <a:schemeClr val="bg1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A3F707D4-3633-1A49-A4AF-814B70B76F53}"/>
                </a:ext>
              </a:extLst>
            </p:cNvPr>
            <p:cNvSpPr/>
            <p:nvPr/>
          </p:nvSpPr>
          <p:spPr>
            <a:xfrm flipV="1">
              <a:off x="2285899" y="2310836"/>
              <a:ext cx="1058382" cy="496467"/>
            </a:xfrm>
            <a:prstGeom prst="arc">
              <a:avLst>
                <a:gd name="adj1" fmla="val 10863660"/>
                <a:gd name="adj2" fmla="val 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5FF2C6-E080-B740-A5C9-06272B090DA6}"/>
              </a:ext>
            </a:extLst>
          </p:cNvPr>
          <p:cNvCxnSpPr>
            <a:cxnSpLocks/>
          </p:cNvCxnSpPr>
          <p:nvPr/>
        </p:nvCxnSpPr>
        <p:spPr>
          <a:xfrm flipH="1">
            <a:off x="4432871" y="2501204"/>
            <a:ext cx="756942" cy="0"/>
          </a:xfrm>
          <a:prstGeom prst="line">
            <a:avLst/>
          </a:prstGeom>
          <a:ln>
            <a:solidFill>
              <a:schemeClr val="bg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A3B17F-B03C-294F-98B8-F992A1BC805C}"/>
              </a:ext>
            </a:extLst>
          </p:cNvPr>
          <p:cNvSpPr txBox="1"/>
          <p:nvPr/>
        </p:nvSpPr>
        <p:spPr>
          <a:xfrm>
            <a:off x="5044032" y="3012243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A100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[Build, Train, Deploy]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47D17B-9543-B243-A65D-E9983611C037}"/>
              </a:ext>
            </a:extLst>
          </p:cNvPr>
          <p:cNvCxnSpPr>
            <a:cxnSpLocks/>
          </p:cNvCxnSpPr>
          <p:nvPr/>
        </p:nvCxnSpPr>
        <p:spPr>
          <a:xfrm flipH="1">
            <a:off x="6608529" y="2514978"/>
            <a:ext cx="756942" cy="0"/>
          </a:xfrm>
          <a:prstGeom prst="line">
            <a:avLst/>
          </a:prstGeom>
          <a:ln>
            <a:solidFill>
              <a:schemeClr val="bg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1BE34B8-DE6A-4A4F-BFDB-0D977C18D675}"/>
              </a:ext>
            </a:extLst>
          </p:cNvPr>
          <p:cNvSpPr/>
          <p:nvPr/>
        </p:nvSpPr>
        <p:spPr>
          <a:xfrm>
            <a:off x="5154645" y="2063737"/>
            <a:ext cx="1435342" cy="727474"/>
          </a:xfrm>
          <a:prstGeom prst="arc">
            <a:avLst>
              <a:gd name="adj1" fmla="val 10863660"/>
              <a:gd name="adj2" fmla="val 0"/>
            </a:avLst>
          </a:prstGeom>
          <a:ln>
            <a:solidFill>
              <a:schemeClr val="bg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87FA2EB-FB32-544E-A060-62F9279F84AD}"/>
              </a:ext>
            </a:extLst>
          </p:cNvPr>
          <p:cNvSpPr/>
          <p:nvPr/>
        </p:nvSpPr>
        <p:spPr>
          <a:xfrm flipV="1">
            <a:off x="5173187" y="2281431"/>
            <a:ext cx="1435342" cy="678550"/>
          </a:xfrm>
          <a:prstGeom prst="arc">
            <a:avLst>
              <a:gd name="adj1" fmla="val 10863660"/>
              <a:gd name="adj2" fmla="val 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548B6-3E5C-764A-B764-155E49179C34}"/>
              </a:ext>
            </a:extLst>
          </p:cNvPr>
          <p:cNvSpPr txBox="1"/>
          <p:nvPr/>
        </p:nvSpPr>
        <p:spPr>
          <a:xfrm>
            <a:off x="7516624" y="2253368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Intelligent </a:t>
            </a:r>
          </a:p>
          <a:p>
            <a:r>
              <a:rPr lang="en-US" sz="14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Applications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28B073A-04FA-9548-8703-4875D4BCDA4D}"/>
              </a:ext>
            </a:extLst>
          </p:cNvPr>
          <p:cNvSpPr txBox="1">
            <a:spLocks/>
          </p:cNvSpPr>
          <p:nvPr/>
        </p:nvSpPr>
        <p:spPr>
          <a:xfrm>
            <a:off x="48885" y="99476"/>
            <a:ext cx="900885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b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Build Strategy</a:t>
            </a:r>
          </a:p>
        </p:txBody>
      </p:sp>
    </p:spTree>
    <p:extLst>
      <p:ext uri="{BB962C8B-B14F-4D97-AF65-F5344CB8AC3E}">
        <p14:creationId xmlns:p14="http://schemas.microsoft.com/office/powerpoint/2010/main" val="393955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C85E195-4E24-E043-A22B-4832A4D56C86}"/>
              </a:ext>
            </a:extLst>
          </p:cNvPr>
          <p:cNvSpPr/>
          <p:nvPr/>
        </p:nvSpPr>
        <p:spPr>
          <a:xfrm>
            <a:off x="2105247" y="2696750"/>
            <a:ext cx="5230273" cy="10624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8F7B5-5D72-B74F-9189-B782CB602D48}"/>
              </a:ext>
            </a:extLst>
          </p:cNvPr>
          <p:cNvSpPr txBox="1"/>
          <p:nvPr/>
        </p:nvSpPr>
        <p:spPr>
          <a:xfrm>
            <a:off x="1021813" y="1894363"/>
            <a:ext cx="216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Lake Formation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771891D-CBD7-B94F-AE31-5477F9019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844" y="2449016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67153-2988-E34D-BA2E-A0FED7A7882B}"/>
              </a:ext>
            </a:extLst>
          </p:cNvPr>
          <p:cNvSpPr txBox="1"/>
          <p:nvPr/>
        </p:nvSpPr>
        <p:spPr>
          <a:xfrm>
            <a:off x="3692520" y="4110820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S3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4146D7C-AE3C-1746-932B-F53270C1F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1532" y="3341776"/>
            <a:ext cx="711200" cy="711200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E986E07C-173D-B041-A8D2-C2393A35DD2F}"/>
              </a:ext>
            </a:extLst>
          </p:cNvPr>
          <p:cNvSpPr txBox="1">
            <a:spLocks/>
          </p:cNvSpPr>
          <p:nvPr/>
        </p:nvSpPr>
        <p:spPr>
          <a:xfrm>
            <a:off x="48885" y="99476"/>
            <a:ext cx="900885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b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Data Lake 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F084AB-0F53-1249-8FF8-EBF43CBE1C61}"/>
              </a:ext>
            </a:extLst>
          </p:cNvPr>
          <p:cNvSpPr txBox="1"/>
          <p:nvPr/>
        </p:nvSpPr>
        <p:spPr>
          <a:xfrm>
            <a:off x="2591974" y="2929383"/>
            <a:ext cx="156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Catalog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Centralized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23356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8E97C2-04B6-1D41-96E7-0153E413323D}"/>
              </a:ext>
            </a:extLst>
          </p:cNvPr>
          <p:cNvCxnSpPr>
            <a:cxnSpLocks/>
          </p:cNvCxnSpPr>
          <p:nvPr/>
        </p:nvCxnSpPr>
        <p:spPr>
          <a:xfrm>
            <a:off x="3900603" y="2696750"/>
            <a:ext cx="0" cy="105500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C85E195-4E24-E043-A22B-4832A4D56C86}"/>
              </a:ext>
            </a:extLst>
          </p:cNvPr>
          <p:cNvSpPr/>
          <p:nvPr/>
        </p:nvSpPr>
        <p:spPr>
          <a:xfrm>
            <a:off x="2105247" y="2696750"/>
            <a:ext cx="5230273" cy="10624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8F7B5-5D72-B74F-9189-B782CB602D48}"/>
              </a:ext>
            </a:extLst>
          </p:cNvPr>
          <p:cNvSpPr txBox="1"/>
          <p:nvPr/>
        </p:nvSpPr>
        <p:spPr>
          <a:xfrm>
            <a:off x="1021813" y="1894363"/>
            <a:ext cx="216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Lake Formation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771891D-CBD7-B94F-AE31-5477F901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844" y="2449016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67153-2988-E34D-BA2E-A0FED7A7882B}"/>
              </a:ext>
            </a:extLst>
          </p:cNvPr>
          <p:cNvSpPr txBox="1"/>
          <p:nvPr/>
        </p:nvSpPr>
        <p:spPr>
          <a:xfrm>
            <a:off x="3692520" y="4110820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S3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4146D7C-AE3C-1746-932B-F53270C1F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1532" y="3341776"/>
            <a:ext cx="711200" cy="7112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0D085-2B68-3940-82A7-54EC3E4030A9}"/>
              </a:ext>
            </a:extLst>
          </p:cNvPr>
          <p:cNvCxnSpPr>
            <a:cxnSpLocks/>
          </p:cNvCxnSpPr>
          <p:nvPr/>
        </p:nvCxnSpPr>
        <p:spPr>
          <a:xfrm>
            <a:off x="5802843" y="2696750"/>
            <a:ext cx="0" cy="106245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729890-457F-974B-9C21-D34E19CF0605}"/>
              </a:ext>
            </a:extLst>
          </p:cNvPr>
          <p:cNvSpPr txBox="1"/>
          <p:nvPr/>
        </p:nvSpPr>
        <p:spPr>
          <a:xfrm>
            <a:off x="453661" y="33278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Data sources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02592E-E274-2546-96CC-B375CDFD0477}"/>
              </a:ext>
            </a:extLst>
          </p:cNvPr>
          <p:cNvCxnSpPr>
            <a:cxnSpLocks/>
          </p:cNvCxnSpPr>
          <p:nvPr/>
        </p:nvCxnSpPr>
        <p:spPr>
          <a:xfrm flipH="1">
            <a:off x="1403764" y="3466325"/>
            <a:ext cx="1525092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5B64A3-D87A-7B4C-99F9-175DCD1C2511}"/>
              </a:ext>
            </a:extLst>
          </p:cNvPr>
          <p:cNvSpPr txBox="1"/>
          <p:nvPr/>
        </p:nvSpPr>
        <p:spPr>
          <a:xfrm>
            <a:off x="2489007" y="2976205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Tier1: Raw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04FE6-B04A-A545-8AAB-E54C644EB73C}"/>
              </a:ext>
            </a:extLst>
          </p:cNvPr>
          <p:cNvSpPr txBox="1"/>
          <p:nvPr/>
        </p:nvSpPr>
        <p:spPr>
          <a:xfrm>
            <a:off x="4130798" y="2976204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Tier2: Intermediate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0E799E-FB7D-CF4A-BD70-9FB89D0E1704}"/>
              </a:ext>
            </a:extLst>
          </p:cNvPr>
          <p:cNvSpPr txBox="1"/>
          <p:nvPr/>
        </p:nvSpPr>
        <p:spPr>
          <a:xfrm>
            <a:off x="5994424" y="2994436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Tier3: Optimized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08AF1-D8F3-E346-8CA0-65A5ABC1CF48}"/>
              </a:ext>
            </a:extLst>
          </p:cNvPr>
          <p:cNvSpPr txBox="1"/>
          <p:nvPr/>
        </p:nvSpPr>
        <p:spPr>
          <a:xfrm>
            <a:off x="2411463" y="2341866"/>
            <a:ext cx="169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Glue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E95D6CF-470A-6E41-9BFF-B99DF5B40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568" y="1568341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4CFAAF-9305-7C49-896F-574884D7FF5E}"/>
              </a:ext>
            </a:extLst>
          </p:cNvPr>
          <p:cNvSpPr txBox="1"/>
          <p:nvPr/>
        </p:nvSpPr>
        <p:spPr>
          <a:xfrm>
            <a:off x="3467456" y="2327062"/>
            <a:ext cx="169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EMR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EF7FF0A-B426-8240-BBA1-E7C88FE87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9091" y="1586688"/>
            <a:ext cx="711200" cy="7112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A85D9EC-2484-F34D-8C73-5A4142FFE4F7}"/>
              </a:ext>
            </a:extLst>
          </p:cNvPr>
          <p:cNvSpPr txBox="1">
            <a:spLocks/>
          </p:cNvSpPr>
          <p:nvPr/>
        </p:nvSpPr>
        <p:spPr>
          <a:xfrm>
            <a:off x="48885" y="99476"/>
            <a:ext cx="900885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b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0882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8E97C2-04B6-1D41-96E7-0153E413323D}"/>
              </a:ext>
            </a:extLst>
          </p:cNvPr>
          <p:cNvCxnSpPr>
            <a:cxnSpLocks/>
          </p:cNvCxnSpPr>
          <p:nvPr/>
        </p:nvCxnSpPr>
        <p:spPr>
          <a:xfrm>
            <a:off x="3900603" y="2696750"/>
            <a:ext cx="0" cy="105500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C85E195-4E24-E043-A22B-4832A4D56C86}"/>
              </a:ext>
            </a:extLst>
          </p:cNvPr>
          <p:cNvSpPr/>
          <p:nvPr/>
        </p:nvSpPr>
        <p:spPr>
          <a:xfrm>
            <a:off x="2105247" y="2696750"/>
            <a:ext cx="5230273" cy="10624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8F7B5-5D72-B74F-9189-B782CB602D48}"/>
              </a:ext>
            </a:extLst>
          </p:cNvPr>
          <p:cNvSpPr txBox="1"/>
          <p:nvPr/>
        </p:nvSpPr>
        <p:spPr>
          <a:xfrm>
            <a:off x="1021813" y="1894363"/>
            <a:ext cx="216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Lake Formation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771891D-CBD7-B94F-AE31-5477F901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844" y="2449016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67153-2988-E34D-BA2E-A0FED7A7882B}"/>
              </a:ext>
            </a:extLst>
          </p:cNvPr>
          <p:cNvSpPr txBox="1"/>
          <p:nvPr/>
        </p:nvSpPr>
        <p:spPr>
          <a:xfrm>
            <a:off x="3692520" y="4110820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S3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4146D7C-AE3C-1746-932B-F53270C1F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1532" y="3341776"/>
            <a:ext cx="711200" cy="7112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0D085-2B68-3940-82A7-54EC3E4030A9}"/>
              </a:ext>
            </a:extLst>
          </p:cNvPr>
          <p:cNvCxnSpPr>
            <a:cxnSpLocks/>
          </p:cNvCxnSpPr>
          <p:nvPr/>
        </p:nvCxnSpPr>
        <p:spPr>
          <a:xfrm>
            <a:off x="5802843" y="2696750"/>
            <a:ext cx="0" cy="106245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729890-457F-974B-9C21-D34E19CF0605}"/>
              </a:ext>
            </a:extLst>
          </p:cNvPr>
          <p:cNvSpPr txBox="1"/>
          <p:nvPr/>
        </p:nvSpPr>
        <p:spPr>
          <a:xfrm>
            <a:off x="453661" y="33278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Data sources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02592E-E274-2546-96CC-B375CDFD0477}"/>
              </a:ext>
            </a:extLst>
          </p:cNvPr>
          <p:cNvCxnSpPr>
            <a:cxnSpLocks/>
          </p:cNvCxnSpPr>
          <p:nvPr/>
        </p:nvCxnSpPr>
        <p:spPr>
          <a:xfrm flipH="1">
            <a:off x="1403764" y="3466325"/>
            <a:ext cx="1525092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5B64A3-D87A-7B4C-99F9-175DCD1C2511}"/>
              </a:ext>
            </a:extLst>
          </p:cNvPr>
          <p:cNvSpPr txBox="1"/>
          <p:nvPr/>
        </p:nvSpPr>
        <p:spPr>
          <a:xfrm>
            <a:off x="2489007" y="2976205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Tier1: Raw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04FE6-B04A-A545-8AAB-E54C644EB73C}"/>
              </a:ext>
            </a:extLst>
          </p:cNvPr>
          <p:cNvSpPr txBox="1"/>
          <p:nvPr/>
        </p:nvSpPr>
        <p:spPr>
          <a:xfrm>
            <a:off x="4130798" y="2976204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Tier2: Intermediate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0E799E-FB7D-CF4A-BD70-9FB89D0E1704}"/>
              </a:ext>
            </a:extLst>
          </p:cNvPr>
          <p:cNvSpPr txBox="1"/>
          <p:nvPr/>
        </p:nvSpPr>
        <p:spPr>
          <a:xfrm>
            <a:off x="5994424" y="2994436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Tier3: Optimized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08AF1-D8F3-E346-8CA0-65A5ABC1CF48}"/>
              </a:ext>
            </a:extLst>
          </p:cNvPr>
          <p:cNvSpPr txBox="1"/>
          <p:nvPr/>
        </p:nvSpPr>
        <p:spPr>
          <a:xfrm>
            <a:off x="2411463" y="2341866"/>
            <a:ext cx="169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Glue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E95D6CF-470A-6E41-9BFF-B99DF5B40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568" y="1568341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ED9E4F-6E1E-E240-B8A6-25C92D35CADE}"/>
              </a:ext>
            </a:extLst>
          </p:cNvPr>
          <p:cNvSpPr txBox="1"/>
          <p:nvPr/>
        </p:nvSpPr>
        <p:spPr>
          <a:xfrm>
            <a:off x="5730768" y="2316851"/>
            <a:ext cx="169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Redshift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3480420-22E5-EE49-9E6C-832D032DA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4424" y="1568341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F24BBA2-D9D6-B64C-8CBD-E6FB10E2E9B9}"/>
              </a:ext>
            </a:extLst>
          </p:cNvPr>
          <p:cNvSpPr txBox="1"/>
          <p:nvPr/>
        </p:nvSpPr>
        <p:spPr>
          <a:xfrm>
            <a:off x="5515430" y="1219506"/>
            <a:ext cx="190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QuickSight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712C7DF-CCAD-9644-B569-6D9BAC2FBF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94424" y="537571"/>
            <a:ext cx="711200" cy="7112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D6B5CA8-29A4-FF4E-BA52-E95AEE2AF9E7}"/>
              </a:ext>
            </a:extLst>
          </p:cNvPr>
          <p:cNvSpPr txBox="1">
            <a:spLocks/>
          </p:cNvSpPr>
          <p:nvPr/>
        </p:nvSpPr>
        <p:spPr>
          <a:xfrm>
            <a:off x="48885" y="99476"/>
            <a:ext cx="900885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b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Traditional BI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B67D84-3254-3842-A0F5-68040A390807}"/>
              </a:ext>
            </a:extLst>
          </p:cNvPr>
          <p:cNvCxnSpPr>
            <a:cxnSpLocks/>
          </p:cNvCxnSpPr>
          <p:nvPr/>
        </p:nvCxnSpPr>
        <p:spPr>
          <a:xfrm flipH="1">
            <a:off x="3612768" y="1923941"/>
            <a:ext cx="2737256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B97BAB-1C93-8A4C-B692-65FB3058AF9E}"/>
              </a:ext>
            </a:extLst>
          </p:cNvPr>
          <p:cNvCxnSpPr>
            <a:cxnSpLocks/>
          </p:cNvCxnSpPr>
          <p:nvPr/>
        </p:nvCxnSpPr>
        <p:spPr>
          <a:xfrm flipV="1">
            <a:off x="5954178" y="1923941"/>
            <a:ext cx="0" cy="1018378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7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8E97C2-04B6-1D41-96E7-0153E413323D}"/>
              </a:ext>
            </a:extLst>
          </p:cNvPr>
          <p:cNvCxnSpPr>
            <a:cxnSpLocks/>
          </p:cNvCxnSpPr>
          <p:nvPr/>
        </p:nvCxnSpPr>
        <p:spPr>
          <a:xfrm>
            <a:off x="3900603" y="2696750"/>
            <a:ext cx="0" cy="105500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C85E195-4E24-E043-A22B-4832A4D56C86}"/>
              </a:ext>
            </a:extLst>
          </p:cNvPr>
          <p:cNvSpPr/>
          <p:nvPr/>
        </p:nvSpPr>
        <p:spPr>
          <a:xfrm>
            <a:off x="2105247" y="2696750"/>
            <a:ext cx="5230273" cy="10624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8F7B5-5D72-B74F-9189-B782CB602D48}"/>
              </a:ext>
            </a:extLst>
          </p:cNvPr>
          <p:cNvSpPr txBox="1"/>
          <p:nvPr/>
        </p:nvSpPr>
        <p:spPr>
          <a:xfrm>
            <a:off x="1021813" y="1894363"/>
            <a:ext cx="216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Lake Formation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771891D-CBD7-B94F-AE31-5477F901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844" y="2449016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67153-2988-E34D-BA2E-A0FED7A7882B}"/>
              </a:ext>
            </a:extLst>
          </p:cNvPr>
          <p:cNvSpPr txBox="1"/>
          <p:nvPr/>
        </p:nvSpPr>
        <p:spPr>
          <a:xfrm>
            <a:off x="3692520" y="4110820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S3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4146D7C-AE3C-1746-932B-F53270C1F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1532" y="3341776"/>
            <a:ext cx="711200" cy="7112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0D085-2B68-3940-82A7-54EC3E4030A9}"/>
              </a:ext>
            </a:extLst>
          </p:cNvPr>
          <p:cNvCxnSpPr>
            <a:cxnSpLocks/>
          </p:cNvCxnSpPr>
          <p:nvPr/>
        </p:nvCxnSpPr>
        <p:spPr>
          <a:xfrm>
            <a:off x="5802843" y="2696750"/>
            <a:ext cx="0" cy="106245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729890-457F-974B-9C21-D34E19CF0605}"/>
              </a:ext>
            </a:extLst>
          </p:cNvPr>
          <p:cNvSpPr txBox="1"/>
          <p:nvPr/>
        </p:nvSpPr>
        <p:spPr>
          <a:xfrm>
            <a:off x="453661" y="33278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Data sources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02592E-E274-2546-96CC-B375CDFD0477}"/>
              </a:ext>
            </a:extLst>
          </p:cNvPr>
          <p:cNvCxnSpPr>
            <a:cxnSpLocks/>
          </p:cNvCxnSpPr>
          <p:nvPr/>
        </p:nvCxnSpPr>
        <p:spPr>
          <a:xfrm flipH="1">
            <a:off x="1403764" y="3466325"/>
            <a:ext cx="1525092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5B64A3-D87A-7B4C-99F9-175DCD1C2511}"/>
              </a:ext>
            </a:extLst>
          </p:cNvPr>
          <p:cNvSpPr txBox="1"/>
          <p:nvPr/>
        </p:nvSpPr>
        <p:spPr>
          <a:xfrm>
            <a:off x="2489007" y="2976205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Tier1: Raw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04FE6-B04A-A545-8AAB-E54C644EB73C}"/>
              </a:ext>
            </a:extLst>
          </p:cNvPr>
          <p:cNvSpPr txBox="1"/>
          <p:nvPr/>
        </p:nvSpPr>
        <p:spPr>
          <a:xfrm>
            <a:off x="4130798" y="2976204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Tier2: Intermediate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0E799E-FB7D-CF4A-BD70-9FB89D0E1704}"/>
              </a:ext>
            </a:extLst>
          </p:cNvPr>
          <p:cNvSpPr txBox="1"/>
          <p:nvPr/>
        </p:nvSpPr>
        <p:spPr>
          <a:xfrm>
            <a:off x="5994424" y="2994436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Tier3: Optimized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08AF1-D8F3-E346-8CA0-65A5ABC1CF48}"/>
              </a:ext>
            </a:extLst>
          </p:cNvPr>
          <p:cNvSpPr txBox="1"/>
          <p:nvPr/>
        </p:nvSpPr>
        <p:spPr>
          <a:xfrm>
            <a:off x="2308722" y="2310516"/>
            <a:ext cx="169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AWS Glue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E95D6CF-470A-6E41-9BFF-B99DF5B40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568" y="1568341"/>
            <a:ext cx="711200" cy="7112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D6B5CA8-29A4-FF4E-BA52-E95AEE2AF9E7}"/>
              </a:ext>
            </a:extLst>
          </p:cNvPr>
          <p:cNvSpPr txBox="1">
            <a:spLocks/>
          </p:cNvSpPr>
          <p:nvPr/>
        </p:nvSpPr>
        <p:spPr>
          <a:xfrm>
            <a:off x="48885" y="99476"/>
            <a:ext cx="900885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b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Machine Learning: Build and 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DC75BA-8762-8E43-A3CC-4AB4F0626288}"/>
              </a:ext>
            </a:extLst>
          </p:cNvPr>
          <p:cNvSpPr txBox="1"/>
          <p:nvPr/>
        </p:nvSpPr>
        <p:spPr>
          <a:xfrm>
            <a:off x="4290124" y="978485"/>
            <a:ext cx="258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Amazon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SageMaker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F8F5A2E-3DF1-1548-AD98-5AB1C5035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902" y="736080"/>
            <a:ext cx="796403" cy="79640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7C433B-5293-0042-9CAD-E5294FB8E22E}"/>
              </a:ext>
            </a:extLst>
          </p:cNvPr>
          <p:cNvCxnSpPr>
            <a:cxnSpLocks/>
          </p:cNvCxnSpPr>
          <p:nvPr/>
        </p:nvCxnSpPr>
        <p:spPr>
          <a:xfrm flipH="1">
            <a:off x="3612769" y="1957826"/>
            <a:ext cx="2803021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5478A7-2C92-8C41-9DA4-342588D9F3A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786587" y="1976058"/>
            <a:ext cx="0" cy="1000146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A72127-5F5E-3441-BB34-FA9C6D96082A}"/>
              </a:ext>
            </a:extLst>
          </p:cNvPr>
          <p:cNvCxnSpPr>
            <a:cxnSpLocks/>
          </p:cNvCxnSpPr>
          <p:nvPr/>
        </p:nvCxnSpPr>
        <p:spPr>
          <a:xfrm flipV="1">
            <a:off x="6258121" y="1976058"/>
            <a:ext cx="0" cy="1018378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EC925C-C814-6A40-9DF0-6B17B6640536}"/>
              </a:ext>
            </a:extLst>
          </p:cNvPr>
          <p:cNvCxnSpPr>
            <a:cxnSpLocks/>
          </p:cNvCxnSpPr>
          <p:nvPr/>
        </p:nvCxnSpPr>
        <p:spPr>
          <a:xfrm>
            <a:off x="6700603" y="1304144"/>
            <a:ext cx="0" cy="167206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3DFFE9-99AA-BE40-9034-5B8F9E5EE67E}"/>
              </a:ext>
            </a:extLst>
          </p:cNvPr>
          <p:cNvCxnSpPr>
            <a:cxnSpLocks/>
          </p:cNvCxnSpPr>
          <p:nvPr/>
        </p:nvCxnSpPr>
        <p:spPr>
          <a:xfrm>
            <a:off x="3695694" y="1976058"/>
            <a:ext cx="0" cy="1055407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091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58299</TotalTime>
  <Words>713</Words>
  <Application>Microsoft Macintosh PowerPoint</Application>
  <PresentationFormat>On-screen Show (16:9)</PresentationFormat>
  <Paragraphs>272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Amazon Ember</vt:lpstr>
      <vt:lpstr>Amazon Ember Cd</vt:lpstr>
      <vt:lpstr>Amazon Ember Cd RC</vt:lpstr>
      <vt:lpstr>Amazon Ember Light</vt:lpstr>
      <vt:lpstr>Amazon Ember Regular</vt:lpstr>
      <vt:lpstr>Arial</vt:lpstr>
      <vt:lpstr>Calibri</vt:lpstr>
      <vt:lpstr>Consolas</vt:lpstr>
      <vt:lpstr>Wingdings</vt:lpstr>
      <vt:lpstr>DeckTemplate-AWS</vt:lpstr>
      <vt:lpstr>Advanced Analytics on AWS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816</cp:revision>
  <cp:lastPrinted>2019-06-22T05:39:34Z</cp:lastPrinted>
  <dcterms:created xsi:type="dcterms:W3CDTF">2016-06-17T18:22:10Z</dcterms:created>
  <dcterms:modified xsi:type="dcterms:W3CDTF">2019-06-22T05:55:13Z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rbgav@DESKTOP-5B8O1IP</vt:lpwstr>
  </property>
  <property fmtid="{D5CDD505-2E9C-101B-9397-08002B2CF9AE}" pid="6" name="MSIP_Label_f42aa342-8706-4288-bd11-ebb85995028c_SetDate">
    <vt:lpwstr>2018-10-21T19:33:11.1558080Z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