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79" r:id="rId15"/>
    <p:sldId id="278" r:id="rId16"/>
    <p:sldId id="270" r:id="rId17"/>
    <p:sldId id="277" r:id="rId18"/>
    <p:sldId id="271" r:id="rId19"/>
    <p:sldId id="272" r:id="rId20"/>
    <p:sldId id="273" r:id="rId21"/>
    <p:sldId id="275" r:id="rId22"/>
    <p:sldId id="276"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73" autoAdjust="0"/>
  </p:normalViewPr>
  <p:slideViewPr>
    <p:cSldViewPr>
      <p:cViewPr>
        <p:scale>
          <a:sx n="89" d="100"/>
          <a:sy n="89" d="100"/>
        </p:scale>
        <p:origin x="-630" y="-432"/>
      </p:cViewPr>
      <p:guideLst>
        <p:guide orient="horz" pos="2160"/>
        <p:guide pos="2880"/>
      </p:guideLst>
    </p:cSldViewPr>
  </p:slideViewPr>
  <p:outlineViewPr>
    <p:cViewPr>
      <p:scale>
        <a:sx n="33" d="100"/>
        <a:sy n="33" d="100"/>
      </p:scale>
      <p:origin x="0" y="1666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11/8/2013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11/8/2013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SPRING</a:t>
            </a:r>
            <a:endParaRPr lang="en-US" dirty="0"/>
          </a:p>
        </p:txBody>
      </p:sp>
      <p:sp>
        <p:nvSpPr>
          <p:cNvPr id="3" name="Subtitle 2"/>
          <p:cNvSpPr>
            <a:spLocks noGrp="1"/>
          </p:cNvSpPr>
          <p:nvPr>
            <p:ph type="subTitle" idx="1"/>
          </p:nvPr>
        </p:nvSpPr>
        <p:spPr/>
        <p:txBody>
          <a:bodyPr>
            <a:normAutofit fontScale="92500" lnSpcReduction="10000"/>
          </a:bodyPr>
          <a:lstStyle/>
          <a:p>
            <a:pPr algn="just"/>
            <a:r>
              <a:rPr lang="en-US" dirty="0" smtClean="0"/>
              <a:t>Basics of Spring</a:t>
            </a:r>
          </a:p>
          <a:p>
            <a:pPr algn="just"/>
            <a:r>
              <a:rPr lang="en-US" dirty="0" smtClean="0"/>
              <a:t>Inversion of Control(IOC)</a:t>
            </a:r>
          </a:p>
          <a:p>
            <a:pPr algn="just"/>
            <a:r>
              <a:rPr lang="en-US" dirty="0" smtClean="0"/>
              <a:t>Dependency Injection</a:t>
            </a:r>
          </a:p>
          <a:p>
            <a:pPr algn="just"/>
            <a:r>
              <a:rPr lang="en-US" dirty="0" smtClean="0"/>
              <a:t>Aspect Oriented Programming(AOP)</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Setter Dependency Injection</a:t>
            </a:r>
            <a:endParaRPr lang="en-US" dirty="0"/>
          </a:p>
        </p:txBody>
      </p:sp>
      <p:sp>
        <p:nvSpPr>
          <p:cNvPr id="3" name="Content Placeholder 2"/>
          <p:cNvSpPr>
            <a:spLocks noGrp="1"/>
          </p:cNvSpPr>
          <p:nvPr>
            <p:ph idx="1"/>
          </p:nvPr>
        </p:nvSpPr>
        <p:spPr>
          <a:xfrm>
            <a:off x="457200" y="1143000"/>
            <a:ext cx="8229600" cy="5181600"/>
          </a:xfrm>
        </p:spPr>
        <p:txBody>
          <a:bodyPr>
            <a:normAutofit fontScale="55000" lnSpcReduction="20000"/>
          </a:bodyPr>
          <a:lstStyle/>
          <a:p>
            <a:r>
              <a:rPr lang="en-US" b="1" dirty="0" smtClean="0"/>
              <a:t>ApplicationContext.xml</a:t>
            </a:r>
          </a:p>
          <a:p>
            <a:endParaRPr lang="en-US" b="1" dirty="0" smtClean="0"/>
          </a:p>
          <a:p>
            <a:r>
              <a:rPr lang="en-US" dirty="0" smtClean="0"/>
              <a:t>&lt;?xml version="1.0" encoding="UTF-8"?&gt;</a:t>
            </a:r>
          </a:p>
          <a:p>
            <a:r>
              <a:rPr lang="en-US" dirty="0" smtClean="0"/>
              <a:t>&lt;beans</a:t>
            </a:r>
          </a:p>
          <a:p>
            <a:r>
              <a:rPr lang="en-US" dirty="0" smtClean="0"/>
              <a:t>	</a:t>
            </a:r>
            <a:r>
              <a:rPr lang="en-US" dirty="0" err="1" smtClean="0"/>
              <a:t>xmlns</a:t>
            </a:r>
            <a:r>
              <a:rPr lang="en-US" dirty="0" smtClean="0"/>
              <a:t>="http://www.springframework.org/schema/beans"</a:t>
            </a:r>
          </a:p>
          <a:p>
            <a:r>
              <a:rPr lang="en-US" dirty="0" smtClean="0"/>
              <a:t>	</a:t>
            </a:r>
            <a:r>
              <a:rPr lang="en-US" dirty="0" err="1" smtClean="0"/>
              <a:t>xmlns:xsi</a:t>
            </a:r>
            <a:r>
              <a:rPr lang="en-US" dirty="0" smtClean="0"/>
              <a:t>="http://www.w3.org/2001/XMLSchema-instance"</a:t>
            </a:r>
          </a:p>
          <a:p>
            <a:r>
              <a:rPr lang="en-US" dirty="0" smtClean="0"/>
              <a:t>	</a:t>
            </a:r>
            <a:r>
              <a:rPr lang="en-US" dirty="0" err="1" smtClean="0"/>
              <a:t>xmlns:p</a:t>
            </a:r>
            <a:r>
              <a:rPr lang="en-US" dirty="0" smtClean="0"/>
              <a:t>="http://www.springframework.org/schema/p"</a:t>
            </a:r>
          </a:p>
          <a:p>
            <a:r>
              <a:rPr lang="en-US" dirty="0" smtClean="0"/>
              <a:t>	</a:t>
            </a:r>
            <a:r>
              <a:rPr lang="en-US" dirty="0" err="1" smtClean="0"/>
              <a:t>xsi:schemaLocation</a:t>
            </a:r>
            <a:r>
              <a:rPr lang="en-US" dirty="0" smtClean="0"/>
              <a:t>="http://www.springframework.org/schema/beans</a:t>
            </a:r>
          </a:p>
          <a:p>
            <a:r>
              <a:rPr lang="en-US" dirty="0" smtClean="0"/>
              <a:t>                http://www.springframework.org/schema/beans/spring-beans-3.0.xsd"&gt;</a:t>
            </a:r>
          </a:p>
          <a:p>
            <a:endParaRPr lang="en-US" dirty="0" smtClean="0"/>
          </a:p>
          <a:p>
            <a:r>
              <a:rPr lang="en-US" dirty="0" smtClean="0"/>
              <a:t>&lt;bean id="</a:t>
            </a:r>
            <a:r>
              <a:rPr lang="en-US" dirty="0" err="1" smtClean="0"/>
              <a:t>obj</a:t>
            </a:r>
            <a:r>
              <a:rPr lang="en-US" dirty="0" smtClean="0"/>
              <a:t>" class="</a:t>
            </a:r>
            <a:r>
              <a:rPr lang="en-US" dirty="0" err="1" smtClean="0"/>
              <a:t>com.javatpoint.Employee</a:t>
            </a:r>
            <a:r>
              <a:rPr lang="en-US" dirty="0" smtClean="0"/>
              <a:t>"&gt;</a:t>
            </a:r>
          </a:p>
          <a:p>
            <a:r>
              <a:rPr lang="en-US" dirty="0" smtClean="0"/>
              <a:t>&lt;property name="id"&gt;</a:t>
            </a:r>
          </a:p>
          <a:p>
            <a:r>
              <a:rPr lang="en-US" dirty="0" smtClean="0"/>
              <a:t>&lt;value&gt;20&lt;/value&gt;</a:t>
            </a:r>
          </a:p>
          <a:p>
            <a:r>
              <a:rPr lang="en-US" dirty="0" smtClean="0"/>
              <a:t>&lt;/property&gt;</a:t>
            </a:r>
          </a:p>
          <a:p>
            <a:r>
              <a:rPr lang="en-US" dirty="0" smtClean="0"/>
              <a:t>&lt;property name="name"&gt;</a:t>
            </a:r>
          </a:p>
          <a:p>
            <a:r>
              <a:rPr lang="en-US" dirty="0" smtClean="0"/>
              <a:t>&lt;value&gt;SCOPE&lt;/value&gt;</a:t>
            </a:r>
          </a:p>
          <a:p>
            <a:r>
              <a:rPr lang="en-US" dirty="0" smtClean="0"/>
              <a:t>&lt;/property&gt;</a:t>
            </a:r>
          </a:p>
          <a:p>
            <a:r>
              <a:rPr lang="en-US" dirty="0" smtClean="0"/>
              <a:t>&lt;property name="city"&gt;</a:t>
            </a:r>
          </a:p>
          <a:p>
            <a:r>
              <a:rPr lang="en-US" dirty="0" smtClean="0"/>
              <a:t>&lt;value&gt;CHENNAI&lt;/value&gt;</a:t>
            </a:r>
          </a:p>
          <a:p>
            <a:r>
              <a:rPr lang="en-US" dirty="0" smtClean="0"/>
              <a:t>&lt;/property&gt;</a:t>
            </a:r>
          </a:p>
          <a:p>
            <a:endParaRPr lang="en-US" dirty="0" smtClean="0"/>
          </a:p>
          <a:p>
            <a:r>
              <a:rPr lang="en-US" dirty="0" smtClean="0"/>
              <a:t>&lt;/bean&gt;</a:t>
            </a:r>
          </a:p>
          <a:p>
            <a:endParaRPr lang="en-US" dirty="0" smtClean="0"/>
          </a:p>
          <a:p>
            <a:r>
              <a:rPr lang="en-US" dirty="0" smtClean="0"/>
              <a:t>&lt;/beans&gt;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Setter Dependency Injection</a:t>
            </a:r>
            <a:endParaRPr lang="en-US" dirty="0"/>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r>
              <a:rPr lang="en-US" dirty="0" smtClean="0"/>
              <a:t>Test.java</a:t>
            </a:r>
          </a:p>
          <a:p>
            <a:r>
              <a:rPr lang="en-US" dirty="0" smtClean="0"/>
              <a:t>import </a:t>
            </a:r>
            <a:r>
              <a:rPr lang="en-US" dirty="0" err="1" smtClean="0"/>
              <a:t>org.springframework.beans.factory.BeanFactory</a:t>
            </a:r>
            <a:r>
              <a:rPr lang="en-US" dirty="0" smtClean="0"/>
              <a:t>;</a:t>
            </a:r>
          </a:p>
          <a:p>
            <a:r>
              <a:rPr lang="en-US" dirty="0" smtClean="0"/>
              <a:t>import </a:t>
            </a:r>
            <a:r>
              <a:rPr lang="en-US" dirty="0" err="1" smtClean="0"/>
              <a:t>org.springframework.beans.factory.xml.XmlBeanFactory</a:t>
            </a:r>
            <a:r>
              <a:rPr lang="en-US" dirty="0" smtClean="0"/>
              <a:t>;</a:t>
            </a:r>
          </a:p>
          <a:p>
            <a:r>
              <a:rPr lang="en-US" dirty="0" smtClean="0"/>
              <a:t>import org.springframework.core.io.*;</a:t>
            </a:r>
          </a:p>
          <a:p>
            <a:endParaRPr lang="en-US" dirty="0" smtClean="0"/>
          </a:p>
          <a:p>
            <a:r>
              <a:rPr lang="en-US" dirty="0" smtClean="0"/>
              <a:t>public class Test {</a:t>
            </a:r>
          </a:p>
          <a:p>
            <a:r>
              <a:rPr lang="en-US" dirty="0" smtClean="0"/>
              <a:t>	public static void main(String[] </a:t>
            </a:r>
            <a:r>
              <a:rPr lang="en-US" dirty="0" err="1" smtClean="0"/>
              <a:t>args</a:t>
            </a:r>
            <a:r>
              <a:rPr lang="en-US" dirty="0" smtClean="0"/>
              <a:t>) {</a:t>
            </a:r>
          </a:p>
          <a:p>
            <a:r>
              <a:rPr lang="en-US" dirty="0" smtClean="0"/>
              <a:t>		</a:t>
            </a:r>
          </a:p>
          <a:p>
            <a:r>
              <a:rPr lang="en-US" dirty="0" smtClean="0"/>
              <a:t>		Resource r=new </a:t>
            </a:r>
            <a:r>
              <a:rPr lang="en-US" dirty="0" err="1" smtClean="0"/>
              <a:t>ClassPathResource</a:t>
            </a:r>
            <a:r>
              <a:rPr lang="en-US" dirty="0" smtClean="0"/>
              <a:t>("applicationContext.xml");</a:t>
            </a:r>
          </a:p>
          <a:p>
            <a:r>
              <a:rPr lang="en-US" dirty="0" smtClean="0"/>
              <a:t>		</a:t>
            </a:r>
            <a:r>
              <a:rPr lang="en-US" dirty="0" err="1" smtClean="0"/>
              <a:t>BeanFactory</a:t>
            </a:r>
            <a:r>
              <a:rPr lang="en-US" dirty="0" smtClean="0"/>
              <a:t> factory=new </a:t>
            </a:r>
            <a:r>
              <a:rPr lang="en-US" dirty="0" err="1" smtClean="0"/>
              <a:t>XmlBeanFactory</a:t>
            </a:r>
            <a:r>
              <a:rPr lang="en-US" dirty="0" smtClean="0"/>
              <a:t>(r);</a:t>
            </a:r>
          </a:p>
          <a:p>
            <a:r>
              <a:rPr lang="en-US" dirty="0" smtClean="0"/>
              <a:t>		</a:t>
            </a:r>
          </a:p>
          <a:p>
            <a:r>
              <a:rPr lang="en-US" dirty="0" smtClean="0"/>
              <a:t>		Employee e=(Employee)</a:t>
            </a:r>
            <a:r>
              <a:rPr lang="en-US" dirty="0" err="1" smtClean="0"/>
              <a:t>factory.getBean</a:t>
            </a:r>
            <a:r>
              <a:rPr lang="en-US" dirty="0" smtClean="0"/>
              <a:t>("</a:t>
            </a:r>
            <a:r>
              <a:rPr lang="en-US" dirty="0" err="1" smtClean="0"/>
              <a:t>obj</a:t>
            </a:r>
            <a:r>
              <a:rPr lang="en-US" dirty="0" smtClean="0"/>
              <a:t>");</a:t>
            </a:r>
          </a:p>
          <a:p>
            <a:r>
              <a:rPr lang="en-US" dirty="0" smtClean="0"/>
              <a:t>		</a:t>
            </a:r>
            <a:r>
              <a:rPr lang="en-US" dirty="0" err="1" smtClean="0"/>
              <a:t>s.display</a:t>
            </a:r>
            <a:r>
              <a:rPr lang="en-US" dirty="0" smtClean="0"/>
              <a:t>();</a:t>
            </a:r>
          </a:p>
          <a:p>
            <a:r>
              <a:rPr lang="en-US" dirty="0" smtClean="0"/>
              <a:t>		</a:t>
            </a:r>
          </a:p>
          <a:p>
            <a:r>
              <a:rPr lang="en-US" dirty="0" smtClean="0"/>
              <a:t>	}</a:t>
            </a:r>
          </a:p>
          <a:p>
            <a:r>
              <a:rPr lang="en-US" dirty="0" smtClean="0"/>
              <a:t>}</a:t>
            </a:r>
          </a:p>
          <a:p>
            <a:r>
              <a:rPr lang="en-US" b="1" dirty="0" smtClean="0"/>
              <a:t>Output:  20 SCOPE CHENNAI </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Aspect Oriented Programming</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smtClean="0"/>
              <a:t>Implement Custom Aspects</a:t>
            </a:r>
          </a:p>
          <a:p>
            <a:pPr>
              <a:buNone/>
            </a:pPr>
            <a:endParaRPr lang="en-US" dirty="0" smtClean="0"/>
          </a:p>
          <a:p>
            <a:r>
              <a:rPr lang="en-US" dirty="0" smtClean="0"/>
              <a:t>Centralized Location in one code</a:t>
            </a:r>
          </a:p>
          <a:p>
            <a:pPr lvl="1"/>
            <a:r>
              <a:rPr lang="en-US" dirty="0" smtClean="0"/>
              <a:t>Transaction Management</a:t>
            </a:r>
          </a:p>
          <a:p>
            <a:pPr lvl="1"/>
            <a:r>
              <a:rPr lang="en-US" dirty="0" smtClean="0"/>
              <a:t>Logging</a:t>
            </a:r>
          </a:p>
          <a:p>
            <a:pPr lvl="1"/>
            <a:r>
              <a:rPr lang="en-US" dirty="0" smtClean="0"/>
              <a:t>Authentication</a:t>
            </a:r>
          </a:p>
          <a:p>
            <a:pPr lvl="1"/>
            <a:r>
              <a:rPr lang="en-US" dirty="0" smtClean="0"/>
              <a:t>Security</a:t>
            </a:r>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a:r>
            <a:br>
              <a:rPr lang="en-US" dirty="0" smtClean="0"/>
            </a:br>
            <a:r>
              <a:rPr lang="en-US" dirty="0" smtClean="0"/>
              <a:t> AOP - Concepts and Terminology</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274320" lvl="1" indent="-274320">
              <a:buClr>
                <a:schemeClr val="accent3"/>
              </a:buClr>
              <a:buSzPct val="95000"/>
            </a:pPr>
            <a:r>
              <a:rPr lang="en-US" b="1" dirty="0" smtClean="0"/>
              <a:t>Aspect</a:t>
            </a:r>
            <a:r>
              <a:rPr lang="en-US" dirty="0" smtClean="0"/>
              <a:t> - Modularization of a concern that cuts across multiple classes. Example: Transaction management </a:t>
            </a:r>
          </a:p>
          <a:p>
            <a:pPr marL="274320" lvl="1" indent="-274320">
              <a:buClr>
                <a:schemeClr val="accent3"/>
              </a:buClr>
              <a:buSzPct val="95000"/>
            </a:pPr>
            <a:r>
              <a:rPr lang="en-US" b="1" dirty="0" smtClean="0"/>
              <a:t>Point cut: </a:t>
            </a:r>
            <a:r>
              <a:rPr lang="en-US" dirty="0" smtClean="0"/>
              <a:t>Predicate that matches join points.</a:t>
            </a:r>
          </a:p>
          <a:p>
            <a:r>
              <a:rPr lang="en-US" b="1" dirty="0" smtClean="0"/>
              <a:t>Joint Point </a:t>
            </a:r>
            <a:r>
              <a:rPr lang="en-US" dirty="0" smtClean="0"/>
              <a:t>- A point during the execution of a program, such as the execution of a method or the handling of an exception. In Spring AOP, a join point always represents a method execution.</a:t>
            </a:r>
          </a:p>
          <a:p>
            <a:r>
              <a:rPr lang="en-US" b="1" dirty="0" smtClean="0"/>
              <a:t>Advice </a:t>
            </a:r>
            <a:r>
              <a:rPr lang="en-US" dirty="0" smtClean="0"/>
              <a:t> -  Action taken by an aspect at a particular join point.</a:t>
            </a:r>
          </a:p>
          <a:p>
            <a:endParaRPr lang="en-US" dirty="0" smtClean="0"/>
          </a:p>
          <a:p>
            <a:pPr>
              <a:buNone/>
            </a:pPr>
            <a:r>
              <a:rPr lang="en-US" dirty="0" smtClean="0"/>
              <a:t> </a:t>
            </a:r>
          </a:p>
          <a:p>
            <a:pPr marL="274320" lvl="1" indent="-274320">
              <a:buClr>
                <a:schemeClr val="accent3"/>
              </a:buClr>
              <a:buSzPct val="95000"/>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 of Aspect</a:t>
            </a: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457200" y="2092302"/>
            <a:ext cx="8229600" cy="40751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a:r>
            <a:br>
              <a:rPr lang="en-US" dirty="0" smtClean="0"/>
            </a:br>
            <a:r>
              <a:rPr lang="en-US" dirty="0" smtClean="0"/>
              <a:t> AOP - Concepts and Terminology</a:t>
            </a: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b="1" dirty="0" smtClean="0"/>
              <a:t>Types of advice: </a:t>
            </a:r>
          </a:p>
          <a:p>
            <a:r>
              <a:rPr lang="en-US" b="1" dirty="0" smtClean="0"/>
              <a:t>Before advice: </a:t>
            </a:r>
            <a:r>
              <a:rPr lang="en-US" dirty="0" smtClean="0"/>
              <a:t>Advice that executes before a join point, but which does not have the ability to prevent execution flow proceeding to the join point (unless it throws an exception). </a:t>
            </a:r>
          </a:p>
          <a:p>
            <a:r>
              <a:rPr lang="en-US" b="1" dirty="0" smtClean="0"/>
              <a:t>After returning advice: </a:t>
            </a:r>
            <a:r>
              <a:rPr lang="en-US" dirty="0" smtClean="0"/>
              <a:t>Advice to be executed after a join point completes normally: for example, if a method returns without throwing an exception. </a:t>
            </a:r>
          </a:p>
          <a:p>
            <a:r>
              <a:rPr lang="en-US" b="1" dirty="0" smtClean="0"/>
              <a:t>After throwing advice: </a:t>
            </a:r>
            <a:r>
              <a:rPr lang="en-US" dirty="0" smtClean="0"/>
              <a:t>Advice to be executed if a method exits by throwing an exception. </a:t>
            </a:r>
          </a:p>
          <a:p>
            <a:r>
              <a:rPr lang="en-US" b="1" dirty="0" smtClean="0"/>
              <a:t>After (finally) advice: </a:t>
            </a:r>
            <a:r>
              <a:rPr lang="en-US" dirty="0" smtClean="0"/>
              <a:t>Advice to be executed regardless of the means by which a join point exits (normal or exceptional return).</a:t>
            </a:r>
          </a:p>
          <a:p>
            <a:r>
              <a:rPr lang="en-US" b="1" dirty="0" smtClean="0"/>
              <a:t>Around advice: </a:t>
            </a:r>
            <a:r>
              <a:rPr lang="en-US" dirty="0" smtClean="0"/>
              <a:t>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AOP - Concepts and Terminology</a:t>
            </a:r>
            <a:endParaRPr lang="en-US" dirty="0"/>
          </a:p>
        </p:txBody>
      </p:sp>
      <p:sp>
        <p:nvSpPr>
          <p:cNvPr id="3" name="Content Placeholder 2"/>
          <p:cNvSpPr>
            <a:spLocks noGrp="1"/>
          </p:cNvSpPr>
          <p:nvPr>
            <p:ph idx="1"/>
          </p:nvPr>
        </p:nvSpPr>
        <p:spPr>
          <a:xfrm>
            <a:off x="457200" y="1143000"/>
            <a:ext cx="8229600" cy="5181600"/>
          </a:xfrm>
        </p:spPr>
        <p:txBody>
          <a:bodyPr>
            <a:normAutofit fontScale="62500" lnSpcReduction="20000"/>
          </a:bodyPr>
          <a:lstStyle/>
          <a:p>
            <a:r>
              <a:rPr lang="en-US" b="1" dirty="0" smtClean="0"/>
              <a:t>With Annotation</a:t>
            </a:r>
          </a:p>
          <a:p>
            <a:r>
              <a:rPr lang="en-US" b="1" dirty="0" smtClean="0"/>
              <a:t>Spring-Customer.xml:</a:t>
            </a:r>
          </a:p>
          <a:p>
            <a:r>
              <a:rPr lang="en-US" dirty="0" smtClean="0"/>
              <a:t>&lt;beans </a:t>
            </a:r>
            <a:r>
              <a:rPr lang="en-US" dirty="0" err="1" smtClean="0"/>
              <a:t>xmlns</a:t>
            </a:r>
            <a:r>
              <a:rPr lang="en-US" dirty="0" smtClean="0"/>
              <a:t>="http://www.springframework.org/schema/beans"</a:t>
            </a:r>
          </a:p>
          <a:p>
            <a:r>
              <a:rPr lang="en-US" dirty="0" smtClean="0"/>
              <a:t>	</a:t>
            </a:r>
            <a:r>
              <a:rPr lang="en-US" dirty="0" err="1" smtClean="0"/>
              <a:t>xmlns:xsi</a:t>
            </a:r>
            <a:r>
              <a:rPr lang="en-US" dirty="0" smtClean="0"/>
              <a:t>="http://www.w3.org/2001/XMLSchema-instance" </a:t>
            </a:r>
          </a:p>
          <a:p>
            <a:r>
              <a:rPr lang="en-US" dirty="0" smtClean="0"/>
              <a:t>	</a:t>
            </a:r>
            <a:r>
              <a:rPr lang="en-US" dirty="0" err="1" smtClean="0"/>
              <a:t>xmlns:aop</a:t>
            </a:r>
            <a:r>
              <a:rPr lang="en-US" dirty="0" smtClean="0"/>
              <a:t>="http://www.springframework.org/schema/aop"</a:t>
            </a:r>
          </a:p>
          <a:p>
            <a:r>
              <a:rPr lang="en-US" dirty="0" smtClean="0"/>
              <a:t>	</a:t>
            </a:r>
            <a:r>
              <a:rPr lang="en-US" dirty="0" err="1" smtClean="0"/>
              <a:t>xsi:schemaLocation</a:t>
            </a:r>
            <a:r>
              <a:rPr lang="en-US" dirty="0" smtClean="0"/>
              <a:t>="http://www.springframework.org/schema/beans</a:t>
            </a:r>
          </a:p>
          <a:p>
            <a:r>
              <a:rPr lang="en-US" dirty="0" smtClean="0"/>
              <a:t>	http://www.springframework.org/schema/beans/spring-beans-3.0.xsd </a:t>
            </a:r>
          </a:p>
          <a:p>
            <a:r>
              <a:rPr lang="en-US" dirty="0" smtClean="0"/>
              <a:t>	http://www.springframework.org/schema/aop </a:t>
            </a:r>
          </a:p>
          <a:p>
            <a:r>
              <a:rPr lang="en-US" dirty="0" smtClean="0"/>
              <a:t>	http://www.springframework.org/schema/aop/spring-aop-3.0.xsd "&gt;</a:t>
            </a:r>
          </a:p>
          <a:p>
            <a:endParaRPr lang="en-US" dirty="0" smtClean="0"/>
          </a:p>
          <a:p>
            <a:r>
              <a:rPr lang="en-US" dirty="0" smtClean="0"/>
              <a:t>	</a:t>
            </a:r>
            <a:r>
              <a:rPr lang="en-US" b="1" dirty="0" smtClean="0"/>
              <a:t>&lt;</a:t>
            </a:r>
            <a:r>
              <a:rPr lang="en-US" b="1" dirty="0" err="1" smtClean="0"/>
              <a:t>aop:aspectj-autoproxy</a:t>
            </a:r>
            <a:r>
              <a:rPr lang="en-US" b="1" dirty="0" smtClean="0"/>
              <a:t> /&gt;</a:t>
            </a:r>
          </a:p>
          <a:p>
            <a:endParaRPr lang="en-US" dirty="0" smtClean="0"/>
          </a:p>
          <a:p>
            <a:r>
              <a:rPr lang="en-US" dirty="0" smtClean="0"/>
              <a:t>	&lt;bean id="</a:t>
            </a:r>
            <a:r>
              <a:rPr lang="en-US" dirty="0" err="1" smtClean="0"/>
              <a:t>customerBo</a:t>
            </a:r>
            <a:r>
              <a:rPr lang="en-US" dirty="0" smtClean="0"/>
              <a:t>" class="</a:t>
            </a:r>
            <a:r>
              <a:rPr lang="en-US" dirty="0" err="1" smtClean="0"/>
              <a:t>com.mkyong.customer.bo.impl.CustomerBoImpl</a:t>
            </a:r>
            <a:r>
              <a:rPr lang="en-US" dirty="0" smtClean="0"/>
              <a:t>" /&gt;</a:t>
            </a:r>
          </a:p>
          <a:p>
            <a:endParaRPr lang="en-US" dirty="0" smtClean="0"/>
          </a:p>
          <a:p>
            <a:r>
              <a:rPr lang="en-US" dirty="0" smtClean="0"/>
              <a:t>	&lt;!-- Aspect --&gt;</a:t>
            </a:r>
          </a:p>
          <a:p>
            <a:r>
              <a:rPr lang="en-US" dirty="0" smtClean="0"/>
              <a:t>	&lt;bean id="</a:t>
            </a:r>
            <a:r>
              <a:rPr lang="en-US" dirty="0" err="1" smtClean="0"/>
              <a:t>logAspect</a:t>
            </a:r>
            <a:r>
              <a:rPr lang="en-US" dirty="0" smtClean="0"/>
              <a:t>" class="</a:t>
            </a:r>
            <a:r>
              <a:rPr lang="en-US" dirty="0" err="1" smtClean="0"/>
              <a:t>com.mkyong.aspect.LoggingAspect</a:t>
            </a:r>
            <a:r>
              <a:rPr lang="en-US" dirty="0" smtClean="0"/>
              <a:t>" /&gt;</a:t>
            </a:r>
          </a:p>
          <a:p>
            <a:endParaRPr lang="en-US" dirty="0" smtClean="0"/>
          </a:p>
          <a:p>
            <a:r>
              <a:rPr lang="en-US" dirty="0" smtClean="0"/>
              <a:t>&lt;/beans&gt;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Aspect Oriented Programming</a:t>
            </a:r>
            <a:endParaRPr lang="en-US" dirty="0"/>
          </a:p>
        </p:txBody>
      </p:sp>
      <p:sp>
        <p:nvSpPr>
          <p:cNvPr id="3" name="Content Placeholder 2"/>
          <p:cNvSpPr>
            <a:spLocks noGrp="1"/>
          </p:cNvSpPr>
          <p:nvPr>
            <p:ph idx="1"/>
          </p:nvPr>
        </p:nvSpPr>
        <p:spPr>
          <a:xfrm>
            <a:off x="457200" y="1295400"/>
            <a:ext cx="8229600" cy="5029200"/>
          </a:xfrm>
        </p:spPr>
        <p:txBody>
          <a:bodyPr>
            <a:normAutofit fontScale="92500"/>
          </a:bodyPr>
          <a:lstStyle/>
          <a:p>
            <a:r>
              <a:rPr lang="en-US" b="1" dirty="0" smtClean="0"/>
              <a:t>Without Annotation</a:t>
            </a:r>
          </a:p>
          <a:p>
            <a:r>
              <a:rPr lang="en-US" i="1" dirty="0" smtClean="0"/>
              <a:t>&lt;!-- Aspect --&gt;</a:t>
            </a:r>
            <a:r>
              <a:rPr lang="en-US" dirty="0" smtClean="0"/>
              <a:t> </a:t>
            </a:r>
          </a:p>
          <a:p>
            <a:r>
              <a:rPr lang="en-US" b="1" dirty="0" smtClean="0"/>
              <a:t>&lt;bean</a:t>
            </a:r>
            <a:r>
              <a:rPr lang="en-US" dirty="0" smtClean="0"/>
              <a:t> id="</a:t>
            </a:r>
            <a:r>
              <a:rPr lang="en-US" dirty="0" err="1" smtClean="0"/>
              <a:t>logAspect</a:t>
            </a:r>
            <a:r>
              <a:rPr lang="en-US" dirty="0" smtClean="0"/>
              <a:t>" class="</a:t>
            </a:r>
            <a:r>
              <a:rPr lang="en-US" dirty="0" err="1" smtClean="0"/>
              <a:t>com.mkyong.aspect.LoggingAspect</a:t>
            </a:r>
            <a:r>
              <a:rPr lang="en-US" dirty="0" smtClean="0"/>
              <a:t>" </a:t>
            </a:r>
            <a:r>
              <a:rPr lang="en-US" b="1" dirty="0" smtClean="0"/>
              <a:t>/&gt;</a:t>
            </a:r>
            <a:r>
              <a:rPr lang="en-US" dirty="0" smtClean="0"/>
              <a:t> </a:t>
            </a:r>
          </a:p>
          <a:p>
            <a:r>
              <a:rPr lang="en-US" dirty="0" smtClean="0"/>
              <a:t>  </a:t>
            </a:r>
            <a:r>
              <a:rPr lang="en-US" b="1" dirty="0" smtClean="0"/>
              <a:t>&lt;</a:t>
            </a:r>
            <a:r>
              <a:rPr lang="en-US" b="1" dirty="0" err="1" smtClean="0"/>
              <a:t>aop:config</a:t>
            </a:r>
            <a:r>
              <a:rPr lang="en-US" b="1" dirty="0" smtClean="0"/>
              <a:t>&gt;</a:t>
            </a:r>
            <a:r>
              <a:rPr lang="en-US" dirty="0" smtClean="0"/>
              <a:t>  </a:t>
            </a:r>
          </a:p>
          <a:p>
            <a:r>
              <a:rPr lang="en-US" dirty="0" smtClean="0"/>
              <a:t> </a:t>
            </a:r>
            <a:r>
              <a:rPr lang="en-US" b="1" dirty="0" smtClean="0"/>
              <a:t>&lt;</a:t>
            </a:r>
            <a:r>
              <a:rPr lang="en-US" b="1" dirty="0" err="1" smtClean="0"/>
              <a:t>aop:aspect</a:t>
            </a:r>
            <a:r>
              <a:rPr lang="en-US" dirty="0" smtClean="0"/>
              <a:t> id="</a:t>
            </a:r>
            <a:r>
              <a:rPr lang="en-US" dirty="0" err="1" smtClean="0"/>
              <a:t>aspectLoggging</a:t>
            </a:r>
            <a:r>
              <a:rPr lang="en-US" dirty="0" smtClean="0"/>
              <a:t>" ref="</a:t>
            </a:r>
            <a:r>
              <a:rPr lang="en-US" dirty="0" err="1" smtClean="0"/>
              <a:t>logAspect</a:t>
            </a:r>
            <a:r>
              <a:rPr lang="en-US" dirty="0" smtClean="0"/>
              <a:t>" </a:t>
            </a:r>
            <a:r>
              <a:rPr lang="en-US" b="1" dirty="0" smtClean="0"/>
              <a:t>&gt;</a:t>
            </a:r>
          </a:p>
          <a:p>
            <a:r>
              <a:rPr lang="en-US" dirty="0" smtClean="0"/>
              <a:t>   </a:t>
            </a:r>
            <a:r>
              <a:rPr lang="en-US" i="1" dirty="0" smtClean="0"/>
              <a:t>&lt;!-- @Before --&gt;</a:t>
            </a:r>
            <a:r>
              <a:rPr lang="en-US" dirty="0" smtClean="0"/>
              <a:t> </a:t>
            </a:r>
            <a:r>
              <a:rPr lang="en-US" b="1" dirty="0" smtClean="0"/>
              <a:t>&lt;</a:t>
            </a:r>
            <a:r>
              <a:rPr lang="en-US" b="1" dirty="0" err="1" smtClean="0"/>
              <a:t>aop:pointcut</a:t>
            </a:r>
            <a:r>
              <a:rPr lang="en-US" dirty="0" smtClean="0"/>
              <a:t> id="</a:t>
            </a:r>
            <a:r>
              <a:rPr lang="en-US" dirty="0" err="1" smtClean="0"/>
              <a:t>pointCutBefore</a:t>
            </a:r>
            <a:r>
              <a:rPr lang="en-US" dirty="0" smtClean="0"/>
              <a:t>" expression="execution(* </a:t>
            </a:r>
            <a:r>
              <a:rPr lang="en-US" dirty="0" err="1" smtClean="0"/>
              <a:t>com.mkyong.customer.bo.CustomerBo.addCustomer</a:t>
            </a:r>
            <a:r>
              <a:rPr lang="en-US" dirty="0" smtClean="0"/>
              <a:t>(..))" </a:t>
            </a:r>
            <a:r>
              <a:rPr lang="en-US" b="1" dirty="0" smtClean="0"/>
              <a:t>/&gt;</a:t>
            </a:r>
            <a:r>
              <a:rPr lang="en-US" dirty="0" smtClean="0"/>
              <a:t> </a:t>
            </a:r>
          </a:p>
          <a:p>
            <a:r>
              <a:rPr lang="en-US" dirty="0" smtClean="0"/>
              <a:t>  </a:t>
            </a:r>
            <a:r>
              <a:rPr lang="en-US" b="1" dirty="0" smtClean="0"/>
              <a:t>&lt;</a:t>
            </a:r>
            <a:r>
              <a:rPr lang="en-US" b="1" dirty="0" err="1" smtClean="0"/>
              <a:t>aop:before</a:t>
            </a:r>
            <a:r>
              <a:rPr lang="en-US" dirty="0" smtClean="0"/>
              <a:t> method="</a:t>
            </a:r>
            <a:r>
              <a:rPr lang="en-US" dirty="0" err="1" smtClean="0"/>
              <a:t>logBefore</a:t>
            </a:r>
            <a:r>
              <a:rPr lang="en-US" dirty="0" smtClean="0"/>
              <a:t>" </a:t>
            </a:r>
            <a:r>
              <a:rPr lang="en-US" dirty="0" err="1" smtClean="0"/>
              <a:t>pointcut</a:t>
            </a:r>
            <a:r>
              <a:rPr lang="en-US" dirty="0" smtClean="0"/>
              <a:t>-ref="</a:t>
            </a:r>
            <a:r>
              <a:rPr lang="en-US" dirty="0" err="1" smtClean="0"/>
              <a:t>pointCutBefore</a:t>
            </a:r>
            <a:r>
              <a:rPr lang="en-US" dirty="0" smtClean="0"/>
              <a:t>" </a:t>
            </a:r>
            <a:r>
              <a:rPr lang="en-US" b="1" dirty="0" smtClean="0"/>
              <a:t>/&gt;</a:t>
            </a:r>
            <a:r>
              <a:rPr lang="en-US" dirty="0" smtClean="0"/>
              <a:t> </a:t>
            </a:r>
          </a:p>
          <a:p>
            <a:r>
              <a:rPr lang="en-US" dirty="0" smtClean="0"/>
              <a:t>  </a:t>
            </a:r>
            <a:r>
              <a:rPr lang="en-US" b="1" dirty="0" smtClean="0"/>
              <a:t>&lt;/</a:t>
            </a:r>
            <a:r>
              <a:rPr lang="en-US" b="1" dirty="0" err="1" smtClean="0"/>
              <a:t>aop:aspect</a:t>
            </a:r>
            <a:r>
              <a:rPr lang="en-US" b="1" dirty="0" smtClean="0"/>
              <a:t>&gt;</a:t>
            </a:r>
            <a:r>
              <a:rPr lang="en-US" dirty="0" smtClean="0"/>
              <a:t>   </a:t>
            </a:r>
            <a:r>
              <a:rPr lang="en-US" b="1" dirty="0" smtClean="0"/>
              <a:t>&lt;/</a:t>
            </a:r>
            <a:r>
              <a:rPr lang="en-US" b="1" dirty="0" err="1" smtClean="0"/>
              <a:t>aop:config</a:t>
            </a:r>
            <a:r>
              <a:rPr lang="en-US" b="1" dirty="0" smtClean="0"/>
              <a:t>&gt;</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Aspect Oriented Programming</a:t>
            </a: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LoggingAspect.java</a:t>
            </a:r>
          </a:p>
          <a:p>
            <a:endParaRPr lang="en-US" dirty="0"/>
          </a:p>
        </p:txBody>
      </p:sp>
      <p:sp>
        <p:nvSpPr>
          <p:cNvPr id="4" name="Rectangle 3"/>
          <p:cNvSpPr/>
          <p:nvPr/>
        </p:nvSpPr>
        <p:spPr>
          <a:xfrm>
            <a:off x="457200" y="2133600"/>
            <a:ext cx="8305800" cy="3693319"/>
          </a:xfrm>
          <a:prstGeom prst="rect">
            <a:avLst/>
          </a:prstGeom>
        </p:spPr>
        <p:txBody>
          <a:bodyPr wrap="square">
            <a:spAutoFit/>
          </a:bodyPr>
          <a:lstStyle/>
          <a:p>
            <a:r>
              <a:rPr lang="en-US" dirty="0" smtClean="0"/>
              <a:t>import </a:t>
            </a:r>
            <a:r>
              <a:rPr lang="en-US" dirty="0" err="1" smtClean="0"/>
              <a:t>java.util.Arrays</a:t>
            </a:r>
            <a:r>
              <a:rPr lang="en-US" dirty="0" smtClean="0"/>
              <a:t>;</a:t>
            </a:r>
          </a:p>
          <a:p>
            <a:endParaRPr lang="en-US" dirty="0" smtClean="0"/>
          </a:p>
          <a:p>
            <a:r>
              <a:rPr lang="en-US" dirty="0" smtClean="0"/>
              <a:t>import </a:t>
            </a:r>
            <a:r>
              <a:rPr lang="en-US" dirty="0" err="1" smtClean="0"/>
              <a:t>org.aspectj.lang.JoinPoint</a:t>
            </a:r>
            <a:r>
              <a:rPr lang="en-US" dirty="0" smtClean="0"/>
              <a:t>;</a:t>
            </a:r>
          </a:p>
          <a:p>
            <a:r>
              <a:rPr lang="en-US" dirty="0" smtClean="0"/>
              <a:t>import </a:t>
            </a:r>
            <a:r>
              <a:rPr lang="en-US" dirty="0" err="1" smtClean="0"/>
              <a:t>org.aspectj.lang.ProceedingJoinPoint</a:t>
            </a:r>
            <a:r>
              <a:rPr lang="en-US" dirty="0" smtClean="0"/>
              <a:t>;</a:t>
            </a:r>
          </a:p>
          <a:p>
            <a:r>
              <a:rPr lang="en-US" dirty="0" smtClean="0"/>
              <a:t>import </a:t>
            </a:r>
            <a:r>
              <a:rPr lang="en-US" dirty="0" err="1" smtClean="0"/>
              <a:t>org.aspectj.lang.annotation.After</a:t>
            </a:r>
            <a:r>
              <a:rPr lang="en-US" dirty="0" smtClean="0"/>
              <a:t>;</a:t>
            </a:r>
          </a:p>
          <a:p>
            <a:r>
              <a:rPr lang="en-US" dirty="0" smtClean="0"/>
              <a:t>import </a:t>
            </a:r>
            <a:r>
              <a:rPr lang="en-US" dirty="0" err="1" smtClean="0"/>
              <a:t>org.aspectj.lang.annotation.AfterReturning</a:t>
            </a:r>
            <a:r>
              <a:rPr lang="en-US" dirty="0" smtClean="0"/>
              <a:t>;</a:t>
            </a:r>
          </a:p>
          <a:p>
            <a:r>
              <a:rPr lang="en-US" dirty="0" smtClean="0"/>
              <a:t>import </a:t>
            </a:r>
            <a:r>
              <a:rPr lang="en-US" dirty="0" err="1" smtClean="0"/>
              <a:t>org.aspectj.lang.annotation.AfterThrowing</a:t>
            </a:r>
            <a:r>
              <a:rPr lang="en-US" dirty="0" smtClean="0"/>
              <a:t>;</a:t>
            </a:r>
          </a:p>
          <a:p>
            <a:r>
              <a:rPr lang="en-US" dirty="0" smtClean="0"/>
              <a:t>import </a:t>
            </a:r>
            <a:r>
              <a:rPr lang="en-US" dirty="0" err="1" smtClean="0"/>
              <a:t>org.aspectj.lang.annotation.Around</a:t>
            </a:r>
            <a:r>
              <a:rPr lang="en-US" dirty="0" smtClean="0"/>
              <a:t>;</a:t>
            </a:r>
          </a:p>
          <a:p>
            <a:r>
              <a:rPr lang="en-US" dirty="0" smtClean="0"/>
              <a:t>import </a:t>
            </a:r>
            <a:r>
              <a:rPr lang="en-US" dirty="0" err="1" smtClean="0"/>
              <a:t>org.aspectj.lang.annotation.Aspect</a:t>
            </a:r>
            <a:r>
              <a:rPr lang="en-US" dirty="0" smtClean="0"/>
              <a:t>;</a:t>
            </a:r>
          </a:p>
          <a:p>
            <a:r>
              <a:rPr lang="en-US" dirty="0" smtClean="0"/>
              <a:t>import </a:t>
            </a:r>
            <a:r>
              <a:rPr lang="en-US" dirty="0" err="1" smtClean="0"/>
              <a:t>org.aspectj.lang.annotation.Before</a:t>
            </a:r>
            <a:r>
              <a:rPr lang="en-US" dirty="0" smtClean="0"/>
              <a:t>;</a:t>
            </a:r>
          </a:p>
          <a:p>
            <a:endParaRPr lang="en-US" dirty="0" smtClean="0"/>
          </a:p>
          <a:p>
            <a:r>
              <a:rPr lang="en-US" dirty="0" smtClean="0"/>
              <a:t>@Aspect</a:t>
            </a:r>
          </a:p>
          <a:p>
            <a:r>
              <a:rPr lang="en-US" dirty="0" smtClean="0"/>
              <a:t>public class </a:t>
            </a:r>
            <a:r>
              <a:rPr lang="en-US" dirty="0" err="1" smtClean="0"/>
              <a:t>LoggingAspect</a:t>
            </a:r>
            <a:r>
              <a:rPr lang="en-US"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Aspect Oriented Programming</a:t>
            </a:r>
            <a:endParaRPr lang="en-US" dirty="0"/>
          </a:p>
        </p:txBody>
      </p:sp>
      <p:sp>
        <p:nvSpPr>
          <p:cNvPr id="3" name="Content Placeholder 2"/>
          <p:cNvSpPr>
            <a:spLocks noGrp="1"/>
          </p:cNvSpPr>
          <p:nvPr>
            <p:ph idx="1"/>
          </p:nvPr>
        </p:nvSpPr>
        <p:spPr>
          <a:xfrm>
            <a:off x="457200" y="1143000"/>
            <a:ext cx="8229600" cy="5181600"/>
          </a:xfrm>
        </p:spPr>
        <p:txBody>
          <a:bodyPr>
            <a:normAutofit fontScale="70000" lnSpcReduction="20000"/>
          </a:bodyPr>
          <a:lstStyle/>
          <a:p>
            <a:r>
              <a:rPr lang="en-US" dirty="0" smtClean="0"/>
              <a:t>	@Around("execution(* </a:t>
            </a:r>
            <a:r>
              <a:rPr lang="en-US" dirty="0" err="1" smtClean="0"/>
              <a:t>com.mkyong.customer.bo.CustomerBo.addCustomerAround</a:t>
            </a:r>
            <a:r>
              <a:rPr lang="en-US" dirty="0" smtClean="0"/>
              <a:t>(..))")</a:t>
            </a:r>
          </a:p>
          <a:p>
            <a:r>
              <a:rPr lang="en-US" dirty="0" smtClean="0"/>
              <a:t>	public void </a:t>
            </a:r>
            <a:r>
              <a:rPr lang="en-US" dirty="0" err="1" smtClean="0"/>
              <a:t>logAround</a:t>
            </a:r>
            <a:r>
              <a:rPr lang="en-US" dirty="0" smtClean="0"/>
              <a:t>(</a:t>
            </a:r>
            <a:r>
              <a:rPr lang="en-US" dirty="0" err="1" smtClean="0"/>
              <a:t>ProceedingJoinPoint</a:t>
            </a:r>
            <a:r>
              <a:rPr lang="en-US" dirty="0" smtClean="0"/>
              <a:t> </a:t>
            </a:r>
            <a:r>
              <a:rPr lang="en-US" dirty="0" err="1" smtClean="0"/>
              <a:t>joinPoint</a:t>
            </a:r>
            <a:r>
              <a:rPr lang="en-US" dirty="0" smtClean="0"/>
              <a:t>) throws </a:t>
            </a:r>
            <a:r>
              <a:rPr lang="en-US" dirty="0" err="1" smtClean="0"/>
              <a:t>Throwable</a:t>
            </a:r>
            <a:r>
              <a:rPr lang="en-US" dirty="0" smtClean="0"/>
              <a:t> {</a:t>
            </a:r>
          </a:p>
          <a:p>
            <a:endParaRPr lang="en-US" dirty="0" smtClean="0"/>
          </a:p>
          <a:p>
            <a:r>
              <a:rPr lang="en-US" dirty="0" smtClean="0"/>
              <a:t>		</a:t>
            </a:r>
            <a:r>
              <a:rPr lang="en-US" dirty="0" err="1" smtClean="0"/>
              <a:t>System.out.println</a:t>
            </a:r>
            <a:r>
              <a:rPr lang="en-US" dirty="0" smtClean="0"/>
              <a:t>("</a:t>
            </a:r>
            <a:r>
              <a:rPr lang="en-US" dirty="0" err="1" smtClean="0"/>
              <a:t>logAround</a:t>
            </a:r>
            <a:r>
              <a:rPr lang="en-US" dirty="0" smtClean="0"/>
              <a:t>() is running!");</a:t>
            </a:r>
          </a:p>
          <a:p>
            <a:r>
              <a:rPr lang="en-US" dirty="0" smtClean="0"/>
              <a:t>		</a:t>
            </a:r>
            <a:r>
              <a:rPr lang="en-US" dirty="0" err="1" smtClean="0"/>
              <a:t>System.out.println</a:t>
            </a:r>
            <a:r>
              <a:rPr lang="en-US" dirty="0" smtClean="0"/>
              <a:t>("hijacked method : " + </a:t>
            </a:r>
            <a:r>
              <a:rPr lang="en-US" dirty="0" err="1" smtClean="0"/>
              <a:t>joinPoint.getSignature</a:t>
            </a:r>
            <a:r>
              <a:rPr lang="en-US" dirty="0" smtClean="0"/>
              <a:t>().</a:t>
            </a:r>
            <a:r>
              <a:rPr lang="en-US" dirty="0" err="1" smtClean="0"/>
              <a:t>getName</a:t>
            </a:r>
            <a:r>
              <a:rPr lang="en-US" dirty="0" smtClean="0"/>
              <a:t>());</a:t>
            </a:r>
          </a:p>
          <a:p>
            <a:r>
              <a:rPr lang="en-US" dirty="0" smtClean="0"/>
              <a:t>		</a:t>
            </a:r>
            <a:r>
              <a:rPr lang="en-US" dirty="0" err="1" smtClean="0"/>
              <a:t>System.out.println</a:t>
            </a:r>
            <a:r>
              <a:rPr lang="en-US" dirty="0" smtClean="0"/>
              <a:t>("hijacked arguments : " + </a:t>
            </a:r>
            <a:r>
              <a:rPr lang="en-US" dirty="0" err="1" smtClean="0"/>
              <a:t>Arrays.toString</a:t>
            </a:r>
            <a:r>
              <a:rPr lang="en-US" dirty="0" smtClean="0"/>
              <a:t>(</a:t>
            </a:r>
            <a:r>
              <a:rPr lang="en-US" dirty="0" err="1" smtClean="0"/>
              <a:t>joinPoint.getArgs</a:t>
            </a:r>
            <a:r>
              <a:rPr lang="en-US" dirty="0" smtClean="0"/>
              <a:t>()));</a:t>
            </a:r>
          </a:p>
          <a:p>
            <a:r>
              <a:rPr lang="en-US" dirty="0" smtClean="0"/>
              <a:t>		</a:t>
            </a:r>
          </a:p>
          <a:p>
            <a:r>
              <a:rPr lang="en-US" dirty="0" smtClean="0"/>
              <a:t>		</a:t>
            </a:r>
            <a:r>
              <a:rPr lang="en-US" dirty="0" err="1" smtClean="0"/>
              <a:t>System.out.println</a:t>
            </a:r>
            <a:r>
              <a:rPr lang="en-US" dirty="0" smtClean="0"/>
              <a:t>("Around before is running!");</a:t>
            </a:r>
          </a:p>
          <a:p>
            <a:r>
              <a:rPr lang="en-US" dirty="0" smtClean="0"/>
              <a:t>		</a:t>
            </a:r>
            <a:r>
              <a:rPr lang="en-US" dirty="0" err="1" smtClean="0"/>
              <a:t>joinPoint.proceed</a:t>
            </a:r>
            <a:r>
              <a:rPr lang="en-US" dirty="0" smtClean="0"/>
              <a:t>();</a:t>
            </a:r>
          </a:p>
          <a:p>
            <a:r>
              <a:rPr lang="en-US" dirty="0" smtClean="0"/>
              <a:t>		</a:t>
            </a:r>
            <a:r>
              <a:rPr lang="en-US" dirty="0" err="1" smtClean="0"/>
              <a:t>System.out.println</a:t>
            </a:r>
            <a:r>
              <a:rPr lang="en-US" dirty="0" smtClean="0"/>
              <a:t>("Around after is running!");</a:t>
            </a:r>
          </a:p>
          <a:p>
            <a:r>
              <a:rPr lang="en-US" dirty="0" smtClean="0"/>
              <a:t>		</a:t>
            </a:r>
          </a:p>
          <a:p>
            <a:r>
              <a:rPr lang="en-US" dirty="0" smtClean="0"/>
              <a:t>		</a:t>
            </a:r>
            <a:r>
              <a:rPr lang="en-US" dirty="0" err="1" smtClean="0"/>
              <a:t>System.out.println</a:t>
            </a:r>
            <a:r>
              <a:rPr lang="en-US" dirty="0" smtClean="0"/>
              <a:t>("******");</a:t>
            </a:r>
          </a:p>
          <a:p>
            <a:endParaRPr lang="en-US" dirty="0" smtClean="0"/>
          </a:p>
          <a:p>
            <a:r>
              <a:rPr lang="en-US" dirty="0" smtClean="0"/>
              <a:t>	}</a:t>
            </a:r>
          </a:p>
          <a:p>
            <a:endParaRPr lang="en-US" dirty="0" smtClean="0"/>
          </a:p>
          <a:p>
            <a:r>
              <a:rPr lang="en-US" i="1" dirty="0" smtClean="0"/>
              <a:t>*** - @Before/ @After/ @</a:t>
            </a:r>
            <a:r>
              <a:rPr lang="en-US" i="1" dirty="0" err="1" smtClean="0"/>
              <a:t>AfterReturning</a:t>
            </a:r>
            <a:r>
              <a:rPr lang="en-US" i="1" dirty="0" smtClean="0"/>
              <a:t>/ @</a:t>
            </a:r>
            <a:r>
              <a:rPr lang="en-US" i="1" dirty="0" err="1" smtClean="0"/>
              <a:t>AfterThrowing</a:t>
            </a:r>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Spring</a:t>
            </a:r>
            <a:endParaRPr lang="en-US" dirty="0"/>
          </a:p>
        </p:txBody>
      </p:sp>
      <p:sp>
        <p:nvSpPr>
          <p:cNvPr id="3" name="Content Placeholder 2"/>
          <p:cNvSpPr>
            <a:spLocks noGrp="1"/>
          </p:cNvSpPr>
          <p:nvPr>
            <p:ph idx="1"/>
          </p:nvPr>
        </p:nvSpPr>
        <p:spPr/>
        <p:txBody>
          <a:bodyPr/>
          <a:lstStyle/>
          <a:p>
            <a:r>
              <a:rPr lang="en-US" dirty="0" smtClean="0"/>
              <a:t>Developed by Rod Johnson and was first released under the Apache 2.0 license in June 2003.</a:t>
            </a:r>
          </a:p>
          <a:p>
            <a:r>
              <a:rPr lang="en-US" dirty="0" smtClean="0"/>
              <a:t>Light Weight Framework. The Spring Modules are</a:t>
            </a:r>
          </a:p>
          <a:p>
            <a:pPr lvl="1">
              <a:buNone/>
            </a:pPr>
            <a:endParaRPr lang="en-US" dirty="0" smtClean="0"/>
          </a:p>
          <a:p>
            <a:endParaRPr lang="en-US" dirty="0" smtClean="0"/>
          </a:p>
          <a:p>
            <a:endParaRPr lang="en-US" dirty="0"/>
          </a:p>
        </p:txBody>
      </p:sp>
      <p:pic>
        <p:nvPicPr>
          <p:cNvPr id="4" name="Picture 3" descr="spring_framework.gif"/>
          <p:cNvPicPr>
            <a:picLocks noChangeAspect="1"/>
          </p:cNvPicPr>
          <p:nvPr/>
        </p:nvPicPr>
        <p:blipFill>
          <a:blip r:embed="rId2"/>
          <a:stretch>
            <a:fillRect/>
          </a:stretch>
        </p:blipFill>
        <p:spPr>
          <a:xfrm>
            <a:off x="1066800" y="3429000"/>
            <a:ext cx="5286375" cy="2743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Aspect Oriented Programming</a:t>
            </a: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smtClean="0"/>
              <a:t>public interface </a:t>
            </a:r>
            <a:r>
              <a:rPr lang="en-US" dirty="0" err="1" smtClean="0"/>
              <a:t>CustomerBo</a:t>
            </a:r>
            <a:r>
              <a:rPr lang="en-US" dirty="0" smtClean="0"/>
              <a:t> {</a:t>
            </a:r>
          </a:p>
          <a:p>
            <a:endParaRPr lang="en-US" dirty="0" smtClean="0"/>
          </a:p>
          <a:p>
            <a:r>
              <a:rPr lang="en-US" dirty="0" smtClean="0"/>
              <a:t>	void </a:t>
            </a:r>
            <a:r>
              <a:rPr lang="en-US" dirty="0" err="1" smtClean="0"/>
              <a:t>addCustomer</a:t>
            </a:r>
            <a:r>
              <a:rPr lang="en-US" dirty="0" smtClean="0"/>
              <a:t>();</a:t>
            </a:r>
          </a:p>
          <a:p>
            <a:r>
              <a:rPr lang="en-US" dirty="0" smtClean="0"/>
              <a:t>	</a:t>
            </a:r>
          </a:p>
          <a:p>
            <a:r>
              <a:rPr lang="en-US" dirty="0" smtClean="0"/>
              <a:t>	String </a:t>
            </a:r>
            <a:r>
              <a:rPr lang="en-US" dirty="0" err="1" smtClean="0"/>
              <a:t>addCustomerReturnValue</a:t>
            </a:r>
            <a:r>
              <a:rPr lang="en-US" dirty="0" smtClean="0"/>
              <a:t>();</a:t>
            </a:r>
          </a:p>
          <a:p>
            <a:r>
              <a:rPr lang="en-US" dirty="0" smtClean="0"/>
              <a:t>	</a:t>
            </a:r>
          </a:p>
          <a:p>
            <a:r>
              <a:rPr lang="en-US" dirty="0" smtClean="0"/>
              <a:t>	void </a:t>
            </a:r>
            <a:r>
              <a:rPr lang="en-US" dirty="0" err="1" smtClean="0"/>
              <a:t>addCustomerThrowException</a:t>
            </a:r>
            <a:r>
              <a:rPr lang="en-US" dirty="0" smtClean="0"/>
              <a:t>() throws Exception;</a:t>
            </a:r>
          </a:p>
          <a:p>
            <a:r>
              <a:rPr lang="en-US" dirty="0" smtClean="0"/>
              <a:t>	</a:t>
            </a:r>
          </a:p>
          <a:p>
            <a:r>
              <a:rPr lang="en-US" dirty="0" smtClean="0"/>
              <a:t>	void </a:t>
            </a:r>
            <a:r>
              <a:rPr lang="en-US" dirty="0" err="1" smtClean="0"/>
              <a:t>addCustomerAround</a:t>
            </a:r>
            <a:r>
              <a:rPr lang="en-US" dirty="0" smtClean="0"/>
              <a:t>(String name);</a:t>
            </a:r>
          </a:p>
          <a:p>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Aspect Oriented Programming</a:t>
            </a:r>
            <a:endParaRPr lang="en-US"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pPr>
              <a:buNone/>
            </a:pPr>
            <a:endParaRPr lang="en-US" dirty="0" smtClean="0"/>
          </a:p>
          <a:p>
            <a:r>
              <a:rPr lang="en-US" dirty="0" smtClean="0"/>
              <a:t>public class </a:t>
            </a:r>
            <a:r>
              <a:rPr lang="en-US" dirty="0" err="1" smtClean="0"/>
              <a:t>CustomerBoImpl</a:t>
            </a:r>
            <a:r>
              <a:rPr lang="en-US" dirty="0" smtClean="0"/>
              <a:t> implements </a:t>
            </a:r>
            <a:r>
              <a:rPr lang="en-US" dirty="0" err="1" smtClean="0"/>
              <a:t>CustomerBo</a:t>
            </a:r>
            <a:r>
              <a:rPr lang="en-US" dirty="0" smtClean="0"/>
              <a:t> {</a:t>
            </a:r>
          </a:p>
          <a:p>
            <a:endParaRPr lang="en-US" dirty="0" smtClean="0"/>
          </a:p>
          <a:p>
            <a:r>
              <a:rPr lang="en-US" dirty="0" smtClean="0"/>
              <a:t>	public void </a:t>
            </a:r>
            <a:r>
              <a:rPr lang="en-US" dirty="0" err="1" smtClean="0"/>
              <a:t>addCustomer</a:t>
            </a:r>
            <a:r>
              <a:rPr lang="en-US" dirty="0" smtClean="0"/>
              <a:t>(){</a:t>
            </a:r>
          </a:p>
          <a:p>
            <a:r>
              <a:rPr lang="en-US" dirty="0" smtClean="0"/>
              <a:t>		</a:t>
            </a:r>
            <a:r>
              <a:rPr lang="en-US" dirty="0" err="1" smtClean="0"/>
              <a:t>System.out.println</a:t>
            </a:r>
            <a:r>
              <a:rPr lang="en-US" dirty="0" smtClean="0"/>
              <a:t>("</a:t>
            </a:r>
            <a:r>
              <a:rPr lang="en-US" dirty="0" err="1" smtClean="0"/>
              <a:t>addCustomer</a:t>
            </a:r>
            <a:r>
              <a:rPr lang="en-US" dirty="0" smtClean="0"/>
              <a:t>() is running ");</a:t>
            </a:r>
          </a:p>
          <a:p>
            <a:r>
              <a:rPr lang="en-US" dirty="0" smtClean="0"/>
              <a:t>	}</a:t>
            </a:r>
          </a:p>
          <a:p>
            <a:r>
              <a:rPr lang="en-US" dirty="0" smtClean="0"/>
              <a:t>	</a:t>
            </a:r>
          </a:p>
          <a:p>
            <a:r>
              <a:rPr lang="en-US" dirty="0" smtClean="0"/>
              <a:t>	public String </a:t>
            </a:r>
            <a:r>
              <a:rPr lang="en-US" dirty="0" err="1" smtClean="0"/>
              <a:t>addCustomerReturnValue</a:t>
            </a:r>
            <a:r>
              <a:rPr lang="en-US" dirty="0" smtClean="0"/>
              <a:t>(){</a:t>
            </a:r>
          </a:p>
          <a:p>
            <a:r>
              <a:rPr lang="en-US" dirty="0" smtClean="0"/>
              <a:t>		</a:t>
            </a:r>
            <a:r>
              <a:rPr lang="en-US" dirty="0" err="1" smtClean="0"/>
              <a:t>System.out.println</a:t>
            </a:r>
            <a:r>
              <a:rPr lang="en-US" dirty="0" smtClean="0"/>
              <a:t>("</a:t>
            </a:r>
            <a:r>
              <a:rPr lang="en-US" dirty="0" err="1" smtClean="0"/>
              <a:t>addCustomerReturnValue</a:t>
            </a:r>
            <a:r>
              <a:rPr lang="en-US" dirty="0" smtClean="0"/>
              <a:t>() is running ");</a:t>
            </a:r>
          </a:p>
          <a:p>
            <a:r>
              <a:rPr lang="en-US" dirty="0" smtClean="0"/>
              <a:t>		return "</a:t>
            </a:r>
            <a:r>
              <a:rPr lang="en-US" dirty="0" err="1" smtClean="0"/>
              <a:t>abc</a:t>
            </a:r>
            <a:r>
              <a:rPr lang="en-US" dirty="0" smtClean="0"/>
              <a:t>";</a:t>
            </a:r>
          </a:p>
          <a:p>
            <a:r>
              <a:rPr lang="en-US" dirty="0" smtClean="0"/>
              <a:t>	}</a:t>
            </a:r>
          </a:p>
          <a:p>
            <a:r>
              <a:rPr lang="en-US" dirty="0" smtClean="0"/>
              <a:t>	</a:t>
            </a:r>
          </a:p>
          <a:p>
            <a:r>
              <a:rPr lang="en-US" dirty="0" smtClean="0"/>
              <a:t>	public void </a:t>
            </a:r>
            <a:r>
              <a:rPr lang="en-US" dirty="0" err="1" smtClean="0"/>
              <a:t>addCustomerThrowException</a:t>
            </a:r>
            <a:r>
              <a:rPr lang="en-US" dirty="0" smtClean="0"/>
              <a:t>() throws Exception {</a:t>
            </a:r>
          </a:p>
          <a:p>
            <a:r>
              <a:rPr lang="en-US" dirty="0" smtClean="0"/>
              <a:t>		</a:t>
            </a:r>
            <a:r>
              <a:rPr lang="en-US" dirty="0" err="1" smtClean="0"/>
              <a:t>System.out.println</a:t>
            </a:r>
            <a:r>
              <a:rPr lang="en-US" dirty="0" smtClean="0"/>
              <a:t>("</a:t>
            </a:r>
            <a:r>
              <a:rPr lang="en-US" dirty="0" err="1" smtClean="0"/>
              <a:t>addCustomerThrowException</a:t>
            </a:r>
            <a:r>
              <a:rPr lang="en-US" dirty="0" smtClean="0"/>
              <a:t>() is running ");</a:t>
            </a:r>
          </a:p>
          <a:p>
            <a:r>
              <a:rPr lang="en-US" dirty="0" smtClean="0"/>
              <a:t>		throw new Exception("Generic Error");</a:t>
            </a:r>
          </a:p>
          <a:p>
            <a:r>
              <a:rPr lang="en-US" dirty="0" smtClean="0"/>
              <a:t>	}</a:t>
            </a:r>
          </a:p>
          <a:p>
            <a:r>
              <a:rPr lang="en-US" dirty="0" smtClean="0"/>
              <a:t>	</a:t>
            </a:r>
          </a:p>
          <a:p>
            <a:r>
              <a:rPr lang="en-US" dirty="0" smtClean="0"/>
              <a:t>	public void </a:t>
            </a:r>
            <a:r>
              <a:rPr lang="en-US" dirty="0" err="1" smtClean="0"/>
              <a:t>addCustomerAround</a:t>
            </a:r>
            <a:r>
              <a:rPr lang="en-US" dirty="0" smtClean="0"/>
              <a:t>(String name){</a:t>
            </a:r>
          </a:p>
          <a:p>
            <a:r>
              <a:rPr lang="en-US" dirty="0" smtClean="0"/>
              <a:t>		</a:t>
            </a:r>
            <a:r>
              <a:rPr lang="en-US" dirty="0" err="1" smtClean="0"/>
              <a:t>System.out.println</a:t>
            </a:r>
            <a:r>
              <a:rPr lang="en-US" dirty="0" smtClean="0"/>
              <a:t>("</a:t>
            </a:r>
            <a:r>
              <a:rPr lang="en-US" dirty="0" err="1" smtClean="0"/>
              <a:t>addCustomerAround</a:t>
            </a:r>
            <a:r>
              <a:rPr lang="en-US" dirty="0" smtClean="0"/>
              <a:t>() is running, </a:t>
            </a:r>
            <a:r>
              <a:rPr lang="en-US" dirty="0" err="1" smtClean="0"/>
              <a:t>args</a:t>
            </a:r>
            <a:r>
              <a:rPr lang="en-US" dirty="0" smtClean="0"/>
              <a:t> : " + name);</a:t>
            </a:r>
          </a:p>
          <a:p>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Aspect Oriented Programming</a:t>
            </a:r>
            <a:endParaRPr lang="en-US" dirty="0"/>
          </a:p>
        </p:txBody>
      </p:sp>
      <p:sp>
        <p:nvSpPr>
          <p:cNvPr id="3" name="Content Placeholder 2"/>
          <p:cNvSpPr>
            <a:spLocks noGrp="1"/>
          </p:cNvSpPr>
          <p:nvPr>
            <p:ph idx="1"/>
          </p:nvPr>
        </p:nvSpPr>
        <p:spPr>
          <a:xfrm>
            <a:off x="457200" y="1447800"/>
            <a:ext cx="8229600" cy="4876800"/>
          </a:xfrm>
        </p:spPr>
        <p:txBody>
          <a:bodyPr>
            <a:normAutofit fontScale="55000" lnSpcReduction="20000"/>
          </a:bodyPr>
          <a:lstStyle/>
          <a:p>
            <a:r>
              <a:rPr lang="en-US" dirty="0" smtClean="0"/>
              <a:t>import </a:t>
            </a:r>
            <a:r>
              <a:rPr lang="en-US" dirty="0" err="1" smtClean="0"/>
              <a:t>org.springframework.context.ApplicationContext</a:t>
            </a:r>
            <a:r>
              <a:rPr lang="en-US" dirty="0" smtClean="0"/>
              <a:t>;</a:t>
            </a:r>
          </a:p>
          <a:p>
            <a:r>
              <a:rPr lang="en-US" dirty="0" smtClean="0"/>
              <a:t>import org.springframework.context.support.ClassPathXmlApplicationContext;</a:t>
            </a:r>
          </a:p>
          <a:p>
            <a:endParaRPr lang="en-US" dirty="0" smtClean="0"/>
          </a:p>
          <a:p>
            <a:r>
              <a:rPr lang="en-US" dirty="0" smtClean="0"/>
              <a:t>import </a:t>
            </a:r>
            <a:r>
              <a:rPr lang="en-US" dirty="0" err="1" smtClean="0"/>
              <a:t>com.mkyong.customer.bo.CustomerBo</a:t>
            </a:r>
            <a:r>
              <a:rPr lang="en-US" dirty="0" smtClean="0"/>
              <a:t>;</a:t>
            </a:r>
          </a:p>
          <a:p>
            <a:endParaRPr lang="en-US" dirty="0" smtClean="0"/>
          </a:p>
          <a:p>
            <a:r>
              <a:rPr lang="en-US" dirty="0" smtClean="0"/>
              <a:t>public class App {</a:t>
            </a:r>
          </a:p>
          <a:p>
            <a:r>
              <a:rPr lang="en-US" dirty="0" smtClean="0"/>
              <a:t>	public static void main(String[] </a:t>
            </a:r>
            <a:r>
              <a:rPr lang="en-US" dirty="0" err="1" smtClean="0"/>
              <a:t>args</a:t>
            </a:r>
            <a:r>
              <a:rPr lang="en-US" dirty="0" smtClean="0"/>
              <a:t>) throws Exception {</a:t>
            </a:r>
          </a:p>
          <a:p>
            <a:endParaRPr lang="en-US" dirty="0" smtClean="0"/>
          </a:p>
          <a:p>
            <a:r>
              <a:rPr lang="en-US" dirty="0" smtClean="0"/>
              <a:t>		</a:t>
            </a:r>
            <a:r>
              <a:rPr lang="en-US" dirty="0" err="1" smtClean="0"/>
              <a:t>ApplicationContext</a:t>
            </a:r>
            <a:r>
              <a:rPr lang="en-US" dirty="0" smtClean="0"/>
              <a:t> </a:t>
            </a:r>
            <a:r>
              <a:rPr lang="en-US" dirty="0" err="1" smtClean="0"/>
              <a:t>appContext</a:t>
            </a:r>
            <a:r>
              <a:rPr lang="en-US" dirty="0" smtClean="0"/>
              <a:t> = new </a:t>
            </a:r>
            <a:r>
              <a:rPr lang="en-US" dirty="0" err="1" smtClean="0"/>
              <a:t>ClassPathXmlApplicationContext</a:t>
            </a:r>
            <a:r>
              <a:rPr lang="en-US" dirty="0" smtClean="0"/>
              <a:t>("Spring-Customer.xml");</a:t>
            </a:r>
          </a:p>
          <a:p>
            <a:endParaRPr lang="en-US" dirty="0" smtClean="0"/>
          </a:p>
          <a:p>
            <a:r>
              <a:rPr lang="en-US" dirty="0" smtClean="0"/>
              <a:t>		</a:t>
            </a:r>
            <a:r>
              <a:rPr lang="en-US" dirty="0" err="1" smtClean="0"/>
              <a:t>CustomerBo</a:t>
            </a:r>
            <a:r>
              <a:rPr lang="en-US" dirty="0" smtClean="0"/>
              <a:t> customer = (</a:t>
            </a:r>
            <a:r>
              <a:rPr lang="en-US" dirty="0" err="1" smtClean="0"/>
              <a:t>CustomerBo</a:t>
            </a:r>
            <a:r>
              <a:rPr lang="en-US" dirty="0" smtClean="0"/>
              <a:t>) </a:t>
            </a:r>
            <a:r>
              <a:rPr lang="en-US" dirty="0" err="1" smtClean="0"/>
              <a:t>appContext.getBean</a:t>
            </a:r>
            <a:r>
              <a:rPr lang="en-US" dirty="0" smtClean="0"/>
              <a:t>("</a:t>
            </a:r>
            <a:r>
              <a:rPr lang="en-US" dirty="0" err="1" smtClean="0"/>
              <a:t>customerBo</a:t>
            </a:r>
            <a:r>
              <a:rPr lang="en-US" dirty="0" smtClean="0"/>
              <a:t>");</a:t>
            </a:r>
          </a:p>
          <a:p>
            <a:r>
              <a:rPr lang="en-US" dirty="0" smtClean="0"/>
              <a:t>		//</a:t>
            </a:r>
            <a:r>
              <a:rPr lang="en-US" dirty="0" err="1" smtClean="0"/>
              <a:t>customer.addCustomer</a:t>
            </a:r>
            <a:r>
              <a:rPr lang="en-US" dirty="0" smtClean="0"/>
              <a:t>();</a:t>
            </a:r>
          </a:p>
          <a:p>
            <a:r>
              <a:rPr lang="en-US" dirty="0" smtClean="0"/>
              <a:t>		</a:t>
            </a:r>
          </a:p>
          <a:p>
            <a:r>
              <a:rPr lang="en-US" dirty="0" smtClean="0"/>
              <a:t>		//</a:t>
            </a:r>
            <a:r>
              <a:rPr lang="en-US" dirty="0" err="1" smtClean="0"/>
              <a:t>customer.addCustomerReturnValue</a:t>
            </a:r>
            <a:r>
              <a:rPr lang="en-US" dirty="0" smtClean="0"/>
              <a:t>();</a:t>
            </a:r>
          </a:p>
          <a:p>
            <a:r>
              <a:rPr lang="en-US" dirty="0" smtClean="0"/>
              <a:t>		</a:t>
            </a:r>
          </a:p>
          <a:p>
            <a:r>
              <a:rPr lang="en-US" dirty="0" smtClean="0"/>
              <a:t>		//</a:t>
            </a:r>
            <a:r>
              <a:rPr lang="en-US" dirty="0" err="1" smtClean="0"/>
              <a:t>customer.addCustomerThrowException</a:t>
            </a:r>
            <a:r>
              <a:rPr lang="en-US" dirty="0" smtClean="0"/>
              <a:t>();</a:t>
            </a:r>
          </a:p>
          <a:p>
            <a:r>
              <a:rPr lang="en-US" dirty="0" smtClean="0"/>
              <a:t>		</a:t>
            </a:r>
          </a:p>
          <a:p>
            <a:r>
              <a:rPr lang="en-US" dirty="0" smtClean="0"/>
              <a:t>		</a:t>
            </a:r>
            <a:r>
              <a:rPr lang="en-US" dirty="0" err="1" smtClean="0"/>
              <a:t>customer.addCustomerAround</a:t>
            </a:r>
            <a:r>
              <a:rPr lang="en-US" dirty="0" smtClean="0"/>
              <a:t>("</a:t>
            </a:r>
            <a:r>
              <a:rPr lang="en-US" dirty="0" err="1" smtClean="0"/>
              <a:t>mkyong</a:t>
            </a:r>
            <a:r>
              <a:rPr lang="en-US" dirty="0" smtClean="0"/>
              <a:t>");</a:t>
            </a:r>
          </a:p>
          <a:p>
            <a:endParaRPr lang="en-US" dirty="0" smtClean="0"/>
          </a:p>
          <a:p>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990600"/>
          </a:xfrm>
        </p:spPr>
        <p:txBody>
          <a:bodyPr/>
          <a:lstStyle/>
          <a:p>
            <a:r>
              <a:rPr lang="en-US" dirty="0" smtClean="0"/>
              <a:t>			The End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Of Control (IOC)</a:t>
            </a:r>
            <a:endParaRPr lang="en-US" dirty="0"/>
          </a:p>
        </p:txBody>
      </p:sp>
      <p:sp>
        <p:nvSpPr>
          <p:cNvPr id="3" name="Content Placeholder 2"/>
          <p:cNvSpPr>
            <a:spLocks noGrp="1"/>
          </p:cNvSpPr>
          <p:nvPr>
            <p:ph idx="1"/>
          </p:nvPr>
        </p:nvSpPr>
        <p:spPr/>
        <p:txBody>
          <a:bodyPr/>
          <a:lstStyle/>
          <a:p>
            <a:r>
              <a:rPr lang="en-US" dirty="0" smtClean="0"/>
              <a:t>To Instantiate the application class</a:t>
            </a:r>
          </a:p>
          <a:p>
            <a:r>
              <a:rPr lang="en-US" dirty="0" smtClean="0"/>
              <a:t>To Configure the objects</a:t>
            </a:r>
          </a:p>
          <a:p>
            <a:r>
              <a:rPr lang="en-US" dirty="0" smtClean="0"/>
              <a:t>To Assemble the dependencies between objects</a:t>
            </a:r>
          </a:p>
          <a:p>
            <a:endParaRPr lang="en-US" dirty="0" smtClean="0"/>
          </a:p>
          <a:p>
            <a:r>
              <a:rPr lang="en-US" dirty="0" smtClean="0"/>
              <a:t>Two Types of IOC</a:t>
            </a:r>
          </a:p>
          <a:p>
            <a:pPr lvl="1"/>
            <a:r>
              <a:rPr lang="en-US" dirty="0" err="1" smtClean="0"/>
              <a:t>BeanFactory</a:t>
            </a:r>
            <a:endParaRPr lang="en-US" dirty="0" smtClean="0"/>
          </a:p>
          <a:p>
            <a:pPr lvl="1"/>
            <a:r>
              <a:rPr lang="en-US" dirty="0" err="1" smtClean="0"/>
              <a:t>ApplicationContext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Of Control (IOC)</a:t>
            </a:r>
            <a:endParaRPr lang="en-US" dirty="0"/>
          </a:p>
        </p:txBody>
      </p:sp>
      <p:sp>
        <p:nvSpPr>
          <p:cNvPr id="3" name="Content Placeholder 2"/>
          <p:cNvSpPr>
            <a:spLocks noGrp="1"/>
          </p:cNvSpPr>
          <p:nvPr>
            <p:ph idx="1"/>
          </p:nvPr>
        </p:nvSpPr>
        <p:spPr/>
        <p:txBody>
          <a:bodyPr>
            <a:normAutofit/>
          </a:bodyPr>
          <a:lstStyle/>
          <a:p>
            <a:r>
              <a:rPr lang="en-US" dirty="0" err="1" smtClean="0"/>
              <a:t>BeanFactory</a:t>
            </a:r>
            <a:endParaRPr lang="en-US" dirty="0" smtClean="0"/>
          </a:p>
          <a:p>
            <a:pPr lvl="1">
              <a:buNone/>
            </a:pPr>
            <a:r>
              <a:rPr lang="en-US" sz="1800" dirty="0" smtClean="0"/>
              <a:t>Resource </a:t>
            </a:r>
            <a:r>
              <a:rPr lang="en-US" sz="1800" dirty="0" err="1" smtClean="0"/>
              <a:t>resource</a:t>
            </a:r>
            <a:r>
              <a:rPr lang="en-US" sz="1800" dirty="0" smtClean="0"/>
              <a:t>=new </a:t>
            </a:r>
            <a:r>
              <a:rPr lang="en-US" sz="1800" dirty="0" err="1" smtClean="0"/>
              <a:t>ClassPathResource</a:t>
            </a:r>
            <a:r>
              <a:rPr lang="en-US" sz="1800" dirty="0" smtClean="0"/>
              <a:t>("applicationContext.xml");</a:t>
            </a:r>
          </a:p>
          <a:p>
            <a:pPr lvl="1">
              <a:buNone/>
            </a:pPr>
            <a:r>
              <a:rPr lang="en-US" sz="1800" dirty="0" err="1" smtClean="0"/>
              <a:t>BeanFactory</a:t>
            </a:r>
            <a:r>
              <a:rPr lang="en-US" sz="1800" dirty="0" smtClean="0"/>
              <a:t> factory=new </a:t>
            </a:r>
            <a:r>
              <a:rPr lang="en-US" sz="1800" dirty="0" err="1" smtClean="0"/>
              <a:t>XmlBeanFactory</a:t>
            </a:r>
            <a:r>
              <a:rPr lang="en-US" sz="1800" dirty="0" smtClean="0"/>
              <a:t>(resource);</a:t>
            </a:r>
          </a:p>
          <a:p>
            <a:r>
              <a:rPr lang="en-US" dirty="0" err="1" smtClean="0"/>
              <a:t>ApplicationContext</a:t>
            </a:r>
            <a:endParaRPr lang="en-US" dirty="0" smtClean="0"/>
          </a:p>
          <a:p>
            <a:pPr lvl="1">
              <a:buNone/>
            </a:pPr>
            <a:r>
              <a:rPr lang="fr-FR" sz="2000" dirty="0" err="1" smtClean="0"/>
              <a:t>ApplicationContext</a:t>
            </a:r>
            <a:r>
              <a:rPr lang="fr-FR" sz="2000" dirty="0" smtClean="0"/>
              <a:t> </a:t>
            </a:r>
            <a:r>
              <a:rPr lang="fr-FR" sz="2000" dirty="0" err="1" smtClean="0"/>
              <a:t>context</a:t>
            </a:r>
            <a:r>
              <a:rPr lang="fr-FR" sz="2000" dirty="0" smtClean="0"/>
              <a:t> = </a:t>
            </a:r>
          </a:p>
          <a:p>
            <a:pPr lvl="1">
              <a:buNone/>
            </a:pPr>
            <a:r>
              <a:rPr lang="fr-FR" sz="2000" dirty="0" smtClean="0"/>
              <a:t>	new </a:t>
            </a:r>
            <a:r>
              <a:rPr lang="fr-FR" sz="2000" dirty="0" err="1" smtClean="0"/>
              <a:t>ClassPathXmlApplicationContext</a:t>
            </a:r>
            <a:r>
              <a:rPr lang="fr-FR" sz="2000" dirty="0" smtClean="0"/>
              <a:t>("applicationContext.xml");</a:t>
            </a:r>
          </a:p>
          <a:p>
            <a:pPr lvl="1"/>
            <a:r>
              <a:rPr lang="en-US" dirty="0" smtClean="0"/>
              <a:t>Adds Additional functionality like</a:t>
            </a:r>
          </a:p>
          <a:p>
            <a:pPr lvl="2"/>
            <a:r>
              <a:rPr lang="en-US" dirty="0" smtClean="0"/>
              <a:t>Spring AOP</a:t>
            </a:r>
          </a:p>
          <a:p>
            <a:pPr lvl="2"/>
            <a:r>
              <a:rPr lang="en-US" dirty="0" smtClean="0"/>
              <a:t>Message Resource Handling </a:t>
            </a:r>
          </a:p>
          <a:p>
            <a:pPr lvl="2"/>
            <a:r>
              <a:rPr lang="en-US" dirty="0" smtClean="0"/>
              <a:t>Event Propagation</a:t>
            </a:r>
          </a:p>
          <a:p>
            <a:pPr lvl="1">
              <a:buNone/>
            </a:pPr>
            <a:endParaRPr lang="en-US" sz="1800" dirty="0" smtClean="0"/>
          </a:p>
          <a:p>
            <a:pPr lvl="1">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
            </a:r>
            <a:br>
              <a:rPr lang="en-US" dirty="0" smtClean="0"/>
            </a:br>
            <a:r>
              <a:rPr lang="en-US" dirty="0" smtClean="0"/>
              <a:t>  </a:t>
            </a:r>
            <a:br>
              <a:rPr lang="en-US" dirty="0" smtClean="0"/>
            </a:br>
            <a:r>
              <a:rPr lang="en-US" dirty="0" smtClean="0"/>
              <a:t>Dependency Injection</a:t>
            </a:r>
            <a:br>
              <a:rPr lang="en-US" dirty="0" smtClean="0"/>
            </a:br>
            <a:endParaRPr lang="en-US" dirty="0"/>
          </a:p>
        </p:txBody>
      </p:sp>
      <p:sp>
        <p:nvSpPr>
          <p:cNvPr id="3" name="Content Placeholder 2"/>
          <p:cNvSpPr>
            <a:spLocks noGrp="1"/>
          </p:cNvSpPr>
          <p:nvPr>
            <p:ph idx="1"/>
          </p:nvPr>
        </p:nvSpPr>
        <p:spPr/>
        <p:txBody>
          <a:bodyPr/>
          <a:lstStyle/>
          <a:p>
            <a:r>
              <a:rPr lang="en-US" dirty="0" smtClean="0"/>
              <a:t>Design Pattern that removes dependency from the code</a:t>
            </a:r>
          </a:p>
          <a:p>
            <a:pPr>
              <a:buNone/>
            </a:pPr>
            <a:endParaRPr lang="en-US" dirty="0" smtClean="0"/>
          </a:p>
          <a:p>
            <a:r>
              <a:rPr lang="en-US" dirty="0" smtClean="0"/>
              <a:t>Loosely coupled</a:t>
            </a:r>
          </a:p>
          <a:p>
            <a:pPr>
              <a:buNone/>
            </a:pPr>
            <a:endParaRPr lang="en-US" dirty="0" smtClean="0"/>
          </a:p>
          <a:p>
            <a:r>
              <a:rPr lang="en-US" dirty="0" smtClean="0"/>
              <a:t>Two Types of DI </a:t>
            </a:r>
          </a:p>
          <a:p>
            <a:pPr lvl="1"/>
            <a:r>
              <a:rPr lang="en-US" dirty="0" smtClean="0"/>
              <a:t>Constructor</a:t>
            </a:r>
          </a:p>
          <a:p>
            <a:pPr lvl="1"/>
            <a:r>
              <a:rPr lang="en-US" dirty="0" smtClean="0"/>
              <a:t>Setter Method</a:t>
            </a:r>
          </a:p>
          <a:p>
            <a:pPr lvl="1">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Constructor Dependency Injection </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Employee.java</a:t>
            </a:r>
          </a:p>
          <a:p>
            <a:endParaRPr lang="en-US" dirty="0" smtClean="0"/>
          </a:p>
          <a:p>
            <a:r>
              <a:rPr lang="en-US" dirty="0" smtClean="0"/>
              <a:t>public class Employee {</a:t>
            </a:r>
          </a:p>
          <a:p>
            <a:r>
              <a:rPr lang="en-US" dirty="0" smtClean="0"/>
              <a:t>private </a:t>
            </a:r>
            <a:r>
              <a:rPr lang="en-US" dirty="0" err="1" smtClean="0"/>
              <a:t>int</a:t>
            </a:r>
            <a:r>
              <a:rPr lang="en-US" dirty="0" smtClean="0"/>
              <a:t> id;</a:t>
            </a:r>
          </a:p>
          <a:p>
            <a:r>
              <a:rPr lang="en-US" dirty="0" smtClean="0"/>
              <a:t>private String name;</a:t>
            </a:r>
          </a:p>
          <a:p>
            <a:endParaRPr lang="en-US" dirty="0" smtClean="0"/>
          </a:p>
          <a:p>
            <a:r>
              <a:rPr lang="en-US" dirty="0" smtClean="0"/>
              <a:t>public Employee() {</a:t>
            </a:r>
            <a:r>
              <a:rPr lang="en-US" dirty="0" err="1" smtClean="0"/>
              <a:t>System.out.println</a:t>
            </a:r>
            <a:r>
              <a:rPr lang="en-US" dirty="0" smtClean="0"/>
              <a:t>("def cons");}</a:t>
            </a:r>
          </a:p>
          <a:p>
            <a:endParaRPr lang="en-US" dirty="0" smtClean="0"/>
          </a:p>
          <a:p>
            <a:r>
              <a:rPr lang="en-US" dirty="0" smtClean="0"/>
              <a:t>public Employee(</a:t>
            </a:r>
            <a:r>
              <a:rPr lang="en-US" dirty="0" err="1" smtClean="0"/>
              <a:t>int</a:t>
            </a:r>
            <a:r>
              <a:rPr lang="en-US" dirty="0" smtClean="0"/>
              <a:t> id) {this.id = id;}</a:t>
            </a:r>
          </a:p>
          <a:p>
            <a:endParaRPr lang="en-US" dirty="0" smtClean="0"/>
          </a:p>
          <a:p>
            <a:r>
              <a:rPr lang="en-US" dirty="0" smtClean="0"/>
              <a:t>public Employee(String name) {	this.name = name;}</a:t>
            </a:r>
          </a:p>
          <a:p>
            <a:endParaRPr lang="en-US" dirty="0" smtClean="0"/>
          </a:p>
          <a:p>
            <a:r>
              <a:rPr lang="en-US" dirty="0" smtClean="0"/>
              <a:t>public Employee(</a:t>
            </a:r>
            <a:r>
              <a:rPr lang="en-US" dirty="0" err="1" smtClean="0"/>
              <a:t>int</a:t>
            </a:r>
            <a:r>
              <a:rPr lang="en-US" dirty="0" smtClean="0"/>
              <a:t> id, String name) {</a:t>
            </a:r>
          </a:p>
          <a:p>
            <a:r>
              <a:rPr lang="en-US" dirty="0" smtClean="0"/>
              <a:t>	this.id = id;</a:t>
            </a:r>
          </a:p>
          <a:p>
            <a:r>
              <a:rPr lang="en-US" dirty="0" smtClean="0"/>
              <a:t>	this.name = name;</a:t>
            </a:r>
          </a:p>
          <a:p>
            <a:r>
              <a:rPr lang="en-US" dirty="0" smtClean="0"/>
              <a:t>}</a:t>
            </a:r>
          </a:p>
          <a:p>
            <a:endParaRPr lang="en-US" dirty="0" smtClean="0"/>
          </a:p>
          <a:p>
            <a:r>
              <a:rPr lang="en-US" dirty="0" smtClean="0"/>
              <a:t>void show(){</a:t>
            </a:r>
          </a:p>
          <a:p>
            <a:r>
              <a:rPr lang="en-US" dirty="0" smtClean="0"/>
              <a:t>	</a:t>
            </a:r>
            <a:r>
              <a:rPr lang="en-US" dirty="0" err="1" smtClean="0"/>
              <a:t>System.out.println</a:t>
            </a:r>
            <a:r>
              <a:rPr lang="en-US" dirty="0" smtClean="0"/>
              <a:t>(id+" "+name);</a:t>
            </a:r>
          </a:p>
          <a:p>
            <a:r>
              <a:rPr lang="en-US" dirty="0" smtClean="0"/>
              <a:t>}</a:t>
            </a:r>
          </a:p>
          <a:p>
            <a:endParaRPr lang="en-US" dirty="0" smtClean="0"/>
          </a:p>
          <a:p>
            <a:r>
              <a:rPr lang="en-US"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Constructor Dependency Injection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ApplicationContext.xml</a:t>
            </a:r>
          </a:p>
          <a:p>
            <a:r>
              <a:rPr lang="en-US" dirty="0" smtClean="0"/>
              <a:t>&lt;?xml version="1.0" encoding="UTF-8"?&gt;</a:t>
            </a:r>
          </a:p>
          <a:p>
            <a:r>
              <a:rPr lang="en-US" dirty="0" smtClean="0"/>
              <a:t>&lt;beans</a:t>
            </a:r>
          </a:p>
          <a:p>
            <a:r>
              <a:rPr lang="en-US" dirty="0" smtClean="0"/>
              <a:t>	</a:t>
            </a:r>
            <a:r>
              <a:rPr lang="en-US" dirty="0" err="1" smtClean="0"/>
              <a:t>xmlns</a:t>
            </a:r>
            <a:r>
              <a:rPr lang="en-US" dirty="0" smtClean="0"/>
              <a:t>="http://www.springframework.org/schema/beans"</a:t>
            </a:r>
          </a:p>
          <a:p>
            <a:r>
              <a:rPr lang="en-US" dirty="0" smtClean="0"/>
              <a:t>	</a:t>
            </a:r>
            <a:r>
              <a:rPr lang="en-US" dirty="0" err="1" smtClean="0"/>
              <a:t>xmlns:xsi</a:t>
            </a:r>
            <a:r>
              <a:rPr lang="en-US" dirty="0" smtClean="0"/>
              <a:t>="http://www.w3.org/2001/XMLSchema-instance"</a:t>
            </a:r>
          </a:p>
          <a:p>
            <a:r>
              <a:rPr lang="en-US" dirty="0" smtClean="0"/>
              <a:t>	</a:t>
            </a:r>
            <a:r>
              <a:rPr lang="en-US" dirty="0" err="1" smtClean="0"/>
              <a:t>xmlns:p</a:t>
            </a:r>
            <a:r>
              <a:rPr lang="en-US" dirty="0" smtClean="0"/>
              <a:t>="http://www.springframework.org/schema/p"</a:t>
            </a:r>
          </a:p>
          <a:p>
            <a:r>
              <a:rPr lang="en-US" dirty="0" smtClean="0"/>
              <a:t>	</a:t>
            </a:r>
            <a:r>
              <a:rPr lang="en-US" dirty="0" err="1" smtClean="0"/>
              <a:t>xsi:schemaLocation</a:t>
            </a:r>
            <a:r>
              <a:rPr lang="en-US" dirty="0" smtClean="0"/>
              <a:t>="http://www.springframework.org/schema/beans</a:t>
            </a:r>
          </a:p>
          <a:p>
            <a:r>
              <a:rPr lang="en-US" dirty="0" smtClean="0"/>
              <a:t>                http://www.springframework.org/schema/beans/spring-beans-3.0.xsd"&gt;</a:t>
            </a:r>
          </a:p>
          <a:p>
            <a:endParaRPr lang="en-US" dirty="0" smtClean="0"/>
          </a:p>
          <a:p>
            <a:r>
              <a:rPr lang="en-US" dirty="0" smtClean="0"/>
              <a:t>&lt;bean id="e" class="</a:t>
            </a:r>
            <a:r>
              <a:rPr lang="en-US" dirty="0" err="1" smtClean="0"/>
              <a:t>com.javatpoint.Employee</a:t>
            </a:r>
            <a:r>
              <a:rPr lang="en-US" dirty="0" smtClean="0"/>
              <a:t>"&gt;</a:t>
            </a:r>
          </a:p>
          <a:p>
            <a:r>
              <a:rPr lang="en-US" dirty="0" smtClean="0"/>
              <a:t>&lt;constructor-</a:t>
            </a:r>
            <a:r>
              <a:rPr lang="en-US" dirty="0" err="1" smtClean="0"/>
              <a:t>arg</a:t>
            </a:r>
            <a:r>
              <a:rPr lang="en-US" dirty="0" smtClean="0"/>
              <a:t> value="10" type="</a:t>
            </a:r>
            <a:r>
              <a:rPr lang="en-US" dirty="0" err="1" smtClean="0"/>
              <a:t>int</a:t>
            </a:r>
            <a:r>
              <a:rPr lang="en-US" dirty="0" smtClean="0"/>
              <a:t>"&gt;&lt;/constructor-</a:t>
            </a:r>
            <a:r>
              <a:rPr lang="en-US" dirty="0" err="1" smtClean="0"/>
              <a:t>arg</a:t>
            </a:r>
            <a:r>
              <a:rPr lang="en-US" dirty="0" smtClean="0"/>
              <a:t>&gt;</a:t>
            </a:r>
          </a:p>
          <a:p>
            <a:r>
              <a:rPr lang="en-US" dirty="0" smtClean="0"/>
              <a:t>&lt;/bean&gt;</a:t>
            </a:r>
          </a:p>
          <a:p>
            <a:endParaRPr lang="en-US" dirty="0" smtClean="0"/>
          </a:p>
          <a:p>
            <a:r>
              <a:rPr lang="en-US" dirty="0" smtClean="0"/>
              <a:t>&lt;/beans&gt;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Constructor Dependency Injection </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Test.java</a:t>
            </a:r>
          </a:p>
          <a:p>
            <a:r>
              <a:rPr lang="en-US" dirty="0" smtClean="0"/>
              <a:t>package </a:t>
            </a:r>
            <a:r>
              <a:rPr lang="en-US" dirty="0" err="1" smtClean="0"/>
              <a:t>com.javatpoint</a:t>
            </a:r>
            <a:r>
              <a:rPr lang="en-US" dirty="0" smtClean="0"/>
              <a:t>;</a:t>
            </a:r>
          </a:p>
          <a:p>
            <a:endParaRPr lang="en-US" dirty="0" smtClean="0"/>
          </a:p>
          <a:p>
            <a:r>
              <a:rPr lang="en-US" dirty="0" smtClean="0"/>
              <a:t>import </a:t>
            </a:r>
            <a:r>
              <a:rPr lang="en-US" dirty="0" err="1" smtClean="0"/>
              <a:t>org.springframework.beans.factory.BeanFactory</a:t>
            </a:r>
            <a:r>
              <a:rPr lang="en-US" dirty="0" smtClean="0"/>
              <a:t>;</a:t>
            </a:r>
          </a:p>
          <a:p>
            <a:r>
              <a:rPr lang="en-US" dirty="0" smtClean="0"/>
              <a:t>import </a:t>
            </a:r>
            <a:r>
              <a:rPr lang="en-US" dirty="0" err="1" smtClean="0"/>
              <a:t>org.springframework.beans.factory.xml.XmlBeanFactory</a:t>
            </a:r>
            <a:r>
              <a:rPr lang="en-US" dirty="0" smtClean="0"/>
              <a:t>;</a:t>
            </a:r>
          </a:p>
          <a:p>
            <a:r>
              <a:rPr lang="en-US" dirty="0" smtClean="0"/>
              <a:t>import org.springframework.core.io.*;</a:t>
            </a:r>
          </a:p>
          <a:p>
            <a:endParaRPr lang="en-US" dirty="0" smtClean="0"/>
          </a:p>
          <a:p>
            <a:r>
              <a:rPr lang="en-US" dirty="0" smtClean="0"/>
              <a:t>public class Test {</a:t>
            </a:r>
          </a:p>
          <a:p>
            <a:r>
              <a:rPr lang="en-US" dirty="0" smtClean="0"/>
              <a:t>	public static void main(String[] </a:t>
            </a:r>
            <a:r>
              <a:rPr lang="en-US" dirty="0" err="1" smtClean="0"/>
              <a:t>args</a:t>
            </a:r>
            <a:r>
              <a:rPr lang="en-US" dirty="0" smtClean="0"/>
              <a:t>) {</a:t>
            </a:r>
          </a:p>
          <a:p>
            <a:r>
              <a:rPr lang="en-US" dirty="0" smtClean="0"/>
              <a:t>		</a:t>
            </a:r>
          </a:p>
          <a:p>
            <a:r>
              <a:rPr lang="en-US" dirty="0" smtClean="0"/>
              <a:t>		Resource r=new </a:t>
            </a:r>
            <a:r>
              <a:rPr lang="en-US" dirty="0" err="1" smtClean="0"/>
              <a:t>ClassPathResource</a:t>
            </a:r>
            <a:r>
              <a:rPr lang="en-US" dirty="0" smtClean="0"/>
              <a:t>("applicationContext.xml");</a:t>
            </a:r>
          </a:p>
          <a:p>
            <a:r>
              <a:rPr lang="en-US" dirty="0" smtClean="0"/>
              <a:t>		</a:t>
            </a:r>
            <a:r>
              <a:rPr lang="en-US" dirty="0" err="1" smtClean="0"/>
              <a:t>BeanFactory</a:t>
            </a:r>
            <a:r>
              <a:rPr lang="en-US" dirty="0" smtClean="0"/>
              <a:t> factory=new </a:t>
            </a:r>
            <a:r>
              <a:rPr lang="en-US" dirty="0" err="1" smtClean="0"/>
              <a:t>XmlBeanFactory</a:t>
            </a:r>
            <a:r>
              <a:rPr lang="en-US" dirty="0" smtClean="0"/>
              <a:t>(r);</a:t>
            </a:r>
          </a:p>
          <a:p>
            <a:r>
              <a:rPr lang="en-US" dirty="0" smtClean="0"/>
              <a:t>		</a:t>
            </a:r>
          </a:p>
          <a:p>
            <a:r>
              <a:rPr lang="en-US" dirty="0" smtClean="0"/>
              <a:t>		Employee s=(Employee)</a:t>
            </a:r>
            <a:r>
              <a:rPr lang="en-US" dirty="0" err="1" smtClean="0"/>
              <a:t>factory.getBean</a:t>
            </a:r>
            <a:r>
              <a:rPr lang="en-US" dirty="0" smtClean="0"/>
              <a:t>("e");</a:t>
            </a:r>
          </a:p>
          <a:p>
            <a:r>
              <a:rPr lang="en-US" dirty="0" smtClean="0"/>
              <a:t>		</a:t>
            </a:r>
            <a:r>
              <a:rPr lang="en-US" dirty="0" err="1" smtClean="0"/>
              <a:t>s.show</a:t>
            </a:r>
            <a:r>
              <a:rPr lang="en-US" dirty="0" smtClean="0"/>
              <a:t>();</a:t>
            </a:r>
          </a:p>
          <a:p>
            <a:r>
              <a:rPr lang="en-US" dirty="0" smtClean="0"/>
              <a:t>		</a:t>
            </a:r>
          </a:p>
          <a:p>
            <a:r>
              <a:rPr lang="en-US" dirty="0" smtClean="0"/>
              <a:t>	}</a:t>
            </a:r>
          </a:p>
          <a:p>
            <a:r>
              <a:rPr lang="en-US" dirty="0" smtClean="0"/>
              <a:t>}</a:t>
            </a:r>
          </a:p>
          <a:p>
            <a:endParaRPr lang="en-US" dirty="0" smtClean="0"/>
          </a:p>
          <a:p>
            <a:r>
              <a:rPr lang="en-US" b="1" dirty="0" smtClean="0"/>
              <a:t>Output : 10 null</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Setter Dependency Injection</a:t>
            </a:r>
            <a:endParaRPr lang="en-US" dirty="0"/>
          </a:p>
        </p:txBody>
      </p:sp>
      <p:sp>
        <p:nvSpPr>
          <p:cNvPr id="3" name="Content Placeholder 2"/>
          <p:cNvSpPr>
            <a:spLocks noGrp="1"/>
          </p:cNvSpPr>
          <p:nvPr>
            <p:ph idx="1"/>
          </p:nvPr>
        </p:nvSpPr>
        <p:spPr>
          <a:xfrm>
            <a:off x="457200" y="1295400"/>
            <a:ext cx="8229600" cy="5029200"/>
          </a:xfrm>
        </p:spPr>
        <p:txBody>
          <a:bodyPr>
            <a:noAutofit/>
          </a:bodyPr>
          <a:lstStyle/>
          <a:p>
            <a:r>
              <a:rPr lang="en-US" sz="1400" b="1" dirty="0" smtClean="0"/>
              <a:t>Employee.java</a:t>
            </a:r>
          </a:p>
          <a:p>
            <a:endParaRPr lang="en-US" sz="900" b="1" dirty="0" smtClean="0"/>
          </a:p>
          <a:p>
            <a:r>
              <a:rPr lang="en-US" sz="1400" dirty="0" smtClean="0"/>
              <a:t>public class Employee {</a:t>
            </a:r>
          </a:p>
          <a:p>
            <a:r>
              <a:rPr lang="en-US" sz="1400" dirty="0" smtClean="0"/>
              <a:t>private </a:t>
            </a:r>
            <a:r>
              <a:rPr lang="en-US" sz="1400" dirty="0" err="1" smtClean="0"/>
              <a:t>int</a:t>
            </a:r>
            <a:r>
              <a:rPr lang="en-US" sz="1400" dirty="0" smtClean="0"/>
              <a:t> id;</a:t>
            </a:r>
          </a:p>
          <a:p>
            <a:r>
              <a:rPr lang="en-US" sz="1400" dirty="0" smtClean="0"/>
              <a:t>private String name;</a:t>
            </a:r>
          </a:p>
          <a:p>
            <a:r>
              <a:rPr lang="en-US" sz="1400" dirty="0" smtClean="0"/>
              <a:t>private String city;</a:t>
            </a:r>
          </a:p>
          <a:p>
            <a:r>
              <a:rPr lang="en-US" sz="1400" dirty="0" smtClean="0"/>
              <a:t>public </a:t>
            </a:r>
            <a:r>
              <a:rPr lang="en-US" sz="1400" dirty="0" err="1" smtClean="0"/>
              <a:t>int</a:t>
            </a:r>
            <a:r>
              <a:rPr lang="en-US" sz="1400" dirty="0" smtClean="0"/>
              <a:t> </a:t>
            </a:r>
            <a:r>
              <a:rPr lang="en-US" sz="1400" dirty="0" err="1" smtClean="0"/>
              <a:t>getId</a:t>
            </a:r>
            <a:r>
              <a:rPr lang="en-US" sz="1400" dirty="0" smtClean="0"/>
              <a:t>() {	return id;}</a:t>
            </a:r>
          </a:p>
          <a:p>
            <a:r>
              <a:rPr lang="en-US" sz="1400" dirty="0" smtClean="0"/>
              <a:t>public void </a:t>
            </a:r>
            <a:r>
              <a:rPr lang="en-US" sz="1400" dirty="0" err="1" smtClean="0"/>
              <a:t>setId</a:t>
            </a:r>
            <a:r>
              <a:rPr lang="en-US" sz="1400" dirty="0" smtClean="0"/>
              <a:t>(</a:t>
            </a:r>
            <a:r>
              <a:rPr lang="en-US" sz="1400" dirty="0" err="1" smtClean="0"/>
              <a:t>int</a:t>
            </a:r>
            <a:r>
              <a:rPr lang="en-US" sz="1400" dirty="0" smtClean="0"/>
              <a:t> id) {</a:t>
            </a:r>
          </a:p>
          <a:p>
            <a:r>
              <a:rPr lang="en-US" sz="1400" dirty="0" smtClean="0"/>
              <a:t>	this.id = id;</a:t>
            </a:r>
          </a:p>
          <a:p>
            <a:r>
              <a:rPr lang="en-US" sz="1400" dirty="0" smtClean="0"/>
              <a:t>}</a:t>
            </a:r>
          </a:p>
          <a:p>
            <a:r>
              <a:rPr lang="en-US" sz="1400" dirty="0" smtClean="0"/>
              <a:t>public String </a:t>
            </a:r>
            <a:r>
              <a:rPr lang="en-US" sz="1400" dirty="0" err="1" smtClean="0"/>
              <a:t>getName</a:t>
            </a:r>
            <a:r>
              <a:rPr lang="en-US" sz="1400" dirty="0" smtClean="0"/>
              <a:t>() {	return name;}</a:t>
            </a:r>
          </a:p>
          <a:p>
            <a:r>
              <a:rPr lang="en-US" sz="1400" dirty="0" smtClean="0"/>
              <a:t>public void </a:t>
            </a:r>
            <a:r>
              <a:rPr lang="en-US" sz="1400" dirty="0" err="1" smtClean="0"/>
              <a:t>setName</a:t>
            </a:r>
            <a:r>
              <a:rPr lang="en-US" sz="1400" dirty="0" smtClean="0"/>
              <a:t>(String name) {</a:t>
            </a:r>
          </a:p>
          <a:p>
            <a:r>
              <a:rPr lang="en-US" sz="1400" dirty="0" smtClean="0"/>
              <a:t>	this.name = name;</a:t>
            </a:r>
          </a:p>
          <a:p>
            <a:r>
              <a:rPr lang="en-US" sz="1400" dirty="0" smtClean="0"/>
              <a:t>} </a:t>
            </a:r>
          </a:p>
          <a:p>
            <a:r>
              <a:rPr lang="en-US" sz="1400" dirty="0" smtClean="0"/>
              <a:t>public String </a:t>
            </a:r>
            <a:r>
              <a:rPr lang="en-US" sz="1400" dirty="0" err="1" smtClean="0"/>
              <a:t>getCity</a:t>
            </a:r>
            <a:r>
              <a:rPr lang="en-US" sz="1400" dirty="0" smtClean="0"/>
              <a:t>() {	return city;}</a:t>
            </a:r>
          </a:p>
          <a:p>
            <a:r>
              <a:rPr lang="en-US" sz="1400" dirty="0" smtClean="0"/>
              <a:t>public void </a:t>
            </a:r>
            <a:r>
              <a:rPr lang="en-US" sz="1400" dirty="0" err="1" smtClean="0"/>
              <a:t>setCity</a:t>
            </a:r>
            <a:r>
              <a:rPr lang="en-US" sz="1400" dirty="0" smtClean="0"/>
              <a:t>(String city) {</a:t>
            </a:r>
          </a:p>
          <a:p>
            <a:r>
              <a:rPr lang="en-US" sz="1400" dirty="0" smtClean="0"/>
              <a:t>	</a:t>
            </a:r>
            <a:r>
              <a:rPr lang="en-US" sz="1400" dirty="0" err="1" smtClean="0"/>
              <a:t>this.city</a:t>
            </a:r>
            <a:r>
              <a:rPr lang="en-US" sz="1400" dirty="0" smtClean="0"/>
              <a:t> = city;</a:t>
            </a:r>
          </a:p>
          <a:p>
            <a:r>
              <a:rPr lang="en-US" sz="1400" dirty="0" smtClean="0"/>
              <a:t>}</a:t>
            </a:r>
          </a:p>
          <a:p>
            <a:r>
              <a:rPr lang="en-US" sz="1400" dirty="0" smtClean="0"/>
              <a:t>void display(){</a:t>
            </a:r>
          </a:p>
          <a:p>
            <a:r>
              <a:rPr lang="en-US" sz="1400" dirty="0" smtClean="0"/>
              <a:t>	</a:t>
            </a:r>
            <a:r>
              <a:rPr lang="en-US" sz="1400" dirty="0" err="1" smtClean="0"/>
              <a:t>System.out.println</a:t>
            </a:r>
            <a:r>
              <a:rPr lang="en-US" sz="1400" dirty="0" smtClean="0"/>
              <a:t>(id+" "+name+" "+city);</a:t>
            </a:r>
          </a:p>
          <a:p>
            <a:r>
              <a:rPr lang="en-US" sz="1400" dirty="0" smtClean="0"/>
              <a:t>} </a:t>
            </a:r>
          </a:p>
          <a:p>
            <a:r>
              <a:rPr lang="en-US" sz="1400" dirty="0" smtClean="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298</TotalTime>
  <Words>622</Words>
  <Application>Microsoft Office PowerPoint</Application>
  <PresentationFormat>On-screen Show (4:3)</PresentationFormat>
  <Paragraphs>300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SPRING</vt:lpstr>
      <vt:lpstr>Basics of Spring</vt:lpstr>
      <vt:lpstr>Inversion Of Control (IOC)</vt:lpstr>
      <vt:lpstr>Inversion Of Control (IOC)</vt:lpstr>
      <vt:lpstr>    Dependency Injection </vt:lpstr>
      <vt:lpstr>Constructor Dependency Injection </vt:lpstr>
      <vt:lpstr>Constructor Dependency Injection </vt:lpstr>
      <vt:lpstr>Constructor Dependency Injection </vt:lpstr>
      <vt:lpstr>Setter Dependency Injection</vt:lpstr>
      <vt:lpstr>Setter Dependency Injection</vt:lpstr>
      <vt:lpstr>Setter Dependency Injection</vt:lpstr>
      <vt:lpstr>Aspect Oriented Programming </vt:lpstr>
      <vt:lpstr>  AOP - Concepts and Terminology</vt:lpstr>
      <vt:lpstr>High Level View of Aspect</vt:lpstr>
      <vt:lpstr>  AOP - Concepts and Terminology</vt:lpstr>
      <vt:lpstr>AOP - Concepts and Terminology</vt:lpstr>
      <vt:lpstr>Aspect Oriented Programming</vt:lpstr>
      <vt:lpstr>Aspect Oriented Programming</vt:lpstr>
      <vt:lpstr>Aspect Oriented Programming</vt:lpstr>
      <vt:lpstr>Aspect Oriented Programming</vt:lpstr>
      <vt:lpstr>Aspect Oriented Programming</vt:lpstr>
      <vt:lpstr>Aspect Oriented Programming</vt:lpstr>
      <vt:lpstr>   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
  <cp:lastModifiedBy>1451108</cp:lastModifiedBy>
  <cp:revision>59</cp:revision>
  <dcterms:created xsi:type="dcterms:W3CDTF">2006-08-16T00:00:00Z</dcterms:created>
  <dcterms:modified xsi:type="dcterms:W3CDTF">2013-11-08T05:35:12Z</dcterms:modified>
</cp:coreProperties>
</file>