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B Garamond SemiBold"/>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BGaramondSemiBold-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BGaramondSemi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BGaramondSemiBold-boldItalic.fntdata"/><Relationship Id="rId30" Type="http://schemas.openxmlformats.org/officeDocument/2006/relationships/font" Target="fonts/EBGaramond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63dc91daf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63dc91daf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2f99be9a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2f99be9a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72f99be9a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2f99be9a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2f99be9a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2f99be9a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68c912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68c912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368c9124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368c9124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368c912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368c912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368c9124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368c9124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3dc91daf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3dc91daf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38022b8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738022b8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3dc91daf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3dc91daf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3dc91da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3dc91da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742e6f00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42e6f00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742e6f000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742e6f000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409276bc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409276bc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3dc91daf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3dc91daf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2f99be9a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2f99be9a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2f99be9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2f99be9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368c9124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368c9124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409276b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409276b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409276b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409276b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409276b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409276b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FFF6DB"/>
            </a:gs>
            <a:gs pos="100000">
              <a:srgbClr val="FAD15C"/>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github.com/NocturneBear/NBA-Data-2010-202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solidFill>
                  <a:srgbClr val="4C1130"/>
                </a:solidFill>
                <a:latin typeface="Georgia"/>
                <a:ea typeface="Georgia"/>
                <a:cs typeface="Georgia"/>
                <a:sym typeface="Georgia"/>
              </a:rPr>
              <a:t>What gives you the ring?</a:t>
            </a:r>
            <a:endParaRPr sz="3020">
              <a:solidFill>
                <a:srgbClr val="4C1130"/>
              </a:solidFill>
              <a:latin typeface="Georgia"/>
              <a:ea typeface="Georgia"/>
              <a:cs typeface="Georgia"/>
              <a:sym typeface="Georgia"/>
            </a:endParaRPr>
          </a:p>
          <a:p>
            <a:pPr indent="0" lvl="0" marL="0" rtl="0" algn="ctr">
              <a:spcBef>
                <a:spcPts val="0"/>
              </a:spcBef>
              <a:spcAft>
                <a:spcPts val="0"/>
              </a:spcAft>
              <a:buSzPts val="990"/>
              <a:buNone/>
            </a:pPr>
            <a:r>
              <a:rPr i="1" lang="en" sz="1920">
                <a:solidFill>
                  <a:srgbClr val="4C1130"/>
                </a:solidFill>
                <a:latin typeface="Georgia"/>
                <a:ea typeface="Georgia"/>
                <a:cs typeface="Georgia"/>
                <a:sym typeface="Georgia"/>
              </a:rPr>
              <a:t>A basic analysis of NBA Champions’ stats from 2012-13 to 2023-24 </a:t>
            </a:r>
            <a:endParaRPr i="1" sz="1920">
              <a:solidFill>
                <a:srgbClr val="4C1130"/>
              </a:solidFill>
              <a:latin typeface="Georgia"/>
              <a:ea typeface="Georgia"/>
              <a:cs typeface="Georgia"/>
              <a:sym typeface="Georgia"/>
            </a:endParaRPr>
          </a:p>
        </p:txBody>
      </p:sp>
      <p:sp>
        <p:nvSpPr>
          <p:cNvPr id="55" name="Google Shape;55;p13"/>
          <p:cNvSpPr txBox="1"/>
          <p:nvPr>
            <p:ph idx="1" type="body"/>
          </p:nvPr>
        </p:nvSpPr>
        <p:spPr>
          <a:xfrm>
            <a:off x="311700" y="1762425"/>
            <a:ext cx="8520600" cy="331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741B47"/>
                </a:solidFill>
                <a:latin typeface="Georgia"/>
                <a:ea typeface="Georgia"/>
                <a:cs typeface="Georgia"/>
                <a:sym typeface="Georgia"/>
              </a:rPr>
              <a:t>A data analysis project by Christos Georgakakis</a:t>
            </a:r>
            <a:endParaRPr>
              <a:solidFill>
                <a:srgbClr val="741B47"/>
              </a:solidFill>
              <a:latin typeface="Georgia"/>
              <a:ea typeface="Georgia"/>
              <a:cs typeface="Georgia"/>
              <a:sym typeface="Georgia"/>
            </a:endParaRPr>
          </a:p>
          <a:p>
            <a:pPr indent="0" lvl="0" marL="0" rtl="0" algn="ctr">
              <a:spcBef>
                <a:spcPts val="1200"/>
              </a:spcBef>
              <a:spcAft>
                <a:spcPts val="0"/>
              </a:spcAft>
              <a:buNone/>
            </a:pPr>
            <a:r>
              <a:rPr lang="en">
                <a:solidFill>
                  <a:srgbClr val="741B47"/>
                </a:solidFill>
                <a:latin typeface="Georgia"/>
                <a:ea typeface="Georgia"/>
                <a:cs typeface="Georgia"/>
                <a:sym typeface="Georgia"/>
              </a:rPr>
              <a:t>based on freely available data </a:t>
            </a:r>
            <a:endParaRPr>
              <a:solidFill>
                <a:srgbClr val="741B47"/>
              </a:solidFill>
              <a:latin typeface="Georgia"/>
              <a:ea typeface="Georgia"/>
              <a:cs typeface="Georgia"/>
              <a:sym typeface="Georgia"/>
            </a:endParaRPr>
          </a:p>
          <a:p>
            <a:pPr indent="0" lvl="0" marL="0" rtl="0" algn="ctr">
              <a:spcBef>
                <a:spcPts val="1200"/>
              </a:spcBef>
              <a:spcAft>
                <a:spcPts val="0"/>
              </a:spcAft>
              <a:buNone/>
            </a:pPr>
            <a:r>
              <a:rPr lang="en">
                <a:solidFill>
                  <a:srgbClr val="741B47"/>
                </a:solidFill>
                <a:latin typeface="Georgia"/>
                <a:ea typeface="Georgia"/>
                <a:cs typeface="Georgia"/>
                <a:sym typeface="Georgia"/>
              </a:rPr>
              <a:t>uploaded by NocturneBear </a:t>
            </a:r>
            <a:endParaRPr>
              <a:solidFill>
                <a:srgbClr val="741B47"/>
              </a:solidFill>
              <a:latin typeface="Georgia"/>
              <a:ea typeface="Georgia"/>
              <a:cs typeface="Georgia"/>
              <a:sym typeface="Georgia"/>
            </a:endParaRPr>
          </a:p>
          <a:p>
            <a:pPr indent="0" lvl="0" marL="0" rtl="0" algn="ctr">
              <a:spcBef>
                <a:spcPts val="1200"/>
              </a:spcBef>
              <a:spcAft>
                <a:spcPts val="0"/>
              </a:spcAft>
              <a:buNone/>
            </a:pPr>
            <a:r>
              <a:rPr lang="en">
                <a:solidFill>
                  <a:srgbClr val="741B47"/>
                </a:solidFill>
                <a:latin typeface="Georgia"/>
                <a:ea typeface="Georgia"/>
                <a:cs typeface="Georgia"/>
                <a:sym typeface="Georgia"/>
              </a:rPr>
              <a:t>on </a:t>
            </a:r>
            <a:r>
              <a:rPr lang="en" u="sng">
                <a:solidFill>
                  <a:schemeClr val="hlink"/>
                </a:solidFill>
                <a:latin typeface="Georgia"/>
                <a:ea typeface="Georgia"/>
                <a:cs typeface="Georgia"/>
                <a:sym typeface="Georgia"/>
                <a:hlinkClick r:id="rId3"/>
              </a:rPr>
              <a:t>https://github.com/NocturneBear/NBA-Data-2010-2024</a:t>
            </a:r>
            <a:endParaRPr>
              <a:solidFill>
                <a:srgbClr val="741B47"/>
              </a:solidFill>
              <a:latin typeface="Georgia"/>
              <a:ea typeface="Georgia"/>
              <a:cs typeface="Georgia"/>
              <a:sym typeface="Georgia"/>
            </a:endParaRPr>
          </a:p>
          <a:p>
            <a:pPr indent="0" lvl="0" marL="0" rtl="0" algn="ctr">
              <a:spcBef>
                <a:spcPts val="1200"/>
              </a:spcBef>
              <a:spcAft>
                <a:spcPts val="0"/>
              </a:spcAft>
              <a:buNone/>
            </a:pPr>
            <a:r>
              <a:t/>
            </a:r>
            <a:endParaRPr>
              <a:solidFill>
                <a:srgbClr val="741B47"/>
              </a:solidFill>
              <a:latin typeface="Georgia"/>
              <a:ea typeface="Georgia"/>
              <a:cs typeface="Georgia"/>
              <a:sym typeface="Georgia"/>
            </a:endParaRPr>
          </a:p>
          <a:p>
            <a:pPr indent="0" lvl="0" marL="0" rtl="0" algn="ctr">
              <a:spcBef>
                <a:spcPts val="1200"/>
              </a:spcBef>
              <a:spcAft>
                <a:spcPts val="0"/>
              </a:spcAft>
              <a:buNone/>
            </a:pPr>
            <a:r>
              <a:t/>
            </a:r>
            <a:endParaRPr>
              <a:solidFill>
                <a:srgbClr val="741B47"/>
              </a:solidFill>
              <a:latin typeface="Georgia"/>
              <a:ea typeface="Georgia"/>
              <a:cs typeface="Georgia"/>
              <a:sym typeface="Georgia"/>
            </a:endParaRPr>
          </a:p>
          <a:p>
            <a:pPr indent="0" lvl="0" marL="0" rtl="0" algn="ctr">
              <a:spcBef>
                <a:spcPts val="1200"/>
              </a:spcBef>
              <a:spcAft>
                <a:spcPts val="1200"/>
              </a:spcAft>
              <a:buNone/>
            </a:pPr>
            <a:r>
              <a:rPr lang="en">
                <a:solidFill>
                  <a:srgbClr val="741B47"/>
                </a:solidFill>
                <a:latin typeface="Georgia"/>
                <a:ea typeface="Georgia"/>
                <a:cs typeface="Georgia"/>
                <a:sym typeface="Georgia"/>
              </a:rPr>
              <a:t>August, 2025  </a:t>
            </a:r>
            <a:endParaRPr>
              <a:solidFill>
                <a:srgbClr val="741B47"/>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title="attack_vs_defense playoffs.png"/>
          <p:cNvPicPr preferRelativeResize="0"/>
          <p:nvPr/>
        </p:nvPicPr>
        <p:blipFill>
          <a:blip r:embed="rId3">
            <a:alphaModFix/>
          </a:blip>
          <a:stretch>
            <a:fillRect/>
          </a:stretch>
        </p:blipFill>
        <p:spPr>
          <a:xfrm>
            <a:off x="0" y="0"/>
            <a:ext cx="929875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23" title="Chart"/>
          <p:cNvPicPr preferRelativeResize="0"/>
          <p:nvPr/>
        </p:nvPicPr>
        <p:blipFill>
          <a:blip r:embed="rId3">
            <a:alphaModFix/>
          </a:blip>
          <a:stretch>
            <a:fillRect/>
          </a:stretch>
        </p:blipFill>
        <p:spPr>
          <a:xfrm>
            <a:off x="0" y="0"/>
            <a:ext cx="9143997" cy="51435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4" title="Chart"/>
          <p:cNvPicPr preferRelativeResize="0"/>
          <p:nvPr/>
        </p:nvPicPr>
        <p:blipFill>
          <a:blip r:embed="rId3">
            <a:alphaModFix/>
          </a:blip>
          <a:stretch>
            <a:fillRect/>
          </a:stretch>
        </p:blipFill>
        <p:spPr>
          <a:xfrm>
            <a:off x="0" y="0"/>
            <a:ext cx="9144003" cy="5143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5" title="NBA Champions' Regular Season Average Stats Ranks from 2012-13 to 2023-24.png"/>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6" title="Chart"/>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7" title="Chart"/>
          <p:cNvPicPr preferRelativeResize="0"/>
          <p:nvPr/>
        </p:nvPicPr>
        <p:blipFill>
          <a:blip r:embed="rId3">
            <a:alphaModFix/>
          </a:blip>
          <a:stretch>
            <a:fillRect/>
          </a:stretch>
        </p:blipFill>
        <p:spPr>
          <a:xfrm>
            <a:off x="0" y="0"/>
            <a:ext cx="9144003"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8" title="Chart"/>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9" title="attack_vs_defense_regular season Tableu.pn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pic>
        <p:nvPicPr>
          <p:cNvPr id="144" name="Google Shape;144;p30" title="Chart"/>
          <p:cNvPicPr preferRelativeResize="0"/>
          <p:nvPr/>
        </p:nvPicPr>
        <p:blipFill>
          <a:blip r:embed="rId3">
            <a:alphaModFix/>
          </a:blip>
          <a:stretch>
            <a:fillRect/>
          </a:stretch>
        </p:blipFill>
        <p:spPr>
          <a:xfrm>
            <a:off x="0" y="0"/>
            <a:ext cx="9144003" cy="3362500"/>
          </a:xfrm>
          <a:prstGeom prst="rect">
            <a:avLst/>
          </a:prstGeom>
          <a:noFill/>
          <a:ln>
            <a:noFill/>
          </a:ln>
        </p:spPr>
      </p:pic>
      <p:pic>
        <p:nvPicPr>
          <p:cNvPr id="145" name="Google Shape;145;p30" title="Chart"/>
          <p:cNvPicPr preferRelativeResize="0"/>
          <p:nvPr/>
        </p:nvPicPr>
        <p:blipFill rotWithShape="1">
          <a:blip r:embed="rId4">
            <a:alphaModFix/>
          </a:blip>
          <a:srcRect b="0" l="6005" r="1888" t="24311"/>
          <a:stretch/>
        </p:blipFill>
        <p:spPr>
          <a:xfrm>
            <a:off x="0" y="3362500"/>
            <a:ext cx="7057526" cy="849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type="title"/>
          </p:nvPr>
        </p:nvSpPr>
        <p:spPr>
          <a:xfrm>
            <a:off x="215625" y="4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C1130"/>
                </a:solidFill>
                <a:latin typeface="EB Garamond SemiBold"/>
                <a:ea typeface="EB Garamond SemiBold"/>
                <a:cs typeface="EB Garamond SemiBold"/>
                <a:sym typeface="EB Garamond SemiBold"/>
              </a:rPr>
              <a:t>Key findings</a:t>
            </a:r>
            <a:endParaRPr>
              <a:solidFill>
                <a:srgbClr val="4C1130"/>
              </a:solidFill>
              <a:latin typeface="EB Garamond SemiBold"/>
              <a:ea typeface="EB Garamond SemiBold"/>
              <a:cs typeface="EB Garamond SemiBold"/>
              <a:sym typeface="EB Garamond SemiBold"/>
            </a:endParaRPr>
          </a:p>
        </p:txBody>
      </p:sp>
      <p:sp>
        <p:nvSpPr>
          <p:cNvPr id="151" name="Google Shape;151;p31"/>
          <p:cNvSpPr txBox="1"/>
          <p:nvPr>
            <p:ph idx="1" type="body"/>
          </p:nvPr>
        </p:nvSpPr>
        <p:spPr>
          <a:xfrm>
            <a:off x="163950" y="686875"/>
            <a:ext cx="8520600" cy="44937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From 2012–13 to 2023–24, the stat in which champions most often ranked at least 3rd among all playoff teams was 2-point field goal percentage (specifically 10 out of 12 seasons).</a:t>
            </a:r>
            <a:endParaRPr sz="1400">
              <a:solidFill>
                <a:srgbClr val="741B47"/>
              </a:solidFill>
              <a:latin typeface="Georgia"/>
              <a:ea typeface="Georgia"/>
              <a:cs typeface="Georgia"/>
              <a:sym typeface="Georgia"/>
            </a:endParaRPr>
          </a:p>
          <a:p>
            <a:pPr indent="0" lvl="0" marL="457200" rtl="0" algn="l">
              <a:spcBef>
                <a:spcPts val="1200"/>
              </a:spcBef>
              <a:spcAft>
                <a:spcPts val="0"/>
              </a:spcAft>
              <a:buNone/>
            </a:pPr>
            <a:r>
              <a:t/>
            </a:r>
            <a:endParaRPr sz="1400">
              <a:solidFill>
                <a:srgbClr val="741B47"/>
              </a:solidFill>
              <a:latin typeface="Georgia"/>
              <a:ea typeface="Georgia"/>
              <a:cs typeface="Georgia"/>
              <a:sym typeface="Georgia"/>
            </a:endParaRPr>
          </a:p>
          <a:p>
            <a:pPr indent="-317500" lvl="0" marL="457200" rtl="0" algn="l">
              <a:spcBef>
                <a:spcPts val="120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Champions were also ranked at least 3rd in assists in the playoffs 7 times (out of 12), at least 2nd 5 times, and 1st 3 times.</a:t>
            </a:r>
            <a:endParaRPr sz="1400">
              <a:solidFill>
                <a:srgbClr val="741B47"/>
              </a:solidFill>
              <a:latin typeface="Georgia"/>
              <a:ea typeface="Georgia"/>
              <a:cs typeface="Georgia"/>
              <a:sym typeface="Georgia"/>
            </a:endParaRPr>
          </a:p>
          <a:p>
            <a:pPr indent="0" lvl="0" marL="457200" rtl="0" algn="l">
              <a:spcBef>
                <a:spcPts val="1200"/>
              </a:spcBef>
              <a:spcAft>
                <a:spcPts val="0"/>
              </a:spcAft>
              <a:buNone/>
            </a:pPr>
            <a:r>
              <a:t/>
            </a:r>
            <a:endParaRPr sz="1400">
              <a:solidFill>
                <a:srgbClr val="741B47"/>
              </a:solidFill>
              <a:latin typeface="Georgia"/>
              <a:ea typeface="Georgia"/>
              <a:cs typeface="Georgia"/>
              <a:sym typeface="Georgia"/>
            </a:endParaRPr>
          </a:p>
          <a:p>
            <a:pPr indent="-317500" lvl="0" marL="457200" rtl="0" algn="l">
              <a:spcBef>
                <a:spcPts val="120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The stat in which champions were also most often ranked at least 3rd among all NBA teams in the regular season was again the 2-point field goal percentage (9 out of 12 times).</a:t>
            </a:r>
            <a:endParaRPr sz="1400">
              <a:solidFill>
                <a:srgbClr val="741B47"/>
              </a:solidFill>
              <a:latin typeface="Georgia"/>
              <a:ea typeface="Georgia"/>
              <a:cs typeface="Georgia"/>
              <a:sym typeface="Georgia"/>
            </a:endParaRPr>
          </a:p>
          <a:p>
            <a:pPr indent="0" lvl="0" marL="457200" rtl="0" algn="l">
              <a:spcBef>
                <a:spcPts val="1200"/>
              </a:spcBef>
              <a:spcAft>
                <a:spcPts val="0"/>
              </a:spcAft>
              <a:buNone/>
            </a:pPr>
            <a:r>
              <a:t/>
            </a:r>
            <a:endParaRPr sz="1400">
              <a:solidFill>
                <a:srgbClr val="741B47"/>
              </a:solidFill>
              <a:latin typeface="Georgia"/>
              <a:ea typeface="Georgia"/>
              <a:cs typeface="Georgia"/>
              <a:sym typeface="Georgia"/>
            </a:endParaRPr>
          </a:p>
          <a:p>
            <a:pPr indent="-317500" lvl="0" marL="457200" rtl="0" algn="l">
              <a:spcBef>
                <a:spcPts val="120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The champions’ average attack stats ranks were slightly but not significantly better than the average defense stats ranks both in the playoffs (5.46 vs 5.67) and in the regular season (9.10 vs 9.16)</a:t>
            </a:r>
            <a:endParaRPr sz="1400">
              <a:solidFill>
                <a:srgbClr val="741B47"/>
              </a:solidFill>
              <a:latin typeface="Georgia"/>
              <a:ea typeface="Georgia"/>
              <a:cs typeface="Georgia"/>
              <a:sym typeface="Georgia"/>
            </a:endParaRPr>
          </a:p>
          <a:p>
            <a:pPr indent="0" lvl="0" marL="457200" rtl="0" algn="l">
              <a:spcBef>
                <a:spcPts val="1200"/>
              </a:spcBef>
              <a:spcAft>
                <a:spcPts val="0"/>
              </a:spcAft>
              <a:buNone/>
            </a:pPr>
            <a:r>
              <a:t/>
            </a:r>
            <a:endParaRPr sz="1400">
              <a:solidFill>
                <a:srgbClr val="741B47"/>
              </a:solidFill>
              <a:latin typeface="Georgia"/>
              <a:ea typeface="Georgia"/>
              <a:cs typeface="Georgia"/>
              <a:sym typeface="Georgia"/>
            </a:endParaRPr>
          </a:p>
          <a:p>
            <a:pPr indent="-317500" lvl="0" marL="457200" rtl="0" algn="l">
              <a:spcBef>
                <a:spcPts val="120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There was minor difference between the champions’ average stats in the playoffs and the corresponding average stats in the regular seasons.</a:t>
            </a:r>
            <a:endParaRPr sz="1400">
              <a:solidFill>
                <a:srgbClr val="741B47"/>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56050" y="127250"/>
            <a:ext cx="274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C1130"/>
                </a:solidFill>
                <a:latin typeface="Georgia"/>
                <a:ea typeface="Georgia"/>
                <a:cs typeface="Georgia"/>
                <a:sym typeface="Georgia"/>
              </a:rPr>
              <a:t>Key questions</a:t>
            </a:r>
            <a:endParaRPr>
              <a:solidFill>
                <a:srgbClr val="4C1130"/>
              </a:solidFill>
              <a:latin typeface="Georgia"/>
              <a:ea typeface="Georgia"/>
              <a:cs typeface="Georgia"/>
              <a:sym typeface="Georgia"/>
            </a:endParaRPr>
          </a:p>
        </p:txBody>
      </p:sp>
      <p:sp>
        <p:nvSpPr>
          <p:cNvPr id="61" name="Google Shape;61;p14"/>
          <p:cNvSpPr txBox="1"/>
          <p:nvPr>
            <p:ph idx="1" type="body"/>
          </p:nvPr>
        </p:nvSpPr>
        <p:spPr>
          <a:xfrm>
            <a:off x="282125" y="699950"/>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What were the champions’ average stats </a:t>
            </a:r>
            <a:r>
              <a:rPr i="1" lang="en" sz="1400">
                <a:solidFill>
                  <a:srgbClr val="741B47"/>
                </a:solidFill>
                <a:latin typeface="Georgia"/>
                <a:ea typeface="Georgia"/>
                <a:cs typeface="Georgia"/>
                <a:sym typeface="Georgia"/>
              </a:rPr>
              <a:t>in the playoffs</a:t>
            </a:r>
            <a:r>
              <a:rPr lang="en" sz="1400">
                <a:solidFill>
                  <a:srgbClr val="741B47"/>
                </a:solidFill>
                <a:latin typeface="Georgia"/>
                <a:ea typeface="Georgia"/>
                <a:cs typeface="Georgia"/>
                <a:sym typeface="Georgia"/>
              </a:rPr>
              <a:t> from 2012-13 to 2023-24 ?</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What were the champions’ ranks with respect to each stat type </a:t>
            </a:r>
            <a:r>
              <a:rPr i="1" lang="en" sz="1400">
                <a:solidFill>
                  <a:srgbClr val="741B47"/>
                </a:solidFill>
                <a:latin typeface="Georgia"/>
                <a:ea typeface="Georgia"/>
                <a:cs typeface="Georgia"/>
                <a:sym typeface="Georgia"/>
              </a:rPr>
              <a:t>in the playoffs</a:t>
            </a:r>
            <a:r>
              <a:rPr lang="en" sz="1400">
                <a:solidFill>
                  <a:srgbClr val="741B47"/>
                </a:solidFill>
                <a:latin typeface="Georgia"/>
                <a:ea typeface="Georgia"/>
                <a:cs typeface="Georgia"/>
                <a:sym typeface="Georgia"/>
              </a:rPr>
              <a:t> from 2012-13 to 2023-24?</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How many times were champions ranked 1st or at least 2nd or at least 3rd, by stat type, </a:t>
            </a:r>
            <a:r>
              <a:rPr i="1" lang="en" sz="1400">
                <a:solidFill>
                  <a:srgbClr val="741B47"/>
                </a:solidFill>
                <a:latin typeface="Georgia"/>
                <a:ea typeface="Georgia"/>
                <a:cs typeface="Georgia"/>
                <a:sym typeface="Georgia"/>
              </a:rPr>
              <a:t>in the playoffs</a:t>
            </a:r>
            <a:r>
              <a:rPr lang="en" sz="1400">
                <a:solidFill>
                  <a:srgbClr val="741B47"/>
                </a:solidFill>
                <a:latin typeface="Georgia"/>
                <a:ea typeface="Georgia"/>
                <a:cs typeface="Georgia"/>
                <a:sym typeface="Georgia"/>
              </a:rPr>
              <a:t> from 2012-13 to 2023-24?  </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Were the champions’ offensive average stat ranks better than the defensive ones </a:t>
            </a:r>
            <a:r>
              <a:rPr i="1" lang="en" sz="1400">
                <a:solidFill>
                  <a:srgbClr val="741B47"/>
                </a:solidFill>
                <a:latin typeface="Georgia"/>
                <a:ea typeface="Georgia"/>
                <a:cs typeface="Georgia"/>
                <a:sym typeface="Georgia"/>
              </a:rPr>
              <a:t>in the playoffs</a:t>
            </a:r>
            <a:r>
              <a:rPr lang="en" sz="1400">
                <a:solidFill>
                  <a:srgbClr val="741B47"/>
                </a:solidFill>
                <a:latin typeface="Georgia"/>
                <a:ea typeface="Georgia"/>
                <a:cs typeface="Georgia"/>
                <a:sym typeface="Georgia"/>
              </a:rPr>
              <a:t> from 2012-13 to 2023-24?</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What were the champions’ average stats </a:t>
            </a:r>
            <a:r>
              <a:rPr i="1" lang="en" sz="1400">
                <a:solidFill>
                  <a:srgbClr val="741B47"/>
                </a:solidFill>
                <a:latin typeface="Georgia"/>
                <a:ea typeface="Georgia"/>
                <a:cs typeface="Georgia"/>
                <a:sym typeface="Georgia"/>
              </a:rPr>
              <a:t>in the regular season</a:t>
            </a:r>
            <a:r>
              <a:rPr lang="en" sz="1400">
                <a:solidFill>
                  <a:srgbClr val="741B47"/>
                </a:solidFill>
                <a:latin typeface="Georgia"/>
                <a:ea typeface="Georgia"/>
                <a:cs typeface="Georgia"/>
                <a:sym typeface="Georgia"/>
              </a:rPr>
              <a:t> from 2012-13 to 2023-24 ?</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What were the champions’ ranks with respect to each stat type </a:t>
            </a:r>
            <a:r>
              <a:rPr i="1" lang="en" sz="1400">
                <a:solidFill>
                  <a:srgbClr val="741B47"/>
                </a:solidFill>
                <a:latin typeface="Georgia"/>
                <a:ea typeface="Georgia"/>
                <a:cs typeface="Georgia"/>
                <a:sym typeface="Georgia"/>
              </a:rPr>
              <a:t>in the regular season</a:t>
            </a:r>
            <a:r>
              <a:rPr lang="en" sz="1400">
                <a:solidFill>
                  <a:srgbClr val="741B47"/>
                </a:solidFill>
                <a:latin typeface="Georgia"/>
                <a:ea typeface="Georgia"/>
                <a:cs typeface="Georgia"/>
                <a:sym typeface="Georgia"/>
              </a:rPr>
              <a:t> from 2012-13 to 2023-24?</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How many times were champions ranked 1st or at least 2nd or at least 3rd, by stat type, </a:t>
            </a:r>
            <a:r>
              <a:rPr i="1" lang="en" sz="1400">
                <a:solidFill>
                  <a:srgbClr val="741B47"/>
                </a:solidFill>
                <a:latin typeface="Georgia"/>
                <a:ea typeface="Georgia"/>
                <a:cs typeface="Georgia"/>
                <a:sym typeface="Georgia"/>
              </a:rPr>
              <a:t>in the regular season</a:t>
            </a:r>
            <a:r>
              <a:rPr lang="en" sz="1400">
                <a:solidFill>
                  <a:srgbClr val="741B47"/>
                </a:solidFill>
                <a:latin typeface="Georgia"/>
                <a:ea typeface="Georgia"/>
                <a:cs typeface="Georgia"/>
                <a:sym typeface="Georgia"/>
              </a:rPr>
              <a:t> from 2012-13 to 2023-24? </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Were the champions’ offensive average stat ranks better than the defensive ones </a:t>
            </a:r>
            <a:r>
              <a:rPr i="1" lang="en" sz="1400">
                <a:solidFill>
                  <a:srgbClr val="741B47"/>
                </a:solidFill>
                <a:latin typeface="Georgia"/>
                <a:ea typeface="Georgia"/>
                <a:cs typeface="Georgia"/>
                <a:sym typeface="Georgia"/>
              </a:rPr>
              <a:t>in the regular season</a:t>
            </a:r>
            <a:r>
              <a:rPr lang="en" sz="1400">
                <a:solidFill>
                  <a:srgbClr val="741B47"/>
                </a:solidFill>
                <a:latin typeface="Georgia"/>
                <a:ea typeface="Georgia"/>
                <a:cs typeface="Georgia"/>
                <a:sym typeface="Georgia"/>
              </a:rPr>
              <a:t> from 2012-13 to 2023-24?</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How did the champions’ stats </a:t>
            </a:r>
            <a:r>
              <a:rPr i="1" lang="en" sz="1400">
                <a:solidFill>
                  <a:srgbClr val="741B47"/>
                </a:solidFill>
                <a:latin typeface="Georgia"/>
                <a:ea typeface="Georgia"/>
                <a:cs typeface="Georgia"/>
                <a:sym typeface="Georgia"/>
              </a:rPr>
              <a:t>in the regular season</a:t>
            </a:r>
            <a:r>
              <a:rPr lang="en" sz="1400">
                <a:solidFill>
                  <a:srgbClr val="741B47"/>
                </a:solidFill>
                <a:latin typeface="Georgia"/>
                <a:ea typeface="Georgia"/>
                <a:cs typeface="Georgia"/>
                <a:sym typeface="Georgia"/>
              </a:rPr>
              <a:t> differ from their playoffs stats from 2012-13 to 2023-24?</a:t>
            </a:r>
            <a:endParaRPr sz="1400">
              <a:solidFill>
                <a:srgbClr val="741B47"/>
              </a:solidFill>
              <a:latin typeface="Georgia"/>
              <a:ea typeface="Georgia"/>
              <a:cs typeface="Georgia"/>
              <a:sym typeface="Georgia"/>
            </a:endParaRPr>
          </a:p>
          <a:p>
            <a:pPr indent="-317500" lvl="0" marL="457200" rtl="0" algn="l">
              <a:spcBef>
                <a:spcPts val="0"/>
              </a:spcBef>
              <a:spcAft>
                <a:spcPts val="0"/>
              </a:spcAft>
              <a:buClr>
                <a:srgbClr val="741B47"/>
              </a:buClr>
              <a:buSzPts val="1400"/>
              <a:buFont typeface="Georgia"/>
              <a:buChar char="-"/>
            </a:pPr>
            <a:r>
              <a:rPr lang="en" sz="1400">
                <a:solidFill>
                  <a:srgbClr val="741B47"/>
                </a:solidFill>
                <a:latin typeface="Georgia"/>
                <a:ea typeface="Georgia"/>
                <a:cs typeface="Georgia"/>
                <a:sym typeface="Georgia"/>
              </a:rPr>
              <a:t>Are there any basic insights emerging from these questions ?</a:t>
            </a:r>
            <a:endParaRPr sz="1400">
              <a:solidFill>
                <a:srgbClr val="741B47"/>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type="title"/>
          </p:nvPr>
        </p:nvSpPr>
        <p:spPr>
          <a:xfrm>
            <a:off x="252575" y="6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C1130"/>
                </a:solidFill>
                <a:latin typeface="Georgia"/>
                <a:ea typeface="Georgia"/>
                <a:cs typeface="Georgia"/>
                <a:sym typeface="Georgia"/>
              </a:rPr>
              <a:t>Key insights</a:t>
            </a:r>
            <a:endParaRPr>
              <a:solidFill>
                <a:srgbClr val="4C1130"/>
              </a:solidFill>
              <a:latin typeface="Georgia"/>
              <a:ea typeface="Georgia"/>
              <a:cs typeface="Georgia"/>
              <a:sym typeface="Georgia"/>
            </a:endParaRPr>
          </a:p>
        </p:txBody>
      </p:sp>
      <p:sp>
        <p:nvSpPr>
          <p:cNvPr id="157" name="Google Shape;157;p32"/>
          <p:cNvSpPr txBox="1"/>
          <p:nvPr>
            <p:ph idx="1" type="body"/>
          </p:nvPr>
        </p:nvSpPr>
        <p:spPr>
          <a:xfrm>
            <a:off x="252575" y="738650"/>
            <a:ext cx="8520600" cy="4308900"/>
          </a:xfrm>
          <a:prstGeom prst="rect">
            <a:avLst/>
          </a:prstGeom>
        </p:spPr>
        <p:txBody>
          <a:bodyPr anchorCtr="0" anchor="t" bIns="91425" lIns="91425" spcFirstLastPara="1" rIns="91425" wrap="square" tIns="91425">
            <a:noAutofit/>
          </a:bodyPr>
          <a:lstStyle/>
          <a:p>
            <a:pPr indent="-311150" lvl="0" marL="457200" rtl="0" algn="l">
              <a:lnSpc>
                <a:spcPct val="95000"/>
              </a:lnSpc>
              <a:spcBef>
                <a:spcPts val="0"/>
              </a:spcBef>
              <a:spcAft>
                <a:spcPts val="0"/>
              </a:spcAft>
              <a:buClr>
                <a:srgbClr val="741B47"/>
              </a:buClr>
              <a:buSzPts val="1300"/>
              <a:buFont typeface="Georgia"/>
              <a:buChar char="➢"/>
            </a:pPr>
            <a:r>
              <a:rPr lang="en" sz="1300">
                <a:solidFill>
                  <a:srgbClr val="741B47"/>
                </a:solidFill>
                <a:latin typeface="Georgia"/>
                <a:ea typeface="Georgia"/>
                <a:cs typeface="Georgia"/>
                <a:sym typeface="Georgia"/>
              </a:rPr>
              <a:t>NBA champions tend to shine in 2-points made percentage (54.7 % in the regular season and 53.9 % in the playoffs), very often being at least 3rd in this stat, both in the regular season (9 out of 12 seasons) and in the playoffs (10 out of 12 seasons). So, 2-points made percentage is highly associated with the ring pursuit.</a:t>
            </a:r>
            <a:endParaRPr sz="1300">
              <a:solidFill>
                <a:srgbClr val="741B47"/>
              </a:solidFill>
              <a:latin typeface="Georgia"/>
              <a:ea typeface="Georgia"/>
              <a:cs typeface="Georgia"/>
              <a:sym typeface="Georgia"/>
            </a:endParaRPr>
          </a:p>
          <a:p>
            <a:pPr indent="0" lvl="0" marL="0" rtl="0" algn="l">
              <a:lnSpc>
                <a:spcPct val="95000"/>
              </a:lnSpc>
              <a:spcBef>
                <a:spcPts val="1200"/>
              </a:spcBef>
              <a:spcAft>
                <a:spcPts val="0"/>
              </a:spcAft>
              <a:buNone/>
            </a:pPr>
            <a:r>
              <a:t/>
            </a:r>
            <a:endParaRPr sz="1300">
              <a:solidFill>
                <a:srgbClr val="741B47"/>
              </a:solidFill>
              <a:latin typeface="Georgia"/>
              <a:ea typeface="Georgia"/>
              <a:cs typeface="Georgia"/>
              <a:sym typeface="Georgia"/>
            </a:endParaRPr>
          </a:p>
          <a:p>
            <a:pPr indent="-311150" lvl="0" marL="457200" rtl="0" algn="l">
              <a:lnSpc>
                <a:spcPct val="95000"/>
              </a:lnSpc>
              <a:spcBef>
                <a:spcPts val="1200"/>
              </a:spcBef>
              <a:spcAft>
                <a:spcPts val="0"/>
              </a:spcAft>
              <a:buClr>
                <a:srgbClr val="741B47"/>
              </a:buClr>
              <a:buSzPts val="1300"/>
              <a:buFont typeface="Georgia"/>
              <a:buChar char="➢"/>
            </a:pPr>
            <a:r>
              <a:rPr lang="en" sz="1300">
                <a:solidFill>
                  <a:srgbClr val="741B47"/>
                </a:solidFill>
                <a:latin typeface="Georgia"/>
                <a:ea typeface="Georgia"/>
                <a:cs typeface="Georgia"/>
                <a:sym typeface="Georgia"/>
              </a:rPr>
              <a:t>Assists are also frequently associated with assisting the champions with approaching the ring (7 out of 12 times, the champions are ranked at least 3rd in assists)</a:t>
            </a:r>
            <a:endParaRPr sz="1300">
              <a:solidFill>
                <a:srgbClr val="741B47"/>
              </a:solidFill>
              <a:latin typeface="Georgia"/>
              <a:ea typeface="Georgia"/>
              <a:cs typeface="Georgia"/>
              <a:sym typeface="Georgia"/>
            </a:endParaRPr>
          </a:p>
          <a:p>
            <a:pPr indent="0" lvl="0" marL="457200" rtl="0" algn="l">
              <a:lnSpc>
                <a:spcPct val="95000"/>
              </a:lnSpc>
              <a:spcBef>
                <a:spcPts val="1200"/>
              </a:spcBef>
              <a:spcAft>
                <a:spcPts val="0"/>
              </a:spcAft>
              <a:buNone/>
            </a:pPr>
            <a:r>
              <a:t/>
            </a:r>
            <a:endParaRPr sz="1300">
              <a:solidFill>
                <a:srgbClr val="741B47"/>
              </a:solidFill>
              <a:latin typeface="Georgia"/>
              <a:ea typeface="Georgia"/>
              <a:cs typeface="Georgia"/>
              <a:sym typeface="Georgia"/>
            </a:endParaRPr>
          </a:p>
          <a:p>
            <a:pPr indent="-311150" lvl="0" marL="457200" rtl="0" algn="l">
              <a:lnSpc>
                <a:spcPct val="95000"/>
              </a:lnSpc>
              <a:spcBef>
                <a:spcPts val="1200"/>
              </a:spcBef>
              <a:spcAft>
                <a:spcPts val="0"/>
              </a:spcAft>
              <a:buClr>
                <a:srgbClr val="741B47"/>
              </a:buClr>
              <a:buSzPts val="1300"/>
              <a:buFont typeface="Georgia"/>
              <a:buChar char="➢"/>
            </a:pPr>
            <a:r>
              <a:rPr lang="en" sz="1300">
                <a:solidFill>
                  <a:srgbClr val="741B47"/>
                </a:solidFill>
                <a:latin typeface="Georgia"/>
                <a:ea typeface="Georgia"/>
                <a:cs typeface="Georgia"/>
                <a:sym typeface="Georgia"/>
              </a:rPr>
              <a:t>Champions’ average attack stats ranks are only slightly better than their average defense stats ranks, in both the playoffs (where the champions are ranked in both attack and defense approximately 5th) and the regular season (where the champions are ranked approximately 9th). This means real champions do not normally </a:t>
            </a:r>
            <a:r>
              <a:rPr lang="en" sz="1300">
                <a:solidFill>
                  <a:srgbClr val="741B47"/>
                </a:solidFill>
                <a:latin typeface="Georgia"/>
                <a:ea typeface="Georgia"/>
                <a:cs typeface="Georgia"/>
                <a:sym typeface="Georgia"/>
              </a:rPr>
              <a:t>prioriti</a:t>
            </a:r>
            <a:r>
              <a:rPr lang="en" sz="1300">
                <a:solidFill>
                  <a:srgbClr val="741B47"/>
                </a:solidFill>
                <a:latin typeface="Georgia"/>
                <a:ea typeface="Georgia"/>
                <a:cs typeface="Georgia"/>
                <a:sym typeface="Georgia"/>
              </a:rPr>
              <a:t>ze attack over defense.</a:t>
            </a:r>
            <a:endParaRPr sz="1300">
              <a:solidFill>
                <a:srgbClr val="741B47"/>
              </a:solidFill>
              <a:latin typeface="Georgia"/>
              <a:ea typeface="Georgia"/>
              <a:cs typeface="Georgia"/>
              <a:sym typeface="Georgia"/>
            </a:endParaRPr>
          </a:p>
          <a:p>
            <a:pPr indent="0" lvl="0" marL="457200" rtl="0" algn="l">
              <a:lnSpc>
                <a:spcPct val="95000"/>
              </a:lnSpc>
              <a:spcBef>
                <a:spcPts val="1200"/>
              </a:spcBef>
              <a:spcAft>
                <a:spcPts val="0"/>
              </a:spcAft>
              <a:buNone/>
            </a:pPr>
            <a:r>
              <a:t/>
            </a:r>
            <a:endParaRPr sz="1300">
              <a:solidFill>
                <a:srgbClr val="741B47"/>
              </a:solidFill>
              <a:latin typeface="Georgia"/>
              <a:ea typeface="Georgia"/>
              <a:cs typeface="Georgia"/>
              <a:sym typeface="Georgia"/>
            </a:endParaRPr>
          </a:p>
          <a:p>
            <a:pPr indent="-311150" lvl="0" marL="457200" rtl="0" algn="l">
              <a:lnSpc>
                <a:spcPct val="95000"/>
              </a:lnSpc>
              <a:spcBef>
                <a:spcPts val="1200"/>
              </a:spcBef>
              <a:spcAft>
                <a:spcPts val="0"/>
              </a:spcAft>
              <a:buClr>
                <a:srgbClr val="741B47"/>
              </a:buClr>
              <a:buSzPts val="1300"/>
              <a:buFont typeface="Georgia"/>
              <a:buChar char="➢"/>
            </a:pPr>
            <a:r>
              <a:rPr lang="en" sz="1300">
                <a:solidFill>
                  <a:srgbClr val="741B47"/>
                </a:solidFill>
                <a:latin typeface="Georgia"/>
                <a:ea typeface="Georgia"/>
                <a:cs typeface="Georgia"/>
                <a:sym typeface="Georgia"/>
              </a:rPr>
              <a:t>There is only a small difference of the champions’ average stats in the regular season from their stats in the playoffs, where they are slightly lower given the more intense competition at the final stage towards the title. This means that champions stay typically consistent from the regular season to the playoffs and that domination does not emerge as a firework only in the playoff stage, but it is rather built throughout the whole regular season.</a:t>
            </a:r>
            <a:endParaRPr sz="1300">
              <a:solidFill>
                <a:srgbClr val="741B47"/>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C1130"/>
                </a:solidFill>
                <a:latin typeface="Georgia"/>
                <a:ea typeface="Georgia"/>
                <a:cs typeface="Georgia"/>
                <a:sym typeface="Georgia"/>
              </a:rPr>
              <a:t>Further research recommendations</a:t>
            </a:r>
            <a:endParaRPr>
              <a:solidFill>
                <a:srgbClr val="4C1130"/>
              </a:solidFill>
              <a:latin typeface="Georgia"/>
              <a:ea typeface="Georgia"/>
              <a:cs typeface="Georgia"/>
              <a:sym typeface="Georgia"/>
            </a:endParaRPr>
          </a:p>
        </p:txBody>
      </p:sp>
      <p:sp>
        <p:nvSpPr>
          <p:cNvPr id="163" name="Google Shape;16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C343D"/>
              </a:buClr>
              <a:buSzPts val="1700"/>
              <a:buFont typeface="Georgia"/>
              <a:buChar char="-"/>
            </a:pPr>
            <a:r>
              <a:rPr lang="en" sz="1700">
                <a:solidFill>
                  <a:srgbClr val="0C343D"/>
                </a:solidFill>
                <a:latin typeface="Georgia"/>
                <a:ea typeface="Georgia"/>
                <a:cs typeface="Georgia"/>
                <a:sym typeface="Georgia"/>
              </a:rPr>
              <a:t>Collect data from previous seasons and see whether the insights and findings about the last 12 seasons are confirmed or falsified by the expanded dataset.</a:t>
            </a:r>
            <a:endParaRPr sz="1700">
              <a:solidFill>
                <a:srgbClr val="0C343D"/>
              </a:solidFill>
              <a:latin typeface="Georgia"/>
              <a:ea typeface="Georgia"/>
              <a:cs typeface="Georgia"/>
              <a:sym typeface="Georgia"/>
            </a:endParaRPr>
          </a:p>
          <a:p>
            <a:pPr indent="-336550" lvl="0" marL="457200" rtl="0" algn="l">
              <a:spcBef>
                <a:spcPts val="0"/>
              </a:spcBef>
              <a:spcAft>
                <a:spcPts val="0"/>
              </a:spcAft>
              <a:buClr>
                <a:srgbClr val="0C343D"/>
              </a:buClr>
              <a:buSzPts val="1700"/>
              <a:buFont typeface="Georgia"/>
              <a:buChar char="-"/>
            </a:pPr>
            <a:r>
              <a:rPr lang="en" sz="1700">
                <a:solidFill>
                  <a:srgbClr val="0C343D"/>
                </a:solidFill>
                <a:latin typeface="Georgia"/>
                <a:ea typeface="Georgia"/>
                <a:cs typeface="Georgia"/>
                <a:sym typeface="Georgia"/>
              </a:rPr>
              <a:t>Check whether there are any (groups of) playoffs stats that sufficiently together ensure getting the ring, and with respect to which champions outperform the other title contenders.</a:t>
            </a:r>
            <a:endParaRPr sz="1700">
              <a:solidFill>
                <a:srgbClr val="0C343D"/>
              </a:solidFill>
              <a:latin typeface="Georgia"/>
              <a:ea typeface="Georgia"/>
              <a:cs typeface="Georgia"/>
              <a:sym typeface="Georgia"/>
            </a:endParaRPr>
          </a:p>
          <a:p>
            <a:pPr indent="-336550" lvl="0" marL="457200" rtl="0" algn="l">
              <a:spcBef>
                <a:spcPts val="0"/>
              </a:spcBef>
              <a:spcAft>
                <a:spcPts val="0"/>
              </a:spcAft>
              <a:buClr>
                <a:srgbClr val="0C343D"/>
              </a:buClr>
              <a:buSzPts val="1700"/>
              <a:buFont typeface="Georgia"/>
              <a:buChar char="-"/>
            </a:pPr>
            <a:r>
              <a:rPr lang="en" sz="1700">
                <a:solidFill>
                  <a:srgbClr val="0C343D"/>
                </a:solidFill>
                <a:latin typeface="Georgia"/>
                <a:ea typeface="Georgia"/>
                <a:cs typeface="Georgia"/>
                <a:sym typeface="Georgia"/>
              </a:rPr>
              <a:t>Experimenting with </a:t>
            </a:r>
            <a:r>
              <a:rPr lang="en" sz="1700">
                <a:solidFill>
                  <a:srgbClr val="0C343D"/>
                </a:solidFill>
                <a:latin typeface="Georgia"/>
                <a:ea typeface="Georgia"/>
                <a:cs typeface="Georgia"/>
                <a:sym typeface="Georgia"/>
              </a:rPr>
              <a:t>removing</a:t>
            </a:r>
            <a:r>
              <a:rPr lang="en" sz="1700">
                <a:solidFill>
                  <a:srgbClr val="0C343D"/>
                </a:solidFill>
                <a:latin typeface="Georgia"/>
                <a:ea typeface="Georgia"/>
                <a:cs typeface="Georgia"/>
                <a:sym typeface="Georgia"/>
              </a:rPr>
              <a:t> from the analysis seasons where the champions were ranked high with respect to many stat types, or seasons where the champions were not ranked high in many stat types.  </a:t>
            </a:r>
            <a:endParaRPr sz="1700">
              <a:solidFill>
                <a:srgbClr val="0C343D"/>
              </a:solidFill>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b="1" sz="2400">
              <a:solidFill>
                <a:srgbClr val="351C75"/>
              </a:solidFill>
            </a:endParaRPr>
          </a:p>
          <a:p>
            <a:pPr indent="0" lvl="0" marL="0" rtl="0" algn="ctr">
              <a:spcBef>
                <a:spcPts val="1200"/>
              </a:spcBef>
              <a:spcAft>
                <a:spcPts val="0"/>
              </a:spcAft>
              <a:buNone/>
            </a:pPr>
            <a:r>
              <a:t/>
            </a:r>
            <a:endParaRPr b="1" sz="2400">
              <a:solidFill>
                <a:srgbClr val="351C75"/>
              </a:solidFill>
            </a:endParaRPr>
          </a:p>
          <a:p>
            <a:pPr indent="457200" lvl="0" marL="1371600" rtl="0" algn="l">
              <a:spcBef>
                <a:spcPts val="1200"/>
              </a:spcBef>
              <a:spcAft>
                <a:spcPts val="1200"/>
              </a:spcAft>
              <a:buNone/>
            </a:pPr>
            <a:r>
              <a:rPr b="1" lang="en" sz="2400">
                <a:solidFill>
                  <a:srgbClr val="741B47"/>
                </a:solidFill>
              </a:rPr>
              <a:t>Many thanks for your attention!</a:t>
            </a:r>
            <a:endParaRPr b="1" sz="2400">
              <a:solidFill>
                <a:srgbClr val="741B47"/>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00">
                <a:solidFill>
                  <a:srgbClr val="4C1130"/>
                </a:solidFill>
                <a:latin typeface="Georgia"/>
                <a:ea typeface="Georgia"/>
                <a:cs typeface="Georgia"/>
                <a:sym typeface="Georgia"/>
              </a:rPr>
              <a:t>Method and tools used</a:t>
            </a:r>
            <a:endParaRPr sz="2500">
              <a:solidFill>
                <a:srgbClr val="4C1130"/>
              </a:solidFill>
              <a:latin typeface="Georgia"/>
              <a:ea typeface="Georgia"/>
              <a:cs typeface="Georgia"/>
              <a:sym typeface="Georgia"/>
            </a:endParaRPr>
          </a:p>
        </p:txBody>
      </p:sp>
      <p:sp>
        <p:nvSpPr>
          <p:cNvPr id="67" name="Google Shape;67;p15"/>
          <p:cNvSpPr txBox="1"/>
          <p:nvPr>
            <p:ph idx="1" type="body"/>
          </p:nvPr>
        </p:nvSpPr>
        <p:spPr>
          <a:xfrm>
            <a:off x="311700" y="15367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Importing data to MySQL</a:t>
            </a:r>
            <a:endParaRPr>
              <a:solidFill>
                <a:srgbClr val="741B47"/>
              </a:solidFill>
              <a:latin typeface="Georgia"/>
              <a:ea typeface="Georgia"/>
              <a:cs typeface="Georgia"/>
              <a:sym typeface="Georgia"/>
            </a:endParaRPr>
          </a:p>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SQL query based cleaning, processing and analysis</a:t>
            </a:r>
            <a:endParaRPr>
              <a:solidFill>
                <a:srgbClr val="741B47"/>
              </a:solidFill>
              <a:latin typeface="Georgia"/>
              <a:ea typeface="Georgia"/>
              <a:cs typeface="Georgia"/>
              <a:sym typeface="Georgia"/>
            </a:endParaRPr>
          </a:p>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Exporting data to spreadsheets and reimporting them to MySQL or Google Sheets</a:t>
            </a:r>
            <a:endParaRPr>
              <a:solidFill>
                <a:srgbClr val="741B47"/>
              </a:solidFill>
              <a:latin typeface="Georgia"/>
              <a:ea typeface="Georgia"/>
              <a:cs typeface="Georgia"/>
              <a:sym typeface="Georgia"/>
            </a:endParaRPr>
          </a:p>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Google Sheets cleaning, processing and visualizations</a:t>
            </a:r>
            <a:endParaRPr>
              <a:solidFill>
                <a:srgbClr val="741B47"/>
              </a:solidFill>
              <a:latin typeface="Georgia"/>
              <a:ea typeface="Georgia"/>
              <a:cs typeface="Georgia"/>
              <a:sym typeface="Georgia"/>
            </a:endParaRPr>
          </a:p>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Tableu Public visualizations</a:t>
            </a:r>
            <a:endParaRPr>
              <a:solidFill>
                <a:srgbClr val="741B47"/>
              </a:solidFill>
              <a:latin typeface="Georgia"/>
              <a:ea typeface="Georgia"/>
              <a:cs typeface="Georgia"/>
              <a:sym typeface="Georgia"/>
            </a:endParaRPr>
          </a:p>
          <a:p>
            <a:pPr indent="-342900" lvl="0" marL="457200" rtl="0" algn="l">
              <a:spcBef>
                <a:spcPts val="0"/>
              </a:spcBef>
              <a:spcAft>
                <a:spcPts val="0"/>
              </a:spcAft>
              <a:buClr>
                <a:srgbClr val="741B47"/>
              </a:buClr>
              <a:buSzPts val="1800"/>
              <a:buFont typeface="Georgia"/>
              <a:buChar char="●"/>
            </a:pPr>
            <a:r>
              <a:rPr lang="en">
                <a:solidFill>
                  <a:srgbClr val="741B47"/>
                </a:solidFill>
                <a:latin typeface="Georgia"/>
                <a:ea typeface="Georgia"/>
                <a:cs typeface="Georgia"/>
                <a:sym typeface="Georgia"/>
              </a:rPr>
              <a:t>Google Slides presentation  </a:t>
            </a:r>
            <a:endParaRPr>
              <a:solidFill>
                <a:srgbClr val="741B47"/>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title="Chart"/>
          <p:cNvPicPr preferRelativeResize="0"/>
          <p:nvPr/>
        </p:nvPicPr>
        <p:blipFill>
          <a:blip r:embed="rId3">
            <a:alphaModFix/>
          </a:blip>
          <a:stretch>
            <a:fillRect/>
          </a:stretch>
        </p:blipFill>
        <p:spPr>
          <a:xfrm>
            <a:off x="0" y="0"/>
            <a:ext cx="9144003"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Chart"/>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8" title="NBA Champions' Playoffs Average Stats Ranks from 2012-13 to 2023-24.png"/>
          <p:cNvPicPr preferRelativeResize="0"/>
          <p:nvPr/>
        </p:nvPicPr>
        <p:blipFill>
          <a:blip r:embed="rId3">
            <a:alphaModFix/>
          </a:blip>
          <a:stretch>
            <a:fillRect/>
          </a:stretch>
        </p:blipFill>
        <p:spPr>
          <a:xfrm>
            <a:off x="0" y="0"/>
            <a:ext cx="9143998"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pic>
        <p:nvPicPr>
          <p:cNvPr id="89" name="Google Shape;89;p19" title="Chart"/>
          <p:cNvPicPr preferRelativeResize="0"/>
          <p:nvPr/>
        </p:nvPicPr>
        <p:blipFill>
          <a:blip r:embed="rId3">
            <a:alphaModFix/>
          </a:blip>
          <a:stretch>
            <a:fillRect/>
          </a:stretch>
        </p:blipFill>
        <p:spPr>
          <a:xfrm>
            <a:off x="0" y="0"/>
            <a:ext cx="9144000"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20" title="Chart"/>
          <p:cNvPicPr preferRelativeResize="0"/>
          <p:nvPr/>
        </p:nvPicPr>
        <p:blipFill>
          <a:blip r:embed="rId3">
            <a:alphaModFix/>
          </a:blip>
          <a:stretch>
            <a:fillRect/>
          </a:stretch>
        </p:blipFill>
        <p:spPr>
          <a:xfrm>
            <a:off x="0" y="0"/>
            <a:ext cx="9144002"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21" title="Chart"/>
          <p:cNvPicPr preferRelativeResize="0"/>
          <p:nvPr/>
        </p:nvPicPr>
        <p:blipFill>
          <a:blip r:embed="rId3">
            <a:alphaModFix/>
          </a:blip>
          <a:stretch>
            <a:fillRect/>
          </a:stretch>
        </p:blipFill>
        <p:spPr>
          <a:xfrm>
            <a:off x="0" y="0"/>
            <a:ext cx="9143998"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