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70" r:id="rId3"/>
    <p:sldId id="257" r:id="rId4"/>
    <p:sldId id="258" r:id="rId5"/>
    <p:sldId id="259" r:id="rId6"/>
    <p:sldId id="260" r:id="rId7"/>
    <p:sldId id="261" r:id="rId8"/>
    <p:sldId id="269" r:id="rId9"/>
    <p:sldId id="268" r:id="rId10"/>
    <p:sldId id="262" r:id="rId11"/>
    <p:sldId id="263" r:id="rId12"/>
    <p:sldId id="264" r:id="rId13"/>
    <p:sldId id="265" r:id="rId14"/>
  </p:sldIdLst>
  <p:sldSz cx="9144000" cy="6858000" type="screen4x3"/>
  <p:notesSz cx="6858000" cy="10059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0B1E-8D66-46AF-820E-D1A45E69E0B3}" type="datetimeFigureOut">
              <a:rPr lang="en-US" smtClean="0"/>
              <a:t>27-Sep-14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57300"/>
            <a:ext cx="4527550" cy="3395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841875"/>
            <a:ext cx="5486400" cy="3960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5163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55163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0B698-8F5A-4331-B351-1A83FEA8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B698-8F5A-4331-B351-1A83FEA84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5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0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3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3423-15D7-49DE-843C-7DD439576275}" type="datetimeFigureOut">
              <a:rPr lang="en-IN" smtClean="0"/>
              <a:t>27-09-2014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7F89-B82C-42B8-8DDD-5878283F1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8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rrksinghindia@live.i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424936" cy="403244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Hip &amp; Knee replacement packages</a:t>
            </a:r>
            <a:endParaRPr lang="en-I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32" y="116632"/>
            <a:ext cx="8781664" cy="1067544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Economy Package for Cemented 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ip Replacement</a:t>
            </a:r>
            <a:r>
              <a:rPr lang="en-IN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IN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(A)GENERAL- RS. 145000 (B) CUBICAL- Rs. 150000/-                                (C) TWIN- Rs. 158000/-  (D)COMFY RS. 164000/-</a:t>
            </a:r>
            <a:endParaRPr lang="en-I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1340768"/>
            <a:ext cx="5904656" cy="518457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emented Cobalt Chrome on second Generation poly Implant Material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Muscle Sparing Surgical Technique.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MIS Surgical Approach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&amp; Surgery Allows limited Range of movements. (Squatting &amp; sitting on ground to be avoided)</a:t>
            </a:r>
            <a:endParaRPr lang="en-US" sz="11200" b="1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Approved by CGHS/ECHS, Insurance &amp; </a:t>
            </a:r>
            <a:r>
              <a:rPr lang="en-US" sz="112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 Beneficiary Institutions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cost is mentioned above</a:t>
            </a:r>
          </a:p>
          <a:p>
            <a:pPr algn="l"/>
            <a:endParaRPr lang="en-US" sz="9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its complications.”   </a:t>
            </a:r>
            <a:endParaRPr lang="en-US" sz="72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2" y="1412776"/>
            <a:ext cx="2700264" cy="238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www.northwalesandshropshireorthopaedics.co.uk/images/cemented_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2" y="3910014"/>
            <a:ext cx="2666354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229600" cy="1213842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tandard Package for Cement less 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ip 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eplacement </a:t>
            </a:r>
            <a:b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CUBICAL-Rs. 220000/- (B) TWIN- Rs. 225000/- (C) COMFY –RS. 232000/- </a:t>
            </a:r>
            <a:br>
              <a:rPr lang="en-IN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(D) ELITE-  Rs. 240000/-</a:t>
            </a:r>
            <a:endParaRPr lang="en-IN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1340768"/>
            <a:ext cx="5904656" cy="518457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Un-cemented Implant Material</a:t>
            </a:r>
          </a:p>
          <a:p>
            <a:pPr algn="l"/>
            <a:endParaRPr lang="en-US" sz="11200" b="1" u="sng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Muscle Sparing Surgical Technique.</a:t>
            </a:r>
          </a:p>
          <a:p>
            <a:pPr algn="l"/>
            <a:endParaRPr lang="en-US" sz="11200" b="1" u="sng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MIS Surgical Approach</a:t>
            </a:r>
          </a:p>
          <a:p>
            <a:pPr algn="l"/>
            <a:endParaRPr lang="en-US" sz="11200" b="1" u="sng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&amp; Surgery Allows Full Range of movements</a:t>
            </a:r>
            <a:endParaRPr lang="en-US" sz="11200" b="1" u="sng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11200" b="1" u="sng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Approved by Insurance &amp; other Beneficiary</a:t>
            </a:r>
            <a:r>
              <a:rPr lang="en-US" sz="11200" b="1" u="sng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Institutions. .(Not payable by CGHS/ECHS etc</a:t>
            </a: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.)</a:t>
            </a:r>
          </a:p>
          <a:p>
            <a:pPr algn="l"/>
            <a:endParaRPr lang="en-US" sz="11200" b="1" u="sng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cost is</a:t>
            </a:r>
            <a:endParaRPr lang="en-US" sz="112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mentioned above.</a:t>
            </a:r>
            <a:endParaRPr lang="en-US" sz="7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9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its complications.”   </a:t>
            </a:r>
            <a:endParaRPr lang="en-US" sz="72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 descr="ML_Taper_with_Kinectiv_Hip_No_Impingement_Larg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332509" cy="215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MIS HI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6728"/>
            <a:ext cx="2332509" cy="163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MIS Hip2"/>
          <p:cNvPicPr>
            <a:picLocks noChangeAspect="1" noChangeArrowheads="1"/>
          </p:cNvPicPr>
          <p:nvPr/>
        </p:nvPicPr>
        <p:blipFill>
          <a:blip r:embed="rId4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20781"/>
            <a:ext cx="2332509" cy="156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27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067544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Deluxe Package for cement less </a:t>
            </a:r>
            <a:r>
              <a:rPr lang="en-IN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Oxinium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Hip 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eplacement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ELITE- Rs.265000/-                  (B) MAJESTY- </a:t>
            </a:r>
            <a:r>
              <a:rPr lang="en-IN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Rs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285000/-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1340768"/>
            <a:ext cx="5904656" cy="518457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Un-cemented </a:t>
            </a:r>
            <a:r>
              <a:rPr lang="en-US" sz="9600" b="1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Oxinium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on Cross poly Implant Material, or Ceramic on Cross-poly</a:t>
            </a:r>
            <a:r>
              <a:rPr 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Muscle Sparing Surgical Technique.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MIS Surgical Approach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&amp; Surgery Allows Full Range of movements</a:t>
            </a:r>
            <a:endParaRPr lang="en-US" sz="9600" b="1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Approved by Insurance &amp; 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 Beneficiary Institutions.(Not payable by CGHS/ECHS etc.)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cost is</a:t>
            </a:r>
            <a:r>
              <a:rPr 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sz="9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mentioned above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80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8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its complications.”   </a:t>
            </a:r>
            <a:endParaRPr lang="en-US" sz="80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oxinium.co.uk/patients/images/img_hip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7" y="1268760"/>
            <a:ext cx="2112603" cy="1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1" y="2996952"/>
            <a:ext cx="2071389" cy="174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Standard versus Advanced Bear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4" y="4437112"/>
            <a:ext cx="280097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06754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Super Deluxe Package for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ement less Ceramic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ip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eplacement </a:t>
            </a:r>
            <a:r>
              <a:rPr lang="en-I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(Rs. 318000/-)</a:t>
            </a:r>
            <a:endParaRPr lang="en-I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872" y="1340767"/>
            <a:ext cx="5724128" cy="5363295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Un-cemented Ceramic on ceramic Implant Material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Muscle Sparing Surgical Technique.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MIS Surgical Approach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&amp; Surgery Allows Full Range of movements</a:t>
            </a:r>
            <a:endParaRPr lang="en-US" sz="11200" b="1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Approved by Insurance &amp; </a:t>
            </a:r>
            <a:r>
              <a:rPr lang="en-US" sz="112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 Beneficiary Institutions. (Not payable by CGHS/ECHS etc.)</a:t>
            </a:r>
          </a:p>
          <a:p>
            <a:pPr algn="l"/>
            <a:endParaRPr lang="en-US" sz="11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cost Rs.290000/-</a:t>
            </a:r>
          </a:p>
          <a:p>
            <a:pPr algn="l"/>
            <a:endParaRPr lang="en-US" sz="9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Diabetes,Heart, Lung, Liver, kidney or its complications.”   </a:t>
            </a:r>
            <a:endParaRPr lang="en-US" sz="72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9" name="Picture 5" descr="Standard versus Advanced Bear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8" y="4437112"/>
            <a:ext cx="302042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52" y="2865487"/>
            <a:ext cx="17764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t0.gstatic.com/images?q=tbn:ANd9GcTHQcEpPbMj2B9DJvGRvCh4g_lfhCC4kDiwzbH2aSWcVdgmsf3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9" y="1305852"/>
            <a:ext cx="3020425" cy="15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0.gstatic.com/images?q=tbn:ANd9GcST_yLyjDYihegERv4lKTPaEmVtKp5cpjPxWcc2OLFjGlxNdgHtb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9" y="2876642"/>
            <a:ext cx="1254617" cy="15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495847" y="3284984"/>
            <a:ext cx="5540650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36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Muscle Cutting </a:t>
            </a:r>
          </a:p>
          <a:p>
            <a:pPr>
              <a:buFont typeface="Wingdings" pitchFamily="2" charset="2"/>
              <a:buChar char="q"/>
            </a:pPr>
            <a:r>
              <a:rPr lang="en-IN" sz="36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Error </a:t>
            </a:r>
            <a:r>
              <a:rPr lang="en-IN" sz="3600" b="1" dirty="0" smtClean="0">
                <a:solidFill>
                  <a:srgbClr val="913533"/>
                </a:solidFill>
              </a:rPr>
              <a:t> </a:t>
            </a:r>
            <a:r>
              <a:rPr lang="en-IN" sz="36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</a:t>
            </a:r>
            <a:r>
              <a:rPr lang="en-IN" sz="3600" b="1" dirty="0" smtClean="0">
                <a:solidFill>
                  <a:srgbClr val="913533"/>
                </a:solidFill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IN" sz="36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Friction </a:t>
            </a:r>
            <a:r>
              <a:rPr lang="en-IN" sz="3600" b="1" dirty="0" smtClean="0">
                <a:solidFill>
                  <a:srgbClr val="913533"/>
                </a:solidFill>
              </a:rPr>
              <a:t> </a:t>
            </a:r>
            <a:r>
              <a:rPr lang="en-IN" sz="36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Implant</a:t>
            </a:r>
          </a:p>
          <a:p>
            <a:pPr>
              <a:buFont typeface="Wingdings" pitchFamily="2" charset="2"/>
              <a:buChar char="q"/>
            </a:pPr>
            <a:r>
              <a:rPr lang="en-IN" sz="3600" b="1" u="sng" dirty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Loss of Movement</a:t>
            </a:r>
          </a:p>
          <a:p>
            <a:pPr>
              <a:buFont typeface="Wingdings" pitchFamily="2" charset="2"/>
              <a:buChar char="q"/>
            </a:pPr>
            <a:r>
              <a:rPr lang="en-IN" sz="36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Error Balancing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833" y="2024841"/>
            <a:ext cx="23470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 smtClean="0">
                <a:ln w="11430"/>
                <a:solidFill>
                  <a:srgbClr val="9135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HIP</a:t>
            </a:r>
            <a:endParaRPr lang="en-US" sz="8800" b="1" cap="none" spc="50" dirty="0">
              <a:ln w="11430"/>
              <a:solidFill>
                <a:srgbClr val="9135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959" y="4142690"/>
            <a:ext cx="26709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50" dirty="0" smtClean="0">
                <a:ln w="11430"/>
                <a:solidFill>
                  <a:srgbClr val="9135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KNEE</a:t>
            </a:r>
            <a:endParaRPr lang="en-US" sz="8800" b="1" spc="50" dirty="0">
              <a:ln w="11430"/>
              <a:solidFill>
                <a:srgbClr val="9135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613" y="3471391"/>
            <a:ext cx="26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REPLACEMENT</a:t>
            </a:r>
            <a:endParaRPr lang="en-IN" sz="2400" b="1" dirty="0">
              <a:solidFill>
                <a:srgbClr val="9135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604" y="5589240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REPLACEMENT</a:t>
            </a:r>
            <a:endParaRPr lang="en-IN" sz="2400" b="1" dirty="0">
              <a:solidFill>
                <a:srgbClr val="9135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6604" y="54870"/>
            <a:ext cx="82934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GL</a:t>
            </a:r>
            <a:r>
              <a:rPr lang="hi-IN" sz="6000" b="1" dirty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    </a:t>
            </a:r>
            <a:r>
              <a:rPr lang="en-IN" sz="6000" b="1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BUS Hospital</a:t>
            </a:r>
            <a:endParaRPr lang="en-IN" sz="6000" b="1" dirty="0">
              <a:solidFill>
                <a:srgbClr val="9135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  <a:p>
            <a:pPr algn="ctr"/>
            <a:r>
              <a:rPr lang="en-IN" sz="2400" b="1" u="sng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(For Joint Replacement) </a:t>
            </a:r>
            <a:endParaRPr lang="en-IN" sz="2400" b="1" u="sng" dirty="0">
              <a:solidFill>
                <a:srgbClr val="9135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2400" b="1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drrksinghindia@live.in</a:t>
            </a:r>
            <a:r>
              <a:rPr lang="en-IN" sz="2400" b="1" dirty="0" smtClean="0">
                <a:solidFill>
                  <a:srgbClr val="9135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Web: globushospital.com</a:t>
            </a:r>
          </a:p>
          <a:p>
            <a:pPr algn="ctr"/>
            <a:endParaRPr lang="en-IN" sz="2400" b="1" dirty="0">
              <a:solidFill>
                <a:srgbClr val="9135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2" descr="MCj04380660000[1]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40"/>
            <a:ext cx="754496" cy="7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1" y="1340768"/>
            <a:ext cx="460186" cy="4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36883" y="1817132"/>
            <a:ext cx="5773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“We have Expertise in</a:t>
            </a:r>
          </a:p>
          <a:p>
            <a:pPr algn="ctr"/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ZERO Error Joint </a:t>
            </a:r>
            <a:r>
              <a:rPr lang="en-US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eplacement Technique”</a:t>
            </a:r>
            <a:endParaRPr lang="en-US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1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6000">
        <p14:prism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856984" cy="13312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Standard 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 </a:t>
            </a:r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Replacement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A) GENERAL RS. 175000/-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)CUBICAL Rs.177000/- (C) TWIN RS. 182000/- (D)COMFY RS. 188000 (E) ELITE –Rs. 200000/- (C) MAJESTY-Rs. 217000/-</a:t>
            </a:r>
            <a:b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1730" y="1721718"/>
            <a:ext cx="4810749" cy="4875634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Traditional Implant Material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Quad Muscle Sparing Surgical Technique.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Cruciate Retaining Knee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</a:t>
            </a:r>
            <a:r>
              <a:rPr lang="en-US" sz="11200" b="1" u="sng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Allows 0 </a:t>
            </a:r>
            <a:r>
              <a:rPr lang="en-US" sz="112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</a:t>
            </a:r>
            <a:r>
              <a:rPr lang="en-US" sz="11200" b="1" u="sng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120 Degree movements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Approved by C.G.H.S. &amp; equivalent institutions</a:t>
            </a:r>
          </a:p>
          <a:p>
            <a:pPr algn="l"/>
            <a:endParaRPr lang="en-US" sz="9800" b="1" u="sng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cost</a:t>
            </a:r>
            <a:r>
              <a:rPr 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72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7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Is mentioned above</a:t>
            </a:r>
            <a:endParaRPr lang="en-US" sz="7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Diabetes,Heart, Lung, Liver, kidney or its complications.”   </a:t>
            </a:r>
            <a:endParaRPr lang="en-US" sz="72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4000"/>
            <a:ext cx="1000006" cy="2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Anatomy of the Kn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25538"/>
            <a:ext cx="2525963" cy="21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xGen CR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721146"/>
            <a:ext cx="2300965" cy="28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1146"/>
            <a:ext cx="1224136" cy="299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3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632"/>
            <a:ext cx="9036496" cy="106754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 Flex / Gender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nee Replacement</a:t>
            </a:r>
            <a:b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TWIN- 215000/- (B)COMFY- 230000 (C) ELITE- 240000/- (D) MAJESTY-258000/-</a:t>
            </a: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1268760"/>
            <a:ext cx="5076056" cy="554461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Latest High Flexion Thin Profile Implant Material with High Link Cross Poly Insert 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Quad Muscle Sparing Surgical Technique.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Cruciate Retaining Knee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</a:t>
            </a:r>
            <a:r>
              <a:rPr lang="en-US" sz="9800" b="1" u="sng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Allows 0 t0 </a:t>
            </a:r>
            <a:r>
              <a:rPr lang="en-US" sz="98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155 </a:t>
            </a:r>
            <a:r>
              <a:rPr lang="en-US" sz="9800" b="1" u="sng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Degree </a:t>
            </a:r>
            <a:r>
              <a:rPr lang="en-US" sz="98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movements (</a:t>
            </a:r>
            <a:r>
              <a:rPr lang="en-US" sz="9800" b="1" u="sng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US" sz="98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qual to Normal Knee)</a:t>
            </a:r>
            <a:endParaRPr lang="en-US" sz="9800" b="1" u="sng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C.G.H.S. &amp; other</a:t>
            </a:r>
            <a:r>
              <a:rPr lang="en-US" sz="9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9800" b="1" u="sng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Beneficiaries has to pay the deference of the actual expenses.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for </a:t>
            </a:r>
            <a:r>
              <a:rPr lang="en-US" sz="9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ingle Knee Cost </a:t>
            </a:r>
          </a:p>
          <a:p>
            <a:pPr algn="l"/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is mentioned above.</a:t>
            </a:r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9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8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its complications.”   </a:t>
            </a:r>
            <a:endParaRPr lang="en-US" sz="80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4000"/>
            <a:ext cx="1000006" cy="2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Anatomy of the Kn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25538"/>
            <a:ext cx="2525963" cy="21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xGen CR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721146"/>
            <a:ext cx="2300965" cy="28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1146"/>
            <a:ext cx="1224136" cy="299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39" y="116632"/>
            <a:ext cx="8643241" cy="1067544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OXINIUM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</a:t>
            </a:r>
            <a: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nee Replacement</a:t>
            </a:r>
            <a:b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COMFY- RS. 255000 (B) ELITE- Rs.260000/- (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MAJESTY- 280000/-</a:t>
            </a: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1268760"/>
            <a:ext cx="5076056" cy="554461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Latest High Flexion Thin Profile </a:t>
            </a:r>
            <a:r>
              <a:rPr lang="en-US" sz="9800" b="1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Oxinium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Implant Material with High Link Cross Poly Insert </a:t>
            </a:r>
            <a:r>
              <a:rPr lang="en-US" sz="96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</a:t>
            </a:r>
            <a:r>
              <a:rPr lang="en-US" sz="9600" b="1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Verilast</a:t>
            </a:r>
            <a:r>
              <a:rPr lang="en-US" sz="96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Technology USFDA Approved] </a:t>
            </a:r>
          </a:p>
          <a:p>
            <a:pPr algn="l"/>
            <a:endParaRPr lang="en-US" sz="9600" b="1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Quad Muscle Sparing Surgical Technique.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Cruciate Retaining Knee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</a:t>
            </a:r>
            <a:r>
              <a:rPr lang="en-US" sz="9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Allows 0 t0 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155 </a:t>
            </a:r>
            <a:r>
              <a:rPr lang="en-US" sz="9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Degree 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movements (</a:t>
            </a:r>
            <a:r>
              <a:rPr lang="en-US" sz="9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qual to Normal Knee)</a:t>
            </a:r>
            <a:endParaRPr lang="en-US" sz="9800" b="1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C.G.H.S. &amp; other</a:t>
            </a:r>
            <a:r>
              <a:rPr lang="en-US" sz="9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Beneficiaries has to pay the deference of the actual expenses.</a:t>
            </a:r>
          </a:p>
          <a:p>
            <a:pPr algn="l"/>
            <a:endParaRPr lang="en-US" sz="98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for </a:t>
            </a:r>
            <a:r>
              <a:rPr lang="en-US" sz="98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98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ingle Knee Cost is mentioned above</a:t>
            </a:r>
            <a:endParaRPr lang="en-US" sz="9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8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</a:t>
            </a:r>
            <a:r>
              <a:rPr lang="en-US" sz="8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its complications</a:t>
            </a:r>
            <a:r>
              <a:rPr lang="en-US" sz="8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.”   </a:t>
            </a:r>
            <a:endParaRPr lang="en-US" sz="80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4000"/>
            <a:ext cx="1000006" cy="2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Anatomy of the Kn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25538"/>
            <a:ext cx="2525963" cy="21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9" y="3721146"/>
            <a:ext cx="1351184" cy="287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NexGen CR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721146"/>
            <a:ext cx="2300965" cy="28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57"/>
            <a:ext cx="9036496" cy="1067544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OXINIUM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 </a:t>
            </a:r>
            <a:r>
              <a:rPr lang="en-IN" sz="36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PSI </a:t>
            </a:r>
            <a:r>
              <a:rPr lang="en-IN" sz="31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(Custom </a:t>
            </a:r>
            <a:r>
              <a:rPr lang="en-IN" sz="31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Made Instrumentation)  </a:t>
            </a:r>
            <a:r>
              <a:rPr lang="en-IN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COMFY- RS. 295000 (B)ELITE-Rs. 300000/- (C) MAJESTY- Rs. 320000/-</a:t>
            </a:r>
            <a:endParaRPr lang="en-IN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810" y="1124744"/>
            <a:ext cx="5867190" cy="5733256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Latest High Flexion Thin Profile </a:t>
            </a:r>
            <a:r>
              <a:rPr lang="en-US" sz="9600" b="1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Oxinium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Implant Material with High Link Cross Poly Insert [</a:t>
            </a:r>
            <a:r>
              <a:rPr lang="en-US" sz="9600" b="1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Verilast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USFDA Approved] 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Quad Muscle Sparing Surgical Technique &amp; 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Cruciate Retaining 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9600" b="1" u="sng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For Patient Specific Customized Instrumentation, </a:t>
            </a:r>
            <a:r>
              <a:rPr lang="en-US" sz="9600" b="1" u="sng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9600" b="1" u="sng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 Has to Pay 40000/- Extra for special MRI, X-Rays &amp; Instrumentation making charges.</a:t>
            </a:r>
            <a:r>
              <a:rPr lang="en-US" sz="6400" b="1" u="sng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pPr algn="l">
              <a:lnSpc>
                <a:spcPct val="120000"/>
              </a:lnSpc>
            </a:pPr>
            <a:endParaRPr lang="en-US" sz="64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Implant 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Allows 0 t0 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155 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Degree 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movements (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qual to Normal Knee)</a:t>
            </a:r>
            <a:endParaRPr lang="en-US" sz="9600" b="1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C.G.H.S. &amp; other</a:t>
            </a:r>
            <a:r>
              <a:rPr 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Beneficiaries has to pay the deference of the actual expenses.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Surgical Package for </a:t>
            </a:r>
            <a:r>
              <a:rPr lang="en-US" sz="9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9600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ingle Knee Cost is</a:t>
            </a:r>
            <a:r>
              <a:rPr 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mentioned above</a:t>
            </a: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</a:t>
            </a: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its complications</a:t>
            </a:r>
            <a:r>
              <a:rPr lang="en-US" sz="7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.”   </a:t>
            </a:r>
            <a:endParaRPr lang="en-US" sz="7200" b="1" u="sng" baseline="-250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4730"/>
            <a:ext cx="1000006" cy="2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21147"/>
            <a:ext cx="1351184" cy="287620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 descr="Zimmer® Patient Specific Instrum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0" y="1772816"/>
            <a:ext cx="201541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Visionaire Product and Outlin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8" y="5181695"/>
            <a:ext cx="1818122" cy="143810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depuy.com/sites/default/files/TruMatch_145smal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8" y="3721144"/>
            <a:ext cx="1818122" cy="143810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57"/>
            <a:ext cx="9036496" cy="1067544"/>
          </a:xfrm>
        </p:spPr>
        <p:txBody>
          <a:bodyPr>
            <a:normAutofit/>
          </a:bodyPr>
          <a:lstStyle/>
          <a:p>
            <a:r>
              <a:rPr lang="en-IN" sz="27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Persona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</a:t>
            </a:r>
            <a: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nee Replacement </a:t>
            </a:r>
            <a:b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ELITE- Rs.320000/-                               (B) MAJESTY- Rs. 337000/-</a:t>
            </a:r>
            <a:endParaRPr lang="en-IN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810" y="1412776"/>
            <a:ext cx="5867190" cy="5040560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IN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Persona Knee is the most </a:t>
            </a:r>
            <a:r>
              <a:rPr lang="en-IN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clinically successful </a:t>
            </a:r>
            <a:r>
              <a:rPr lang="en-IN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knee, focusing </a:t>
            </a:r>
            <a:r>
              <a:rPr lang="en-IN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the unique needs of the </a:t>
            </a:r>
            <a:r>
              <a:rPr lang="en-IN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patient, custom fit accurate </a:t>
            </a:r>
            <a:r>
              <a:rPr lang="en-IN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 implant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Quad Muscle Sparing Surgical Technique &amp;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Cruciate Retaining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Knee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Implant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Allows 0 t0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Degree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movements (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qual to Normal Knee)</a:t>
            </a:r>
            <a:endParaRPr lang="en-US" sz="9600" b="1" baseline="-25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96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C.G.H.S. &amp; other</a:t>
            </a:r>
            <a:r>
              <a:rPr lang="en-US" sz="9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Beneficiaries has to pay the deference of the actual expenses.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Total Surgical Package for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ingle Knee Cost is mentioned above.</a:t>
            </a:r>
          </a:p>
          <a:p>
            <a:pPr algn="l"/>
            <a:endParaRPr lang="en-US" sz="8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</a:t>
            </a:r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its complications</a:t>
            </a:r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.”   </a:t>
            </a:r>
            <a:endParaRPr lang="en-US" sz="7200" b="1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1" name="Picture 6" descr="Persona PS CR Trabecular Metal Kn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880320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28613" y="3239001"/>
            <a:ext cx="15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 Knee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115212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6" y="6093520"/>
            <a:ext cx="2826246" cy="45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Persona VivacitE HXPE CR &amp; PS UC Patella Compon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118864"/>
            <a:ext cx="1818989" cy="11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57"/>
            <a:ext cx="9036496" cy="1067544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Persona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</a:t>
            </a:r>
            <a: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nee </a:t>
            </a:r>
            <a:r>
              <a:rPr lang="en-IN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Replacement (with I-assist </a:t>
            </a:r>
            <a:r>
              <a:rPr lang="en-IN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I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(A) ELITE- Rs.358000/-                                                 (B) MAJESTY- 375000/-</a:t>
            </a:r>
            <a:endParaRPr lang="en-IN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810" y="1124744"/>
            <a:ext cx="5867190" cy="5733256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IN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Persona Knee is the most </a:t>
            </a:r>
            <a:r>
              <a:rPr lang="en-IN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clinically successful </a:t>
            </a:r>
            <a:r>
              <a:rPr lang="en-IN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knee, focusing </a:t>
            </a:r>
            <a:r>
              <a:rPr lang="en-IN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the unique needs of the </a:t>
            </a:r>
            <a:r>
              <a:rPr lang="en-IN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patient, custom fit accurate </a:t>
            </a:r>
            <a:r>
              <a:rPr lang="en-IN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knee implant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Quad Muscle Sparing Surgical Technique &amp;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Cruciate Retaining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Knee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6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I-ASSIST &amp; E-LIBRA is the World’s </a:t>
            </a:r>
            <a:r>
              <a:rPr lang="en-IN" sz="6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Advanced Knee </a:t>
            </a:r>
            <a:r>
              <a:rPr lang="en-IN" sz="6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system which is done by Computer </a:t>
            </a:r>
            <a:r>
              <a:rPr lang="en-IN" sz="6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Integrated Intelligent </a:t>
            </a:r>
            <a:r>
              <a:rPr lang="en-IN" sz="6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Customised instrumentation</a:t>
            </a:r>
            <a:endParaRPr lang="en-US" sz="9600" b="1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Implant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Allows 0 t0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Degree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movements (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qual to Normal Knee)</a:t>
            </a:r>
            <a:endParaRPr lang="en-US" sz="9600" b="1" baseline="-25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96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C.G.H.S. &amp; other</a:t>
            </a:r>
            <a:r>
              <a:rPr lang="en-US" sz="9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Beneficiaries has to pay the deference of the actual expenses.</a:t>
            </a:r>
          </a:p>
          <a:p>
            <a:pPr algn="l"/>
            <a:endParaRPr lang="en-US" sz="9600" b="1" baseline="-25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Total Surgical Package for </a:t>
            </a:r>
            <a:r>
              <a:rPr lang="en-US" sz="9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9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ingle Knee Cost </a:t>
            </a:r>
            <a:r>
              <a:rPr lang="en-US" sz="9600" b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 mentioned above(inclusive of Rs 50000/- for I-ASSIST &amp; </a:t>
            </a:r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E-LIBRA Charges). </a:t>
            </a:r>
          </a:p>
          <a:p>
            <a:pPr algn="l"/>
            <a:endParaRPr lang="en-US" sz="8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“This Package Does not include the treatment cost of other associated diseases like Diabetes, Heart, Lung, Liver, kidney or </a:t>
            </a:r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its complications</a:t>
            </a:r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.”   </a:t>
            </a:r>
            <a:endParaRPr lang="en-US" sz="7200" b="1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6" descr="Persona PS CR Trabecular Metal Kn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880320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" y="4149080"/>
            <a:ext cx="3185095" cy="221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544" y="3783171"/>
            <a:ext cx="102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I-ASSIST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3777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E-LIBRA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13" y="3239001"/>
            <a:ext cx="153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 Knee</a:t>
            </a:r>
          </a:p>
        </p:txBody>
      </p:sp>
    </p:spTree>
    <p:extLst>
      <p:ext uri="{BB962C8B-B14F-4D97-AF65-F5344CB8AC3E}">
        <p14:creationId xmlns:p14="http://schemas.microsoft.com/office/powerpoint/2010/main" val="20245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932" y="116632"/>
            <a:ext cx="6108868" cy="144016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Attune Knee </a:t>
            </a:r>
            <a:b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Majesty-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450000/-</a:t>
            </a:r>
            <a:endParaRPr lang="en-IN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232641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5224"/>
            <a:ext cx="5832648" cy="12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www.depuy.com/sites/default/files/Logic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27" y="5572642"/>
            <a:ext cx="1242181" cy="124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epuy.com/sites/default/files/SofC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04" y="5572642"/>
            <a:ext cx="1227278" cy="1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puy.com/sites/default/files/GlideR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05" y="188641"/>
            <a:ext cx="1193527" cy="119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epuy.com/sites/default/files/Gradius-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6" y="188641"/>
            <a:ext cx="1193528" cy="11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7932" y="2049522"/>
            <a:ext cx="6458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TOTAL KNEE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INTUITION™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Instrumentation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erfect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Precise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Gives Full stability in motion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Gradius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Curve Femoral Component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Glide Ride Patella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-Lock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Tibial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Sofcam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PS Version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42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1070</Words>
  <Application>Microsoft Office PowerPoint</Application>
  <PresentationFormat>On-screen Show (4:3)</PresentationFormat>
  <Paragraphs>165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Castellar</vt:lpstr>
      <vt:lpstr>Times New Roman</vt:lpstr>
      <vt:lpstr>Wingdings</vt:lpstr>
      <vt:lpstr>Office Theme</vt:lpstr>
      <vt:lpstr>Hip &amp; Knee replacement packages</vt:lpstr>
      <vt:lpstr>PowerPoint Presentation</vt:lpstr>
      <vt:lpstr>Standard Knee Replacement A) GENERAL RS. 175000/- B)CUBICAL Rs.177000/- (C) TWIN RS. 182000/- (D)COMFY RS. 188000 (E) ELITE –Rs. 200000/- (C) MAJESTY-Rs. 217000/- </vt:lpstr>
      <vt:lpstr>High Flex / Gender Knee Replacement (A) TWIN- 215000/- (B)COMFY- 230000 (C) ELITE- 240000/- (D) MAJESTY-258000/-</vt:lpstr>
      <vt:lpstr> OXINIUM Knee Replacement (A) COMFY- RS. 255000 (B) ELITE- Rs.260000/- (C) MAJESTY- 280000/-</vt:lpstr>
      <vt:lpstr>OXINIUM Knee PSI (Custom Made Instrumentation)  (A) COMFY- RS. 295000 (B)ELITE-Rs. 300000/- (C) MAJESTY- Rs. 320000/-</vt:lpstr>
      <vt:lpstr> Persona Knee Replacement  (A) ELITE- Rs.320000/-                               (B) MAJESTY- Rs. 337000/-</vt:lpstr>
      <vt:lpstr>Persona Knee Replacement (with I-assist )  (A) ELITE- Rs.358000/-                                                 (B) MAJESTY- 375000/-</vt:lpstr>
      <vt:lpstr>Attune Knee  Majesty- Rs. 450000/-</vt:lpstr>
      <vt:lpstr>Economy Package for Cemented Hip Replacement (A)GENERAL- RS. 145000 (B) CUBICAL- Rs. 150000/-                                (C) TWIN- Rs. 158000/-  (D)COMFY RS. 164000/-</vt:lpstr>
      <vt:lpstr>Standard Package for Cement less Hip Replacement   (A) CUBICAL-Rs. 220000/- (B) TWIN- Rs. 225000/- (C) COMFY –RS. 232000/-  (D) ELITE-  Rs. 240000/-</vt:lpstr>
      <vt:lpstr>Deluxe Package for cement less Oxinium Hip Replacement (A) ELITE- Rs.265000/-                  (B) MAJESTY- Rs. 285000/-</vt:lpstr>
      <vt:lpstr>Super Deluxe Package for Cement less Ceramic Hip Replacement (Rs. 318000/-)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Singh</dc:creator>
  <cp:lastModifiedBy>Admin-HR</cp:lastModifiedBy>
  <cp:revision>44</cp:revision>
  <cp:lastPrinted>2014-07-02T12:26:38Z</cp:lastPrinted>
  <dcterms:created xsi:type="dcterms:W3CDTF">2013-10-25T05:45:43Z</dcterms:created>
  <dcterms:modified xsi:type="dcterms:W3CDTF">2014-09-27T10:00:26Z</dcterms:modified>
</cp:coreProperties>
</file>