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8" r:id="rId2"/>
    <p:sldId id="274" r:id="rId3"/>
    <p:sldId id="257" r:id="rId4"/>
    <p:sldId id="259" r:id="rId5"/>
    <p:sldId id="324" r:id="rId6"/>
    <p:sldId id="328" r:id="rId7"/>
    <p:sldId id="326" r:id="rId8"/>
    <p:sldId id="327" r:id="rId9"/>
    <p:sldId id="260" r:id="rId10"/>
    <p:sldId id="270" r:id="rId11"/>
    <p:sldId id="280" r:id="rId12"/>
    <p:sldId id="283" r:id="rId13"/>
    <p:sldId id="261" r:id="rId14"/>
    <p:sldId id="268" r:id="rId15"/>
    <p:sldId id="329" r:id="rId16"/>
    <p:sldId id="330" r:id="rId17"/>
    <p:sldId id="331" r:id="rId18"/>
    <p:sldId id="263" r:id="rId19"/>
    <p:sldId id="284" r:id="rId20"/>
    <p:sldId id="264" r:id="rId21"/>
    <p:sldId id="262" r:id="rId22"/>
    <p:sldId id="265" r:id="rId23"/>
    <p:sldId id="325" r:id="rId24"/>
    <p:sldId id="332" r:id="rId25"/>
    <p:sldId id="267"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8" r:id="rId48"/>
    <p:sldId id="307" r:id="rId49"/>
    <p:sldId id="309" r:id="rId50"/>
    <p:sldId id="310" r:id="rId51"/>
    <p:sldId id="312" r:id="rId52"/>
    <p:sldId id="313" r:id="rId53"/>
    <p:sldId id="314" r:id="rId54"/>
    <p:sldId id="315" r:id="rId55"/>
    <p:sldId id="316" r:id="rId56"/>
    <p:sldId id="317" r:id="rId57"/>
    <p:sldId id="318" r:id="rId58"/>
    <p:sldId id="323" r:id="rId59"/>
    <p:sldId id="322" r:id="rId60"/>
    <p:sldId id="319" r:id="rId61"/>
    <p:sldId id="320" r:id="rId62"/>
    <p:sldId id="321" r:id="rId63"/>
    <p:sldId id="28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35FEF-95C8-99B4-5089-0180AAA8AC59}" v="254" dt="2024-04-17T10:07:06.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4" d="100"/>
          <a:sy n="84" d="100"/>
        </p:scale>
        <p:origin x="3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4569D-75A2-4C3A-B280-04FBA7823ADA}" type="datetimeFigureOut">
              <a:rPr lang="en-US" smtClean="0"/>
              <a:t>4/17/2024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C89A1-B5B0-4260-9AA1-77977CD230E1}" type="slidenum">
              <a:rPr lang="en-US" smtClean="0"/>
              <a:t>‹#›</a:t>
            </a:fld>
            <a:endParaRPr lang="en-US" dirty="0"/>
          </a:p>
        </p:txBody>
      </p:sp>
    </p:spTree>
    <p:extLst>
      <p:ext uri="{BB962C8B-B14F-4D97-AF65-F5344CB8AC3E}">
        <p14:creationId xmlns:p14="http://schemas.microsoft.com/office/powerpoint/2010/main" val="154869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8C89A1-B5B0-4260-9AA1-77977CD230E1}" type="slidenum">
              <a:rPr lang="en-US" smtClean="0"/>
              <a:t>1</a:t>
            </a:fld>
            <a:endParaRPr lang="en-US" dirty="0"/>
          </a:p>
        </p:txBody>
      </p:sp>
    </p:spTree>
    <p:extLst>
      <p:ext uri="{BB962C8B-B14F-4D97-AF65-F5344CB8AC3E}">
        <p14:creationId xmlns:p14="http://schemas.microsoft.com/office/powerpoint/2010/main" val="30544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1F5332-0BD0-4A51-B9AD-C5939F46174B}"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4E8EB9-67B2-4AAC-BFE5-32DA5B84B6FD}"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5D071-ECF1-4608-AF84-6B00813F8048}"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01BE6-6C09-4F86-A7F0-1B8F8C924331}"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B3FD2-706C-41AB-9DFE-7A143CCE3F26}"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8E93B8-4BC4-4668-B96C-772863FAB2A9}"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EE397B-2373-429F-A75A-0196DAF97ED8}" type="datetime1">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EE1B3-CC62-4929-9A08-4FC69AA00713}"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B3041-52FA-4B9F-8606-0B9B4687B915}" type="datetime1">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041D4-B754-48D6-B1A5-970FC02106BC}"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B05E4C-455F-4287-B0FE-6FD0B5DF6341}"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319442-D712-410B-A18C-08BFB8E6BA2F}" type="datetime1">
              <a:rPr lang="en-US" smtClean="0"/>
              <a:t>4/17/2024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399" y="1513077"/>
            <a:ext cx="10109200" cy="2251581"/>
          </a:xfrm>
        </p:spPr>
        <p:txBody>
          <a:bodyPr>
            <a:noAutofit/>
          </a:bodyPr>
          <a:lstStyle/>
          <a:p>
            <a:pPr algn="ctr">
              <a:lnSpc>
                <a:spcPct val="150000"/>
              </a:lnSpc>
            </a:pPr>
            <a:r>
              <a:rPr lang="en-US" sz="1800" b="1" dirty="0">
                <a:latin typeface="Times New Roman" panose="02020603050405020304" pitchFamily="18" charset="0"/>
                <a:cs typeface="Times New Roman" panose="02020603050405020304" pitchFamily="18" charset="0"/>
              </a:rPr>
              <a:t>ENHANCED AGRICULTURAL MANAGEMENT APPROACH FROM SUSTAINABLE CROP PRODUCTION TO SELLING INCLUDING CROP INSURANCE AND STUBBLE UTILIZATION FRAMEWORK USING BLOCK CHAIN SECURITY WITH IOT &amp; MACHINE LEARNING ALGOIRITHMS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0235" y="320866"/>
            <a:ext cx="2151529" cy="1152525"/>
          </a:xfrm>
          <a:prstGeom prst="rect">
            <a:avLst/>
          </a:prstGeom>
        </p:spPr>
      </p:pic>
      <p:sp>
        <p:nvSpPr>
          <p:cNvPr id="3" name="Footer Placeholder 2"/>
          <p:cNvSpPr>
            <a:spLocks noGrp="1"/>
          </p:cNvSpPr>
          <p:nvPr>
            <p:ph type="ftr" sz="quarter" idx="11"/>
          </p:nvPr>
        </p:nvSpPr>
        <p:spPr/>
        <p:txBody>
          <a:bodyPr/>
          <a:lstStyle/>
          <a:p>
            <a:r>
              <a:rPr lang="en-US" dirty="0"/>
              <a:t>Department of Computer Science and Engineering</a:t>
            </a:r>
          </a:p>
        </p:txBody>
      </p:sp>
      <p:sp>
        <p:nvSpPr>
          <p:cNvPr id="5" name="TextBox 4"/>
          <p:cNvSpPr txBox="1"/>
          <p:nvPr/>
        </p:nvSpPr>
        <p:spPr>
          <a:xfrm>
            <a:off x="3119970" y="136200"/>
            <a:ext cx="6642847"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KKR &amp; KSR INSTITUTE OF TECHNOLOGY AND SCIENCES</a:t>
            </a:r>
          </a:p>
        </p:txBody>
      </p:sp>
      <p:sp>
        <p:nvSpPr>
          <p:cNvPr id="6" name="Subtitle 2"/>
          <p:cNvSpPr txBox="1"/>
          <p:nvPr/>
        </p:nvSpPr>
        <p:spPr>
          <a:xfrm>
            <a:off x="528376" y="3804344"/>
            <a:ext cx="5368788" cy="24939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Team Members: </a:t>
            </a:r>
          </a:p>
          <a:p>
            <a:pPr marL="0" indent="0">
              <a:lnSpc>
                <a:spcPct val="150000"/>
              </a:lnSpc>
              <a:buNone/>
            </a:pPr>
            <a:r>
              <a:rPr lang="en-US" sz="1400" dirty="0">
                <a:solidFill>
                  <a:schemeClr val="dk1"/>
                </a:solidFill>
                <a:latin typeface="Times New Roman" panose="02020603050405020304" pitchFamily="18" charset="0"/>
                <a:cs typeface="Times New Roman" panose="02020603050405020304" pitchFamily="18" charset="0"/>
              </a:rPr>
              <a:t>Divvela Sindhu Venkata Durga Gowri   (20JR1A0523)</a:t>
            </a:r>
          </a:p>
          <a:p>
            <a:pPr marL="0" indent="0">
              <a:lnSpc>
                <a:spcPct val="150000"/>
              </a:lnSpc>
              <a:buNone/>
            </a:pPr>
            <a:r>
              <a:rPr lang="en-US" sz="1400" dirty="0">
                <a:latin typeface="Times New Roman" panose="02020603050405020304" pitchFamily="18" charset="0"/>
                <a:cs typeface="Times New Roman" panose="02020603050405020304" pitchFamily="18" charset="0"/>
              </a:rPr>
              <a:t>Chatharasupalli Gayathri	         </a:t>
            </a:r>
            <a:r>
              <a:rPr lang="en-US" sz="1400" dirty="0">
                <a:solidFill>
                  <a:schemeClr val="dk1"/>
                </a:solidFill>
                <a:latin typeface="Times New Roman" panose="02020603050405020304" pitchFamily="18" charset="0"/>
                <a:cs typeface="Times New Roman" panose="02020603050405020304" pitchFamily="18" charset="0"/>
              </a:rPr>
              <a:t> 	  (20JR1A0510)</a:t>
            </a:r>
            <a:endParaRPr lang="en-US" sz="1400"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a:latin typeface="Times New Roman" panose="02020603050405020304" pitchFamily="18" charset="0"/>
                <a:cs typeface="Times New Roman" panose="02020603050405020304" pitchFamily="18" charset="0"/>
              </a:rPr>
              <a:t>Jagarlamudi Sai Sathvika</a:t>
            </a:r>
            <a:r>
              <a:rPr lang="en-US" sz="1400" dirty="0">
                <a:solidFill>
                  <a:schemeClr val="dk1"/>
                </a:solidFill>
                <a:latin typeface="Times New Roman" panose="02020603050405020304" pitchFamily="18" charset="0"/>
                <a:cs typeface="Times New Roman" panose="02020603050405020304" pitchFamily="18" charset="0"/>
              </a:rPr>
              <a:t>                       (20JR1A0528)</a:t>
            </a:r>
            <a:endParaRPr lang="en-US" sz="1400"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a:latin typeface="Times New Roman" panose="02020603050405020304" pitchFamily="18" charset="0"/>
                <a:cs typeface="Times New Roman" panose="02020603050405020304" pitchFamily="18" charset="0"/>
              </a:rPr>
              <a:t>Mathe Vijaya Mercy</a:t>
            </a:r>
            <a:r>
              <a:rPr lang="en-US" sz="1400" dirty="0">
                <a:solidFill>
                  <a:schemeClr val="dk1"/>
                </a:solidFill>
                <a:latin typeface="Times New Roman" panose="02020603050405020304" pitchFamily="18" charset="0"/>
                <a:cs typeface="Times New Roman" panose="02020603050405020304" pitchFamily="18" charset="0"/>
              </a:rPr>
              <a:t>                               (21JR5A0504)</a:t>
            </a:r>
          </a:p>
        </p:txBody>
      </p:sp>
      <p:sp>
        <p:nvSpPr>
          <p:cNvPr id="7" name="Subtitle 2"/>
          <p:cNvSpPr txBox="1"/>
          <p:nvPr/>
        </p:nvSpPr>
        <p:spPr>
          <a:xfrm>
            <a:off x="8026016" y="3804344"/>
            <a:ext cx="5368788" cy="165576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Project Guide: </a:t>
            </a:r>
          </a:p>
          <a:p>
            <a:pPr marL="0" indent="0">
              <a:lnSpc>
                <a:spcPct val="150000"/>
              </a:lnSpc>
              <a:buNone/>
            </a:pPr>
            <a:r>
              <a:rPr lang="en-US" sz="1800" dirty="0">
                <a:solidFill>
                  <a:schemeClr val="dk1"/>
                </a:solidFill>
                <a:latin typeface="Times New Roman" panose="02020603050405020304" pitchFamily="18" charset="0"/>
                <a:cs typeface="Times New Roman" panose="02020603050405020304" pitchFamily="18" charset="0"/>
              </a:rPr>
              <a:t>Dr. Chittineni Aruna</a:t>
            </a:r>
          </a:p>
          <a:p>
            <a:pPr marL="0" indent="0">
              <a:lnSpc>
                <a:spcPct val="150000"/>
              </a:lnSpc>
              <a:buNone/>
            </a:pPr>
            <a:r>
              <a:rPr lang="en-US" sz="1800" dirty="0">
                <a:solidFill>
                  <a:schemeClr val="dk1"/>
                </a:solidFill>
                <a:latin typeface="Times New Roman" panose="02020603050405020304" pitchFamily="18" charset="0"/>
                <a:cs typeface="Times New Roman" panose="02020603050405020304" pitchFamily="18" charset="0"/>
              </a:rPr>
              <a:t>Professor &amp; Head-Administration</a:t>
            </a:r>
          </a:p>
          <a:p>
            <a:pPr marL="0" indent="0">
              <a:lnSpc>
                <a:spcPct val="150000"/>
              </a:lnSpc>
              <a:buNone/>
            </a:pPr>
            <a:r>
              <a:rPr lang="en-US" sz="1800" dirty="0">
                <a:solidFill>
                  <a:schemeClr val="dk1"/>
                </a:solidFill>
                <a:latin typeface="Times New Roman" panose="02020603050405020304" pitchFamily="18" charset="0"/>
                <a:cs typeface="Times New Roman" panose="02020603050405020304" pitchFamily="18" charset="0"/>
              </a:rPr>
              <a:t>Computer Science and Engineering</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927" y="1068525"/>
            <a:ext cx="9960427" cy="2876641"/>
          </a:xfrm>
        </p:spPr>
        <p:txBody>
          <a:bodyPr vert="horz" lIns="91440" tIns="45720" rIns="91440" bIns="45720" rtlCol="0" anchor="t">
            <a:noAutofit/>
          </a:bodyPr>
          <a:lstStyle/>
          <a:p>
            <a:pPr marL="0" indent="0" algn="just">
              <a:lnSpc>
                <a:spcPct val="150000"/>
              </a:lnSpc>
              <a:buNone/>
            </a:pPr>
            <a:endParaRPr lang="en-US" sz="1400" i="1" dirty="0">
              <a:latin typeface="Times New Roman" panose="02020603050405020304" pitchFamily="18" charset="0"/>
              <a:ea typeface="+mn-lt"/>
              <a:cs typeface="Times New Roman" panose="02020603050405020304" pitchFamily="18" charset="0"/>
            </a:endParaRPr>
          </a:p>
          <a:p>
            <a:pPr marL="0" indent="0" algn="just">
              <a:lnSpc>
                <a:spcPct val="150000"/>
              </a:lnSpc>
              <a:buNone/>
            </a:pPr>
            <a:r>
              <a:rPr lang="en-US" sz="1400" dirty="0">
                <a:latin typeface="Times New Roman" panose="02020603050405020304" pitchFamily="18" charset="0"/>
                <a:ea typeface="+mn-lt"/>
                <a:cs typeface="Times New Roman" panose="02020603050405020304" pitchFamily="18" charset="0"/>
              </a:rPr>
              <a:t>By leveraging IoT sensors for data collection and machine learning for crop analysis, blockchain integration streamlines the supply chain, reducing middlemen, transaction costs, and enhancing farmer profits. The proposed methodology ensures secure, transparent, and efficient transactions, facilitating easy insurance claims for farmers. In conclusion, blockchain has the potential to revolutionize the entire food and agriculture supply chain, fostering trust, reducing fraud, and increasing overall efficiency. Future advancements are expected to introduce even more cutting-edge applications in the agriculture sector.</a:t>
            </a:r>
          </a:p>
          <a:p>
            <a:pPr algn="just">
              <a:lnSpc>
                <a:spcPct val="150000"/>
              </a:lnSpc>
              <a:buNone/>
            </a:pP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i="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68976" y="3410732"/>
            <a:ext cx="9836330" cy="3077428"/>
          </a:xfrm>
          <a:prstGeom prst="rect">
            <a:avLst/>
          </a:prstGeom>
        </p:spPr>
      </p:pic>
      <p:sp>
        <p:nvSpPr>
          <p:cNvPr id="4" name="Footer Placeholder 3"/>
          <p:cNvSpPr>
            <a:spLocks noGrp="1"/>
          </p:cNvSpPr>
          <p:nvPr>
            <p:ph type="ftr" sz="quarter" idx="11"/>
          </p:nvPr>
        </p:nvSpPr>
        <p:spPr/>
        <p:txBody>
          <a:bodyPr/>
          <a:lstStyle/>
          <a:p>
            <a:r>
              <a:rPr lang="en-US" dirty="0"/>
              <a:t>Department of Computer Science and Engineering</a:t>
            </a:r>
          </a:p>
        </p:txBody>
      </p:sp>
      <p:sp>
        <p:nvSpPr>
          <p:cNvPr id="5" name="TextBox 4"/>
          <p:cNvSpPr txBox="1"/>
          <p:nvPr/>
        </p:nvSpPr>
        <p:spPr>
          <a:xfrm>
            <a:off x="612475" y="448574"/>
            <a:ext cx="842800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Existing Systems(Contd..)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Department of Computer Science and Engineering</a:t>
            </a:r>
          </a:p>
        </p:txBody>
      </p:sp>
      <p:sp>
        <p:nvSpPr>
          <p:cNvPr id="5" name="TextBox 4"/>
          <p:cNvSpPr txBox="1"/>
          <p:nvPr/>
        </p:nvSpPr>
        <p:spPr>
          <a:xfrm>
            <a:off x="612475" y="448574"/>
            <a:ext cx="842800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Existing Systems(Contd..)</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309" y="1844352"/>
            <a:ext cx="5193101" cy="3959525"/>
          </a:xfrm>
        </p:spPr>
      </p:pic>
      <p:sp>
        <p:nvSpPr>
          <p:cNvPr id="9" name="TextBox 8"/>
          <p:cNvSpPr txBox="1"/>
          <p:nvPr/>
        </p:nvSpPr>
        <p:spPr>
          <a:xfrm>
            <a:off x="5711821" y="1730035"/>
            <a:ext cx="5865962" cy="3647152"/>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proposed web application serves as a bridge between farmers and consumers, offering farmers an additional income source by enabling direct product sales through electronic media. By empowering farmers to manage complete payments independently, it eliminates middlemen involvement prevalent in traditional mandi systems. The platform caters to two primary users: farmers, who showcase crop information and rates on the website, and consumers, who place orders with a 40% advance payment. The application's workflow involves HTML, CSS3, and Vanilla JavaScript for frontend design and functionality, integrated with Django for backend support. The system undergoes testing and improvements before delivering results, ensuring a seamless and efficient agricultural marketplace.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Department of Computer Science and Engineering</a:t>
            </a:r>
          </a:p>
        </p:txBody>
      </p:sp>
      <p:sp>
        <p:nvSpPr>
          <p:cNvPr id="5" name="Title 1"/>
          <p:cNvSpPr>
            <a:spLocks noGrp="1"/>
          </p:cNvSpPr>
          <p:nvPr>
            <p:ph type="title"/>
          </p:nvPr>
        </p:nvSpPr>
        <p:spPr>
          <a:xfrm>
            <a:off x="333746" y="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Problem Identification</a:t>
            </a:r>
          </a:p>
        </p:txBody>
      </p:sp>
      <p:sp>
        <p:nvSpPr>
          <p:cNvPr id="6" name="TextBox 5"/>
          <p:cNvSpPr txBox="1"/>
          <p:nvPr/>
        </p:nvSpPr>
        <p:spPr>
          <a:xfrm>
            <a:off x="950614" y="1466661"/>
            <a:ext cx="10348111" cy="2962158"/>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problems that gave rise to our proposed system:</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Concerns about accuracy and reliability of collected data, especially in challenging environments.</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Challenges related to storage capacity, scalability, and management in centralized repository.</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Accuracy concerns with disease identification system using machine learning algorithms.</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Issues with integrating blockchain, including scalability and transaction speed.</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Managing multiple selling methods (individual buyers, bidding contracts, digital market).</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Challenges in logistics and coordination for selling stubble to bioenergy industries.</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Accessibility and suitability concerns for farmers regarding insurance schemes.</a:t>
            </a: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3860" y="1430111"/>
            <a:ext cx="10084280" cy="4351338"/>
          </a:xfrm>
        </p:spPr>
        <p:txBody>
          <a:bodyPr vert="horz" lIns="91440" tIns="45720" rIns="91440" bIns="45720" rtlCol="0" anchor="t">
            <a:noAutofit/>
          </a:bodyPr>
          <a:lstStyle/>
          <a:p>
            <a:pPr marL="285750" indent="-285750" algn="just">
              <a:lnSpc>
                <a:spcPct val="150000"/>
              </a:lnSpc>
            </a:pPr>
            <a:r>
              <a:rPr lang="en-US" sz="1400" dirty="0">
                <a:latin typeface="Times New Roman" panose="02020603050405020304" pitchFamily="18" charset="0"/>
                <a:cs typeface="Times New Roman" panose="02020603050405020304" pitchFamily="18" charset="0"/>
              </a:rPr>
              <a:t>A comprehensive dataset is systematically compiled, encompassing soil parameters (Fertility - Nitrogen, Phosphorus, Potassium), moisture levels, and atmospheric parameters (air quality, temperature, light intensity).</a:t>
            </a:r>
          </a:p>
          <a:p>
            <a:pPr marL="285750" indent="-285750" algn="just">
              <a:lnSpc>
                <a:spcPct val="150000"/>
              </a:lnSpc>
            </a:pPr>
            <a:r>
              <a:rPr lang="en-US" sz="1400" dirty="0">
                <a:latin typeface="Times New Roman" panose="02020603050405020304" pitchFamily="18" charset="0"/>
                <a:cs typeface="Times New Roman" panose="02020603050405020304" pitchFamily="18" charset="0"/>
              </a:rPr>
              <a:t>Collected data is presented to farmers at 2-hour intervals, stored temporarily in a centralized repository, allowing for subsequent averaging on a daily, monthly, and blockchain-compatible block level.</a:t>
            </a:r>
          </a:p>
          <a:p>
            <a:pPr marL="285750" indent="-285750" algn="just">
              <a:lnSpc>
                <a:spcPct val="150000"/>
              </a:lnSpc>
            </a:pPr>
            <a:r>
              <a:rPr lang="en-US" sz="1400" dirty="0">
                <a:latin typeface="Times New Roman" panose="02020603050405020304" pitchFamily="18" charset="0"/>
                <a:cs typeface="Times New Roman" panose="02020603050405020304" pitchFamily="18" charset="0"/>
              </a:rPr>
              <a:t>Utilizing moisture data, an automated irrigation system is implemented, enabling the automatic activation or deactivation of the water motor without direct farmer intervention, optimizing water resource utilization.</a:t>
            </a:r>
          </a:p>
          <a:p>
            <a:pPr marL="285750" indent="-285750" algn="just">
              <a:lnSpc>
                <a:spcPct val="150000"/>
              </a:lnSpc>
            </a:pPr>
            <a:r>
              <a:rPr lang="en-US" sz="1400" dirty="0">
                <a:latin typeface="Times New Roman" panose="02020603050405020304" pitchFamily="18" charset="0"/>
                <a:cs typeface="Times New Roman" panose="02020603050405020304" pitchFamily="18" charset="0"/>
              </a:rPr>
              <a:t>A sophisticated disease identification system employs machine learning algorithms to detect crop diseases, providing farmers with precise organic remedies.</a:t>
            </a:r>
          </a:p>
          <a:p>
            <a:pPr marL="285750" indent="-285750" algn="just">
              <a:lnSpc>
                <a:spcPct val="150000"/>
              </a:lnSpc>
            </a:pPr>
            <a:r>
              <a:rPr lang="en-US" sz="1400" dirty="0">
                <a:latin typeface="Times New Roman" panose="02020603050405020304" pitchFamily="18" charset="0"/>
                <a:cs typeface="Times New Roman" panose="02020603050405020304" pitchFamily="18" charset="0"/>
              </a:rPr>
              <a:t>Results from disease identification are securely stored in the blockchain network, ensuring transparency and traceability.</a:t>
            </a:r>
          </a:p>
          <a:p>
            <a:pPr algn="just">
              <a:lnSpc>
                <a:spcPct val="150000"/>
              </a:lnSpc>
            </a:pPr>
            <a:r>
              <a:rPr lang="en-US" sz="1400" dirty="0">
                <a:latin typeface="Times New Roman" panose="02020603050405020304" pitchFamily="18" charset="0"/>
                <a:cs typeface="Times New Roman" panose="02020603050405020304" pitchFamily="18" charset="0"/>
              </a:rPr>
              <a:t> Three distinct methods for crop selling are proposed:</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      1. Individual Buyer Transactions      2. Bidding Smart Contracts      3. Digital Market Interface</a:t>
            </a: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511629"/>
            <a:ext cx="87630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Proposed System</a:t>
            </a:r>
          </a:p>
        </p:txBody>
      </p:sp>
      <p:sp>
        <p:nvSpPr>
          <p:cNvPr id="5" name="Footer Placeholder 4"/>
          <p:cNvSpPr>
            <a:spLocks noGrp="1"/>
          </p:cNvSpPr>
          <p:nvPr>
            <p:ph type="ftr" sz="quarter" idx="11"/>
          </p:nvPr>
        </p:nvSpPr>
        <p:spPr/>
        <p:txBody>
          <a:bodyPr/>
          <a:lstStyle/>
          <a:p>
            <a:r>
              <a:rPr lang="en-US" dirty="0"/>
              <a:t>Department of Computer Science and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0701" y="1421402"/>
            <a:ext cx="9730597" cy="4671505"/>
          </a:xfrm>
        </p:spPr>
        <p:txBody>
          <a:bodyPr vert="horz" lIns="91440" tIns="45720" rIns="91440" bIns="45720" rtlCol="0" anchor="t">
            <a:noAutofit/>
          </a:bodyPr>
          <a:lstStyle/>
          <a:p>
            <a:pPr algn="just">
              <a:lnSpc>
                <a:spcPct val="150000"/>
              </a:lnSpc>
            </a:pPr>
            <a:r>
              <a:rPr lang="en-US" sz="1400" dirty="0">
                <a:latin typeface="Times New Roman" panose="02020603050405020304" pitchFamily="18" charset="0"/>
                <a:cs typeface="Times New Roman" panose="02020603050405020304" pitchFamily="18" charset="0"/>
              </a:rPr>
              <a:t>Crop residues, or stubble, are repurposed by selling them to bioenergy-producing industries in proximity to the farmer's location, contributing to additional income.</a:t>
            </a:r>
          </a:p>
          <a:p>
            <a:pPr algn="just">
              <a:lnSpc>
                <a:spcPct val="150000"/>
              </a:lnSpc>
            </a:pPr>
            <a:r>
              <a:rPr lang="en-US" sz="1400" dirty="0">
                <a:latin typeface="Times New Roman" panose="02020603050405020304" pitchFamily="18" charset="0"/>
                <a:cs typeface="Times New Roman" panose="02020603050405020304" pitchFamily="18" charset="0"/>
              </a:rPr>
              <a:t>The conclusive report on stubble sales is recorded in the blockchain by the farmer, ensuring a transparent and verifiable transaction history.</a:t>
            </a:r>
          </a:p>
          <a:p>
            <a:pPr algn="just">
              <a:lnSpc>
                <a:spcPct val="150000"/>
              </a:lnSpc>
            </a:pPr>
            <a:r>
              <a:rPr lang="en-US" sz="1400" dirty="0">
                <a:latin typeface="Times New Roman" panose="02020603050405020304" pitchFamily="18" charset="0"/>
                <a:cs typeface="Times New Roman" panose="02020603050405020304" pitchFamily="18" charset="0"/>
              </a:rPr>
              <a:t>A catalog of insurance schemes is made available to farmers, providing options tailored to individual needs and addressing potential risks associated with natural calamities.</a:t>
            </a:r>
          </a:p>
          <a:p>
            <a:pPr algn="just">
              <a:lnSpc>
                <a:spcPct val="150000"/>
              </a:lnSpc>
            </a:pPr>
            <a:r>
              <a:rPr lang="en-US" sz="1400" dirty="0">
                <a:latin typeface="Times New Roman" panose="02020603050405020304" pitchFamily="18" charset="0"/>
                <a:cs typeface="Times New Roman" panose="02020603050405020304" pitchFamily="18" charset="0"/>
              </a:rPr>
              <a:t>Farmers can apply for relevant insurance schemes based on their specific requirements, promoting risk mitigation and financial security.</a:t>
            </a:r>
          </a:p>
          <a:p>
            <a:pPr algn="just">
              <a:lnSpc>
                <a:spcPct val="150000"/>
              </a:lnSpc>
            </a:pPr>
            <a:r>
              <a:rPr lang="en-US" sz="1400" dirty="0">
                <a:latin typeface="Times New Roman" panose="02020603050405020304" pitchFamily="18" charset="0"/>
                <a:cs typeface="Times New Roman" panose="02020603050405020304" pitchFamily="18" charset="0"/>
              </a:rPr>
              <a:t>All critical data, including crop parameters, disease identification results, crop selling transactions, stubble sales, and insurance schemes, is securely stored in the blockchain.</a:t>
            </a:r>
          </a:p>
          <a:p>
            <a:pPr algn="just">
              <a:lnSpc>
                <a:spcPct val="150000"/>
              </a:lnSpc>
            </a:pPr>
            <a:r>
              <a:rPr lang="en-US" sz="1400" dirty="0">
                <a:latin typeface="Times New Roman" panose="02020603050405020304" pitchFamily="18" charset="0"/>
                <a:cs typeface="Times New Roman" panose="02020603050405020304" pitchFamily="18" charset="0"/>
              </a:rPr>
              <a:t>Blockchain technology ensures immutability, transparency, and traceability, enhancing the overall integrity and reliability of the agricultural system.</a:t>
            </a: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a:t>Department of Computer Science and Engineering</a:t>
            </a:r>
          </a:p>
        </p:txBody>
      </p:sp>
      <p:sp>
        <p:nvSpPr>
          <p:cNvPr id="4" name="TextBox 3"/>
          <p:cNvSpPr txBox="1"/>
          <p:nvPr/>
        </p:nvSpPr>
        <p:spPr>
          <a:xfrm>
            <a:off x="457200" y="511629"/>
            <a:ext cx="876300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Proposed System(Cont’d..)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farm&#10;&#10;Description automatically generated">
            <a:extLst>
              <a:ext uri="{FF2B5EF4-FFF2-40B4-BE49-F238E27FC236}">
                <a16:creationId xmlns:a16="http://schemas.microsoft.com/office/drawing/2014/main" id="{C1CD261A-40D8-18AF-B12F-4A3C744B51B5}"/>
              </a:ext>
            </a:extLst>
          </p:cNvPr>
          <p:cNvPicPr>
            <a:picLocks noGrp="1" noChangeAspect="1"/>
          </p:cNvPicPr>
          <p:nvPr>
            <p:ph idx="1"/>
          </p:nvPr>
        </p:nvPicPr>
        <p:blipFill>
          <a:blip r:embed="rId2"/>
          <a:stretch>
            <a:fillRect/>
          </a:stretch>
        </p:blipFill>
        <p:spPr>
          <a:xfrm>
            <a:off x="777608" y="646682"/>
            <a:ext cx="10852443" cy="5530281"/>
          </a:xfrm>
        </p:spPr>
      </p:pic>
    </p:spTree>
    <p:extLst>
      <p:ext uri="{BB962C8B-B14F-4D97-AF65-F5344CB8AC3E}">
        <p14:creationId xmlns:p14="http://schemas.microsoft.com/office/powerpoint/2010/main" val="2274790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9CFA-F0B1-2BCA-F1BE-91497694C2DF}"/>
              </a:ext>
            </a:extLst>
          </p:cNvPr>
          <p:cNvSpPr>
            <a:spLocks noGrp="1"/>
          </p:cNvSpPr>
          <p:nvPr>
            <p:ph type="title"/>
          </p:nvPr>
        </p:nvSpPr>
        <p:spPr/>
        <p:txBody>
          <a:bodyPr/>
          <a:lstStyle/>
          <a:p>
            <a:r>
              <a:rPr lang="en-US" sz="3600" b="1" dirty="0">
                <a:latin typeface="Times New Roman"/>
                <a:cs typeface="Times New Roman"/>
              </a:rPr>
              <a:t>Benefits of the proposed system</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B66557DE-4A9A-A17F-A6C1-914F2C493C6F}"/>
              </a:ext>
            </a:extLst>
          </p:cNvPr>
          <p:cNvSpPr>
            <a:spLocks noGrp="1"/>
          </p:cNvSpPr>
          <p:nvPr>
            <p:ph idx="1"/>
          </p:nvPr>
        </p:nvSpPr>
        <p:spPr>
          <a:xfrm>
            <a:off x="838200" y="1696229"/>
            <a:ext cx="10515600" cy="4940809"/>
          </a:xfrm>
        </p:spPr>
        <p:txBody>
          <a:bodyPr vert="horz" lIns="91440" tIns="45720" rIns="91440" bIns="45720" rtlCol="0" anchor="t">
            <a:normAutofit lnSpcReduction="10000"/>
          </a:bodyPr>
          <a:lstStyle/>
          <a:p>
            <a:pPr>
              <a:lnSpc>
                <a:spcPct val="160000"/>
              </a:lnSpc>
            </a:pPr>
            <a:r>
              <a:rPr lang="en-US" sz="1400" b="1" dirty="0">
                <a:latin typeface="Times New Roman"/>
                <a:cs typeface="Times New Roman"/>
              </a:rPr>
              <a:t>Enhanced Data </a:t>
            </a:r>
            <a:r>
              <a:rPr lang="en-US" sz="1400" b="1" err="1">
                <a:latin typeface="Times New Roman"/>
                <a:cs typeface="Times New Roman"/>
              </a:rPr>
              <a:t>Management</a:t>
            </a:r>
            <a:r>
              <a:rPr lang="en-US" sz="1400" err="1">
                <a:latin typeface="Times New Roman"/>
                <a:cs typeface="Times New Roman"/>
              </a:rPr>
              <a:t>:The</a:t>
            </a:r>
            <a:r>
              <a:rPr lang="en-US" sz="1400" dirty="0">
                <a:latin typeface="Times New Roman"/>
                <a:cs typeface="Times New Roman"/>
              </a:rPr>
              <a:t> system offers farmers significant insights into their agricultural operations through the methodical compilation and storage of extensive statistics that include soil properties, moisture levels, atmospheric parameters, and crop data.</a:t>
            </a:r>
            <a:endParaRPr lang="en-US" sz="1400">
              <a:latin typeface="Times New Roman"/>
              <a:cs typeface="Times New Roman"/>
            </a:endParaRPr>
          </a:p>
          <a:p>
            <a:pPr>
              <a:lnSpc>
                <a:spcPct val="160000"/>
              </a:lnSpc>
            </a:pPr>
            <a:r>
              <a:rPr lang="en-US" sz="1400" b="1" dirty="0">
                <a:latin typeface="Times New Roman"/>
                <a:cs typeface="Times New Roman"/>
              </a:rPr>
              <a:t>Better Decision-Making</a:t>
            </a:r>
            <a:r>
              <a:rPr lang="en-US" sz="1400" dirty="0">
                <a:latin typeface="Times New Roman"/>
                <a:cs typeface="Times New Roman"/>
              </a:rPr>
              <a:t>: Farmers can make well-informed decisions about crop management, irrigation, and disease prevention since they receive real-time data every two hours. For improved trend analysis and long-term planning, an averaging on daily, monthly, and blockchain-compatible block levels is then provided.</a:t>
            </a:r>
          </a:p>
          <a:p>
            <a:pPr>
              <a:lnSpc>
                <a:spcPct val="160000"/>
              </a:lnSpc>
            </a:pPr>
            <a:r>
              <a:rPr lang="en-US" sz="1400" b="1" dirty="0">
                <a:latin typeface="Times New Roman"/>
                <a:cs typeface="Times New Roman"/>
              </a:rPr>
              <a:t>Optimized Resource Utilization:</a:t>
            </a:r>
            <a:r>
              <a:rPr lang="en-US" sz="1400" dirty="0">
                <a:latin typeface="Times New Roman"/>
                <a:cs typeface="Times New Roman"/>
              </a:rPr>
              <a:t> The automated irrigation system saves money and conserves water by using moisture data to determine when to turn on or off the water motor without the need for human interaction.</a:t>
            </a:r>
          </a:p>
          <a:p>
            <a:pPr>
              <a:lnSpc>
                <a:spcPct val="160000"/>
              </a:lnSpc>
            </a:pPr>
            <a:r>
              <a:rPr lang="en-US" sz="1400" b="1" dirty="0">
                <a:latin typeface="Times New Roman"/>
                <a:cs typeface="Times New Roman"/>
              </a:rPr>
              <a:t>Enhanced Disease Detection and Management:</a:t>
            </a:r>
            <a:r>
              <a:rPr lang="en-US" sz="1400" dirty="0">
                <a:latin typeface="Times New Roman"/>
                <a:cs typeface="Times New Roman"/>
              </a:rPr>
              <a:t> To precisely identify agricultural illnesses, the advanced disease identification system uses machine learning algorithms. This helps farmers to minimize crop losses and increase output by enabling them to act promptly and apply accurate organic solutions.</a:t>
            </a:r>
          </a:p>
          <a:p>
            <a:pPr>
              <a:lnSpc>
                <a:spcPct val="160000"/>
              </a:lnSpc>
            </a:pPr>
            <a:r>
              <a:rPr lang="en-US" sz="1400" b="1" dirty="0">
                <a:latin typeface="Times New Roman"/>
                <a:cs typeface="Times New Roman"/>
              </a:rPr>
              <a:t>Transparent and Secure Transactions:</a:t>
            </a:r>
            <a:r>
              <a:rPr lang="en-US" sz="1400" dirty="0">
                <a:latin typeface="Times New Roman"/>
                <a:cs typeface="Times New Roman"/>
              </a:rPr>
              <a:t> The application of blockchain technology guarantees traceability and transparency in insurance plans, stubble sales, and crop sales. Farmers have three options for selling their crops, and the blockchain securely stores all relevant data, encouraging honesty and integrity in farming dealings.</a:t>
            </a:r>
          </a:p>
          <a:p>
            <a:pPr>
              <a:lnSpc>
                <a:spcPct val="160000"/>
              </a:lnSpc>
            </a:pPr>
            <a:endParaRPr lang="en-US" sz="1400" dirty="0">
              <a:latin typeface="Times New Roman"/>
              <a:cs typeface="Times New Roman"/>
            </a:endParaRPr>
          </a:p>
        </p:txBody>
      </p:sp>
    </p:spTree>
    <p:extLst>
      <p:ext uri="{BB962C8B-B14F-4D97-AF65-F5344CB8AC3E}">
        <p14:creationId xmlns:p14="http://schemas.microsoft.com/office/powerpoint/2010/main" val="180297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6655-74AD-E2F4-E48D-624BD94B86EF}"/>
              </a:ext>
            </a:extLst>
          </p:cNvPr>
          <p:cNvSpPr>
            <a:spLocks noGrp="1"/>
          </p:cNvSpPr>
          <p:nvPr>
            <p:ph type="title"/>
          </p:nvPr>
        </p:nvSpPr>
        <p:spPr/>
        <p:txBody>
          <a:bodyPr>
            <a:normAutofit/>
          </a:bodyPr>
          <a:lstStyle/>
          <a:p>
            <a:r>
              <a:rPr lang="en-US" sz="3600" b="1" dirty="0">
                <a:latin typeface="Times New Roman"/>
                <a:cs typeface="Times New Roman"/>
              </a:rPr>
              <a:t>Benefits of the proposed system</a:t>
            </a:r>
          </a:p>
        </p:txBody>
      </p:sp>
      <p:sp>
        <p:nvSpPr>
          <p:cNvPr id="3" name="Content Placeholder 2">
            <a:extLst>
              <a:ext uri="{FF2B5EF4-FFF2-40B4-BE49-F238E27FC236}">
                <a16:creationId xmlns:a16="http://schemas.microsoft.com/office/drawing/2014/main" id="{88886E0E-863D-EDB1-5965-55A3899657A4}"/>
              </a:ext>
            </a:extLst>
          </p:cNvPr>
          <p:cNvSpPr>
            <a:spLocks noGrp="1"/>
          </p:cNvSpPr>
          <p:nvPr>
            <p:ph idx="1"/>
          </p:nvPr>
        </p:nvSpPr>
        <p:spPr/>
        <p:txBody>
          <a:bodyPr vert="horz" lIns="91440" tIns="45720" rIns="91440" bIns="45720" rtlCol="0" anchor="t">
            <a:normAutofit/>
          </a:bodyPr>
          <a:lstStyle/>
          <a:p>
            <a:pPr>
              <a:lnSpc>
                <a:spcPct val="160000"/>
              </a:lnSpc>
            </a:pPr>
            <a:r>
              <a:rPr lang="en-US" sz="1400" b="1" dirty="0">
                <a:latin typeface="Times New Roman"/>
                <a:cs typeface="Times New Roman"/>
              </a:rPr>
              <a:t>Additional Income Opportunities:</a:t>
            </a:r>
            <a:r>
              <a:rPr lang="en-US" sz="1400" dirty="0">
                <a:latin typeface="Times New Roman"/>
                <a:cs typeface="Times New Roman"/>
              </a:rPr>
              <a:t> Farmers can generate extra revenue by selling their crop remains, or stubble, to businesses that produce bioenergy. The final report on stubble sales that is stored on the blockchain guarantees clear and corroborated transactions, which increases confidence even more.</a:t>
            </a:r>
            <a:endParaRPr lang="en-US" dirty="0"/>
          </a:p>
          <a:p>
            <a:pPr>
              <a:lnSpc>
                <a:spcPct val="160000"/>
              </a:lnSpc>
            </a:pPr>
            <a:r>
              <a:rPr lang="en-US" sz="1400" b="1" dirty="0">
                <a:latin typeface="Times New Roman"/>
                <a:cs typeface="Times New Roman"/>
              </a:rPr>
              <a:t>Risk Mitigation and Financial Security:</a:t>
            </a:r>
            <a:r>
              <a:rPr lang="en-US" sz="1400" dirty="0">
                <a:latin typeface="Times New Roman"/>
                <a:cs typeface="Times New Roman"/>
              </a:rPr>
              <a:t> Farmers can reduce the risks associated with natural disasters by choosing from a variety of insurance plans that are customized to meet their specific needs. In order to provide financial stability and security in the face of unanticipated catastrophes, farmers can apply for appropriate insurance plans depending on their unique circumstances.</a:t>
            </a:r>
          </a:p>
          <a:p>
            <a:pPr>
              <a:lnSpc>
                <a:spcPct val="160000"/>
              </a:lnSpc>
            </a:pPr>
            <a:r>
              <a:rPr lang="en-US" sz="1400" b="1" dirty="0">
                <a:latin typeface="Times New Roman"/>
                <a:cs typeface="Times New Roman"/>
              </a:rPr>
              <a:t>Integrity and Reliability:</a:t>
            </a:r>
            <a:r>
              <a:rPr lang="en-US" sz="1400" dirty="0">
                <a:latin typeface="Times New Roman"/>
                <a:cs typeface="Times New Roman"/>
              </a:rPr>
              <a:t> The system guarantees immutability, transparency, and traceability by securely storing all crucial data on the blockchain, including crop parameters, disease identification results, crop selling transactions, stubble sales, and insurance schemes. This builds stakeholder trust by improving the agricultural system's overall integrity and dependability.</a:t>
            </a:r>
          </a:p>
          <a:p>
            <a:endParaRPr lang="en-US" dirty="0"/>
          </a:p>
        </p:txBody>
      </p:sp>
    </p:spTree>
    <p:extLst>
      <p:ext uri="{BB962C8B-B14F-4D97-AF65-F5344CB8AC3E}">
        <p14:creationId xmlns:p14="http://schemas.microsoft.com/office/powerpoint/2010/main" val="416872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2487" y="1719145"/>
            <a:ext cx="10515600" cy="4152220"/>
          </a:xfrm>
        </p:spPr>
        <p:txBody>
          <a:bodyPr vert="horz" lIns="91440" tIns="45720" rIns="91440" bIns="45720" rtlCol="0" anchor="t">
            <a:normAutofit/>
          </a:bodyPr>
          <a:lstStyle/>
          <a:p>
            <a:pPr>
              <a:lnSpc>
                <a:spcPct val="150000"/>
              </a:lnSpc>
            </a:pPr>
            <a:r>
              <a:rPr lang="en-US" sz="1400" dirty="0">
                <a:latin typeface="Times New Roman" panose="02020603050405020304" pitchFamily="18" charset="0"/>
                <a:ea typeface="+mn-lt"/>
                <a:cs typeface="Times New Roman" panose="02020603050405020304" pitchFamily="18" charset="0"/>
              </a:rPr>
              <a:t>Farmers</a:t>
            </a:r>
          </a:p>
          <a:p>
            <a:pPr>
              <a:lnSpc>
                <a:spcPct val="150000"/>
              </a:lnSpc>
            </a:pPr>
            <a:r>
              <a:rPr lang="en-US" sz="1400" dirty="0">
                <a:latin typeface="Times New Roman" panose="02020603050405020304" pitchFamily="18" charset="0"/>
                <a:ea typeface="+mn-lt"/>
                <a:cs typeface="Times New Roman" panose="02020603050405020304" pitchFamily="18" charset="0"/>
              </a:rPr>
              <a:t>Crop Buyers/Stakeholders</a:t>
            </a:r>
          </a:p>
          <a:p>
            <a:pPr>
              <a:lnSpc>
                <a:spcPct val="150000"/>
              </a:lnSpc>
            </a:pPr>
            <a:r>
              <a:rPr lang="en-US" sz="1400" dirty="0">
                <a:latin typeface="Times New Roman" panose="02020603050405020304" pitchFamily="18" charset="0"/>
                <a:ea typeface="+mn-lt"/>
                <a:cs typeface="Times New Roman" panose="02020603050405020304" pitchFamily="18" charset="0"/>
              </a:rPr>
              <a:t>Bioenergy-producing Industries</a:t>
            </a:r>
          </a:p>
          <a:p>
            <a:pPr>
              <a:lnSpc>
                <a:spcPct val="150000"/>
              </a:lnSpc>
            </a:pPr>
            <a:r>
              <a:rPr lang="en-US" sz="1400" dirty="0">
                <a:latin typeface="Times New Roman" panose="02020603050405020304" pitchFamily="18" charset="0"/>
                <a:ea typeface="+mn-lt"/>
                <a:cs typeface="Times New Roman" panose="02020603050405020304" pitchFamily="18" charset="0"/>
              </a:rPr>
              <a:t>Insurance Providers</a:t>
            </a:r>
          </a:p>
          <a:p>
            <a:pPr>
              <a:lnSpc>
                <a:spcPct val="150000"/>
              </a:lnSpc>
            </a:pPr>
            <a:r>
              <a:rPr lang="en-US" sz="1400" dirty="0">
                <a:latin typeface="Times New Roman" panose="02020603050405020304" pitchFamily="18" charset="0"/>
                <a:ea typeface="+mn-lt"/>
                <a:cs typeface="Times New Roman" panose="02020603050405020304" pitchFamily="18" charset="0"/>
              </a:rPr>
              <a:t>Government Agencies (Agricultural and Environmental)</a:t>
            </a:r>
          </a:p>
          <a:p>
            <a:pPr>
              <a:lnSpc>
                <a:spcPct val="150000"/>
              </a:lnSpc>
            </a:pPr>
            <a:r>
              <a:rPr lang="en-US" sz="1400" dirty="0">
                <a:latin typeface="Times New Roman" panose="02020603050405020304" pitchFamily="18" charset="0"/>
                <a:ea typeface="+mn-lt"/>
                <a:cs typeface="Times New Roman" panose="02020603050405020304" pitchFamily="18" charset="0"/>
              </a:rPr>
              <a:t>End Consumers (for direct digital market transactions)</a:t>
            </a:r>
          </a:p>
          <a:p>
            <a:pPr>
              <a:lnSpc>
                <a:spcPct val="150000"/>
              </a:lnSpc>
            </a:pPr>
            <a:r>
              <a:rPr lang="en-US" sz="1400" dirty="0">
                <a:latin typeface="Times New Roman" panose="02020603050405020304" pitchFamily="18" charset="0"/>
                <a:ea typeface="+mn-lt"/>
                <a:cs typeface="Times New Roman" panose="02020603050405020304" pitchFamily="18" charset="0"/>
              </a:rPr>
              <a:t>Environmental Agencies (related to stubble management)</a:t>
            </a:r>
            <a:endParaRPr lang="en-US" sz="1400" dirty="0">
              <a:latin typeface="Times New Roman" panose="02020603050405020304" pitchFamily="18" charset="0"/>
              <a:cs typeface="Times New Roman" panose="02020603050405020304" pitchFamily="18" charset="0"/>
            </a:endParaRPr>
          </a:p>
          <a:p>
            <a:pPr>
              <a:lnSpc>
                <a:spcPct val="150000"/>
              </a:lnSpc>
            </a:pPr>
            <a:endParaRPr lang="en-US" sz="1400" dirty="0"/>
          </a:p>
        </p:txBody>
      </p:sp>
      <p:sp>
        <p:nvSpPr>
          <p:cNvPr id="2" name="TextBox 1"/>
          <p:cNvSpPr txBox="1"/>
          <p:nvPr/>
        </p:nvSpPr>
        <p:spPr>
          <a:xfrm>
            <a:off x="511628" y="574382"/>
            <a:ext cx="85344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Potential Users</a:t>
            </a:r>
          </a:p>
        </p:txBody>
      </p:sp>
      <p:sp>
        <p:nvSpPr>
          <p:cNvPr id="4" name="Footer Placeholder 3"/>
          <p:cNvSpPr>
            <a:spLocks noGrp="1"/>
          </p:cNvSpPr>
          <p:nvPr>
            <p:ph type="ftr" sz="quarter" idx="11"/>
          </p:nvPr>
        </p:nvSpPr>
        <p:spPr/>
        <p:txBody>
          <a:bodyPr/>
          <a:lstStyle/>
          <a:p>
            <a:r>
              <a:rPr lang="en-US" dirty="0"/>
              <a:t>Department of Computer Science and Engineering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2862"/>
            <a:ext cx="10515600" cy="4351338"/>
          </a:xfrm>
        </p:spPr>
        <p:txBody>
          <a:bodyPr>
            <a:normAutofit/>
          </a:bodyPr>
          <a:lstStyle/>
          <a:p>
            <a:pPr>
              <a:lnSpc>
                <a:spcPct val="150000"/>
              </a:lnSpc>
            </a:pPr>
            <a:r>
              <a:rPr lang="en-US" sz="1400" dirty="0">
                <a:latin typeface="Times New Roman" panose="02020603050405020304" pitchFamily="18" charset="0"/>
                <a:cs typeface="Times New Roman" panose="02020603050405020304" pitchFamily="18" charset="0"/>
              </a:rPr>
              <a:t>Data Collection and Monitoring:- Soil parameters, Atmospheric parameters, Frequency</a:t>
            </a:r>
          </a:p>
          <a:p>
            <a:pPr>
              <a:lnSpc>
                <a:spcPct val="150000"/>
              </a:lnSpc>
            </a:pPr>
            <a:r>
              <a:rPr lang="en-US" sz="1400" dirty="0">
                <a:latin typeface="Times New Roman" panose="02020603050405020304" pitchFamily="18" charset="0"/>
                <a:cs typeface="Times New Roman" panose="02020603050405020304" pitchFamily="18" charset="0"/>
              </a:rPr>
              <a:t>Temporary Centralized Storage:- Monthly range averaging, Storage in a blockchain as a block.</a:t>
            </a:r>
          </a:p>
          <a:p>
            <a:pPr>
              <a:lnSpc>
                <a:spcPct val="150000"/>
              </a:lnSpc>
            </a:pPr>
            <a:r>
              <a:rPr lang="en-US" sz="1400" dirty="0">
                <a:latin typeface="Times New Roman" panose="02020603050405020304" pitchFamily="18" charset="0"/>
                <a:cs typeface="Times New Roman" panose="02020603050405020304" pitchFamily="18" charset="0"/>
              </a:rPr>
              <a:t>Automated Water Motor Control:- Based on moisture data, automatically controls water motor without farmer involvement.</a:t>
            </a:r>
          </a:p>
          <a:p>
            <a:pPr>
              <a:lnSpc>
                <a:spcPct val="150000"/>
              </a:lnSpc>
            </a:pPr>
            <a:r>
              <a:rPr lang="en-US" sz="1400" dirty="0">
                <a:latin typeface="Times New Roman" panose="02020603050405020304" pitchFamily="18" charset="0"/>
                <a:cs typeface="Times New Roman" panose="02020603050405020304" pitchFamily="18" charset="0"/>
              </a:rPr>
              <a:t>Disease Identification System:- Identifies diseases in crops, Recommends organic remedies. </a:t>
            </a:r>
          </a:p>
          <a:p>
            <a:pPr>
              <a:lnSpc>
                <a:spcPct val="150000"/>
              </a:lnSpc>
            </a:pPr>
            <a:r>
              <a:rPr lang="en-US" sz="1400" dirty="0">
                <a:latin typeface="Times New Roman" panose="02020603050405020304" pitchFamily="18" charset="0"/>
                <a:cs typeface="Times New Roman" panose="02020603050405020304" pitchFamily="18" charset="0"/>
              </a:rPr>
              <a:t>Crop Selling Mechanisms:- Individual buyers list., Smart contract-based bidding system, Digital market UI for direct farmer-to-consumer transactions.</a:t>
            </a:r>
          </a:p>
          <a:p>
            <a:pPr>
              <a:lnSpc>
                <a:spcPct val="150000"/>
              </a:lnSpc>
            </a:pPr>
            <a:r>
              <a:rPr lang="en-US" sz="1400" dirty="0">
                <a:latin typeface="Times New Roman" panose="02020603050405020304" pitchFamily="18" charset="0"/>
                <a:cs typeface="Times New Roman" panose="02020603050405020304" pitchFamily="18" charset="0"/>
              </a:rPr>
              <a:t>Stubble Utilization:- Stubble sold to bioenergy-producing industries. </a:t>
            </a:r>
          </a:p>
          <a:p>
            <a:pPr lvl="0">
              <a:lnSpc>
                <a:spcPct val="150000"/>
              </a:lnSpc>
            </a:pPr>
            <a:r>
              <a:rPr lang="en-US" sz="1400" dirty="0">
                <a:latin typeface="Times New Roman" panose="02020603050405020304" pitchFamily="18" charset="0"/>
                <a:cs typeface="Times New Roman" panose="02020603050405020304" pitchFamily="18" charset="0"/>
              </a:rPr>
              <a:t>Insurance Schemes:- List of insurance schemes for farmers.</a:t>
            </a:r>
          </a:p>
          <a:p>
            <a:pPr>
              <a:lnSpc>
                <a:spcPct val="150000"/>
              </a:lnSpc>
            </a:pPr>
            <a:r>
              <a:rPr lang="en-US" sz="1400" dirty="0">
                <a:latin typeface="Times New Roman" panose="02020603050405020304" pitchFamily="18" charset="0"/>
                <a:cs typeface="Times New Roman" panose="02020603050405020304" pitchFamily="18" charset="0"/>
              </a:rPr>
              <a:t>Blockchain Integration:-  Storage of final reports in blockchain, Farmer contributes data to the blockchain.</a:t>
            </a:r>
          </a:p>
        </p:txBody>
      </p:sp>
      <p:sp>
        <p:nvSpPr>
          <p:cNvPr id="4" name="Footer Placeholder 3"/>
          <p:cNvSpPr>
            <a:spLocks noGrp="1"/>
          </p:cNvSpPr>
          <p:nvPr>
            <p:ph type="ftr" sz="quarter" idx="11"/>
          </p:nvPr>
        </p:nvSpPr>
        <p:spPr/>
        <p:txBody>
          <a:bodyPr/>
          <a:lstStyle/>
          <a:p>
            <a:r>
              <a:rPr lang="en-US" dirty="0"/>
              <a:t>Department of Computer Science and Engineering</a:t>
            </a:r>
          </a:p>
        </p:txBody>
      </p:sp>
      <p:sp>
        <p:nvSpPr>
          <p:cNvPr id="5" name="TextBox 4"/>
          <p:cNvSpPr txBox="1"/>
          <p:nvPr/>
        </p:nvSpPr>
        <p:spPr>
          <a:xfrm>
            <a:off x="511628" y="574382"/>
            <a:ext cx="85344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Area Specification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342" y="637267"/>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632856" y="1962830"/>
            <a:ext cx="9339944" cy="3595998"/>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Agriculture, pivotal for a country with the largest global population, faces challenges in maintaining an efficient supply chain and ensuring data transparency. This initiative aims to revolutionize the agricultural sector by leveraging blockchain technology. The implementation of blockchain addresses issues such as fraud prevention, enhancement of food safety, quality management, and ensuring equitable prices for farmers. Incorporating IoT sensors generates valuable data reflecting crop quality, while machine learning algorithms analyze this data for effective crop disease detection. The introduction of a bidding smart contract streamlines the crop-selling process, facilitating insurance claims for farmers, with all pertinent information securely stored in an immutable and transparent ledger. Additionally, optimizing the treatment of crop remnants contributes to increased farmer income. By seamlessly integrating these technologies with agriculture, overall efficiency and the potential of the agricultural sector are significantly heightened.</a:t>
            </a:r>
          </a:p>
        </p:txBody>
      </p:sp>
      <p:sp>
        <p:nvSpPr>
          <p:cNvPr id="4" name="Footer Placeholder 3"/>
          <p:cNvSpPr>
            <a:spLocks noGrp="1"/>
          </p:cNvSpPr>
          <p:nvPr>
            <p:ph type="ftr" sz="quarter" idx="11"/>
          </p:nvPr>
        </p:nvSpPr>
        <p:spPr/>
        <p:txBody>
          <a:bodyPr/>
          <a:lstStyle/>
          <a:p>
            <a:r>
              <a:rPr lang="en-US" dirty="0"/>
              <a:t>Department of Computer Science and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7304" y="1703978"/>
            <a:ext cx="10515600" cy="3540360"/>
          </a:xfrm>
        </p:spPr>
        <p:txBody>
          <a:bodyPr vert="horz" lIns="91440" tIns="45720" rIns="91440" bIns="45720" rtlCol="0" anchor="t">
            <a:normAutofit/>
          </a:bodyPr>
          <a:lstStyle/>
          <a:p>
            <a:pPr>
              <a:lnSpc>
                <a:spcPct val="150000"/>
              </a:lnSpc>
            </a:pPr>
            <a:r>
              <a:rPr lang="en-US" sz="1400" dirty="0">
                <a:latin typeface="Times New Roman" panose="02020603050405020304" pitchFamily="18" charset="0"/>
                <a:ea typeface="+mn-lt"/>
                <a:cs typeface="Times New Roman" panose="02020603050405020304" pitchFamily="18" charset="0"/>
              </a:rPr>
              <a:t>Organic Remediation for disease identified</a:t>
            </a:r>
          </a:p>
          <a:p>
            <a:pPr>
              <a:lnSpc>
                <a:spcPct val="150000"/>
              </a:lnSpc>
            </a:pPr>
            <a:r>
              <a:rPr lang="en-US" sz="1400" dirty="0">
                <a:latin typeface="Times New Roman" panose="02020603050405020304" pitchFamily="18" charset="0"/>
                <a:ea typeface="+mn-lt"/>
                <a:cs typeface="Times New Roman" panose="02020603050405020304" pitchFamily="18" charset="0"/>
              </a:rPr>
              <a:t>Diversified Crop Selling Mechanisms</a:t>
            </a:r>
          </a:p>
          <a:p>
            <a:pPr>
              <a:lnSpc>
                <a:spcPct val="150000"/>
              </a:lnSpc>
            </a:pPr>
            <a:r>
              <a:rPr lang="en-US" sz="1400" dirty="0">
                <a:latin typeface="Times New Roman" panose="02020603050405020304" pitchFamily="18" charset="0"/>
                <a:ea typeface="+mn-lt"/>
                <a:cs typeface="Times New Roman" panose="02020603050405020304" pitchFamily="18" charset="0"/>
              </a:rPr>
              <a:t>Stubble Monetization Strategy</a:t>
            </a:r>
          </a:p>
          <a:p>
            <a:pPr>
              <a:lnSpc>
                <a:spcPct val="150000"/>
              </a:lnSpc>
            </a:pPr>
            <a:r>
              <a:rPr lang="en-US" sz="1400" dirty="0">
                <a:latin typeface="Times New Roman" panose="02020603050405020304" pitchFamily="18" charset="0"/>
                <a:ea typeface="+mn-lt"/>
                <a:cs typeface="Times New Roman" panose="02020603050405020304" pitchFamily="18" charset="0"/>
              </a:rPr>
              <a:t>Blockchain-Logged Transaction History</a:t>
            </a:r>
          </a:p>
          <a:p>
            <a:pPr>
              <a:lnSpc>
                <a:spcPct val="150000"/>
              </a:lnSpc>
            </a:pPr>
            <a:r>
              <a:rPr lang="en-US" sz="1400" dirty="0">
                <a:latin typeface="Times New Roman" panose="02020603050405020304" pitchFamily="18" charset="0"/>
                <a:ea typeface="+mn-lt"/>
                <a:cs typeface="Times New Roman" panose="02020603050405020304" pitchFamily="18" charset="0"/>
              </a:rPr>
              <a:t>Tailored Insurance Scheme Catalog</a:t>
            </a:r>
          </a:p>
          <a:p>
            <a:pPr>
              <a:lnSpc>
                <a:spcPct val="150000"/>
              </a:lnSpc>
            </a:pPr>
            <a:r>
              <a:rPr lang="en-US" sz="1400" dirty="0">
                <a:latin typeface="Times New Roman" panose="02020603050405020304" pitchFamily="18" charset="0"/>
                <a:ea typeface="+mn-lt"/>
                <a:cs typeface="Times New Roman" panose="02020603050405020304" pitchFamily="18" charset="0"/>
              </a:rPr>
              <a:t>User-Friendly Digital Market Interface</a:t>
            </a:r>
          </a:p>
          <a:p>
            <a:pPr>
              <a:lnSpc>
                <a:spcPct val="150000"/>
              </a:lnSpc>
            </a:pPr>
            <a:r>
              <a:rPr lang="en-US" sz="1400" dirty="0">
                <a:latin typeface="Times New Roman" panose="02020603050405020304" pitchFamily="18" charset="0"/>
                <a:ea typeface="+mn-lt"/>
                <a:cs typeface="Times New Roman" panose="02020603050405020304" pitchFamily="18" charset="0"/>
              </a:rPr>
              <a:t>Comprehensive Monthly Averaging</a:t>
            </a:r>
            <a:endParaRPr lang="en-US" sz="1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89857" y="457200"/>
            <a:ext cx="997131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Unique Features of the System</a:t>
            </a:r>
          </a:p>
        </p:txBody>
      </p:sp>
      <p:sp>
        <p:nvSpPr>
          <p:cNvPr id="4" name="Footer Placeholder 3"/>
          <p:cNvSpPr>
            <a:spLocks noGrp="1"/>
          </p:cNvSpPr>
          <p:nvPr>
            <p:ph type="ftr" sz="quarter" idx="11"/>
          </p:nvPr>
        </p:nvSpPr>
        <p:spPr/>
        <p:txBody>
          <a:bodyPr/>
          <a:lstStyle/>
          <a:p>
            <a:r>
              <a:rPr lang="en-US" dirty="0"/>
              <a:t>Department of Computer Science and Engineering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4246" y="1782493"/>
            <a:ext cx="10515600" cy="4351338"/>
          </a:xfrm>
        </p:spPr>
        <p:txBody>
          <a:bodyPr vert="horz" lIns="91440" tIns="45720" rIns="91440" bIns="45720" rtlCol="0" anchor="t">
            <a:normAutofit/>
          </a:bodyPr>
          <a:lstStyle/>
          <a:p>
            <a:pPr>
              <a:lnSpc>
                <a:spcPct val="150000"/>
              </a:lnSpc>
            </a:pPr>
            <a:r>
              <a:rPr lang="en-US" sz="1400" dirty="0">
                <a:latin typeface="Times New Roman" panose="02020603050405020304" pitchFamily="18" charset="0"/>
                <a:cs typeface="Times New Roman" panose="02020603050405020304" pitchFamily="18" charset="0"/>
              </a:rPr>
              <a:t>IoT</a:t>
            </a:r>
          </a:p>
          <a:p>
            <a:pPr>
              <a:lnSpc>
                <a:spcPct val="150000"/>
              </a:lnSpc>
            </a:pPr>
            <a:r>
              <a:rPr lang="en-US" sz="1400" dirty="0">
                <a:latin typeface="Times New Roman" panose="02020603050405020304" pitchFamily="18" charset="0"/>
                <a:cs typeface="Times New Roman" panose="02020603050405020304" pitchFamily="18" charset="0"/>
              </a:rPr>
              <a:t>Machine Learning Algorithm</a:t>
            </a:r>
          </a:p>
          <a:p>
            <a:pPr>
              <a:lnSpc>
                <a:spcPct val="150000"/>
              </a:lnSpc>
            </a:pPr>
            <a:r>
              <a:rPr lang="en-US" sz="1400" dirty="0">
                <a:latin typeface="Times New Roman" panose="02020603050405020304" pitchFamily="18" charset="0"/>
                <a:cs typeface="Times New Roman" panose="02020603050405020304" pitchFamily="18" charset="0"/>
              </a:rPr>
              <a:t>Blockchain</a:t>
            </a:r>
          </a:p>
          <a:p>
            <a:pPr>
              <a:lnSpc>
                <a:spcPct val="150000"/>
              </a:lnSpc>
            </a:pPr>
            <a:r>
              <a:rPr lang="en-US" sz="1400" dirty="0">
                <a:latin typeface="Times New Roman" panose="02020603050405020304" pitchFamily="18" charset="0"/>
                <a:cs typeface="Times New Roman" panose="02020603050405020304" pitchFamily="18" charset="0"/>
              </a:rPr>
              <a:t>Mobile Application Development / Web Development</a:t>
            </a:r>
          </a:p>
          <a:p>
            <a:pPr>
              <a:lnSpc>
                <a:spcPct val="150000"/>
              </a:lnSpc>
            </a:pPr>
            <a:r>
              <a:rPr lang="en-US" sz="1400" dirty="0">
                <a:latin typeface="Times New Roman" panose="02020603050405020304" pitchFamily="18" charset="0"/>
                <a:cs typeface="Times New Roman" panose="02020603050405020304" pitchFamily="18" charset="0"/>
              </a:rPr>
              <a:t>Database Management</a:t>
            </a:r>
          </a:p>
          <a:p>
            <a:pPr>
              <a:lnSpc>
                <a:spcPct val="150000"/>
              </a:lnSpc>
            </a:pPr>
            <a:r>
              <a:rPr lang="en-US" sz="1400" dirty="0">
                <a:latin typeface="Times New Roman" panose="02020603050405020304" pitchFamily="18" charset="0"/>
                <a:cs typeface="Times New Roman" panose="02020603050405020304" pitchFamily="18" charset="0"/>
              </a:rPr>
              <a:t>Programming Languages</a:t>
            </a:r>
          </a:p>
        </p:txBody>
      </p:sp>
      <p:sp>
        <p:nvSpPr>
          <p:cNvPr id="2" name="TextBox 1"/>
          <p:cNvSpPr txBox="1"/>
          <p:nvPr/>
        </p:nvSpPr>
        <p:spPr>
          <a:xfrm>
            <a:off x="446314" y="555171"/>
            <a:ext cx="916577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Technologies of Proposed System</a:t>
            </a:r>
          </a:p>
        </p:txBody>
      </p:sp>
      <p:sp>
        <p:nvSpPr>
          <p:cNvPr id="4" name="Footer Placeholder 3"/>
          <p:cNvSpPr>
            <a:spLocks noGrp="1"/>
          </p:cNvSpPr>
          <p:nvPr>
            <p:ph type="ftr" sz="quarter" idx="11"/>
          </p:nvPr>
        </p:nvSpPr>
        <p:spPr/>
        <p:txBody>
          <a:bodyPr/>
          <a:lstStyle/>
          <a:p>
            <a:r>
              <a:rPr lang="en-US" dirty="0"/>
              <a:t>Department of Computer Science and Engineering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5669" y="1576043"/>
            <a:ext cx="8719457" cy="4351338"/>
          </a:xfrm>
        </p:spPr>
        <p:txBody>
          <a:bodyPr vert="horz" lIns="91440" tIns="45720" rIns="91440" bIns="45720" rtlCol="0" anchor="t">
            <a:normAutofit/>
          </a:bodyPr>
          <a:lstStyle/>
          <a:p>
            <a:pPr algn="just">
              <a:lnSpc>
                <a:spcPct val="150000"/>
              </a:lnSpc>
            </a:pPr>
            <a:r>
              <a:rPr lang="en-US" sz="1400" dirty="0">
                <a:latin typeface="Times New Roman" panose="02020603050405020304" pitchFamily="18" charset="0"/>
                <a:ea typeface="+mn-lt"/>
                <a:cs typeface="Times New Roman" panose="02020603050405020304" pitchFamily="18" charset="0"/>
              </a:rPr>
              <a:t>Growing Agricultural Technology Adoption</a:t>
            </a:r>
          </a:p>
          <a:p>
            <a:pPr algn="just">
              <a:lnSpc>
                <a:spcPct val="150000"/>
              </a:lnSpc>
            </a:pPr>
            <a:r>
              <a:rPr lang="en-US" sz="1400" dirty="0">
                <a:latin typeface="Times New Roman" panose="02020603050405020304" pitchFamily="18" charset="0"/>
                <a:ea typeface="+mn-lt"/>
                <a:cs typeface="Times New Roman" panose="02020603050405020304" pitchFamily="18" charset="0"/>
              </a:rPr>
              <a:t>Rising Awareness of Sustainable Practices</a:t>
            </a:r>
          </a:p>
          <a:p>
            <a:pPr algn="just">
              <a:lnSpc>
                <a:spcPct val="150000"/>
              </a:lnSpc>
            </a:pPr>
            <a:r>
              <a:rPr lang="en-US" sz="1400" dirty="0">
                <a:latin typeface="Times New Roman" panose="02020603050405020304" pitchFamily="18" charset="0"/>
                <a:ea typeface="+mn-lt"/>
                <a:cs typeface="Times New Roman" panose="02020603050405020304" pitchFamily="18" charset="0"/>
              </a:rPr>
              <a:t>Need for Data-driven Decision-making</a:t>
            </a:r>
          </a:p>
          <a:p>
            <a:pPr algn="just">
              <a:lnSpc>
                <a:spcPct val="150000"/>
              </a:lnSpc>
            </a:pPr>
            <a:r>
              <a:rPr lang="en-US" sz="1400" dirty="0">
                <a:latin typeface="Times New Roman" panose="02020603050405020304" pitchFamily="18" charset="0"/>
                <a:ea typeface="+mn-lt"/>
                <a:cs typeface="Times New Roman" panose="02020603050405020304" pitchFamily="18" charset="0"/>
              </a:rPr>
              <a:t>Market Demand for Crop Quality Assurance</a:t>
            </a:r>
          </a:p>
          <a:p>
            <a:pPr algn="just">
              <a:lnSpc>
                <a:spcPct val="150000"/>
              </a:lnSpc>
            </a:pPr>
            <a:r>
              <a:rPr lang="en-US" sz="1400" dirty="0">
                <a:latin typeface="Times New Roman" panose="02020603050405020304" pitchFamily="18" charset="0"/>
                <a:ea typeface="+mn-lt"/>
                <a:cs typeface="Times New Roman" panose="02020603050405020304" pitchFamily="18" charset="0"/>
              </a:rPr>
              <a:t>Increased Interest in Blockchain Security</a:t>
            </a:r>
          </a:p>
          <a:p>
            <a:pPr algn="just">
              <a:lnSpc>
                <a:spcPct val="150000"/>
              </a:lnSpc>
            </a:pPr>
            <a:r>
              <a:rPr lang="en-US" sz="1400" dirty="0">
                <a:latin typeface="Times New Roman" panose="02020603050405020304" pitchFamily="18" charset="0"/>
                <a:ea typeface="+mn-lt"/>
                <a:cs typeface="Times New Roman" panose="02020603050405020304" pitchFamily="18" charset="0"/>
              </a:rPr>
              <a:t>Shift Towards Direct-to-Consumer Models</a:t>
            </a:r>
          </a:p>
          <a:p>
            <a:pPr algn="just">
              <a:lnSpc>
                <a:spcPct val="150000"/>
              </a:lnSpc>
            </a:pPr>
            <a:r>
              <a:rPr lang="en-US" sz="1400" dirty="0">
                <a:latin typeface="Times New Roman" panose="02020603050405020304" pitchFamily="18" charset="0"/>
                <a:ea typeface="+mn-lt"/>
                <a:cs typeface="Times New Roman" panose="02020603050405020304" pitchFamily="18" charset="0"/>
              </a:rPr>
              <a:t>Financial Incentives for Stubble Utilization</a:t>
            </a:r>
          </a:p>
          <a:p>
            <a:pPr algn="just">
              <a:lnSpc>
                <a:spcPct val="150000"/>
              </a:lnSpc>
            </a:pPr>
            <a:r>
              <a:rPr lang="en-US" sz="1400" dirty="0">
                <a:latin typeface="Times New Roman" panose="02020603050405020304" pitchFamily="18" charset="0"/>
                <a:ea typeface="+mn-lt"/>
                <a:cs typeface="Times New Roman" panose="02020603050405020304" pitchFamily="18" charset="0"/>
              </a:rPr>
              <a:t>Risk Mitigation through Insurance</a:t>
            </a:r>
          </a:p>
          <a:p>
            <a:pPr algn="just">
              <a:lnSpc>
                <a:spcPct val="150000"/>
              </a:lnSpc>
            </a:pPr>
            <a:r>
              <a:rPr lang="en-US" sz="1400" dirty="0">
                <a:latin typeface="Times New Roman" panose="02020603050405020304" pitchFamily="18" charset="0"/>
                <a:ea typeface="+mn-lt"/>
                <a:cs typeface="Times New Roman" panose="02020603050405020304" pitchFamily="18" charset="0"/>
              </a:rPr>
              <a:t>Overall Agricultural Sector Modernization</a:t>
            </a:r>
            <a:endParaRPr lang="en-US" sz="1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40229" y="500743"/>
            <a:ext cx="808808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Demand for the Product</a:t>
            </a:r>
          </a:p>
        </p:txBody>
      </p:sp>
      <p:sp>
        <p:nvSpPr>
          <p:cNvPr id="4" name="Footer Placeholder 3"/>
          <p:cNvSpPr>
            <a:spLocks noGrp="1"/>
          </p:cNvSpPr>
          <p:nvPr>
            <p:ph type="ftr" sz="quarter" idx="11"/>
          </p:nvPr>
        </p:nvSpPr>
        <p:spPr/>
        <p:txBody>
          <a:bodyPr/>
          <a:lstStyle/>
          <a:p>
            <a:r>
              <a:rPr lang="en-US" dirty="0"/>
              <a:t>Department of Computer Science and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Design constraints</a:t>
            </a:r>
          </a:p>
        </p:txBody>
      </p:sp>
      <p:sp>
        <p:nvSpPr>
          <p:cNvPr id="3" name="Content Placeholder 2"/>
          <p:cNvSpPr>
            <a:spLocks noGrp="1"/>
          </p:cNvSpPr>
          <p:nvPr>
            <p:ph idx="1"/>
          </p:nvPr>
        </p:nvSpPr>
        <p:spPr>
          <a:xfrm>
            <a:off x="838200" y="1509323"/>
            <a:ext cx="10515600" cy="4854545"/>
          </a:xfrm>
        </p:spPr>
        <p:txBody>
          <a:bodyPr vert="horz" lIns="91440" tIns="45720" rIns="91440" bIns="45720" rtlCol="0" anchor="t">
            <a:normAutofit/>
          </a:bodyPr>
          <a:lstStyle/>
          <a:p>
            <a:pPr indent="0">
              <a:lnSpc>
                <a:spcPct val="150000"/>
              </a:lnSpc>
              <a:buFont typeface="Arial" panose="020B0604020202020204"/>
              <a:buChar char="•"/>
            </a:pPr>
            <a:r>
              <a:rPr lang="en-US" sz="1400" b="1" dirty="0">
                <a:latin typeface="Times New Roman" panose="02020603050405020304"/>
                <a:ea typeface="+mn-lt"/>
                <a:cs typeface="+mn-lt"/>
              </a:rPr>
              <a:t>Scalability</a:t>
            </a:r>
            <a:r>
              <a:rPr lang="en-US" sz="1400" dirty="0">
                <a:latin typeface="Times New Roman" panose="02020603050405020304"/>
                <a:ea typeface="+mn-lt"/>
                <a:cs typeface="+mn-lt"/>
              </a:rPr>
              <a:t>: The system must be designed to accommodate a large volume of data generated by IoT sensors and machine learning algorithms as the agricultural operations scale up.</a:t>
            </a:r>
            <a:endParaRPr lang="en-US" sz="1400">
              <a:latin typeface="Times New Roman" panose="02020603050405020304"/>
              <a:cs typeface="Times New Roman" panose="02020603050405020304"/>
            </a:endParaRPr>
          </a:p>
          <a:p>
            <a:pPr indent="0">
              <a:lnSpc>
                <a:spcPct val="150000"/>
              </a:lnSpc>
              <a:buFont typeface="Arial" panose="020B0604020202020204"/>
              <a:buChar char="•"/>
            </a:pPr>
            <a:r>
              <a:rPr lang="en-US" sz="1400" b="1" dirty="0">
                <a:latin typeface="Times New Roman" panose="02020603050405020304"/>
                <a:ea typeface="+mn-lt"/>
                <a:cs typeface="+mn-lt"/>
              </a:rPr>
              <a:t>Interoperability</a:t>
            </a:r>
            <a:r>
              <a:rPr lang="en-US" sz="1400" dirty="0">
                <a:latin typeface="Times New Roman" panose="02020603050405020304"/>
                <a:ea typeface="+mn-lt"/>
                <a:cs typeface="+mn-lt"/>
              </a:rPr>
              <a:t>: Ensure compatibility and seamless integration with existing agricultural technologies and platforms to facilitate widespread adoption.</a:t>
            </a:r>
            <a:endParaRPr lang="en-US" sz="1400">
              <a:latin typeface="Times New Roman" panose="02020603050405020304"/>
              <a:cs typeface="Times New Roman" panose="02020603050405020304"/>
            </a:endParaRPr>
          </a:p>
          <a:p>
            <a:pPr indent="0">
              <a:lnSpc>
                <a:spcPct val="150000"/>
              </a:lnSpc>
              <a:buFont typeface="Arial" panose="020B0604020202020204"/>
              <a:buChar char="•"/>
            </a:pPr>
            <a:r>
              <a:rPr lang="en-US" sz="1400" b="1" dirty="0">
                <a:latin typeface="Times New Roman" panose="02020603050405020304"/>
                <a:ea typeface="+mn-lt"/>
                <a:cs typeface="+mn-lt"/>
              </a:rPr>
              <a:t>Resource Efficiency</a:t>
            </a:r>
            <a:r>
              <a:rPr lang="en-US" sz="1400" dirty="0">
                <a:latin typeface="Times New Roman" panose="02020603050405020304"/>
                <a:ea typeface="+mn-lt"/>
                <a:cs typeface="+mn-lt"/>
              </a:rPr>
              <a:t>: Given the often remote and resource-constrained environments in which agriculture operates, the system should be optimized for minimal energy consumption and bandwidth usage.</a:t>
            </a:r>
            <a:endParaRPr lang="en-US" sz="1400">
              <a:latin typeface="Times New Roman" panose="02020603050405020304"/>
              <a:cs typeface="Times New Roman" panose="02020603050405020304"/>
            </a:endParaRPr>
          </a:p>
          <a:p>
            <a:pPr indent="0">
              <a:lnSpc>
                <a:spcPct val="150000"/>
              </a:lnSpc>
              <a:buFont typeface="Arial" panose="020B0604020202020204"/>
              <a:buChar char="•"/>
            </a:pPr>
            <a:r>
              <a:rPr lang="en-US" sz="1400" b="1" dirty="0">
                <a:latin typeface="Times New Roman" panose="02020603050405020304"/>
                <a:ea typeface="+mn-lt"/>
                <a:cs typeface="+mn-lt"/>
              </a:rPr>
              <a:t>Data Privacy and Security</a:t>
            </a:r>
            <a:r>
              <a:rPr lang="en-US" sz="1400" dirty="0">
                <a:latin typeface="Times New Roman" panose="02020603050405020304"/>
                <a:ea typeface="+mn-lt"/>
                <a:cs typeface="+mn-lt"/>
              </a:rPr>
              <a:t>: Implement robust encryption and authentication measures to safeguard sensitive agricultural data against unauthorized access, ensuring compliance with data protection regulations.</a:t>
            </a:r>
            <a:endParaRPr lang="en-US" sz="1400">
              <a:latin typeface="Times New Roman" panose="02020603050405020304"/>
              <a:cs typeface="Times New Roman" panose="02020603050405020304"/>
            </a:endParaRPr>
          </a:p>
          <a:p>
            <a:pPr indent="0">
              <a:lnSpc>
                <a:spcPct val="150000"/>
              </a:lnSpc>
              <a:buFont typeface="Arial" panose="020B0604020202020204"/>
              <a:buChar char="•"/>
            </a:pPr>
            <a:r>
              <a:rPr lang="en-US" sz="1400" b="1" dirty="0">
                <a:latin typeface="Times New Roman" panose="02020603050405020304"/>
                <a:ea typeface="+mn-lt"/>
                <a:cs typeface="+mn-lt"/>
              </a:rPr>
              <a:t>User-Friendliness</a:t>
            </a:r>
            <a:r>
              <a:rPr lang="en-US" sz="1400" dirty="0">
                <a:latin typeface="Times New Roman" panose="02020603050405020304"/>
                <a:ea typeface="+mn-lt"/>
                <a:cs typeface="+mn-lt"/>
              </a:rPr>
              <a:t>: Design user interfaces that are intuitive and accessible to farmers with varying levels of technological proficiency, promoting adoption and usability.</a:t>
            </a:r>
            <a:endParaRPr lang="en-US" sz="1400">
              <a:latin typeface="Times New Roman" panose="02020603050405020304"/>
              <a:cs typeface="Times New Roman" panose="02020603050405020304"/>
            </a:endParaRPr>
          </a:p>
          <a:p>
            <a:pPr indent="0">
              <a:lnSpc>
                <a:spcPct val="150000"/>
              </a:lnSpc>
              <a:buFont typeface="Arial" panose="020B0604020202020204"/>
              <a:buChar char="•"/>
            </a:pPr>
            <a:r>
              <a:rPr lang="en-US" sz="1400" b="1" dirty="0">
                <a:latin typeface="Times New Roman" panose="02020603050405020304"/>
                <a:ea typeface="+mn-lt"/>
                <a:cs typeface="+mn-lt"/>
              </a:rPr>
              <a:t>Reliability and Availability</a:t>
            </a:r>
            <a:r>
              <a:rPr lang="en-US" sz="1400" dirty="0">
                <a:latin typeface="Times New Roman" panose="02020603050405020304"/>
                <a:ea typeface="+mn-lt"/>
                <a:cs typeface="+mn-lt"/>
              </a:rPr>
              <a:t>: The system should be designed with redundancies and failover mechanisms to ensure uninterrupted access to critical agricultural data and services.</a:t>
            </a:r>
            <a:endParaRPr lang="en-US" sz="1400" dirty="0">
              <a:latin typeface="Times New Roman" panose="02020603050405020304"/>
              <a:cs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79B2-4CCC-6314-F1A8-193D886418DC}"/>
              </a:ext>
            </a:extLst>
          </p:cNvPr>
          <p:cNvSpPr>
            <a:spLocks noGrp="1"/>
          </p:cNvSpPr>
          <p:nvPr>
            <p:ph type="title"/>
          </p:nvPr>
        </p:nvSpPr>
        <p:spPr/>
        <p:txBody>
          <a:bodyPr/>
          <a:lstStyle/>
          <a:p>
            <a:r>
              <a:rPr lang="en-US" sz="3600" b="1" dirty="0">
                <a:latin typeface="Times New Roman"/>
                <a:cs typeface="Times New Roman"/>
              </a:rPr>
              <a:t>Design constraints</a:t>
            </a:r>
            <a:endParaRPr lang="en-US" dirty="0"/>
          </a:p>
        </p:txBody>
      </p:sp>
      <p:sp>
        <p:nvSpPr>
          <p:cNvPr id="3" name="Content Placeholder 2">
            <a:extLst>
              <a:ext uri="{FF2B5EF4-FFF2-40B4-BE49-F238E27FC236}">
                <a16:creationId xmlns:a16="http://schemas.microsoft.com/office/drawing/2014/main" id="{307D5F83-574D-8BF0-76A8-14E18E6826ED}"/>
              </a:ext>
            </a:extLst>
          </p:cNvPr>
          <p:cNvSpPr>
            <a:spLocks noGrp="1"/>
          </p:cNvSpPr>
          <p:nvPr>
            <p:ph idx="1"/>
          </p:nvPr>
        </p:nvSpPr>
        <p:spPr/>
        <p:txBody>
          <a:bodyPr vert="horz" lIns="91440" tIns="45720" rIns="91440" bIns="45720" rtlCol="0" anchor="t">
            <a:normAutofit/>
          </a:bodyPr>
          <a:lstStyle/>
          <a:p>
            <a:pPr indent="0">
              <a:lnSpc>
                <a:spcPct val="150000"/>
              </a:lnSpc>
              <a:buFont typeface="Arial,Sans-Serif"/>
              <a:buChar char="•"/>
            </a:pPr>
            <a:r>
              <a:rPr lang="en-US" sz="1400" b="1" dirty="0">
                <a:latin typeface="Times New Roman"/>
                <a:cs typeface="Times New Roman"/>
              </a:rPr>
              <a:t>Cost-effectiveness</a:t>
            </a:r>
            <a:r>
              <a:rPr lang="en-US" sz="1400" dirty="0">
                <a:latin typeface="Times New Roman"/>
                <a:cs typeface="Times New Roman"/>
              </a:rPr>
              <a:t>: Develop solutions that are economically viable for farmers, considering factors such as initial setup costs, ongoing maintenance expenses, and affordability in low-income agricultural communities.</a:t>
            </a:r>
          </a:p>
          <a:p>
            <a:pPr indent="0">
              <a:lnSpc>
                <a:spcPct val="150000"/>
              </a:lnSpc>
              <a:buFont typeface="Arial,Sans-Serif"/>
              <a:buChar char="•"/>
            </a:pPr>
            <a:r>
              <a:rPr lang="en-US" sz="1400" b="1" dirty="0">
                <a:latin typeface="Times New Roman"/>
                <a:cs typeface="Times New Roman"/>
              </a:rPr>
              <a:t>Regulatory Compliance</a:t>
            </a:r>
            <a:r>
              <a:rPr lang="en-US" sz="1400" dirty="0">
                <a:latin typeface="Times New Roman"/>
                <a:cs typeface="Times New Roman"/>
              </a:rPr>
              <a:t>: Ensure adherence to relevant agricultural, environmental, and financial regulations governing data management, crop sales, insurance, and other aspects of agricultural operations.</a:t>
            </a:r>
          </a:p>
          <a:p>
            <a:pPr indent="0">
              <a:lnSpc>
                <a:spcPct val="150000"/>
              </a:lnSpc>
              <a:buFont typeface="Arial,Sans-Serif"/>
              <a:buChar char="•"/>
            </a:pPr>
            <a:r>
              <a:rPr lang="en-US" sz="1400" b="1" dirty="0">
                <a:latin typeface="Times New Roman"/>
                <a:cs typeface="Times New Roman"/>
              </a:rPr>
              <a:t>Infrastructure Constraints</a:t>
            </a:r>
            <a:r>
              <a:rPr lang="en-US" sz="1400" dirty="0">
                <a:latin typeface="Times New Roman"/>
                <a:cs typeface="Times New Roman"/>
              </a:rPr>
              <a:t>: Account for limitations in internet connectivity, power supply, and hardware availability in rural agricultural areas when designing and deploying the system.</a:t>
            </a:r>
          </a:p>
          <a:p>
            <a:pPr indent="0">
              <a:lnSpc>
                <a:spcPct val="150000"/>
              </a:lnSpc>
              <a:buFont typeface="Arial,Sans-Serif"/>
              <a:buChar char="•"/>
            </a:pPr>
            <a:r>
              <a:rPr lang="en-US" sz="1400" b="1" dirty="0">
                <a:latin typeface="Times New Roman"/>
                <a:cs typeface="Times New Roman"/>
              </a:rPr>
              <a:t>Adaptability and Future-proofing</a:t>
            </a:r>
            <a:r>
              <a:rPr lang="en-US" sz="1400" dirty="0">
                <a:latin typeface="Times New Roman"/>
                <a:cs typeface="Times New Roman"/>
              </a:rPr>
              <a:t>: Build the system with flexibility to accommodate future technological advancements, changes in agricultural practices, and evolving regulatory requirements over time.</a:t>
            </a:r>
          </a:p>
          <a:p>
            <a:pPr marL="0" indent="0">
              <a:lnSpc>
                <a:spcPct val="150000"/>
              </a:lnSpc>
              <a:buNone/>
            </a:pPr>
            <a:endParaRPr lang="en-US" sz="1400" dirty="0">
              <a:latin typeface="Times New Roman"/>
              <a:cs typeface="Times New Roman"/>
            </a:endParaRPr>
          </a:p>
          <a:p>
            <a:pPr marL="0" indent="0">
              <a:buNone/>
            </a:pPr>
            <a:endParaRPr lang="en-US" dirty="0"/>
          </a:p>
        </p:txBody>
      </p:sp>
      <p:sp>
        <p:nvSpPr>
          <p:cNvPr id="4" name="Footer Placeholder 3">
            <a:extLst>
              <a:ext uri="{FF2B5EF4-FFF2-40B4-BE49-F238E27FC236}">
                <a16:creationId xmlns:a16="http://schemas.microsoft.com/office/drawing/2014/main" id="{AD077959-F054-A827-FEB4-D082ECB3C2D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47506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514" y="457200"/>
            <a:ext cx="102870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Requirements Analysis</a:t>
            </a:r>
          </a:p>
        </p:txBody>
      </p:sp>
      <p:sp>
        <p:nvSpPr>
          <p:cNvPr id="4" name="Footer Placeholder 3"/>
          <p:cNvSpPr>
            <a:spLocks noGrp="1"/>
          </p:cNvSpPr>
          <p:nvPr>
            <p:ph type="ftr" sz="quarter" idx="11"/>
          </p:nvPr>
        </p:nvSpPr>
        <p:spPr/>
        <p:txBody>
          <a:bodyPr/>
          <a:lstStyle/>
          <a:p>
            <a:r>
              <a:rPr lang="en-US" dirty="0"/>
              <a:t>Department of Computer Science and Engineering</a:t>
            </a:r>
          </a:p>
        </p:txBody>
      </p:sp>
      <p:sp>
        <p:nvSpPr>
          <p:cNvPr id="7" name="TextBox 6"/>
          <p:cNvSpPr txBox="1"/>
          <p:nvPr/>
        </p:nvSpPr>
        <p:spPr>
          <a:xfrm>
            <a:off x="759654" y="1463038"/>
            <a:ext cx="10049860" cy="3754874"/>
          </a:xfrm>
          <a:prstGeom prst="rect">
            <a:avLst/>
          </a:prstGeom>
          <a:noFill/>
        </p:spPr>
        <p:txBody>
          <a:bodyPr wrap="square" lIns="91440" tIns="45720" rIns="91440" bIns="45720" rtlCol="0" anchor="t">
            <a:spAutoFit/>
          </a:bodyPr>
          <a:lstStyle/>
          <a:p>
            <a:pPr algn="just"/>
            <a:r>
              <a:rPr lang="en-US" sz="1400" dirty="0">
                <a:latin typeface="Times New Roman" panose="02020603050405020304" pitchFamily="18" charset="0"/>
                <a:cs typeface="Times New Roman" panose="02020603050405020304" pitchFamily="18" charset="0"/>
              </a:rPr>
              <a:t>The functions involved in this project are:</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marL="342900" algn="just">
              <a:lnSpc>
                <a:spcPct val="150000"/>
              </a:lnSpc>
              <a:buAutoNum type="arabicPeriod"/>
            </a:pPr>
            <a:r>
              <a:rPr lang="en-US" sz="1400" dirty="0">
                <a:latin typeface="Times New Roman" panose="02020603050405020304" pitchFamily="18" charset="0"/>
                <a:cs typeface="Times New Roman" panose="02020603050405020304" pitchFamily="18" charset="0"/>
              </a:rPr>
              <a:t>User Authentication and Authorization</a:t>
            </a:r>
          </a:p>
          <a:p>
            <a:pPr marL="342900" algn="just">
              <a:lnSpc>
                <a:spcPct val="150000"/>
              </a:lnSpc>
              <a:buAutoNum type="arabicPeriod"/>
            </a:pPr>
            <a:r>
              <a:rPr lang="en-US" sz="1400" dirty="0">
                <a:latin typeface="Times New Roman" panose="02020603050405020304" pitchFamily="18" charset="0"/>
                <a:cs typeface="Times New Roman" panose="02020603050405020304" pitchFamily="18" charset="0"/>
              </a:rPr>
              <a:t>Data Collection and Display</a:t>
            </a:r>
          </a:p>
          <a:p>
            <a:pPr marL="342900" algn="just">
              <a:lnSpc>
                <a:spcPct val="150000"/>
              </a:lnSpc>
              <a:buAutoNum type="arabicPeriod"/>
            </a:pPr>
            <a:r>
              <a:rPr lang="en-US" sz="1400" dirty="0">
                <a:latin typeface="Times New Roman" panose="02020603050405020304" pitchFamily="18" charset="0"/>
                <a:cs typeface="Times New Roman" panose="02020603050405020304" pitchFamily="18" charset="0"/>
              </a:rPr>
              <a:t>Automatic Irrigation Control</a:t>
            </a:r>
          </a:p>
          <a:p>
            <a:pPr marL="342900" algn="just">
              <a:lnSpc>
                <a:spcPct val="150000"/>
              </a:lnSpc>
              <a:buAutoNum type="arabicPeriod"/>
            </a:pPr>
            <a:r>
              <a:rPr lang="en-US" sz="1400" dirty="0">
                <a:latin typeface="Times New Roman" panose="02020603050405020304" pitchFamily="18" charset="0"/>
                <a:cs typeface="Times New Roman" panose="02020603050405020304" pitchFamily="18" charset="0"/>
              </a:rPr>
              <a:t>Disease Identification and Remedy Recommendation</a:t>
            </a:r>
          </a:p>
          <a:p>
            <a:pPr marL="342900" algn="just">
              <a:lnSpc>
                <a:spcPct val="150000"/>
              </a:lnSpc>
              <a:buAutoNum type="arabicPeriod"/>
            </a:pPr>
            <a:r>
              <a:rPr lang="en-US" sz="1400" dirty="0">
                <a:latin typeface="Times New Roman" panose="02020603050405020304" pitchFamily="18" charset="0"/>
                <a:cs typeface="Times New Roman" panose="02020603050405020304" pitchFamily="18" charset="0"/>
              </a:rPr>
              <a:t>Crop Selling Mechanisms</a:t>
            </a:r>
          </a:p>
          <a:p>
            <a:pPr marL="342900" algn="just">
              <a:lnSpc>
                <a:spcPct val="150000"/>
              </a:lnSpc>
              <a:buAutoNum type="arabicPeriod"/>
            </a:pPr>
            <a:r>
              <a:rPr lang="en-US" sz="1400" dirty="0">
                <a:latin typeface="Times New Roman" panose="02020603050405020304" pitchFamily="18" charset="0"/>
                <a:cs typeface="Times New Roman" panose="02020603050405020304" pitchFamily="18" charset="0"/>
              </a:rPr>
              <a:t>Stubble Utilization</a:t>
            </a:r>
          </a:p>
          <a:p>
            <a:pPr marL="342900" algn="just">
              <a:lnSpc>
                <a:spcPct val="150000"/>
              </a:lnSpc>
              <a:buAutoNum type="arabicPeriod"/>
            </a:pPr>
            <a:r>
              <a:rPr lang="en-US" sz="1400" dirty="0">
                <a:latin typeface="Times New Roman" panose="02020603050405020304" pitchFamily="18" charset="0"/>
                <a:cs typeface="Times New Roman" panose="02020603050405020304" pitchFamily="18" charset="0"/>
              </a:rPr>
              <a:t>Insurance Scheme Management</a:t>
            </a:r>
          </a:p>
          <a:p>
            <a:pPr algn="just">
              <a:lnSpc>
                <a:spcPct val="150000"/>
              </a:lnSpc>
            </a:pPr>
            <a:r>
              <a:rPr lang="en-US" sz="1400" dirty="0">
                <a:latin typeface="Times New Roman" panose="02020603050405020304" pitchFamily="18" charset="0"/>
                <a:cs typeface="Times New Roman" panose="02020603050405020304" pitchFamily="18" charset="0"/>
              </a:rPr>
              <a:t>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Now we will analyze each function individually..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1. </a:t>
            </a:r>
            <a:r>
              <a:rPr lang="en-US" sz="3600" b="1" dirty="0">
                <a:latin typeface="Times New Roman" panose="02020603050405020304" pitchFamily="18" charset="0"/>
                <a:cs typeface="Times New Roman" panose="02020603050405020304" pitchFamily="18" charset="0"/>
              </a:rPr>
              <a:t>User Authentication and Authorization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175" y="1939131"/>
            <a:ext cx="8919572" cy="4262886"/>
          </a:xfrm>
        </p:spPr>
      </p:pic>
      <p:sp>
        <p:nvSpPr>
          <p:cNvPr id="4" name="Footer Placeholder 3"/>
          <p:cNvSpPr>
            <a:spLocks noGrp="1"/>
          </p:cNvSpPr>
          <p:nvPr>
            <p:ph type="ftr" sz="quarter" idx="11"/>
          </p:nvPr>
        </p:nvSpPr>
        <p:spPr>
          <a:xfrm>
            <a:off x="4038600" y="6611815"/>
            <a:ext cx="4114800" cy="109660"/>
          </a:xfrm>
        </p:spPr>
        <p:txBody>
          <a:bodyPr/>
          <a:lstStyle/>
          <a:p>
            <a:r>
              <a:rPr lang="en-US" dirty="0"/>
              <a:t>Department of Computer Science and Engineering</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70" y="463826"/>
            <a:ext cx="10624930" cy="5713137"/>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Functional Requirements</a:t>
            </a:r>
          </a:p>
          <a:p>
            <a:r>
              <a:rPr lang="en-US" sz="1400" dirty="0">
                <a:latin typeface="Times New Roman" panose="02020603050405020304" pitchFamily="18" charset="0"/>
                <a:cs typeface="Times New Roman" panose="02020603050405020304" pitchFamily="18" charset="0"/>
              </a:rPr>
              <a:t>   Authenticate users based on provided credentials (e.g., username and password).</a:t>
            </a:r>
          </a:p>
          <a:p>
            <a:r>
              <a:rPr lang="en-US" sz="1400" dirty="0">
                <a:latin typeface="Times New Roman" panose="02020603050405020304" pitchFamily="18" charset="0"/>
                <a:cs typeface="Times New Roman" panose="02020603050405020304" pitchFamily="18" charset="0"/>
              </a:rPr>
              <a:t>   Verify user identity against stored user data (e.g., in a database).</a:t>
            </a:r>
          </a:p>
          <a:p>
            <a:r>
              <a:rPr lang="en-US" sz="1400" dirty="0">
                <a:latin typeface="Times New Roman" panose="02020603050405020304" pitchFamily="18" charset="0"/>
                <a:cs typeface="Times New Roman" panose="02020603050405020304" pitchFamily="18" charset="0"/>
              </a:rPr>
              <a:t>   Grant access to authorized users based on defined roles and permissions.</a:t>
            </a:r>
          </a:p>
          <a:p>
            <a:r>
              <a:rPr lang="en-US" sz="1400" dirty="0">
                <a:latin typeface="Times New Roman" panose="02020603050405020304" pitchFamily="18" charset="0"/>
                <a:cs typeface="Times New Roman" panose="02020603050405020304" pitchFamily="18" charset="0"/>
              </a:rPr>
              <a:t>   Deny access to unauthorized users and provide appropriate error messages.</a:t>
            </a:r>
          </a:p>
          <a:p>
            <a:r>
              <a:rPr lang="en-US" sz="1400" dirty="0">
                <a:latin typeface="Times New Roman" panose="02020603050405020304" pitchFamily="18" charset="0"/>
                <a:cs typeface="Times New Roman" panose="02020603050405020304" pitchFamily="18" charset="0"/>
              </a:rPr>
              <a:t>   Support multi-factor authentication methods for enhanced security.</a:t>
            </a:r>
          </a:p>
          <a:p>
            <a:r>
              <a:rPr lang="en-US" sz="1400" dirty="0">
                <a:latin typeface="Times New Roman" panose="02020603050405020304" pitchFamily="18" charset="0"/>
                <a:cs typeface="Times New Roman" panose="02020603050405020304" pitchFamily="18" charset="0"/>
              </a:rPr>
              <a:t>   Enable password reset and account recovery mechanisms</a:t>
            </a:r>
          </a:p>
          <a:p>
            <a:pPr marL="0" indent="0">
              <a:buNone/>
            </a:pPr>
            <a:r>
              <a:rPr lang="en-US" sz="2200" b="1"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Non-Functional Requirements</a:t>
            </a:r>
          </a:p>
          <a:p>
            <a:r>
              <a:rPr lang="en-US" sz="1400" b="1" dirty="0">
                <a:latin typeface="Times New Roman" panose="02020603050405020304" pitchFamily="18" charset="0"/>
                <a:cs typeface="Times New Roman" panose="02020603050405020304" pitchFamily="18" charset="0"/>
              </a:rPr>
              <a:t>   Security</a:t>
            </a:r>
            <a:r>
              <a:rPr lang="en-US" sz="1400" dirty="0">
                <a:latin typeface="Times New Roman" panose="02020603050405020304" pitchFamily="18" charset="0"/>
                <a:cs typeface="Times New Roman" panose="02020603050405020304" pitchFamily="18" charset="0"/>
              </a:rPr>
              <a:t>: Ensure secure transmission and storage of user credentials using encryption protocols.</a:t>
            </a:r>
          </a:p>
          <a:p>
            <a:r>
              <a:rPr lang="en-US" sz="1400" b="1" dirty="0">
                <a:latin typeface="Times New Roman" panose="02020603050405020304" pitchFamily="18" charset="0"/>
                <a:cs typeface="Times New Roman" panose="02020603050405020304" pitchFamily="18" charset="0"/>
              </a:rPr>
              <a:t>   Performance</a:t>
            </a:r>
            <a:r>
              <a:rPr lang="en-US" sz="1400" dirty="0">
                <a:latin typeface="Times New Roman" panose="02020603050405020304" pitchFamily="18" charset="0"/>
                <a:cs typeface="Times New Roman" panose="02020603050405020304" pitchFamily="18" charset="0"/>
              </a:rPr>
              <a:t>:  Authenticate users within a specified time frame to minimize login delays.</a:t>
            </a:r>
          </a:p>
          <a:p>
            <a:r>
              <a:rPr lang="en-US" sz="1400" b="1" dirty="0">
                <a:latin typeface="Times New Roman" panose="02020603050405020304" pitchFamily="18" charset="0"/>
                <a:cs typeface="Times New Roman" panose="02020603050405020304" pitchFamily="18" charset="0"/>
              </a:rPr>
              <a:t>   Scalability</a:t>
            </a:r>
            <a:r>
              <a:rPr lang="en-US" sz="1400" dirty="0">
                <a:latin typeface="Times New Roman" panose="02020603050405020304" pitchFamily="18" charset="0"/>
                <a:cs typeface="Times New Roman" panose="02020603050405020304" pitchFamily="18" charset="0"/>
              </a:rPr>
              <a:t>: Handle authentication requests from a large number of concurrent users.</a:t>
            </a:r>
          </a:p>
          <a:p>
            <a:r>
              <a:rPr lang="en-US" sz="1400" b="1" dirty="0">
                <a:latin typeface="Times New Roman" panose="02020603050405020304" pitchFamily="18" charset="0"/>
                <a:cs typeface="Times New Roman" panose="02020603050405020304" pitchFamily="18" charset="0"/>
              </a:rPr>
              <a:t>   Usability</a:t>
            </a:r>
            <a:r>
              <a:rPr lang="en-US" sz="1400" dirty="0">
                <a:latin typeface="Times New Roman" panose="02020603050405020304" pitchFamily="18" charset="0"/>
                <a:cs typeface="Times New Roman" panose="02020603050405020304" pitchFamily="18" charset="0"/>
              </a:rPr>
              <a:t>: Provide a user-friendly interface for login and authentication processes.</a:t>
            </a:r>
          </a:p>
          <a:p>
            <a:r>
              <a:rPr lang="en-US" sz="1400" b="1" dirty="0">
                <a:latin typeface="Times New Roman" panose="02020603050405020304" pitchFamily="18" charset="0"/>
                <a:cs typeface="Times New Roman" panose="02020603050405020304" pitchFamily="18" charset="0"/>
              </a:rPr>
              <a:t>   Reliability</a:t>
            </a:r>
            <a:r>
              <a:rPr lang="en-US" sz="1400" dirty="0">
                <a:latin typeface="Times New Roman" panose="02020603050405020304" pitchFamily="18" charset="0"/>
                <a:cs typeface="Times New Roman" panose="02020603050405020304" pitchFamily="18" charset="0"/>
              </a:rPr>
              <a:t>: Ensure high availability of authentication services to prevent system downtime.</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Compliance</a:t>
            </a:r>
            <a:r>
              <a:rPr lang="en-US" sz="1400" dirty="0">
                <a:latin typeface="Times New Roman" panose="02020603050405020304" pitchFamily="18" charset="0"/>
                <a:cs typeface="Times New Roman" panose="02020603050405020304" pitchFamily="18" charset="0"/>
              </a:rPr>
              <a:t>: Adhere to relevant security standards and regulations (e.g., GDPR, HIPAA).</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38600" y="6555545"/>
            <a:ext cx="4114800" cy="165930"/>
          </a:xfrm>
        </p:spPr>
        <p:txBody>
          <a:bodyPr/>
          <a:lstStyle/>
          <a:p>
            <a:r>
              <a:rPr lang="en-US" dirty="0"/>
              <a:t>Department of Computer Science and Engineering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357" y="569843"/>
            <a:ext cx="10704443" cy="560712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User Requirements</a:t>
            </a:r>
          </a:p>
          <a:p>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Users should be able to log in using a username and password combination.</a:t>
            </a:r>
          </a:p>
          <a:p>
            <a:r>
              <a:rPr lang="en-US" sz="1400" dirty="0">
                <a:latin typeface="Times New Roman" panose="02020603050405020304" pitchFamily="18" charset="0"/>
                <a:cs typeface="Times New Roman" panose="02020603050405020304" pitchFamily="18" charset="0"/>
              </a:rPr>
              <a:t>    Users may require assistance with password reset and account recovery processes.</a:t>
            </a:r>
          </a:p>
          <a:p>
            <a:r>
              <a:rPr lang="en-US" sz="1400" dirty="0">
                <a:latin typeface="Times New Roman" panose="02020603050405020304" pitchFamily="18" charset="0"/>
                <a:cs typeface="Times New Roman" panose="02020603050405020304" pitchFamily="18" charset="0"/>
              </a:rPr>
              <a:t>    Users should receive clear and informative messages in case of authentication failures.</a:t>
            </a:r>
          </a:p>
          <a:p>
            <a:endParaRPr lang="en-US" sz="14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Hardware Requirements</a:t>
            </a:r>
          </a:p>
          <a:p>
            <a:r>
              <a:rPr lang="en-US" sz="2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Server infrastructure to host authentication services.</a:t>
            </a:r>
          </a:p>
          <a:p>
            <a:r>
              <a:rPr lang="en-US" sz="1400" dirty="0">
                <a:latin typeface="Times New Roman" panose="02020603050405020304" pitchFamily="18" charset="0"/>
                <a:cs typeface="Times New Roman" panose="02020603050405020304" pitchFamily="18" charset="0"/>
              </a:rPr>
              <a:t>    Network infrastructure to facilitate communication between clients and authentication server.</a:t>
            </a:r>
            <a:endParaRPr lang="en-US" sz="20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5</a:t>
            </a:r>
            <a:r>
              <a:rPr lang="en-US" sz="36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Software Requirements</a:t>
            </a:r>
          </a:p>
          <a:p>
            <a:r>
              <a:rPr lang="en-US" sz="2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Authentication software (e.g., LDAP, Active Directory) for verifying user credentials.</a:t>
            </a:r>
          </a:p>
          <a:p>
            <a:r>
              <a:rPr lang="en-US" sz="1400" dirty="0">
                <a:latin typeface="Times New Roman" panose="02020603050405020304" pitchFamily="18" charset="0"/>
                <a:cs typeface="Times New Roman" panose="02020603050405020304" pitchFamily="18" charset="0"/>
              </a:rPr>
              <a:t>    Encryption protocols (e.g., SSL/TLS) for secure transmission of authentication data.</a:t>
            </a:r>
          </a:p>
          <a:p>
            <a:r>
              <a:rPr lang="en-US" sz="1400" dirty="0">
                <a:latin typeface="Times New Roman" panose="02020603050405020304" pitchFamily="18" charset="0"/>
                <a:cs typeface="Times New Roman" panose="02020603050405020304" pitchFamily="18" charset="0"/>
              </a:rPr>
              <a:t>    Database software to store user authentication data (e.g., usernames, passwords, roles).</a:t>
            </a:r>
          </a:p>
          <a:p>
            <a:r>
              <a:rPr lang="en-US" sz="1400" dirty="0">
                <a:latin typeface="Times New Roman" panose="02020603050405020304" pitchFamily="18" charset="0"/>
                <a:cs typeface="Times New Roman" panose="02020603050405020304" pitchFamily="18" charset="0"/>
              </a:rPr>
              <a:t>    Multi-factor authentication tools or libraries for implementing additional security measures.</a:t>
            </a:r>
          </a:p>
        </p:txBody>
      </p:sp>
      <p:sp>
        <p:nvSpPr>
          <p:cNvPr id="4" name="Footer Placeholder 3"/>
          <p:cNvSpPr>
            <a:spLocks noGrp="1"/>
          </p:cNvSpPr>
          <p:nvPr>
            <p:ph type="ftr" sz="quarter" idx="11"/>
          </p:nvPr>
        </p:nvSpPr>
        <p:spPr>
          <a:xfrm>
            <a:off x="4038600" y="6499274"/>
            <a:ext cx="4114800" cy="222201"/>
          </a:xfrm>
        </p:spPr>
        <p:txBody>
          <a:bodyPr/>
          <a:lstStyle/>
          <a:p>
            <a:r>
              <a:rPr lang="en-US" dirty="0"/>
              <a:t>Department of Computer Science and Engineering</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2. Data Collection and Display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566" y="1483055"/>
            <a:ext cx="8862645" cy="4717018"/>
          </a:xfrm>
        </p:spPr>
      </p:pic>
      <p:sp>
        <p:nvSpPr>
          <p:cNvPr id="4" name="Footer Placeholder 3"/>
          <p:cNvSpPr>
            <a:spLocks noGrp="1"/>
          </p:cNvSpPr>
          <p:nvPr>
            <p:ph type="ftr" sz="quarter" idx="11"/>
          </p:nvPr>
        </p:nvSpPr>
        <p:spPr>
          <a:xfrm>
            <a:off x="4038600" y="6492875"/>
            <a:ext cx="4114800" cy="228600"/>
          </a:xfrm>
        </p:spPr>
        <p:txBody>
          <a:bodyPr/>
          <a:lstStyle/>
          <a:p>
            <a:r>
              <a:rPr lang="en-US" dirty="0"/>
              <a:t>Department of Computer Science and Engineering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226" y="598577"/>
            <a:ext cx="10515600" cy="1325563"/>
          </a:xfrm>
        </p:spPr>
        <p:txBody>
          <a:bodyPr>
            <a:normAutofit/>
          </a:bodyPr>
          <a:lstStyle/>
          <a:p>
            <a:r>
              <a:rPr lang="en-US" sz="3600" b="1" dirty="0">
                <a:latin typeface="Times New Roman" panose="02020603050405020304" pitchFamily="18" charset="0"/>
                <a:ea typeface="+mj-lt"/>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9081" y="2036759"/>
            <a:ext cx="9768875" cy="3977278"/>
          </a:xfrm>
        </p:spPr>
        <p:txBody>
          <a:bodyPr vert="horz" lIns="91440" tIns="45720" rIns="91440" bIns="45720" rtlCol="0" anchor="t">
            <a:no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integration of IoT technologies in agriculture facilitates real-time data access, with key parameters such as soil moisture levels, temperature, air quality, soil fertility, and light intensity contributing significantly to crop quality determination. </a:t>
            </a:r>
          </a:p>
          <a:p>
            <a:pPr algn="just">
              <a:lnSpc>
                <a:spcPct val="150000"/>
              </a:lnSpc>
            </a:pPr>
            <a:r>
              <a:rPr lang="en-US" sz="1400" dirty="0">
                <a:latin typeface="Times New Roman" panose="02020603050405020304" pitchFamily="18" charset="0"/>
                <a:cs typeface="Times New Roman" panose="02020603050405020304" pitchFamily="18" charset="0"/>
              </a:rPr>
              <a:t>Blockchain emerges as a critical component for ensuring security and trust in agricultural processes and supply chains. The utilization of a distributed ledger is pivotal in storing essential data, including crop quality information, sales transactions, and stubble-related documentation. </a:t>
            </a:r>
          </a:p>
          <a:p>
            <a:pPr algn="just">
              <a:lnSpc>
                <a:spcPct val="150000"/>
              </a:lnSpc>
            </a:pPr>
            <a:r>
              <a:rPr lang="en-US" sz="1400" dirty="0">
                <a:latin typeface="Times New Roman" panose="02020603050405020304" pitchFamily="18" charset="0"/>
                <a:cs typeface="Times New Roman" panose="02020603050405020304" pitchFamily="18" charset="0"/>
              </a:rPr>
              <a:t>Machine learning algorithms further enhance precision by detecting crop diseases and providing tailored remedies for optimal results in agricultural practices.</a:t>
            </a:r>
          </a:p>
        </p:txBody>
      </p:sp>
      <p:sp>
        <p:nvSpPr>
          <p:cNvPr id="4" name="Footer Placeholder 3"/>
          <p:cNvSpPr>
            <a:spLocks noGrp="1"/>
          </p:cNvSpPr>
          <p:nvPr>
            <p:ph type="ftr" sz="quarter" idx="11"/>
          </p:nvPr>
        </p:nvSpPr>
        <p:spPr/>
        <p:txBody>
          <a:bodyPr/>
          <a:lstStyle/>
          <a:p>
            <a:r>
              <a:rPr lang="en-US" dirty="0"/>
              <a:t>Department of Computer Science and Engineering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708" y="562708"/>
            <a:ext cx="10791092" cy="561425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Functional Requirements</a:t>
            </a:r>
          </a:p>
          <a:p>
            <a:r>
              <a:rPr lang="en-US" sz="1400" dirty="0">
                <a:latin typeface="Times New Roman" panose="02020603050405020304" pitchFamily="18" charset="0"/>
                <a:cs typeface="Times New Roman" panose="02020603050405020304" pitchFamily="18" charset="0"/>
              </a:rPr>
              <a:t>    Collect data on soil parameters (Fertility: Nitrogen, Phosphorus, Potassium), moisture levels, and atmospheric parameters (air quality,   temperature, light intensity).</a:t>
            </a:r>
          </a:p>
          <a:p>
            <a:r>
              <a:rPr lang="en-US" sz="1400" dirty="0">
                <a:latin typeface="Times New Roman" panose="02020603050405020304" pitchFamily="18" charset="0"/>
                <a:cs typeface="Times New Roman" panose="02020603050405020304" pitchFamily="18" charset="0"/>
              </a:rPr>
              <a:t>    Display real-time data to farmers at regular intervals (e.g., every 2 hours).</a:t>
            </a:r>
          </a:p>
          <a:p>
            <a:r>
              <a:rPr lang="en-US" sz="1400" dirty="0">
                <a:latin typeface="Times New Roman" panose="02020603050405020304" pitchFamily="18" charset="0"/>
                <a:cs typeface="Times New Roman" panose="02020603050405020304" pitchFamily="18" charset="0"/>
              </a:rPr>
              <a:t>    Store collected data in a centralized storage system for further analysis.</a:t>
            </a:r>
          </a:p>
          <a:p>
            <a:r>
              <a:rPr lang="en-US" sz="1400" dirty="0">
                <a:latin typeface="Times New Roman" panose="02020603050405020304" pitchFamily="18" charset="0"/>
                <a:cs typeface="Times New Roman" panose="02020603050405020304" pitchFamily="18" charset="0"/>
              </a:rPr>
              <a:t>    Calculate daily and monthly averages of collected data.</a:t>
            </a:r>
          </a:p>
          <a:p>
            <a:r>
              <a:rPr lang="en-US" sz="1400" dirty="0">
                <a:latin typeface="Times New Roman" panose="02020603050405020304" pitchFamily="18" charset="0"/>
                <a:cs typeface="Times New Roman" panose="02020603050405020304" pitchFamily="18" charset="0"/>
              </a:rPr>
              <a:t>    Provide a user-friendly interface for farmers to view the collected data.</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Non-Functional Requirements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Performance</a:t>
            </a:r>
            <a:r>
              <a:rPr lang="en-US" sz="1400" dirty="0">
                <a:latin typeface="Times New Roman" panose="02020603050405020304" pitchFamily="18" charset="0"/>
                <a:cs typeface="Times New Roman" panose="02020603050405020304" pitchFamily="18" charset="0"/>
              </a:rPr>
              <a:t>: Collect and display data efficiently to minimize delays in updating information for farmers.</a:t>
            </a:r>
          </a:p>
          <a:p>
            <a:r>
              <a:rPr lang="en-US" sz="1400" b="1" dirty="0">
                <a:latin typeface="Times New Roman" panose="02020603050405020304" pitchFamily="18" charset="0"/>
                <a:cs typeface="Times New Roman" panose="02020603050405020304" pitchFamily="18" charset="0"/>
              </a:rPr>
              <a:t>    Scalability</a:t>
            </a:r>
            <a:r>
              <a:rPr lang="en-US" sz="1400" dirty="0">
                <a:latin typeface="Times New Roman" panose="02020603050405020304" pitchFamily="18" charset="0"/>
                <a:cs typeface="Times New Roman" panose="02020603050405020304" pitchFamily="18" charset="0"/>
              </a:rPr>
              <a:t>: Handle a large volume of data from multiple sensors and users.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Reliability:</a:t>
            </a:r>
            <a:r>
              <a:rPr lang="en-US" sz="1400" dirty="0">
                <a:latin typeface="Times New Roman" panose="02020603050405020304" pitchFamily="18" charset="0"/>
                <a:cs typeface="Times New Roman" panose="02020603050405020304" pitchFamily="18" charset="0"/>
              </a:rPr>
              <a:t> Ensure accurate and reliable data collection and display to support decision-making by farmers.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Usability</a:t>
            </a:r>
            <a:r>
              <a:rPr lang="en-US" sz="1400" dirty="0">
                <a:latin typeface="Times New Roman" panose="02020603050405020304" pitchFamily="18" charset="0"/>
                <a:cs typeface="Times New Roman" panose="02020603050405020304" pitchFamily="18" charset="0"/>
              </a:rPr>
              <a:t>: Design the user interface to be intuitive and easy to navigate for farmers of varying technical expertise.</a:t>
            </a:r>
          </a:p>
          <a:p>
            <a:r>
              <a:rPr lang="en-US" sz="1400" b="1" dirty="0">
                <a:latin typeface="Times New Roman" panose="02020603050405020304" pitchFamily="18" charset="0"/>
                <a:cs typeface="Times New Roman" panose="02020603050405020304" pitchFamily="18" charset="0"/>
              </a:rPr>
              <a:t>     Data Accuracy</a:t>
            </a:r>
            <a:r>
              <a:rPr lang="en-US" sz="1400" dirty="0">
                <a:latin typeface="Times New Roman" panose="02020603050405020304" pitchFamily="18" charset="0"/>
                <a:cs typeface="Times New Roman" panose="02020603050405020304" pitchFamily="18" charset="0"/>
              </a:rPr>
              <a:t>: Ensure the accuracy and precision of collected data to provide reliable insights to farmers.</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38600" y="6527409"/>
            <a:ext cx="4114800" cy="194066"/>
          </a:xfrm>
        </p:spPr>
        <p:txBody>
          <a:bodyPr/>
          <a:lstStyle/>
          <a:p>
            <a:r>
              <a:rPr lang="en-US" dirty="0"/>
              <a:t>Department of Computer Science and Engineering</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775" y="450166"/>
            <a:ext cx="10777025" cy="5726797"/>
          </a:xfrm>
        </p:spPr>
        <p:txBody>
          <a:bodyPr>
            <a:norm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3. User Requirements</a:t>
            </a:r>
          </a:p>
          <a:p>
            <a:r>
              <a:rPr lang="en-US" sz="1400" dirty="0">
                <a:latin typeface="Times New Roman" panose="02020603050405020304" pitchFamily="18" charset="0"/>
                <a:cs typeface="Times New Roman" panose="02020603050405020304" pitchFamily="18" charset="0"/>
              </a:rPr>
              <a:t>    Farmers should be able to access the data collection and display system from any device with internet access.</a:t>
            </a:r>
          </a:p>
          <a:p>
            <a:r>
              <a:rPr lang="en-US" sz="1400" dirty="0">
                <a:latin typeface="Times New Roman" panose="02020603050405020304" pitchFamily="18" charset="0"/>
                <a:cs typeface="Times New Roman" panose="02020603050405020304" pitchFamily="18" charset="0"/>
              </a:rPr>
              <a:t>    Farmers may require training on how to interpret the displayed data and make informed decisions based on it.</a:t>
            </a:r>
          </a:p>
          <a:p>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4. Hardware Requirements</a:t>
            </a:r>
          </a:p>
          <a:p>
            <a:r>
              <a:rPr lang="en-US" sz="1400" dirty="0">
                <a:latin typeface="Times New Roman" panose="02020603050405020304" pitchFamily="18" charset="0"/>
                <a:cs typeface="Times New Roman" panose="02020603050405020304" pitchFamily="18" charset="0"/>
              </a:rPr>
              <a:t>    Sensors for collecting data on soil parameters, moisture levels, and atmospheric parameters.</a:t>
            </a:r>
          </a:p>
          <a:p>
            <a:r>
              <a:rPr lang="en-US" sz="1400" dirty="0">
                <a:latin typeface="Times New Roman" panose="02020603050405020304" pitchFamily="18" charset="0"/>
                <a:cs typeface="Times New Roman" panose="02020603050405020304" pitchFamily="18" charset="0"/>
              </a:rPr>
              <a:t>    Server infrastructure to host the centralized storage system for collected data.</a:t>
            </a:r>
          </a:p>
          <a:p>
            <a:r>
              <a:rPr lang="en-US" sz="1400" dirty="0">
                <a:latin typeface="Times New Roman" panose="02020603050405020304" pitchFamily="18" charset="0"/>
                <a:cs typeface="Times New Roman" panose="02020603050405020304" pitchFamily="18" charset="0"/>
              </a:rPr>
              <a:t>    Network infrastructure to facilitate communication between sensors, servers, and user devices.</a:t>
            </a:r>
          </a:p>
          <a:p>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5. Software Requirements</a:t>
            </a:r>
          </a:p>
          <a:p>
            <a:r>
              <a:rPr lang="en-US" sz="1400" dirty="0">
                <a:latin typeface="Times New Roman" panose="02020603050405020304" pitchFamily="18" charset="0"/>
                <a:cs typeface="Times New Roman" panose="02020603050405020304" pitchFamily="18" charset="0"/>
              </a:rPr>
              <a:t>    Data collection software to gather information from sensors and store it in the centralized storage system.</a:t>
            </a:r>
          </a:p>
          <a:p>
            <a:r>
              <a:rPr lang="en-US" sz="1400" dirty="0">
                <a:latin typeface="Times New Roman" panose="02020603050405020304" pitchFamily="18" charset="0"/>
                <a:cs typeface="Times New Roman" panose="02020603050405020304" pitchFamily="18" charset="0"/>
              </a:rPr>
              <a:t>    Data display software to visualize the collected data in a user-friendly format for farmers.</a:t>
            </a:r>
          </a:p>
          <a:p>
            <a:r>
              <a:rPr lang="en-US" sz="1400" dirty="0">
                <a:latin typeface="Times New Roman" panose="02020603050405020304" pitchFamily="18" charset="0"/>
                <a:cs typeface="Times New Roman" panose="02020603050405020304" pitchFamily="18" charset="0"/>
              </a:rPr>
              <a:t>    Database software to manage the storage and retrieval of collected data.</a:t>
            </a:r>
          </a:p>
          <a:p>
            <a:r>
              <a:rPr lang="en-US" sz="1400" dirty="0">
                <a:latin typeface="Times New Roman" panose="02020603050405020304" pitchFamily="18" charset="0"/>
                <a:cs typeface="Times New Roman" panose="02020603050405020304" pitchFamily="18" charset="0"/>
              </a:rPr>
              <a:t>    Web application or mobile application for farmers to access the data collection and display system.</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38600" y="6611815"/>
            <a:ext cx="4114800" cy="109660"/>
          </a:xfrm>
        </p:spPr>
        <p:txBody>
          <a:bodyPr/>
          <a:lstStyle/>
          <a:p>
            <a:r>
              <a:rPr lang="en-US" dirty="0"/>
              <a:t>Department of Computer Science and Engineering</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3.Automatic Irrigation Control</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593035"/>
            <a:ext cx="8961120" cy="4317243"/>
          </a:xfrm>
        </p:spPr>
      </p:pic>
      <p:sp>
        <p:nvSpPr>
          <p:cNvPr id="4" name="Footer Placeholder 3"/>
          <p:cNvSpPr>
            <a:spLocks noGrp="1"/>
          </p:cNvSpPr>
          <p:nvPr>
            <p:ph type="ftr" sz="quarter" idx="11"/>
          </p:nvPr>
        </p:nvSpPr>
        <p:spPr>
          <a:xfrm>
            <a:off x="4038600" y="6492875"/>
            <a:ext cx="4114800" cy="228600"/>
          </a:xfrm>
        </p:spPr>
        <p:txBody>
          <a:bodyPr/>
          <a:lstStyle/>
          <a:p>
            <a:r>
              <a:rPr lang="en-US" dirty="0"/>
              <a:t>Department of Computer Science and Engineering</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995" y="562708"/>
            <a:ext cx="10566009" cy="490962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Functional Requirements</a:t>
            </a:r>
          </a:p>
          <a:p>
            <a:r>
              <a:rPr lang="en-US" sz="1400" dirty="0">
                <a:latin typeface="Times New Roman" panose="02020603050405020304" pitchFamily="18" charset="0"/>
                <a:cs typeface="Times New Roman" panose="02020603050405020304" pitchFamily="18" charset="0"/>
              </a:rPr>
              <a:t>    Monitor soil moisture levels using sensors.</a:t>
            </a:r>
          </a:p>
          <a:p>
            <a:r>
              <a:rPr lang="en-US" sz="1400" dirty="0">
                <a:latin typeface="Times New Roman" panose="02020603050405020304" pitchFamily="18" charset="0"/>
                <a:cs typeface="Times New Roman" panose="02020603050405020304" pitchFamily="18" charset="0"/>
              </a:rPr>
              <a:t>    Automatically activate or deactivate the water motor based on soil moisture data.</a:t>
            </a:r>
          </a:p>
          <a:p>
            <a:r>
              <a:rPr lang="en-US" sz="1400" dirty="0">
                <a:latin typeface="Times New Roman" panose="02020603050405020304" pitchFamily="18" charset="0"/>
                <a:cs typeface="Times New Roman" panose="02020603050405020304" pitchFamily="18" charset="0"/>
              </a:rPr>
              <a:t>    Implement scheduling capabilities to adjust irrigation timing as needed.</a:t>
            </a:r>
          </a:p>
          <a:p>
            <a:r>
              <a:rPr lang="en-US" sz="1400" dirty="0">
                <a:latin typeface="Times New Roman" panose="02020603050405020304" pitchFamily="18" charset="0"/>
                <a:cs typeface="Times New Roman" panose="02020603050405020304" pitchFamily="18" charset="0"/>
              </a:rPr>
              <a:t>    Provide manual override functionality for farmers to control irrigation manually if required.</a:t>
            </a:r>
          </a:p>
          <a:p>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Non-Functional Requirements</a:t>
            </a:r>
          </a:p>
          <a:p>
            <a:r>
              <a:rPr lang="en-US" sz="1400" b="1" dirty="0">
                <a:latin typeface="Times New Roman" panose="02020603050405020304" pitchFamily="18" charset="0"/>
                <a:cs typeface="Times New Roman" panose="02020603050405020304" pitchFamily="18" charset="0"/>
              </a:rPr>
              <a:t>    Reliability</a:t>
            </a:r>
            <a:r>
              <a:rPr lang="en-US" sz="1400" dirty="0">
                <a:latin typeface="Times New Roman" panose="02020603050405020304" pitchFamily="18" charset="0"/>
                <a:cs typeface="Times New Roman" panose="02020603050405020304" pitchFamily="18" charset="0"/>
              </a:rPr>
              <a:t>: Ensure accurate and timely control of irrigation based on soil moisture data.</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Efficiency</a:t>
            </a:r>
            <a:r>
              <a:rPr lang="en-US" sz="1400" dirty="0">
                <a:latin typeface="Times New Roman" panose="02020603050405020304" pitchFamily="18" charset="0"/>
                <a:cs typeface="Times New Roman" panose="02020603050405020304" pitchFamily="18" charset="0"/>
              </a:rPr>
              <a:t>: Optimize water usage by irrigating only when necessary, based on real-time soil moisture conditions.</a:t>
            </a:r>
          </a:p>
          <a:p>
            <a:r>
              <a:rPr lang="en-US" sz="1400" b="1" dirty="0">
                <a:latin typeface="Times New Roman" panose="02020603050405020304" pitchFamily="18" charset="0"/>
                <a:cs typeface="Times New Roman" panose="02020603050405020304" pitchFamily="18" charset="0"/>
              </a:rPr>
              <a:t>    Scalability</a:t>
            </a:r>
            <a:r>
              <a:rPr lang="en-US" sz="1400" dirty="0">
                <a:latin typeface="Times New Roman" panose="02020603050405020304" pitchFamily="18" charset="0"/>
                <a:cs typeface="Times New Roman" panose="02020603050405020304" pitchFamily="18" charset="0"/>
              </a:rPr>
              <a:t>: Support irrigation control for large agricultural areas with multiple zones.</a:t>
            </a:r>
          </a:p>
          <a:p>
            <a:r>
              <a:rPr lang="en-US" sz="1400" b="1" dirty="0">
                <a:latin typeface="Times New Roman" panose="02020603050405020304" pitchFamily="18" charset="0"/>
                <a:cs typeface="Times New Roman" panose="02020603050405020304" pitchFamily="18" charset="0"/>
              </a:rPr>
              <a:t>    Robustness</a:t>
            </a:r>
            <a:r>
              <a:rPr lang="en-US" sz="1400" dirty="0">
                <a:latin typeface="Times New Roman" panose="02020603050405020304" pitchFamily="18" charset="0"/>
                <a:cs typeface="Times New Roman" panose="02020603050405020304" pitchFamily="18" charset="0"/>
              </a:rPr>
              <a:t>: Handle communication failures or sensor malfunctions gracefully to prevent irrigation errors.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Compatibility</a:t>
            </a:r>
            <a:r>
              <a:rPr lang="en-US" sz="1400" dirty="0">
                <a:latin typeface="Times New Roman" panose="02020603050405020304" pitchFamily="18" charset="0"/>
                <a:cs typeface="Times New Roman" panose="02020603050405020304" pitchFamily="18" charset="0"/>
              </a:rPr>
              <a:t>: Integrate with existing irrigation systems and infrastructure on the farm.</a:t>
            </a:r>
          </a:p>
          <a:p>
            <a:pPr marL="0" indent="0">
              <a:buNone/>
            </a:pPr>
            <a:endParaRPr lang="en-US" dirty="0"/>
          </a:p>
        </p:txBody>
      </p:sp>
      <p:sp>
        <p:nvSpPr>
          <p:cNvPr id="4" name="Footer Placeholder 3"/>
          <p:cNvSpPr>
            <a:spLocks noGrp="1"/>
          </p:cNvSpPr>
          <p:nvPr>
            <p:ph type="ftr" sz="quarter" idx="11"/>
          </p:nvPr>
        </p:nvSpPr>
        <p:spPr>
          <a:xfrm>
            <a:off x="4038600" y="6597748"/>
            <a:ext cx="4114800" cy="123727"/>
          </a:xfrm>
        </p:spPr>
        <p:txBody>
          <a:bodyPr/>
          <a:lstStyle/>
          <a:p>
            <a:r>
              <a:rPr lang="en-US" dirty="0"/>
              <a:t>Department of Computer Science and Engineering</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302" y="576775"/>
            <a:ext cx="10875498" cy="5600188"/>
          </a:xfrm>
        </p:spPr>
        <p:txBody>
          <a:bodyPr>
            <a:norm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3. User Requirements</a:t>
            </a:r>
          </a:p>
          <a:p>
            <a:r>
              <a:rPr lang="en-US" sz="1400" dirty="0">
                <a:latin typeface="Times New Roman" panose="02020603050405020304" pitchFamily="18" charset="0"/>
                <a:cs typeface="Times New Roman" panose="02020603050405020304" pitchFamily="18" charset="0"/>
              </a:rPr>
              <a:t>    Farmers should be able to set irrigation schedules and thresholds for automated control.</a:t>
            </a:r>
          </a:p>
          <a:p>
            <a:r>
              <a:rPr lang="en-US" sz="1400" dirty="0">
                <a:latin typeface="Times New Roman" panose="02020603050405020304" pitchFamily="18" charset="0"/>
                <a:cs typeface="Times New Roman" panose="02020603050405020304" pitchFamily="18" charset="0"/>
              </a:rPr>
              <a:t>    Farmers may require training on how to configure and use the automatic irrigation control system.</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4. Hardware Requirements</a:t>
            </a:r>
          </a:p>
          <a:p>
            <a:r>
              <a:rPr lang="en-US" sz="1400" dirty="0">
                <a:latin typeface="Times New Roman" panose="02020603050405020304" pitchFamily="18" charset="0"/>
                <a:cs typeface="Times New Roman" panose="02020603050405020304" pitchFamily="18" charset="0"/>
              </a:rPr>
              <a:t>    Soil moisture sensors distributed throughout the agricultural area.</a:t>
            </a:r>
          </a:p>
          <a:p>
            <a:r>
              <a:rPr lang="en-US" sz="1400" dirty="0">
                <a:latin typeface="Times New Roman" panose="02020603050405020304" pitchFamily="18" charset="0"/>
                <a:cs typeface="Times New Roman" panose="02020603050405020304" pitchFamily="18" charset="0"/>
              </a:rPr>
              <a:t>    Water motor or irrigation system capable of automated control based on external signals.</a:t>
            </a:r>
          </a:p>
          <a:p>
            <a:r>
              <a:rPr lang="en-US" sz="1400" dirty="0">
                <a:latin typeface="Times New Roman" panose="02020603050405020304" pitchFamily="18" charset="0"/>
                <a:cs typeface="Times New Roman" panose="02020603050405020304" pitchFamily="18" charset="0"/>
              </a:rPr>
              <a:t>    Microcontroller or PLC (Programmable Logic Controller) to process sensor data and control irrigation equipment.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5. Software Requirements</a:t>
            </a:r>
          </a:p>
          <a:p>
            <a:r>
              <a:rPr lang="en-US" sz="1400" dirty="0">
                <a:latin typeface="Times New Roman" panose="02020603050405020304" pitchFamily="18" charset="0"/>
                <a:cs typeface="Times New Roman" panose="02020603050405020304" pitchFamily="18" charset="0"/>
              </a:rPr>
              <a:t>    Control software to interface with soil moisture sensors and irrigation equipment.</a:t>
            </a:r>
          </a:p>
          <a:p>
            <a:r>
              <a:rPr lang="en-US" sz="1400" dirty="0">
                <a:latin typeface="Times New Roman" panose="02020603050405020304" pitchFamily="18" charset="0"/>
                <a:cs typeface="Times New Roman" panose="02020603050405020304" pitchFamily="18" charset="0"/>
              </a:rPr>
              <a:t>    User interface for farmers to configure irrigation settings, view sensor data, and monitor irrigation activities.</a:t>
            </a:r>
          </a:p>
          <a:p>
            <a:r>
              <a:rPr lang="en-US" sz="1400" dirty="0">
                <a:latin typeface="Times New Roman" panose="02020603050405020304" pitchFamily="18" charset="0"/>
                <a:cs typeface="Times New Roman" panose="02020603050405020304" pitchFamily="18" charset="0"/>
              </a:rPr>
              <a:t>    Communication protocols (e.g., MQTT, Modbus) for data exchange between sensors, controllers, and user interfaces.</a:t>
            </a:r>
          </a:p>
          <a:p>
            <a:r>
              <a:rPr lang="en-US" sz="1400" dirty="0">
                <a:latin typeface="Times New Roman" panose="02020603050405020304" pitchFamily="18" charset="0"/>
                <a:cs typeface="Times New Roman" panose="02020603050405020304" pitchFamily="18" charset="0"/>
              </a:rPr>
              <a:t>    Integration with existing farm management software or IoT platforms for data analysis and reporting.</a:t>
            </a:r>
          </a:p>
        </p:txBody>
      </p:sp>
      <p:sp>
        <p:nvSpPr>
          <p:cNvPr id="4" name="Footer Placeholder 3"/>
          <p:cNvSpPr>
            <a:spLocks noGrp="1"/>
          </p:cNvSpPr>
          <p:nvPr>
            <p:ph type="ftr" sz="quarter" idx="11"/>
          </p:nvPr>
        </p:nvSpPr>
        <p:spPr>
          <a:xfrm>
            <a:off x="4038600" y="6513342"/>
            <a:ext cx="4114800" cy="208133"/>
          </a:xfrm>
        </p:spPr>
        <p:txBody>
          <a:bodyPr/>
          <a:lstStyle/>
          <a:p>
            <a:r>
              <a:rPr lang="en-US" dirty="0"/>
              <a:t>Department of Computer Science and Engineering</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4. Disease Identification and Remedy Recommendation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934" y="1690689"/>
            <a:ext cx="9605323" cy="3853318"/>
          </a:xfrm>
        </p:spPr>
      </p:pic>
      <p:sp>
        <p:nvSpPr>
          <p:cNvPr id="4" name="Footer Placeholder 3"/>
          <p:cNvSpPr>
            <a:spLocks noGrp="1"/>
          </p:cNvSpPr>
          <p:nvPr>
            <p:ph type="ftr" sz="quarter" idx="11"/>
          </p:nvPr>
        </p:nvSpPr>
        <p:spPr>
          <a:xfrm>
            <a:off x="4038600" y="6492875"/>
            <a:ext cx="4114800" cy="228600"/>
          </a:xfrm>
        </p:spPr>
        <p:txBody>
          <a:bodyPr/>
          <a:lstStyle/>
          <a:p>
            <a:r>
              <a:rPr lang="en-US" dirty="0"/>
              <a:t>Department of Computer Science and Engineering</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994" y="478302"/>
            <a:ext cx="10523806" cy="569866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Functional Requirements</a:t>
            </a:r>
          </a:p>
          <a:p>
            <a:r>
              <a:rPr lang="en-US" sz="1400" dirty="0">
                <a:latin typeface="Times New Roman" panose="02020603050405020304" pitchFamily="18" charset="0"/>
                <a:cs typeface="Times New Roman" panose="02020603050405020304" pitchFamily="18" charset="0"/>
              </a:rPr>
              <a:t>    Analyze collected data on crop health and symptoms to identify potential diseases.</a:t>
            </a:r>
          </a:p>
          <a:p>
            <a:r>
              <a:rPr lang="en-US" sz="1400" dirty="0">
                <a:latin typeface="Times New Roman" panose="02020603050405020304" pitchFamily="18" charset="0"/>
                <a:cs typeface="Times New Roman" panose="02020603050405020304" pitchFamily="18" charset="0"/>
              </a:rPr>
              <a:t>    Utilize machine learning algorithms to classify and diagnose crop diseases based on symptoms.</a:t>
            </a:r>
          </a:p>
          <a:p>
            <a:r>
              <a:rPr lang="en-US" sz="1400" dirty="0">
                <a:latin typeface="Times New Roman" panose="02020603050405020304" pitchFamily="18" charset="0"/>
                <a:cs typeface="Times New Roman" panose="02020603050405020304" pitchFamily="18" charset="0"/>
              </a:rPr>
              <a:t>    Recommend organic remedies or treatments for identified diseases based on established best practices.</a:t>
            </a:r>
          </a:p>
          <a:p>
            <a:r>
              <a:rPr lang="en-US" sz="1400" dirty="0">
                <a:latin typeface="Times New Roman" panose="02020603050405020304" pitchFamily="18" charset="0"/>
                <a:cs typeface="Times New Roman" panose="02020603050405020304" pitchFamily="18" charset="0"/>
              </a:rPr>
              <a:t>    Provide farmers with detailed information on recommended remedies, including application instructions and dosage.</a:t>
            </a:r>
          </a:p>
          <a:p>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Non-Functional Requirements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 Accuracy</a:t>
            </a:r>
            <a:r>
              <a:rPr lang="en-US" sz="1400" dirty="0">
                <a:latin typeface="Times New Roman" panose="02020603050405020304" pitchFamily="18" charset="0"/>
                <a:cs typeface="Times New Roman" panose="02020603050405020304" pitchFamily="18" charset="0"/>
              </a:rPr>
              <a:t>: Ensure accurate identification of crop diseases to prevent misdiagnosis and ineffective treatments.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Speed</a:t>
            </a:r>
            <a:r>
              <a:rPr lang="en-US" sz="1400" dirty="0">
                <a:latin typeface="Times New Roman" panose="02020603050405020304" pitchFamily="18" charset="0"/>
                <a:cs typeface="Times New Roman" panose="02020603050405020304" pitchFamily="18" charset="0"/>
              </a:rPr>
              <a:t>: Process disease identification and remedy recommendation quickly to provide timely assistance to farmers.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Scalability</a:t>
            </a:r>
            <a:r>
              <a:rPr lang="en-US" sz="1400" dirty="0">
                <a:latin typeface="Times New Roman" panose="02020603050405020304" pitchFamily="18" charset="0"/>
                <a:cs typeface="Times New Roman" panose="02020603050405020304" pitchFamily="18" charset="0"/>
              </a:rPr>
              <a:t>: Support the identification and recommendation for a wide range of crop diseases across different crops and regions.</a:t>
            </a:r>
          </a:p>
          <a:p>
            <a:r>
              <a:rPr lang="en-US" sz="1400" b="1" dirty="0">
                <a:latin typeface="Times New Roman" panose="02020603050405020304" pitchFamily="18" charset="0"/>
                <a:cs typeface="Times New Roman" panose="02020603050405020304" pitchFamily="18" charset="0"/>
              </a:rPr>
              <a:t>    Reliability</a:t>
            </a:r>
            <a:r>
              <a:rPr lang="en-US" sz="1400" dirty="0">
                <a:latin typeface="Times New Roman" panose="02020603050405020304" pitchFamily="18" charset="0"/>
                <a:cs typeface="Times New Roman" panose="02020603050405020304" pitchFamily="18" charset="0"/>
              </a:rPr>
              <a:t>: Deliver consistent and reliable recommendations under varying environmental conditions and crop health states.</a:t>
            </a:r>
          </a:p>
          <a:p>
            <a:r>
              <a:rPr lang="en-US" sz="1400" b="1" dirty="0">
                <a:latin typeface="Times New Roman" panose="02020603050405020304" pitchFamily="18" charset="0"/>
                <a:cs typeface="Times New Roman" panose="02020603050405020304" pitchFamily="18" charset="0"/>
              </a:rPr>
              <a:t>    Usability</a:t>
            </a:r>
            <a:r>
              <a:rPr lang="en-US" sz="1400" dirty="0">
                <a:latin typeface="Times New Roman" panose="02020603050405020304" pitchFamily="18" charset="0"/>
                <a:cs typeface="Times New Roman" panose="02020603050405020304" pitchFamily="18" charset="0"/>
              </a:rPr>
              <a:t>: Design user interfaces to be intuitive and easy to understand for farmers with varying levels of technical expertise.</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38600" y="6583680"/>
            <a:ext cx="4114800" cy="137795"/>
          </a:xfrm>
        </p:spPr>
        <p:txBody>
          <a:bodyPr/>
          <a:lstStyle/>
          <a:p>
            <a:r>
              <a:rPr lang="en-US" dirty="0"/>
              <a:t>Department of Computer Science and Engineering</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14" y="590843"/>
            <a:ext cx="10706686" cy="558612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 User Requirements</a:t>
            </a:r>
          </a:p>
          <a:p>
            <a:r>
              <a:rPr lang="en-US" sz="1400" dirty="0">
                <a:latin typeface="Times New Roman" panose="02020603050405020304" pitchFamily="18" charset="0"/>
                <a:cs typeface="Times New Roman" panose="02020603050405020304" pitchFamily="18" charset="0"/>
              </a:rPr>
              <a:t>    Farmers should be able to easily submit images or descriptions of crop symptoms for analysis.</a:t>
            </a:r>
          </a:p>
          <a:p>
            <a:r>
              <a:rPr lang="en-US" sz="1400" dirty="0">
                <a:latin typeface="Times New Roman" panose="02020603050405020304" pitchFamily="18" charset="0"/>
                <a:cs typeface="Times New Roman" panose="02020603050405020304" pitchFamily="18" charset="0"/>
              </a:rPr>
              <a:t>    Farmers may require guidance on interpreting disease identification results and implementing recommended remedies.</a:t>
            </a:r>
          </a:p>
          <a:p>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4. Hardware Requirements</a:t>
            </a:r>
          </a:p>
          <a:p>
            <a:r>
              <a:rPr lang="en-US" sz="1400" dirty="0">
                <a:latin typeface="Times New Roman" panose="02020603050405020304" pitchFamily="18" charset="0"/>
                <a:cs typeface="Times New Roman" panose="02020603050405020304" pitchFamily="18" charset="0"/>
              </a:rPr>
              <a:t>    Cameras or imaging devices for capturing images of crop symptoms.</a:t>
            </a:r>
          </a:p>
          <a:p>
            <a:r>
              <a:rPr lang="en-US" sz="1400" dirty="0">
                <a:latin typeface="Times New Roman" panose="02020603050405020304" pitchFamily="18" charset="0"/>
                <a:cs typeface="Times New Roman" panose="02020603050405020304" pitchFamily="18" charset="0"/>
              </a:rPr>
              <a:t>    Processing hardware (e.g., servers, cloud infrastructure) for running machine learning algorithms and recommending remedies.</a:t>
            </a:r>
          </a:p>
          <a:p>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5. Software Requirements</a:t>
            </a:r>
          </a:p>
          <a:p>
            <a:r>
              <a:rPr lang="en-US" sz="1400" dirty="0">
                <a:latin typeface="Times New Roman" panose="02020603050405020304" pitchFamily="18" charset="0"/>
                <a:cs typeface="Times New Roman" panose="02020603050405020304" pitchFamily="18" charset="0"/>
              </a:rPr>
              <a:t>    Disease identification software employing machine learning models for analyzing crop symptoms and diagnosing diseases.</a:t>
            </a:r>
          </a:p>
          <a:p>
            <a:r>
              <a:rPr lang="en-US" sz="1400" dirty="0">
                <a:latin typeface="Times New Roman" panose="02020603050405020304" pitchFamily="18" charset="0"/>
                <a:cs typeface="Times New Roman" panose="02020603050405020304" pitchFamily="18" charset="0"/>
              </a:rPr>
              <a:t>    Database or knowledge base containing information on crop diseases, symptoms, and organic remedies.</a:t>
            </a:r>
          </a:p>
          <a:p>
            <a:r>
              <a:rPr lang="en-US" sz="1400" dirty="0">
                <a:latin typeface="Times New Roman" panose="02020603050405020304" pitchFamily="18" charset="0"/>
                <a:cs typeface="Times New Roman" panose="02020603050405020304" pitchFamily="18" charset="0"/>
              </a:rPr>
              <a:t>    User interface (web or mobile application) for farmers to submit symptom data, view diagnosis results, and receive remedy recommendations.</a:t>
            </a:r>
          </a:p>
          <a:p>
            <a:r>
              <a:rPr lang="en-US" sz="1400" dirty="0">
                <a:latin typeface="Times New Roman" panose="02020603050405020304" pitchFamily="18" charset="0"/>
                <a:cs typeface="Times New Roman" panose="02020603050405020304" pitchFamily="18" charset="0"/>
              </a:rPr>
              <a:t>    Integration with existing agricultural management systems or IoT platforms for seamless data exchange and analysis.</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38600" y="6625883"/>
            <a:ext cx="4114800" cy="95592"/>
          </a:xfrm>
        </p:spPr>
        <p:txBody>
          <a:bodyPr/>
          <a:lstStyle/>
          <a:p>
            <a:r>
              <a:rPr lang="en-US" dirty="0"/>
              <a:t>Department of Computer Science and Engineering</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5. Crop Selling Mechanisms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08" y="1690687"/>
            <a:ext cx="9270609" cy="4486275"/>
          </a:xfrm>
        </p:spPr>
      </p:pic>
      <p:sp>
        <p:nvSpPr>
          <p:cNvPr id="4" name="Footer Placeholder 3"/>
          <p:cNvSpPr>
            <a:spLocks noGrp="1"/>
          </p:cNvSpPr>
          <p:nvPr>
            <p:ph type="ftr" sz="quarter" idx="11"/>
          </p:nvPr>
        </p:nvSpPr>
        <p:spPr>
          <a:xfrm>
            <a:off x="4038600" y="6492875"/>
            <a:ext cx="4114800" cy="228600"/>
          </a:xfrm>
        </p:spPr>
        <p:txBody>
          <a:bodyPr/>
          <a:lstStyle/>
          <a:p>
            <a:r>
              <a:rPr lang="en-US" dirty="0"/>
              <a:t>Department of Computer Science and Engineering</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047" y="365760"/>
            <a:ext cx="10720754" cy="5811203"/>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1. Functional Requirements</a:t>
            </a:r>
          </a:p>
          <a:p>
            <a:pPr marL="0" indent="0">
              <a:buNone/>
            </a:pPr>
            <a:r>
              <a:rPr lang="en-US" sz="1400" b="1" dirty="0">
                <a:latin typeface="Times New Roman" panose="02020603050405020304" pitchFamily="18" charset="0"/>
                <a:cs typeface="Times New Roman" panose="02020603050405020304" pitchFamily="18" charset="0"/>
              </a:rPr>
              <a:t>    Individual Buyers List:</a:t>
            </a:r>
          </a:p>
          <a:p>
            <a:r>
              <a:rPr lang="en-US" sz="1400" dirty="0">
                <a:latin typeface="Times New Roman" panose="02020603050405020304" pitchFamily="18" charset="0"/>
                <a:cs typeface="Times New Roman" panose="02020603050405020304" pitchFamily="18" charset="0"/>
              </a:rPr>
              <a:t>      Maintain a list of individual buyers interested in purchasing crops directly from farmers.</a:t>
            </a:r>
          </a:p>
          <a:p>
            <a:r>
              <a:rPr lang="en-US" sz="1400" dirty="0">
                <a:latin typeface="Times New Roman" panose="02020603050405020304" pitchFamily="18" charset="0"/>
                <a:cs typeface="Times New Roman" panose="02020603050405020304" pitchFamily="18" charset="0"/>
              </a:rPr>
              <a:t>      Enable farmers to view and contact individual buyers for selling their crops.</a:t>
            </a:r>
          </a:p>
          <a:p>
            <a:pPr marL="0" indent="0">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Bidding Smart Contracts:</a:t>
            </a:r>
          </a:p>
          <a:p>
            <a:r>
              <a:rPr lang="en-US" sz="1400" dirty="0">
                <a:latin typeface="Times New Roman" panose="02020603050405020304" pitchFamily="18" charset="0"/>
                <a:cs typeface="Times New Roman" panose="02020603050405020304" pitchFamily="18" charset="0"/>
              </a:rPr>
              <a:t>      Develop smart contracts to facilitate crop selling through bidding.</a:t>
            </a:r>
          </a:p>
          <a:p>
            <a:r>
              <a:rPr lang="en-US" sz="1400" dirty="0">
                <a:latin typeface="Times New Roman" panose="02020603050405020304" pitchFamily="18" charset="0"/>
                <a:cs typeface="Times New Roman" panose="02020603050405020304" pitchFamily="18" charset="0"/>
              </a:rPr>
              <a:t>      Allow farmers to list their crops for auction and specify minimum bid prices.</a:t>
            </a:r>
          </a:p>
          <a:p>
            <a:r>
              <a:rPr lang="en-US" sz="1400" dirty="0">
                <a:latin typeface="Times New Roman" panose="02020603050405020304" pitchFamily="18" charset="0"/>
                <a:cs typeface="Times New Roman" panose="02020603050405020304" pitchFamily="18" charset="0"/>
              </a:rPr>
              <a:t>      Enable buyers to place bids on listed crops, with the highest bid winning the auction.</a:t>
            </a:r>
          </a:p>
          <a:p>
            <a:pPr marL="0" indent="0">
              <a:buNone/>
            </a:pPr>
            <a:r>
              <a:rPr lang="en-US" sz="1400" b="1" dirty="0">
                <a:latin typeface="Times New Roman" panose="02020603050405020304" pitchFamily="18" charset="0"/>
                <a:cs typeface="Times New Roman" panose="02020603050405020304" pitchFamily="18" charset="0"/>
              </a:rPr>
              <a:t>    Digital Market Interface:</a:t>
            </a:r>
          </a:p>
          <a:p>
            <a:r>
              <a:rPr lang="en-US" sz="1400" dirty="0">
                <a:latin typeface="Times New Roman" panose="02020603050405020304" pitchFamily="18" charset="0"/>
                <a:cs typeface="Times New Roman" panose="02020603050405020304" pitchFamily="18" charset="0"/>
              </a:rPr>
              <a:t>      Design a user-friendly digital market interface for farmers to list their crops.</a:t>
            </a:r>
          </a:p>
          <a:p>
            <a:r>
              <a:rPr lang="en-US" sz="1400" dirty="0">
                <a:latin typeface="Times New Roman" panose="02020603050405020304" pitchFamily="18" charset="0"/>
                <a:cs typeface="Times New Roman" panose="02020603050405020304" pitchFamily="18" charset="0"/>
              </a:rPr>
              <a:t>      Provide features for farmers to upload crop details, pricing, and images.</a:t>
            </a:r>
          </a:p>
          <a:p>
            <a:r>
              <a:rPr lang="en-US" sz="1400" dirty="0">
                <a:latin typeface="Times New Roman" panose="02020603050405020304" pitchFamily="18" charset="0"/>
                <a:cs typeface="Times New Roman" panose="02020603050405020304" pitchFamily="18" charset="0"/>
              </a:rPr>
              <a:t>      Allow end consumers to browse and directly purchase crops from the digital market interface.</a:t>
            </a:r>
          </a:p>
          <a:p>
            <a:pPr marL="0" indent="0">
              <a:buNone/>
            </a:pPr>
            <a:r>
              <a:rPr lang="en-US" sz="2000" b="1" dirty="0">
                <a:latin typeface="Times New Roman" panose="02020603050405020304" pitchFamily="18" charset="0"/>
                <a:cs typeface="Times New Roman" panose="02020603050405020304" pitchFamily="18" charset="0"/>
              </a:rPr>
              <a:t>2. Non-Functional Requirements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Security:</a:t>
            </a:r>
            <a:r>
              <a:rPr lang="en-US" sz="1400" dirty="0">
                <a:latin typeface="Times New Roman" panose="02020603050405020304" pitchFamily="18" charset="0"/>
                <a:cs typeface="Times New Roman" panose="02020603050405020304" pitchFamily="18" charset="0"/>
              </a:rPr>
              <a:t> Ensure secure transactions and data protection in all crop selling mechanisms.</a:t>
            </a:r>
          </a:p>
          <a:p>
            <a:r>
              <a:rPr lang="en-US" sz="1400" b="1" dirty="0">
                <a:latin typeface="Times New Roman" panose="02020603050405020304" pitchFamily="18" charset="0"/>
                <a:cs typeface="Times New Roman" panose="02020603050405020304" pitchFamily="18" charset="0"/>
              </a:rPr>
              <a:t>    Reliability</a:t>
            </a:r>
            <a:r>
              <a:rPr lang="en-US" sz="1400" dirty="0">
                <a:latin typeface="Times New Roman" panose="02020603050405020304" pitchFamily="18" charset="0"/>
                <a:cs typeface="Times New Roman" panose="02020603050405020304" pitchFamily="18" charset="0"/>
              </a:rPr>
              <a:t>: Ensure the reliability and integrity of the bidding and purchasing processes.</a:t>
            </a:r>
          </a:p>
          <a:p>
            <a:r>
              <a:rPr lang="en-US" sz="1400" b="1" dirty="0">
                <a:latin typeface="Times New Roman" panose="02020603050405020304" pitchFamily="18" charset="0"/>
                <a:cs typeface="Times New Roman" panose="02020603050405020304" pitchFamily="18" charset="0"/>
              </a:rPr>
              <a:t>    Scalability</a:t>
            </a:r>
            <a:r>
              <a:rPr lang="en-US" sz="1400" dirty="0">
                <a:latin typeface="Times New Roman" panose="02020603050405020304" pitchFamily="18" charset="0"/>
                <a:cs typeface="Times New Roman" panose="02020603050405020304" pitchFamily="18" charset="0"/>
              </a:rPr>
              <a:t>: Support a large number of transactions and users on the digital market interface.</a:t>
            </a:r>
          </a:p>
          <a:p>
            <a:r>
              <a:rPr lang="en-US" sz="1400" b="1" dirty="0">
                <a:latin typeface="Times New Roman" panose="02020603050405020304" pitchFamily="18" charset="0"/>
                <a:cs typeface="Times New Roman" panose="02020603050405020304" pitchFamily="18" charset="0"/>
              </a:rPr>
              <a:t>    Usability</a:t>
            </a:r>
            <a:r>
              <a:rPr lang="en-US" sz="1400" dirty="0">
                <a:latin typeface="Times New Roman" panose="02020603050405020304" pitchFamily="18" charset="0"/>
                <a:cs typeface="Times New Roman" panose="02020603050405020304" pitchFamily="18" charset="0"/>
              </a:rPr>
              <a:t>: Design intuitive user interfaces for easy navigation and interaction.</a:t>
            </a:r>
          </a:p>
          <a:p>
            <a:r>
              <a:rPr lang="en-US" sz="1400" b="1" dirty="0">
                <a:latin typeface="Times New Roman" panose="02020603050405020304" pitchFamily="18" charset="0"/>
                <a:cs typeface="Times New Roman" panose="02020603050405020304" pitchFamily="18" charset="0"/>
              </a:rPr>
              <a:t>    Performance</a:t>
            </a:r>
            <a:r>
              <a:rPr lang="en-US" sz="1400" dirty="0">
                <a:latin typeface="Times New Roman" panose="02020603050405020304" pitchFamily="18" charset="0"/>
                <a:cs typeface="Times New Roman" panose="02020603050405020304" pitchFamily="18" charset="0"/>
              </a:rPr>
              <a:t>: Provide fast response times and seamless user experiences during bidding and purchasing processes.</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38600" y="6492240"/>
            <a:ext cx="4114800" cy="229235"/>
          </a:xfrm>
        </p:spPr>
        <p:txBody>
          <a:bodyPr/>
          <a:lstStyle/>
          <a:p>
            <a:r>
              <a:rPr lang="en-US" dirty="0"/>
              <a:t>Department of Computer Science and Engineering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746" y="0"/>
            <a:ext cx="10515600" cy="1325563"/>
          </a:xfrm>
        </p:spPr>
        <p:txBody>
          <a:bodyPr>
            <a:normAutofit/>
          </a:bodyPr>
          <a:lstStyle/>
          <a:p>
            <a:r>
              <a:rPr lang="en-US" sz="3600" b="1" dirty="0">
                <a:latin typeface="Times New Roman" panose="02020603050405020304"/>
                <a:ea typeface="+mj-lt"/>
                <a:cs typeface="Times New Roman" panose="02020603050405020304"/>
              </a:rPr>
              <a:t>Literature Review</a:t>
            </a:r>
            <a:endParaRPr lang="en-US" sz="3600" b="1" dirty="0">
              <a:latin typeface="Times New Roman" panose="02020603050405020304"/>
              <a:cs typeface="Times New Roman" panose="02020603050405020304"/>
            </a:endParaRPr>
          </a:p>
        </p:txBody>
      </p:sp>
      <p:sp>
        <p:nvSpPr>
          <p:cNvPr id="8" name="TextBox 7"/>
          <p:cNvSpPr txBox="1"/>
          <p:nvPr/>
        </p:nvSpPr>
        <p:spPr>
          <a:xfrm>
            <a:off x="1097280" y="1103832"/>
            <a:ext cx="9997440" cy="5224315"/>
          </a:xfrm>
          <a:prstGeom prst="rect">
            <a:avLst/>
          </a:prstGeom>
          <a:noFill/>
        </p:spPr>
        <p:txBody>
          <a:bodyPr wrap="square" lIns="91440" tIns="45720" rIns="91440" bIns="45720" rtlCol="0" anchor="t">
            <a:spAutoFit/>
          </a:bodyPr>
          <a:lstStyle/>
          <a:p>
            <a:pPr>
              <a:lnSpc>
                <a:spcPct val="150000"/>
              </a:lnSpc>
            </a:pPr>
            <a:r>
              <a:rPr lang="en-US" sz="1400" dirty="0">
                <a:latin typeface="Times New Roman" panose="02020603050405020304"/>
                <a:ea typeface="+mn-lt"/>
                <a:cs typeface="+mn-lt"/>
              </a:rPr>
              <a:t>1.</a:t>
            </a:r>
            <a:r>
              <a:rPr lang="en-US" sz="1400" b="1" dirty="0">
                <a:latin typeface="Times New Roman" panose="02020603050405020304"/>
                <a:ea typeface="+mn-lt"/>
                <a:cs typeface="+mn-lt"/>
              </a:rPr>
              <a:t>The integration of IoT, Machine Learning, and Blockchain in precision agriculture, </a:t>
            </a:r>
            <a:r>
              <a:rPr lang="en-US" sz="1400" dirty="0">
                <a:latin typeface="Times New Roman" panose="02020603050405020304"/>
                <a:ea typeface="+mn-lt"/>
                <a:cs typeface="+mn-lt"/>
              </a:rPr>
              <a:t>as explored by Akhila Susan Babu and Supriya M, promises to revolutionize farming practices by optimizing resource usage, enhancing product quality, and ensuring transparent transactions throughout the supply chain. Their comprehensive review underscores the potential of these technologies to empower farmers with data-driven insights and secure, traceable transactions, paving the way for a more sustainable and efficient agricultural ecosystem.</a:t>
            </a:r>
            <a:endParaRPr lang="en-US" dirty="0"/>
          </a:p>
          <a:p>
            <a:pPr>
              <a:lnSpc>
                <a:spcPct val="150000"/>
              </a:lnSpc>
            </a:pPr>
            <a:endParaRPr lang="en-US" sz="1400" dirty="0">
              <a:latin typeface="Times New Roman" panose="02020603050405020304"/>
              <a:ea typeface="+mn-lt"/>
              <a:cs typeface="+mn-lt"/>
            </a:endParaRPr>
          </a:p>
          <a:p>
            <a:pPr>
              <a:lnSpc>
                <a:spcPct val="150000"/>
              </a:lnSpc>
            </a:pPr>
            <a:r>
              <a:rPr lang="en-US" sz="1400" dirty="0">
                <a:latin typeface="Times New Roman" panose="02020603050405020304"/>
                <a:ea typeface="+mn-lt"/>
                <a:cs typeface="+mn-lt"/>
              </a:rPr>
              <a:t>2. </a:t>
            </a:r>
            <a:r>
              <a:rPr lang="en-US" sz="1400" b="1" dirty="0">
                <a:latin typeface="Times New Roman" panose="02020603050405020304"/>
                <a:ea typeface="+mn-lt"/>
                <a:cs typeface="+mn-lt"/>
              </a:rPr>
              <a:t>The work by Hajar </a:t>
            </a:r>
            <a:r>
              <a:rPr lang="en-US" sz="1400" b="1" dirty="0" err="1">
                <a:latin typeface="Times New Roman" panose="02020603050405020304"/>
                <a:ea typeface="+mn-lt"/>
                <a:cs typeface="+mn-lt"/>
              </a:rPr>
              <a:t>Moudoud</a:t>
            </a:r>
            <a:r>
              <a:rPr lang="en-US" sz="1400" b="1" dirty="0">
                <a:latin typeface="Times New Roman" panose="02020603050405020304"/>
                <a:ea typeface="+mn-lt"/>
                <a:cs typeface="+mn-lt"/>
              </a:rPr>
              <a:t>, Soumaya Cherkaoui, and Lyes </a:t>
            </a:r>
            <a:r>
              <a:rPr lang="en-US" sz="1400" b="1" dirty="0" err="1">
                <a:latin typeface="Times New Roman" panose="02020603050405020304"/>
                <a:ea typeface="+mn-lt"/>
                <a:cs typeface="+mn-lt"/>
              </a:rPr>
              <a:t>Khoukhi</a:t>
            </a:r>
            <a:r>
              <a:rPr lang="en-US" sz="1400" b="1" dirty="0">
                <a:latin typeface="Times New Roman" panose="02020603050405020304"/>
                <a:ea typeface="+mn-lt"/>
                <a:cs typeface="+mn-lt"/>
              </a:rPr>
              <a:t> introduces LC4IoT</a:t>
            </a:r>
            <a:r>
              <a:rPr lang="en-US" sz="1400" dirty="0">
                <a:latin typeface="Times New Roman" panose="02020603050405020304"/>
                <a:ea typeface="+mn-lt"/>
                <a:cs typeface="+mn-lt"/>
              </a:rPr>
              <a:t>, a specialized blockchain architecture tailored for supply chains integrating distributed IoT entities. Their innovative approach incorporates a lightweight consensus mechanism, effectively reducing computational requirements, storage overhead, and latency, thereby enhancing the efficiency and scalability of supply chain operations. </a:t>
            </a:r>
            <a:endParaRPr lang="en-US" sz="1400" dirty="0">
              <a:latin typeface="Times New Roman" panose="02020603050405020304"/>
              <a:ea typeface="+mn-lt"/>
              <a:cs typeface="Times New Roman" panose="02020603050405020304"/>
            </a:endParaRPr>
          </a:p>
          <a:p>
            <a:pPr>
              <a:lnSpc>
                <a:spcPct val="150000"/>
              </a:lnSpc>
            </a:pPr>
            <a:endParaRPr lang="en-US" sz="1400" dirty="0">
              <a:latin typeface="Times New Roman" panose="02020603050405020304"/>
              <a:ea typeface="+mn-lt"/>
              <a:cs typeface="+mn-lt"/>
            </a:endParaRPr>
          </a:p>
          <a:p>
            <a:pPr>
              <a:lnSpc>
                <a:spcPct val="150000"/>
              </a:lnSpc>
            </a:pPr>
            <a:r>
              <a:rPr lang="en-US" sz="1400" dirty="0">
                <a:latin typeface="Times New Roman" panose="02020603050405020304"/>
                <a:ea typeface="+mn-lt"/>
                <a:cs typeface="+mn-lt"/>
              </a:rPr>
              <a:t>3</a:t>
            </a:r>
            <a:r>
              <a:rPr lang="en-US" sz="1400" b="1" dirty="0">
                <a:latin typeface="Times New Roman" panose="02020603050405020304"/>
                <a:ea typeface="+mn-lt"/>
                <a:cs typeface="+mn-lt"/>
              </a:rPr>
              <a:t>. M. Harini, D. Dhinakaran, D. Prabhu, S. M. Udhaya Sankar, V. Pooja, and P. Kokila Sruthi </a:t>
            </a:r>
            <a:r>
              <a:rPr lang="en-US" sz="1400" dirty="0">
                <a:latin typeface="Times New Roman" panose="02020603050405020304"/>
                <a:ea typeface="+mn-lt"/>
                <a:cs typeface="+mn-lt"/>
              </a:rPr>
              <a:t>explore blockchain's impact on India's agriculture. Their study emphasizes enhanced supply chain management, transparency, and efficiency through IoT data, machine learning, and smart contracts, offering insights for sustainable growth.</a:t>
            </a:r>
          </a:p>
          <a:p>
            <a:pPr>
              <a:lnSpc>
                <a:spcPct val="150000"/>
              </a:lnSpc>
            </a:pPr>
            <a:endParaRPr lang="en-US" sz="1400" dirty="0">
              <a:latin typeface="Times New Roman" panose="02020603050405020304"/>
              <a:ea typeface="+mn-lt"/>
              <a:cs typeface="+mn-lt"/>
            </a:endParaRPr>
          </a:p>
          <a:p>
            <a:pPr>
              <a:lnSpc>
                <a:spcPct val="150000"/>
              </a:lnSpc>
            </a:pPr>
            <a:r>
              <a:rPr lang="en-US" sz="1400" dirty="0">
                <a:latin typeface="Times New Roman" panose="02020603050405020304"/>
                <a:ea typeface="+mn-lt"/>
                <a:cs typeface="+mn-lt"/>
              </a:rPr>
              <a:t>4. </a:t>
            </a:r>
            <a:r>
              <a:rPr lang="en-US" sz="1400" b="1" dirty="0">
                <a:latin typeface="Times New Roman" panose="02020603050405020304"/>
                <a:ea typeface="+mn-lt"/>
                <a:cs typeface="+mn-lt"/>
              </a:rPr>
              <a:t>S. </a:t>
            </a:r>
            <a:r>
              <a:rPr lang="en-US" sz="1400" b="1" dirty="0" err="1">
                <a:latin typeface="Times New Roman" panose="02020603050405020304"/>
                <a:ea typeface="+mn-lt"/>
                <a:cs typeface="+mn-lt"/>
              </a:rPr>
              <a:t>Madumidha</a:t>
            </a:r>
            <a:r>
              <a:rPr lang="en-US" sz="1400" b="1" dirty="0">
                <a:latin typeface="Times New Roman" panose="02020603050405020304"/>
                <a:ea typeface="+mn-lt"/>
                <a:cs typeface="+mn-lt"/>
              </a:rPr>
              <a:t>, P. Siva Ranjani, U. Vandhana, and B. </a:t>
            </a:r>
            <a:r>
              <a:rPr lang="en-US" sz="1400" b="1" dirty="0" err="1">
                <a:latin typeface="Times New Roman" panose="02020603050405020304"/>
                <a:ea typeface="+mn-lt"/>
                <a:cs typeface="+mn-lt"/>
              </a:rPr>
              <a:t>Venmuhilan</a:t>
            </a:r>
            <a:r>
              <a:rPr lang="en-US" sz="1400" b="1" dirty="0">
                <a:latin typeface="Times New Roman" panose="02020603050405020304"/>
                <a:ea typeface="+mn-lt"/>
                <a:cs typeface="+mn-lt"/>
              </a:rPr>
              <a:t> </a:t>
            </a:r>
            <a:r>
              <a:rPr lang="en-US" sz="1400" dirty="0">
                <a:latin typeface="Times New Roman" panose="02020603050405020304"/>
                <a:ea typeface="+mn-lt"/>
                <a:cs typeface="+mn-lt"/>
              </a:rPr>
              <a:t>propose a decentralized blockchain traceability system for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78" y="436098"/>
            <a:ext cx="10734822" cy="5740865"/>
          </a:xfrm>
        </p:spPr>
        <p:txBody>
          <a:bodyPr>
            <a:norm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3. User Requirements</a:t>
            </a:r>
          </a:p>
          <a:p>
            <a:r>
              <a:rPr lang="en-US" sz="1400" dirty="0">
                <a:latin typeface="Times New Roman" panose="02020603050405020304" pitchFamily="18" charset="0"/>
                <a:cs typeface="Times New Roman" panose="02020603050405020304" pitchFamily="18" charset="0"/>
              </a:rPr>
              <a:t>    Farmers should be able to easily list their crops for sale and manage their listings.</a:t>
            </a:r>
          </a:p>
          <a:p>
            <a:r>
              <a:rPr lang="en-US" sz="1400" dirty="0">
                <a:latin typeface="Times New Roman" panose="02020603050405020304" pitchFamily="18" charset="0"/>
                <a:cs typeface="Times New Roman" panose="02020603050405020304" pitchFamily="18" charset="0"/>
              </a:rPr>
              <a:t>    Buyers should have access to a variety of crops and convenient purchasing options.</a:t>
            </a:r>
          </a:p>
          <a:p>
            <a:r>
              <a:rPr lang="en-US" sz="1400" dirty="0">
                <a:latin typeface="Times New Roman" panose="02020603050405020304" pitchFamily="18" charset="0"/>
                <a:cs typeface="Times New Roman" panose="02020603050405020304" pitchFamily="18" charset="0"/>
              </a:rPr>
              <a:t>    End consumers should be able to trust the authenticity and quality of the crops available for purchase.</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4. Hardware Requirements</a:t>
            </a:r>
          </a:p>
          <a:p>
            <a:r>
              <a:rPr lang="en-US" sz="1400" dirty="0">
                <a:latin typeface="Times New Roman" panose="02020603050405020304" pitchFamily="18" charset="0"/>
                <a:cs typeface="Times New Roman" panose="02020603050405020304" pitchFamily="18" charset="0"/>
              </a:rPr>
              <a:t>    Server infrastructure to host the digital market platform and smart contracts.</a:t>
            </a:r>
          </a:p>
          <a:p>
            <a:r>
              <a:rPr lang="en-US" sz="1400" dirty="0">
                <a:latin typeface="Times New Roman" panose="02020603050405020304" pitchFamily="18" charset="0"/>
                <a:cs typeface="Times New Roman" panose="02020603050405020304" pitchFamily="18" charset="0"/>
              </a:rPr>
              <a:t>    Network infrastructure to facilitate communication between buyers, sellers, and the platform.</a:t>
            </a:r>
          </a:p>
          <a:p>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5. Software Requirements</a:t>
            </a:r>
          </a:p>
          <a:p>
            <a:r>
              <a:rPr lang="en-US" sz="1400" dirty="0">
                <a:latin typeface="Times New Roman" panose="02020603050405020304" pitchFamily="18" charset="0"/>
                <a:cs typeface="Times New Roman" panose="02020603050405020304" pitchFamily="18" charset="0"/>
              </a:rPr>
              <a:t>    Development of smart contracts using blockchain technology for secure and transparent transactions.</a:t>
            </a:r>
          </a:p>
          <a:p>
            <a:r>
              <a:rPr lang="en-US" sz="1400" dirty="0">
                <a:latin typeface="Times New Roman" panose="02020603050405020304" pitchFamily="18" charset="0"/>
                <a:cs typeface="Times New Roman" panose="02020603050405020304" pitchFamily="18" charset="0"/>
              </a:rPr>
              <a:t>    Design and implementation of a digital market interface using web or mobile application development technologies.</a:t>
            </a:r>
          </a:p>
          <a:p>
            <a:r>
              <a:rPr lang="en-US" sz="1400" dirty="0">
                <a:latin typeface="Times New Roman" panose="02020603050405020304" pitchFamily="18" charset="0"/>
                <a:cs typeface="Times New Roman" panose="02020603050405020304" pitchFamily="18" charset="0"/>
              </a:rPr>
              <a:t>    Integration with payment gateways and cryptocurrency wallets for secure financial transactions.</a:t>
            </a:r>
          </a:p>
        </p:txBody>
      </p:sp>
      <p:sp>
        <p:nvSpPr>
          <p:cNvPr id="4" name="Footer Placeholder 3"/>
          <p:cNvSpPr>
            <a:spLocks noGrp="1"/>
          </p:cNvSpPr>
          <p:nvPr>
            <p:ph type="ftr" sz="quarter" idx="11"/>
          </p:nvPr>
        </p:nvSpPr>
        <p:spPr>
          <a:xfrm>
            <a:off x="4038600" y="6555545"/>
            <a:ext cx="4114800" cy="165930"/>
          </a:xfrm>
        </p:spPr>
        <p:txBody>
          <a:bodyPr/>
          <a:lstStyle/>
          <a:p>
            <a:r>
              <a:rPr lang="en-US" dirty="0"/>
              <a:t>Department of Computer Science and Engineering</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6. Stubble Utilization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243" y="2011680"/>
            <a:ext cx="8792308" cy="3470751"/>
          </a:xfrm>
        </p:spPr>
      </p:pic>
      <p:sp>
        <p:nvSpPr>
          <p:cNvPr id="4" name="Footer Placeholder 3"/>
          <p:cNvSpPr>
            <a:spLocks noGrp="1"/>
          </p:cNvSpPr>
          <p:nvPr>
            <p:ph type="ftr" sz="quarter" idx="11"/>
          </p:nvPr>
        </p:nvSpPr>
        <p:spPr>
          <a:xfrm>
            <a:off x="4038600" y="6639951"/>
            <a:ext cx="4114800" cy="81524"/>
          </a:xfrm>
        </p:spPr>
        <p:txBody>
          <a:bodyPr/>
          <a:lstStyle/>
          <a:p>
            <a:r>
              <a:rPr lang="en-US" dirty="0"/>
              <a:t>Department of Computer Science and Engineering</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182" y="1086416"/>
            <a:ext cx="10692618" cy="5090547"/>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Functional Requirements</a:t>
            </a:r>
          </a:p>
          <a:p>
            <a:r>
              <a:rPr lang="en-US" sz="1400" b="1" dirty="0">
                <a:latin typeface="Times New Roman" panose="02020603050405020304" pitchFamily="18" charset="0"/>
                <a:cs typeface="Times New Roman" panose="02020603050405020304" pitchFamily="18" charset="0"/>
              </a:rPr>
              <a:t>    Listing Industries</a:t>
            </a:r>
            <a:r>
              <a:rPr lang="en-US" sz="1400" dirty="0">
                <a:latin typeface="Times New Roman" panose="02020603050405020304" pitchFamily="18" charset="0"/>
                <a:cs typeface="Times New Roman" panose="02020603050405020304" pitchFamily="18" charset="0"/>
              </a:rPr>
              <a:t>: Maintain a list of bioenergy-producing industries interested in purchasing stubble.</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Selling Process</a:t>
            </a:r>
            <a:r>
              <a:rPr lang="en-US" sz="1400" dirty="0">
                <a:latin typeface="Times New Roman" panose="02020603050405020304" pitchFamily="18" charset="0"/>
                <a:cs typeface="Times New Roman" panose="02020603050405020304" pitchFamily="18" charset="0"/>
              </a:rPr>
              <a:t>: Facilitate the selling of stubble to bioenergy-producing industries through a transparent and efficient process.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Reporting</a:t>
            </a:r>
            <a:r>
              <a:rPr lang="en-US" sz="1400" dirty="0">
                <a:latin typeface="Times New Roman" panose="02020603050405020304" pitchFamily="18" charset="0"/>
                <a:cs typeface="Times New Roman" panose="02020603050405020304" pitchFamily="18" charset="0"/>
              </a:rPr>
              <a:t>: Generate reports on stubble sales transactions and earnings for farmers.</a:t>
            </a:r>
          </a:p>
          <a:p>
            <a:r>
              <a:rPr lang="en-US" sz="1400" b="1" dirty="0">
                <a:latin typeface="Times New Roman" panose="02020603050405020304" pitchFamily="18" charset="0"/>
                <a:cs typeface="Times New Roman" panose="02020603050405020304" pitchFamily="18" charset="0"/>
              </a:rPr>
              <a:t>    Blockchain Integration</a:t>
            </a:r>
            <a:r>
              <a:rPr lang="en-US" sz="1400" dirty="0">
                <a:latin typeface="Times New Roman" panose="02020603050405020304" pitchFamily="18" charset="0"/>
                <a:cs typeface="Times New Roman" panose="02020603050405020304" pitchFamily="18" charset="0"/>
              </a:rPr>
              <a:t>: Store stubble sales data securely in the blockchain for transparency and traceability.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Non-Functional Requirements</a:t>
            </a:r>
          </a:p>
          <a:p>
            <a:r>
              <a:rPr lang="en-US" sz="1400" b="1" dirty="0">
                <a:latin typeface="Times New Roman" panose="02020603050405020304" pitchFamily="18" charset="0"/>
                <a:cs typeface="Times New Roman" panose="02020603050405020304" pitchFamily="18" charset="0"/>
              </a:rPr>
              <a:t>    Reliability</a:t>
            </a:r>
            <a:r>
              <a:rPr lang="en-US" sz="1400" dirty="0">
                <a:latin typeface="Times New Roman" panose="02020603050405020304" pitchFamily="18" charset="0"/>
                <a:cs typeface="Times New Roman" panose="02020603050405020304" pitchFamily="18" charset="0"/>
              </a:rPr>
              <a:t>: Ensure the reliability and accuracy of the stubble sales process.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Scalability</a:t>
            </a:r>
            <a:r>
              <a:rPr lang="en-US" sz="1400" dirty="0">
                <a:latin typeface="Times New Roman" panose="02020603050405020304" pitchFamily="18" charset="0"/>
                <a:cs typeface="Times New Roman" panose="02020603050405020304" pitchFamily="18" charset="0"/>
              </a:rPr>
              <a:t>: Support the sale of stubble from a large number of farmers to multiple bioenergy-producing industries.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Transparency</a:t>
            </a:r>
            <a:r>
              <a:rPr lang="en-US" sz="1400" dirty="0">
                <a:latin typeface="Times New Roman" panose="02020603050405020304" pitchFamily="18" charset="0"/>
                <a:cs typeface="Times New Roman" panose="02020603050405020304" pitchFamily="18" charset="0"/>
              </a:rPr>
              <a:t>: Provide transparent and verifiable stubble sales transactions for both farmers and industries.</a:t>
            </a:r>
          </a:p>
          <a:p>
            <a:r>
              <a:rPr lang="en-US" sz="1400" b="1" dirty="0">
                <a:latin typeface="Times New Roman" panose="02020603050405020304" pitchFamily="18" charset="0"/>
                <a:cs typeface="Times New Roman" panose="02020603050405020304" pitchFamily="18" charset="0"/>
              </a:rPr>
              <a:t>    Security</a:t>
            </a:r>
            <a:r>
              <a:rPr lang="en-US" sz="1400" dirty="0">
                <a:latin typeface="Times New Roman" panose="02020603050405020304" pitchFamily="18" charset="0"/>
                <a:cs typeface="Times New Roman" panose="02020603050405020304" pitchFamily="18" charset="0"/>
              </a:rPr>
              <a:t>: Protect stubble sales data stored in the blockchain from unauthorized access or tampering.</a:t>
            </a:r>
          </a:p>
          <a:p>
            <a:r>
              <a:rPr lang="en-US" sz="1400" b="1" dirty="0">
                <a:latin typeface="Times New Roman" panose="02020603050405020304" pitchFamily="18" charset="0"/>
                <a:cs typeface="Times New Roman" panose="02020603050405020304" pitchFamily="18" charset="0"/>
              </a:rPr>
              <a:t>    Efficiency</a:t>
            </a:r>
            <a:r>
              <a:rPr lang="en-US" sz="1400" dirty="0">
                <a:latin typeface="Times New Roman" panose="02020603050405020304" pitchFamily="18" charset="0"/>
                <a:cs typeface="Times New Roman" panose="02020603050405020304" pitchFamily="18" charset="0"/>
              </a:rPr>
              <a:t>: Streamline the stubble sales process to minimize delays and administrative overhead.</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38600" y="6583680"/>
            <a:ext cx="4114800" cy="137795"/>
          </a:xfrm>
        </p:spPr>
        <p:txBody>
          <a:bodyPr/>
          <a:lstStyle/>
          <a:p>
            <a:r>
              <a:rPr lang="en-US" dirty="0"/>
              <a:t>Department of Computer Science and Engineering</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43" y="1068308"/>
            <a:ext cx="10762957" cy="512676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 User Requirements</a:t>
            </a:r>
          </a:p>
          <a:p>
            <a:r>
              <a:rPr lang="en-US" sz="1400" dirty="0">
                <a:latin typeface="Times New Roman" panose="02020603050405020304" pitchFamily="18" charset="0"/>
                <a:cs typeface="Times New Roman" panose="02020603050405020304" pitchFamily="18" charset="0"/>
              </a:rPr>
              <a:t>    Farmers should have access to a platform or system for listing and selling their stubble.</a:t>
            </a:r>
          </a:p>
          <a:p>
            <a:r>
              <a:rPr lang="en-US" sz="1400" dirty="0">
                <a:latin typeface="Times New Roman" panose="02020603050405020304" pitchFamily="18" charset="0"/>
                <a:cs typeface="Times New Roman" panose="02020603050405020304" pitchFamily="18" charset="0"/>
              </a:rPr>
              <a:t>    Bioenergy-producing industries should be able to easily browse and purchase stubble from farmers.</a:t>
            </a:r>
          </a:p>
          <a:p>
            <a:r>
              <a:rPr lang="en-US" sz="1400" dirty="0">
                <a:latin typeface="Times New Roman" panose="02020603050405020304" pitchFamily="18" charset="0"/>
                <a:cs typeface="Times New Roman" panose="02020603050405020304" pitchFamily="18" charset="0"/>
              </a:rPr>
              <a:t>    Both farmers and industries should receive timely and accurate reports on stubble sales transactions.</a:t>
            </a:r>
          </a:p>
          <a:p>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4. Hardware Requirements</a:t>
            </a:r>
          </a:p>
          <a:p>
            <a:r>
              <a:rPr lang="en-US" sz="1400" dirty="0">
                <a:latin typeface="Times New Roman" panose="02020603050405020304" pitchFamily="18" charset="0"/>
                <a:cs typeface="Times New Roman" panose="02020603050405020304" pitchFamily="18" charset="0"/>
              </a:rPr>
              <a:t>    Server infrastructure to host the stubble sales platform or system.</a:t>
            </a:r>
          </a:p>
          <a:p>
            <a:r>
              <a:rPr lang="en-US" sz="1400" dirty="0">
                <a:latin typeface="Times New Roman" panose="02020603050405020304" pitchFamily="18" charset="0"/>
                <a:cs typeface="Times New Roman" panose="02020603050405020304" pitchFamily="18" charset="0"/>
              </a:rPr>
              <a:t>    Network infrastructure to facilitate communication between farmers, industries, and the platform.</a:t>
            </a:r>
          </a:p>
          <a:p>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5. Software Requirements</a:t>
            </a:r>
          </a:p>
          <a:p>
            <a:r>
              <a:rPr lang="en-US" sz="1400" dirty="0">
                <a:latin typeface="Times New Roman" panose="02020603050405020304" pitchFamily="18" charset="0"/>
                <a:cs typeface="Times New Roman" panose="02020603050405020304" pitchFamily="18" charset="0"/>
              </a:rPr>
              <a:t>    Implementation of a stubble sales platform or system with user interfaces for farmers and industries.</a:t>
            </a:r>
          </a:p>
          <a:p>
            <a:r>
              <a:rPr lang="en-US" sz="1400" dirty="0">
                <a:latin typeface="Times New Roman" panose="02020603050405020304" pitchFamily="18" charset="0"/>
                <a:cs typeface="Times New Roman" panose="02020603050405020304" pitchFamily="18" charset="0"/>
              </a:rPr>
              <a:t>    Integration with blockchain technology for securely storing stubble sales data and reports.</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38600" y="6513342"/>
            <a:ext cx="4114800" cy="208133"/>
          </a:xfrm>
        </p:spPr>
        <p:txBody>
          <a:bodyPr/>
          <a:lstStyle/>
          <a:p>
            <a:r>
              <a:rPr lang="en-US" dirty="0"/>
              <a:t>Department of Computer Science and Engineering</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7. Insurance Scheme Management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567" y="1969478"/>
            <a:ext cx="9214338" cy="3836804"/>
          </a:xfrm>
        </p:spPr>
      </p:pic>
      <p:sp>
        <p:nvSpPr>
          <p:cNvPr id="4" name="Footer Placeholder 3"/>
          <p:cNvSpPr>
            <a:spLocks noGrp="1"/>
          </p:cNvSpPr>
          <p:nvPr>
            <p:ph type="ftr" sz="quarter" idx="11"/>
          </p:nvPr>
        </p:nvSpPr>
        <p:spPr>
          <a:xfrm>
            <a:off x="4038600" y="6492875"/>
            <a:ext cx="4114800" cy="228600"/>
          </a:xfrm>
        </p:spPr>
        <p:txBody>
          <a:bodyPr/>
          <a:lstStyle/>
          <a:p>
            <a:r>
              <a:rPr lang="en-US" dirty="0"/>
              <a:t>Department of Computer Science and Engineering</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655" y="562708"/>
            <a:ext cx="10594145" cy="430471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Functional Requirements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Scheme Listing</a:t>
            </a:r>
            <a:r>
              <a:rPr lang="en-US" sz="1400" dirty="0">
                <a:latin typeface="Times New Roman" panose="02020603050405020304" pitchFamily="18" charset="0"/>
                <a:cs typeface="Times New Roman" panose="02020603050405020304" pitchFamily="18" charset="0"/>
              </a:rPr>
              <a:t>: Provide a comprehensive list of available insurance schemes tailored to the needs of farmers.</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Blockchain Integration</a:t>
            </a:r>
            <a:r>
              <a:rPr lang="en-US" sz="1400" dirty="0">
                <a:latin typeface="Times New Roman" panose="02020603050405020304" pitchFamily="18" charset="0"/>
                <a:cs typeface="Times New Roman" panose="02020603050405020304" pitchFamily="18" charset="0"/>
              </a:rPr>
              <a:t>: Enable farmers to store final insurance scheme reports securely in the blockchain.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Non-Functional Requirements</a:t>
            </a:r>
          </a:p>
          <a:p>
            <a:r>
              <a:rPr lang="en-US" sz="1400" b="1" dirty="0">
                <a:latin typeface="Times New Roman" panose="02020603050405020304" pitchFamily="18" charset="0"/>
                <a:cs typeface="Times New Roman" panose="02020603050405020304" pitchFamily="18" charset="0"/>
              </a:rPr>
              <a:t>    Security</a:t>
            </a:r>
            <a:r>
              <a:rPr lang="en-US" sz="1400" dirty="0">
                <a:latin typeface="Times New Roman" panose="02020603050405020304" pitchFamily="18" charset="0"/>
                <a:cs typeface="Times New Roman" panose="02020603050405020304" pitchFamily="18" charset="0"/>
              </a:rPr>
              <a:t>: Ensure secure storage and access to final insurance scheme reports stored in the blockchain.</a:t>
            </a:r>
          </a:p>
          <a:p>
            <a:r>
              <a:rPr lang="en-US" sz="1400" b="1" dirty="0">
                <a:latin typeface="Times New Roman" panose="02020603050405020304" pitchFamily="18" charset="0"/>
                <a:cs typeface="Times New Roman" panose="02020603050405020304" pitchFamily="18" charset="0"/>
              </a:rPr>
              <a:t>    Usability</a:t>
            </a:r>
            <a:r>
              <a:rPr lang="en-US" sz="1400" dirty="0">
                <a:latin typeface="Times New Roman" panose="02020603050405020304" pitchFamily="18" charset="0"/>
                <a:cs typeface="Times New Roman" panose="02020603050405020304" pitchFamily="18" charset="0"/>
              </a:rPr>
              <a:t>: Design user-friendly interfaces for farmers to easily browse and select insurance schemes and to upload final reports to the blockchain.</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38600" y="6457071"/>
            <a:ext cx="4114800" cy="264404"/>
          </a:xfrm>
        </p:spPr>
        <p:txBody>
          <a:bodyPr/>
          <a:lstStyle/>
          <a:p>
            <a:r>
              <a:rPr lang="en-US" dirty="0"/>
              <a:t>Department of Computer Science and Engineering</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791" y="562708"/>
            <a:ext cx="10566009" cy="561425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 User Requirements</a:t>
            </a:r>
          </a:p>
          <a:p>
            <a:r>
              <a:rPr lang="en-US" sz="1400" dirty="0">
                <a:latin typeface="Times New Roman" panose="02020603050405020304" pitchFamily="18" charset="0"/>
                <a:cs typeface="Times New Roman" panose="02020603050405020304" pitchFamily="18" charset="0"/>
              </a:rPr>
              <a:t>    Farmers should have access to a platform or system for browsing and selecting insurance schemes.</a:t>
            </a:r>
          </a:p>
          <a:p>
            <a:r>
              <a:rPr lang="en-US" sz="1400" dirty="0">
                <a:latin typeface="Times New Roman" panose="02020603050405020304" pitchFamily="18" charset="0"/>
                <a:cs typeface="Times New Roman" panose="02020603050405020304" pitchFamily="18" charset="0"/>
              </a:rPr>
              <a:t>    Farmers should be able to securely store final insurance scheme reports in the blockchain, ensuring data integrity and transparency.</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4. Hardware Requirements</a:t>
            </a:r>
          </a:p>
          <a:p>
            <a:r>
              <a:rPr lang="en-US" sz="1400" dirty="0">
                <a:latin typeface="Times New Roman" panose="02020603050405020304" pitchFamily="18" charset="0"/>
                <a:cs typeface="Times New Roman" panose="02020603050405020304" pitchFamily="18" charset="0"/>
              </a:rPr>
              <a:t>    Server infrastructure to host the platform or system for scheme listing and blockchain integration.</a:t>
            </a:r>
          </a:p>
          <a:p>
            <a:r>
              <a:rPr lang="en-US" sz="1400" dirty="0">
                <a:latin typeface="Times New Roman" panose="02020603050405020304" pitchFamily="18" charset="0"/>
                <a:cs typeface="Times New Roman" panose="02020603050405020304" pitchFamily="18" charset="0"/>
              </a:rPr>
              <a:t>    Network infrastructure to support communication between farmers and the platform or system.</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5. Software Requirements</a:t>
            </a:r>
          </a:p>
          <a:p>
            <a:r>
              <a:rPr lang="en-US" sz="1400" dirty="0">
                <a:latin typeface="Times New Roman" panose="02020603050405020304" pitchFamily="18" charset="0"/>
                <a:cs typeface="Times New Roman" panose="02020603050405020304" pitchFamily="18" charset="0"/>
              </a:rPr>
              <a:t>    Development of a user interface for farmers to browse and select insurance schemes.</a:t>
            </a:r>
          </a:p>
          <a:p>
            <a:r>
              <a:rPr lang="en-US" sz="1400" dirty="0">
                <a:latin typeface="Times New Roman" panose="02020603050405020304" pitchFamily="18" charset="0"/>
                <a:cs typeface="Times New Roman" panose="02020603050405020304" pitchFamily="18" charset="0"/>
              </a:rPr>
              <a:t>    Integration with blockchain technology to enable farmers to securely store final insurance scheme reports.</a:t>
            </a:r>
          </a:p>
          <a:p>
            <a:r>
              <a:rPr lang="en-US" sz="1400" dirty="0">
                <a:latin typeface="Times New Roman" panose="02020603050405020304" pitchFamily="18" charset="0"/>
                <a:cs typeface="Times New Roman" panose="02020603050405020304" pitchFamily="18" charset="0"/>
              </a:rPr>
              <a:t>    Implementation of security measures to protect data integrity and prevent unauthorized access to the blockchain.</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540" y="379502"/>
            <a:ext cx="10515600" cy="1325563"/>
          </a:xfrm>
        </p:spPr>
        <p:txBody>
          <a:bodyPr>
            <a:normAutofit/>
          </a:bodyPr>
          <a:lstStyle/>
          <a:p>
            <a:r>
              <a:rPr lang="en-US" sz="3600" b="1" dirty="0">
                <a:latin typeface="Times New Roman" panose="02020603050405020304"/>
                <a:cs typeface="Times New Roman" panose="02020603050405020304"/>
                <a:sym typeface="+mn-ea"/>
              </a:rPr>
              <a:t>UML Diagrams</a:t>
            </a:r>
            <a:br>
              <a:rPr lang="en-US" sz="3600" b="1" dirty="0">
                <a:latin typeface="Times New Roman" panose="02020603050405020304"/>
                <a:cs typeface="Times New Roman" panose="02020603050405020304"/>
                <a:sym typeface="+mn-ea"/>
              </a:rPr>
            </a:br>
            <a:r>
              <a:rPr lang="en-US" sz="3600" b="1" dirty="0" err="1">
                <a:latin typeface="Times New Roman" panose="02020603050405020304"/>
                <a:cs typeface="Times New Roman" panose="02020603050405020304"/>
              </a:rPr>
              <a:t>Usecase</a:t>
            </a:r>
            <a:r>
              <a:rPr lang="en-US" sz="3600" b="1" dirty="0">
                <a:latin typeface="Times New Roman" panose="02020603050405020304"/>
                <a:cs typeface="Times New Roman" panose="02020603050405020304"/>
              </a:rPr>
              <a:t> diagram</a:t>
            </a:r>
            <a:endParaRPr lang="en-US" dirty="0"/>
          </a:p>
        </p:txBody>
      </p:sp>
      <p:pic>
        <p:nvPicPr>
          <p:cNvPr id="5" name="Content Placeholder 4" descr="A diagram of a farmer&#10;&#10;Description automatically generated"/>
          <p:cNvPicPr>
            <a:picLocks noGrp="1" noChangeAspect="1"/>
          </p:cNvPicPr>
          <p:nvPr>
            <p:ph idx="1"/>
          </p:nvPr>
        </p:nvPicPr>
        <p:blipFill>
          <a:blip r:embed="rId2"/>
          <a:stretch>
            <a:fillRect/>
          </a:stretch>
        </p:blipFill>
        <p:spPr>
          <a:xfrm>
            <a:off x="625955" y="2029888"/>
            <a:ext cx="10537525" cy="4258945"/>
          </a:xfrm>
        </p:spPr>
      </p:pic>
      <p:sp>
        <p:nvSpPr>
          <p:cNvPr id="4"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Object diagram</a:t>
            </a:r>
          </a:p>
        </p:txBody>
      </p:sp>
      <p:pic>
        <p:nvPicPr>
          <p:cNvPr id="5" name="Content Placeholder 4" descr="A diagram of a farm&#10;&#10;Description automatically generated"/>
          <p:cNvPicPr>
            <a:picLocks noGrp="1" noChangeAspect="1"/>
          </p:cNvPicPr>
          <p:nvPr>
            <p:ph idx="1"/>
          </p:nvPr>
        </p:nvPicPr>
        <p:blipFill>
          <a:blip r:embed="rId2"/>
          <a:stretch>
            <a:fillRect/>
          </a:stretch>
        </p:blipFill>
        <p:spPr>
          <a:xfrm>
            <a:off x="836943" y="1843073"/>
            <a:ext cx="10805661" cy="4488970"/>
          </a:xfrm>
        </p:spPr>
      </p:pic>
      <p:sp>
        <p:nvSpPr>
          <p:cNvPr id="4"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426" y="5691"/>
            <a:ext cx="10515600" cy="1325563"/>
          </a:xfrm>
        </p:spPr>
        <p:txBody>
          <a:bodyPr>
            <a:normAutofit/>
          </a:bodyPr>
          <a:lstStyle/>
          <a:p>
            <a:r>
              <a:rPr lang="en-US" sz="3600" b="1" dirty="0">
                <a:latin typeface="Times New Roman" panose="02020603050405020304"/>
                <a:ea typeface="+mj-lt"/>
                <a:cs typeface="+mj-lt"/>
              </a:rPr>
              <a:t>Sequence Diagram</a:t>
            </a:r>
          </a:p>
        </p:txBody>
      </p:sp>
      <p:pic>
        <p:nvPicPr>
          <p:cNvPr id="5" name="Content Placeholder 4" descr="A diagram of a machine learning&#10;&#10;Description automatically generated"/>
          <p:cNvPicPr>
            <a:picLocks noGrp="1" noChangeAspect="1"/>
          </p:cNvPicPr>
          <p:nvPr>
            <p:ph idx="1"/>
          </p:nvPr>
        </p:nvPicPr>
        <p:blipFill>
          <a:blip r:embed="rId2"/>
          <a:stretch>
            <a:fillRect/>
          </a:stretch>
        </p:blipFill>
        <p:spPr>
          <a:xfrm>
            <a:off x="1308993" y="1063625"/>
            <a:ext cx="9545259" cy="5400885"/>
          </a:xfrm>
        </p:spPr>
      </p:pic>
      <p:sp>
        <p:nvSpPr>
          <p:cNvPr id="4"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Department of Computer Science and Engineering</a:t>
            </a:r>
          </a:p>
        </p:txBody>
      </p:sp>
      <p:sp>
        <p:nvSpPr>
          <p:cNvPr id="6" name="Title 1"/>
          <p:cNvSpPr>
            <a:spLocks noGrp="1"/>
          </p:cNvSpPr>
          <p:nvPr>
            <p:ph type="title"/>
          </p:nvPr>
        </p:nvSpPr>
        <p:spPr>
          <a:xfrm>
            <a:off x="333746" y="0"/>
            <a:ext cx="10515600" cy="1325563"/>
          </a:xfrm>
        </p:spPr>
        <p:txBody>
          <a:bodyPr>
            <a:normAutofit/>
          </a:bodyPr>
          <a:lstStyle/>
          <a:p>
            <a:r>
              <a:rPr lang="en-US" sz="3600" b="1" dirty="0">
                <a:latin typeface="Times New Roman" panose="02020603050405020304"/>
                <a:ea typeface="+mj-lt"/>
                <a:cs typeface="Times New Roman" panose="02020603050405020304"/>
              </a:rPr>
              <a:t>Literature Review</a:t>
            </a:r>
            <a:endParaRPr lang="en-US" sz="3600" b="1" dirty="0">
              <a:latin typeface="Times New Roman" panose="02020603050405020304"/>
              <a:cs typeface="Times New Roman" panose="02020603050405020304"/>
            </a:endParaRPr>
          </a:p>
        </p:txBody>
      </p:sp>
      <p:sp>
        <p:nvSpPr>
          <p:cNvPr id="8" name="TextBox 7"/>
          <p:cNvSpPr txBox="1"/>
          <p:nvPr/>
        </p:nvSpPr>
        <p:spPr>
          <a:xfrm>
            <a:off x="1097280" y="1175718"/>
            <a:ext cx="9997440" cy="5224315"/>
          </a:xfrm>
          <a:prstGeom prst="rect">
            <a:avLst/>
          </a:prstGeom>
          <a:noFill/>
        </p:spPr>
        <p:txBody>
          <a:bodyPr wrap="square" lIns="91440" tIns="45720" rIns="91440" bIns="45720" rtlCol="0" anchor="t">
            <a:spAutoFit/>
          </a:bodyPr>
          <a:lstStyle/>
          <a:p>
            <a:pPr>
              <a:lnSpc>
                <a:spcPct val="150000"/>
              </a:lnSpc>
            </a:pPr>
            <a:r>
              <a:rPr lang="en-US" sz="1400" dirty="0">
                <a:latin typeface="Times New Roman" panose="02020603050405020304"/>
                <a:ea typeface="+mn-lt"/>
                <a:cs typeface="Times New Roman"/>
              </a:rPr>
              <a:t>agriculture food supply chains. Their focus on transparency, security, and traceability aims to enhance community engagement and satisfaction, ensuring trust and accountability from providers to consumers in the agricultural ecosystem. </a:t>
            </a:r>
            <a:endParaRPr lang="en-US" sz="1400">
              <a:latin typeface="Times New Roman"/>
              <a:cs typeface="Times New Roman"/>
            </a:endParaRPr>
          </a:p>
          <a:p>
            <a:pPr>
              <a:lnSpc>
                <a:spcPct val="150000"/>
              </a:lnSpc>
            </a:pPr>
            <a:endParaRPr lang="en-US" sz="1400" dirty="0">
              <a:latin typeface="Times New Roman" panose="02020603050405020304"/>
              <a:ea typeface="+mn-lt"/>
              <a:cs typeface="+mn-lt"/>
            </a:endParaRPr>
          </a:p>
          <a:p>
            <a:pPr>
              <a:lnSpc>
                <a:spcPct val="150000"/>
              </a:lnSpc>
            </a:pPr>
            <a:r>
              <a:rPr lang="en-US" sz="1400" dirty="0">
                <a:latin typeface="Times New Roman" panose="02020603050405020304"/>
                <a:ea typeface="+mn-lt"/>
                <a:cs typeface="+mn-lt"/>
              </a:rPr>
              <a:t>5. </a:t>
            </a:r>
            <a:r>
              <a:rPr lang="en-US" sz="1400" b="1" dirty="0">
                <a:latin typeface="Times New Roman" panose="02020603050405020304"/>
                <a:ea typeface="+mn-lt"/>
                <a:cs typeface="+mn-lt"/>
              </a:rPr>
              <a:t>Kavita Saini, Ishika Mishra, and Shreya Srivastava </a:t>
            </a:r>
            <a:r>
              <a:rPr lang="en-US" sz="1400" dirty="0">
                <a:latin typeface="Times New Roman" panose="02020603050405020304"/>
                <a:ea typeface="+mn-lt"/>
                <a:cs typeface="+mn-lt"/>
              </a:rPr>
              <a:t>examine the significance of e-commerce in enhancing business profitability. Their paper delves into the creation of an e-commerce platform for Indian farmers, aiming to eliminate intermediaries and overcome challenges through careful planning, domain modeling, and architectural patterns. </a:t>
            </a:r>
            <a:endParaRPr lang="en-US" sz="1400">
              <a:latin typeface="Times New Roman"/>
              <a:cs typeface="Times New Roman"/>
            </a:endParaRPr>
          </a:p>
          <a:p>
            <a:pPr>
              <a:lnSpc>
                <a:spcPct val="150000"/>
              </a:lnSpc>
            </a:pPr>
            <a:endParaRPr lang="en-US" sz="1400" dirty="0">
              <a:latin typeface="Times New Roman" panose="02020603050405020304"/>
              <a:cs typeface="Times New Roman" panose="02020603050405020304"/>
            </a:endParaRPr>
          </a:p>
          <a:p>
            <a:pPr>
              <a:lnSpc>
                <a:spcPct val="150000"/>
              </a:lnSpc>
            </a:pPr>
            <a:r>
              <a:rPr lang="en-US" sz="1400" dirty="0">
                <a:latin typeface="Times New Roman" panose="02020603050405020304"/>
                <a:ea typeface="+mn-lt"/>
                <a:cs typeface="+mn-lt"/>
              </a:rPr>
              <a:t>6. </a:t>
            </a:r>
            <a:r>
              <a:rPr lang="en-US" sz="1400" b="1" dirty="0">
                <a:latin typeface="Times New Roman" panose="02020603050405020304"/>
                <a:ea typeface="+mn-lt"/>
                <a:cs typeface="+mn-lt"/>
              </a:rPr>
              <a:t>H. Binici, M. Eken, M. Kara, and M. </a:t>
            </a:r>
            <a:r>
              <a:rPr lang="en-US" sz="1400" b="1" err="1">
                <a:latin typeface="Times New Roman" panose="02020603050405020304"/>
                <a:ea typeface="+mn-lt"/>
                <a:cs typeface="+mn-lt"/>
              </a:rPr>
              <a:t>Dolaz</a:t>
            </a:r>
            <a:r>
              <a:rPr lang="en-US" sz="1400" b="1" dirty="0">
                <a:latin typeface="Times New Roman" panose="02020603050405020304"/>
                <a:ea typeface="+mn-lt"/>
                <a:cs typeface="+mn-lt"/>
              </a:rPr>
              <a:t> </a:t>
            </a:r>
            <a:r>
              <a:rPr lang="en-US" sz="1400" dirty="0">
                <a:latin typeface="Times New Roman" panose="02020603050405020304"/>
                <a:ea typeface="+mn-lt"/>
                <a:cs typeface="+mn-lt"/>
              </a:rPr>
              <a:t>investigate the use of sunflower stalks, cotton textile waste, and stubble as composite materials for insulation production. Their study aims to decrease heating and cooling expenses while tackling environmental concerns related to sunflower stem disposal. </a:t>
            </a:r>
          </a:p>
          <a:p>
            <a:pPr>
              <a:lnSpc>
                <a:spcPct val="150000"/>
              </a:lnSpc>
            </a:pPr>
            <a:endParaRPr lang="en-US" sz="1400" dirty="0">
              <a:latin typeface="Times New Roman" panose="02020603050405020304"/>
              <a:ea typeface="+mn-lt"/>
              <a:cs typeface="+mn-lt"/>
            </a:endParaRPr>
          </a:p>
          <a:p>
            <a:pPr>
              <a:lnSpc>
                <a:spcPct val="150000"/>
              </a:lnSpc>
            </a:pPr>
            <a:r>
              <a:rPr lang="en-US" sz="1400" dirty="0">
                <a:latin typeface="Times New Roman" panose="02020603050405020304"/>
                <a:ea typeface="+mn-lt"/>
                <a:cs typeface="+mn-lt"/>
              </a:rPr>
              <a:t>7</a:t>
            </a:r>
            <a:r>
              <a:rPr lang="en-US" sz="1400" b="1" dirty="0">
                <a:latin typeface="Times New Roman" panose="02020603050405020304"/>
                <a:ea typeface="+mn-lt"/>
                <a:cs typeface="+mn-lt"/>
              </a:rPr>
              <a:t>. Miguel </a:t>
            </a:r>
            <a:r>
              <a:rPr lang="en-US" sz="1400" b="1" err="1">
                <a:latin typeface="Times New Roman" panose="02020603050405020304"/>
                <a:ea typeface="+mn-lt"/>
                <a:cs typeface="+mn-lt"/>
              </a:rPr>
              <a:t>Pincheira</a:t>
            </a:r>
            <a:r>
              <a:rPr lang="en-US" sz="1400" b="1" dirty="0">
                <a:latin typeface="Times New Roman" panose="02020603050405020304"/>
                <a:ea typeface="+mn-lt"/>
                <a:cs typeface="+mn-lt"/>
              </a:rPr>
              <a:t> Caro, Muhammad Salek Ali, Massimo Vecchio, and Raffaele </a:t>
            </a:r>
            <a:r>
              <a:rPr lang="en-US" sz="1400" b="1" err="1">
                <a:latin typeface="Times New Roman" panose="02020603050405020304"/>
                <a:ea typeface="+mn-lt"/>
                <a:cs typeface="+mn-lt"/>
              </a:rPr>
              <a:t>Giaffreda</a:t>
            </a:r>
            <a:r>
              <a:rPr lang="en-US" sz="1400" b="1" dirty="0">
                <a:latin typeface="Times New Roman" panose="02020603050405020304"/>
                <a:ea typeface="+mn-lt"/>
                <a:cs typeface="+mn-lt"/>
              </a:rPr>
              <a:t> present </a:t>
            </a:r>
            <a:r>
              <a:rPr lang="en-US" sz="1400" b="1" err="1">
                <a:latin typeface="Times New Roman" panose="02020603050405020304"/>
                <a:ea typeface="+mn-lt"/>
                <a:cs typeface="+mn-lt"/>
              </a:rPr>
              <a:t>AgriBlockIoT</a:t>
            </a:r>
            <a:r>
              <a:rPr lang="en-US" sz="1400" dirty="0">
                <a:latin typeface="Times New Roman" panose="02020603050405020304"/>
                <a:ea typeface="+mn-lt"/>
                <a:cs typeface="+mn-lt"/>
              </a:rPr>
              <a:t>, a decentralized blockchain-based traceability solution for Agri-Food supply chains. Seamlessly integrating IoT devices, it tackles data integrity and transparency issues. The study assesses Ethereum and Hyperledger Sawtooth implementations' performance in a comprehensive from-farm-to-fork use-case evaluation. </a:t>
            </a:r>
          </a:p>
          <a:p>
            <a:pPr>
              <a:lnSpc>
                <a:spcPct val="150000"/>
              </a:lnSpc>
            </a:pPr>
            <a:endParaRPr lang="en-US" sz="1400" dirty="0">
              <a:latin typeface="Times New Roman" panose="02020603050405020304"/>
              <a:ea typeface="+mn-lt"/>
              <a:cs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747" y="5691"/>
            <a:ext cx="10515600" cy="1325563"/>
          </a:xfrm>
        </p:spPr>
        <p:txBody>
          <a:bodyPr>
            <a:normAutofit/>
          </a:bodyPr>
          <a:lstStyle/>
          <a:p>
            <a:r>
              <a:rPr lang="en-US" sz="3600" b="1" dirty="0">
                <a:latin typeface="Times New Roman" panose="02020603050405020304"/>
                <a:cs typeface="Times New Roman" panose="02020603050405020304"/>
              </a:rPr>
              <a:t>Activity Diagram</a:t>
            </a:r>
          </a:p>
        </p:txBody>
      </p:sp>
      <p:pic>
        <p:nvPicPr>
          <p:cNvPr id="5" name="Content Placeholder 4" descr="A diagram of a machine learning&#10;&#10;Description automatically generated"/>
          <p:cNvPicPr>
            <a:picLocks noGrp="1" noChangeAspect="1"/>
          </p:cNvPicPr>
          <p:nvPr>
            <p:ph idx="1"/>
          </p:nvPr>
        </p:nvPicPr>
        <p:blipFill>
          <a:blip r:embed="rId2"/>
          <a:stretch>
            <a:fillRect/>
          </a:stretch>
        </p:blipFill>
        <p:spPr>
          <a:xfrm>
            <a:off x="1298994" y="1043063"/>
            <a:ext cx="10514162" cy="5456386"/>
          </a:xfrm>
        </p:spPr>
      </p:pic>
      <p:sp>
        <p:nvSpPr>
          <p:cNvPr id="4"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11" y="120710"/>
            <a:ext cx="10515600" cy="1325563"/>
          </a:xfrm>
        </p:spPr>
        <p:txBody>
          <a:bodyPr>
            <a:normAutofit/>
          </a:bodyPr>
          <a:lstStyle/>
          <a:p>
            <a:r>
              <a:rPr lang="en-US" sz="3600" b="1" dirty="0">
                <a:latin typeface="Times New Roman" panose="02020603050405020304"/>
                <a:cs typeface="Times New Roman" panose="02020603050405020304"/>
              </a:rPr>
              <a:t>Collaboration diagram</a:t>
            </a:r>
          </a:p>
        </p:txBody>
      </p:sp>
      <p:pic>
        <p:nvPicPr>
          <p:cNvPr id="5" name="Content Placeholder 4" descr="A diagram of a machine learning process&#10;&#10;Description automatically generated"/>
          <p:cNvPicPr>
            <a:picLocks noGrp="1" noChangeAspect="1"/>
          </p:cNvPicPr>
          <p:nvPr>
            <p:ph idx="1"/>
          </p:nvPr>
        </p:nvPicPr>
        <p:blipFill>
          <a:blip r:embed="rId2"/>
          <a:stretch>
            <a:fillRect/>
          </a:stretch>
        </p:blipFill>
        <p:spPr>
          <a:xfrm>
            <a:off x="1211271" y="1020493"/>
            <a:ext cx="9553797" cy="5559036"/>
          </a:xfrm>
        </p:spPr>
      </p:pic>
      <p:sp>
        <p:nvSpPr>
          <p:cNvPr id="4"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408" y="120710"/>
            <a:ext cx="10515600" cy="1325563"/>
          </a:xfrm>
        </p:spPr>
        <p:txBody>
          <a:bodyPr/>
          <a:lstStyle/>
          <a:p>
            <a:r>
              <a:rPr lang="en-US" sz="3600" b="1" dirty="0">
                <a:latin typeface="Times New Roman" panose="02020603050405020304"/>
                <a:cs typeface="Times New Roman" panose="02020603050405020304"/>
              </a:rPr>
              <a:t>Algorithmic Design</a:t>
            </a:r>
          </a:p>
        </p:txBody>
      </p:sp>
      <p:sp>
        <p:nvSpPr>
          <p:cNvPr id="3" name="Content Placeholder 2"/>
          <p:cNvSpPr>
            <a:spLocks noGrp="1"/>
          </p:cNvSpPr>
          <p:nvPr>
            <p:ph idx="1"/>
          </p:nvPr>
        </p:nvSpPr>
        <p:spPr>
          <a:xfrm>
            <a:off x="694427" y="1221776"/>
            <a:ext cx="10515600" cy="5213979"/>
          </a:xfrm>
        </p:spPr>
        <p:txBody>
          <a:bodyPr vert="horz" lIns="91440" tIns="45720" rIns="91440" bIns="45720" rtlCol="0" anchor="t">
            <a:noAutofit/>
          </a:bodyPr>
          <a:lstStyle/>
          <a:p>
            <a:pPr>
              <a:lnSpc>
                <a:spcPct val="150000"/>
              </a:lnSpc>
              <a:buNone/>
            </a:pPr>
            <a:r>
              <a:rPr lang="en-US" sz="1400" dirty="0">
                <a:latin typeface="Times New Roman" panose="02020603050405020304"/>
                <a:ea typeface="+mn-lt"/>
                <a:cs typeface="+mn-lt"/>
              </a:rPr>
              <a:t>1. Start</a:t>
            </a:r>
            <a:endParaRPr lang="en-US"/>
          </a:p>
          <a:p>
            <a:pPr>
              <a:lnSpc>
                <a:spcPct val="150000"/>
              </a:lnSpc>
              <a:buNone/>
            </a:pPr>
            <a:r>
              <a:rPr lang="en-US" sz="1400" dirty="0">
                <a:latin typeface="Times New Roman" panose="02020603050405020304"/>
                <a:ea typeface="+mn-lt"/>
                <a:cs typeface="+mn-lt"/>
              </a:rPr>
              <a:t>2. Farmers register on the dedicated agricultural platform with valid credentials.</a:t>
            </a:r>
          </a:p>
          <a:p>
            <a:pPr>
              <a:lnSpc>
                <a:spcPct val="150000"/>
              </a:lnSpc>
              <a:buNone/>
            </a:pPr>
            <a:r>
              <a:rPr lang="en-US" sz="1400" dirty="0">
                <a:latin typeface="Times New Roman" panose="02020603050405020304"/>
                <a:ea typeface="+mn-lt"/>
                <a:cs typeface="+mn-lt"/>
              </a:rPr>
              <a:t>3. Upon successful registration, farmers log in to the platform to access its features.</a:t>
            </a:r>
          </a:p>
          <a:p>
            <a:pPr>
              <a:lnSpc>
                <a:spcPct val="150000"/>
              </a:lnSpc>
              <a:buNone/>
            </a:pPr>
            <a:r>
              <a:rPr lang="en-US" sz="1400" dirty="0">
                <a:latin typeface="Times New Roman" panose="02020603050405020304"/>
                <a:ea typeface="+mn-lt"/>
                <a:cs typeface="+mn-lt"/>
              </a:rPr>
              <a:t>4. IoT sensors are deployed across agricultural fields to collect real-time data on soil parameters, moisture levels, and atmospheric conditions.</a:t>
            </a:r>
          </a:p>
          <a:p>
            <a:pPr>
              <a:lnSpc>
                <a:spcPct val="150000"/>
              </a:lnSpc>
              <a:buNone/>
            </a:pPr>
            <a:r>
              <a:rPr lang="en-US" sz="1400" dirty="0">
                <a:latin typeface="Times New Roman" panose="02020603050405020304"/>
                <a:ea typeface="+mn-lt"/>
                <a:cs typeface="+mn-lt"/>
              </a:rPr>
              <a:t>5. Data from IoT sensors is transmitted to the platform's server for processing and analysis.</a:t>
            </a:r>
          </a:p>
          <a:p>
            <a:pPr>
              <a:lnSpc>
                <a:spcPct val="150000"/>
              </a:lnSpc>
              <a:buNone/>
            </a:pPr>
            <a:r>
              <a:rPr lang="en-US" sz="1400" dirty="0">
                <a:latin typeface="Times New Roman" panose="02020603050405020304"/>
                <a:ea typeface="+mn-lt"/>
                <a:cs typeface="+mn-lt"/>
              </a:rPr>
              <a:t>6. Machine learning algorithms analyze the collected data to detect crop diseases and provide tailored remedies.</a:t>
            </a:r>
          </a:p>
          <a:p>
            <a:pPr>
              <a:lnSpc>
                <a:spcPct val="150000"/>
              </a:lnSpc>
              <a:buNone/>
            </a:pPr>
            <a:r>
              <a:rPr lang="en-US" sz="1400" dirty="0">
                <a:latin typeface="Times New Roman" panose="02020603050405020304"/>
                <a:ea typeface="+mn-lt"/>
                <a:cs typeface="+mn-lt"/>
              </a:rPr>
              <a:t>7. Results from disease identification are securely stored in the blockchain network, creating an immutable ledger.</a:t>
            </a:r>
          </a:p>
          <a:p>
            <a:pPr>
              <a:lnSpc>
                <a:spcPct val="150000"/>
              </a:lnSpc>
              <a:buNone/>
            </a:pPr>
            <a:r>
              <a:rPr lang="en-US" sz="1400" dirty="0">
                <a:latin typeface="Times New Roman" panose="02020603050405020304"/>
                <a:ea typeface="+mn-lt"/>
                <a:cs typeface="+mn-lt"/>
              </a:rPr>
              <a:t>8. The platform presents collected data to farmers at 2-hour intervals through a user-friendly interface.</a:t>
            </a:r>
          </a:p>
          <a:p>
            <a:pPr>
              <a:lnSpc>
                <a:spcPct val="150000"/>
              </a:lnSpc>
              <a:buNone/>
            </a:pPr>
            <a:r>
              <a:rPr lang="en-US" sz="1400" dirty="0">
                <a:latin typeface="Times New Roman" panose="02020603050405020304"/>
                <a:ea typeface="+mn-lt"/>
                <a:cs typeface="+mn-lt"/>
              </a:rPr>
              <a:t>9. Utilizing moisture data, an automated irrigation system is activated or deactivated without direct farmer intervention, optimizing water resource utilization.</a:t>
            </a:r>
          </a:p>
          <a:p>
            <a:pPr>
              <a:lnSpc>
                <a:spcPct val="150000"/>
              </a:lnSpc>
              <a:buNone/>
            </a:pPr>
            <a:r>
              <a:rPr lang="en-US" sz="1400" dirty="0">
                <a:latin typeface="Times New Roman" panose="02020603050405020304"/>
                <a:ea typeface="+mn-lt"/>
                <a:cs typeface="+mn-lt"/>
              </a:rPr>
              <a:t>10. Three distinct methods for crop selling are provided: Individual Buyer Transactions, Bidding Smart Contracts, and Digital Market Interface.</a:t>
            </a:r>
          </a:p>
          <a:p>
            <a:pPr>
              <a:lnSpc>
                <a:spcPct val="150000"/>
              </a:lnSpc>
              <a:buNone/>
            </a:pPr>
            <a:r>
              <a:rPr lang="en-US" sz="1400" dirty="0">
                <a:latin typeface="Times New Roman" panose="02020603050405020304"/>
                <a:ea typeface="+mn-lt"/>
                <a:cs typeface="+mn-lt"/>
              </a:rPr>
              <a:t>11. Crop residues, or stubble, are repurposed by selling them to bioenergy-producing industries, contributing to additional farmer income.</a:t>
            </a:r>
          </a:p>
          <a:p>
            <a:pPr>
              <a:lnSpc>
                <a:spcPct val="150000"/>
              </a:lnSpc>
              <a:buNone/>
            </a:pPr>
            <a:endParaRPr lang="en-US" sz="1400" dirty="0">
              <a:latin typeface="Times New Roman" panose="02020603050405020304"/>
              <a:cs typeface="Times New Roman" panose="02020603050405020304"/>
            </a:endParaRPr>
          </a:p>
        </p:txBody>
      </p:sp>
      <p:sp>
        <p:nvSpPr>
          <p:cNvPr id="4"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a:cs typeface="Times New Roman" panose="02020603050405020304"/>
              </a:rPr>
              <a:t>Algorithmic Design</a:t>
            </a:r>
          </a:p>
        </p:txBody>
      </p:sp>
      <p:sp>
        <p:nvSpPr>
          <p:cNvPr id="3" name="Content Placeholder 2"/>
          <p:cNvSpPr>
            <a:spLocks noGrp="1"/>
          </p:cNvSpPr>
          <p:nvPr>
            <p:ph idx="1"/>
          </p:nvPr>
        </p:nvSpPr>
        <p:spPr>
          <a:xfrm>
            <a:off x="838200" y="1901228"/>
            <a:ext cx="10515600" cy="3844414"/>
          </a:xfrm>
        </p:spPr>
        <p:txBody>
          <a:bodyPr vert="horz" lIns="91440" tIns="45720" rIns="91440" bIns="45720" rtlCol="0" anchor="t">
            <a:normAutofit/>
          </a:bodyPr>
          <a:lstStyle/>
          <a:p>
            <a:pPr marL="0" indent="0">
              <a:buNone/>
            </a:pPr>
            <a:r>
              <a:rPr lang="en-US" sz="1400" dirty="0">
                <a:latin typeface="Times New Roman" panose="02020603050405020304"/>
                <a:cs typeface="Times New Roman" panose="02020603050405020304"/>
              </a:rPr>
              <a:t>15. All critical data, including crop parameters, disease identification results, crop selling transactions, stubble sales, and insurance schemes, is securely stored in the blockchain.</a:t>
            </a:r>
            <a:endParaRPr lang="en-US" dirty="0"/>
          </a:p>
          <a:p>
            <a:pPr marL="0" indent="0">
              <a:buNone/>
            </a:pPr>
            <a:r>
              <a:rPr lang="en-US" sz="1400" dirty="0">
                <a:latin typeface="Times New Roman" panose="02020603050405020304"/>
                <a:cs typeface="Times New Roman" panose="02020603050405020304"/>
              </a:rPr>
              <a:t>16. Blockchain technology ensures immutability, transparency, and traceability, enhancing the overall integrity and reliability of the agricultural system.</a:t>
            </a:r>
          </a:p>
          <a:p>
            <a:pPr marL="0" indent="0">
              <a:buNone/>
            </a:pPr>
            <a:r>
              <a:rPr lang="en-US" sz="1400" dirty="0">
                <a:latin typeface="Times New Roman" panose="02020603050405020304"/>
                <a:cs typeface="Times New Roman" panose="02020603050405020304"/>
              </a:rPr>
              <a:t>17. </a:t>
            </a:r>
            <a:r>
              <a:rPr lang="en-US" sz="1400" dirty="0" err="1">
                <a:latin typeface="Times New Roman" panose="02020603050405020304"/>
                <a:cs typeface="Times New Roman" panose="02020603050405020304"/>
              </a:rPr>
              <a:t>Stopsidues</a:t>
            </a:r>
            <a:r>
              <a:rPr lang="en-US" sz="1400" dirty="0">
                <a:latin typeface="Times New Roman" panose="02020603050405020304"/>
                <a:cs typeface="Times New Roman" panose="02020603050405020304"/>
              </a:rPr>
              <a:t>, or stubble, are repurposed by selling them to bioenergy-producing industries, contributing to additional farmer income.</a:t>
            </a:r>
          </a:p>
          <a:p>
            <a:endParaRPr lang="en-US" sz="1400" dirty="0">
              <a:latin typeface="Times New Roman" panose="02020603050405020304"/>
              <a:cs typeface="Times New Roman" panose="02020603050405020304"/>
            </a:endParaRPr>
          </a:p>
          <a:p>
            <a:endParaRPr lang="en-US" dirty="0"/>
          </a:p>
        </p:txBody>
      </p:sp>
      <p:sp>
        <p:nvSpPr>
          <p:cNvPr id="5"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Database Design</a:t>
            </a:r>
          </a:p>
        </p:txBody>
      </p:sp>
      <p:sp>
        <p:nvSpPr>
          <p:cNvPr id="3" name="Content Placeholder 2"/>
          <p:cNvSpPr>
            <a:spLocks noGrp="1"/>
          </p:cNvSpPr>
          <p:nvPr>
            <p:ph idx="1"/>
          </p:nvPr>
        </p:nvSpPr>
        <p:spPr/>
        <p:txBody>
          <a:bodyPr>
            <a:normAutofit/>
          </a:bodyPr>
          <a:lstStyle/>
          <a:p>
            <a:pPr marL="0" indent="0">
              <a:buNone/>
            </a:pPr>
            <a:r>
              <a:rPr lang="en-IN" sz="1400" u="sng" dirty="0">
                <a:latin typeface="Times New Roman" panose="02020603050405020304" pitchFamily="18" charset="0"/>
                <a:cs typeface="Times New Roman" panose="02020603050405020304" pitchFamily="18" charset="0"/>
              </a:rPr>
              <a:t>1. User Details:</a:t>
            </a:r>
            <a:endParaRPr lang="en-US"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Table that stores the details of users who register for the application.</a:t>
            </a:r>
            <a:endParaRPr lang="en-US" sz="1400"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rPr>
              <a:t>2. Agro Input Dealers Details:</a:t>
            </a:r>
            <a:endParaRPr lang="en-US"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Table that stores the dealers which sell all the required capital to start a crop production.</a:t>
            </a:r>
            <a:endParaRPr lang="en-US" sz="1400"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rPr>
              <a:t>3. Sensor data:</a:t>
            </a:r>
            <a:endParaRPr lang="en-US"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Table to store the sensor values.</a:t>
            </a:r>
            <a:endParaRPr lang="en-US" sz="1400"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rPr>
              <a:t>4. Disease Details:</a:t>
            </a:r>
            <a:endParaRPr lang="en-US"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Table to store disease details and remedies given.</a:t>
            </a:r>
          </a:p>
          <a:p>
            <a:pPr marL="0" indent="0">
              <a:buNone/>
            </a:pPr>
            <a:r>
              <a:rPr lang="en-IN" sz="1400" u="sng" dirty="0">
                <a:latin typeface="Times New Roman" panose="02020603050405020304" pitchFamily="18" charset="0"/>
                <a:cs typeface="Times New Roman" panose="02020603050405020304" pitchFamily="18" charset="0"/>
              </a:rPr>
              <a:t>5. Buyers:</a:t>
            </a:r>
            <a:endParaRPr lang="en-US"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Table to store individual buyers.</a:t>
            </a:r>
            <a:endParaRPr lang="en-US" sz="1400" dirty="0">
              <a:latin typeface="Times New Roman" panose="02020603050405020304" pitchFamily="18" charset="0"/>
              <a:cs typeface="Times New Roman" panose="02020603050405020304" pitchFamily="18" charset="0"/>
            </a:endParaRPr>
          </a:p>
          <a:p>
            <a:pPr marL="0" indent="0">
              <a:buNone/>
            </a:pPr>
            <a:r>
              <a:rPr lang="en-IN" sz="1400" u="sng" dirty="0">
                <a:latin typeface="Times New Roman" panose="02020603050405020304" pitchFamily="18" charset="0"/>
                <a:cs typeface="Times New Roman" panose="02020603050405020304" pitchFamily="18" charset="0"/>
              </a:rPr>
              <a:t>6. Bio-Energy producers:</a:t>
            </a:r>
            <a:endParaRPr lang="en-US"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Table to store individual buyers.</a:t>
            </a:r>
          </a:p>
          <a:p>
            <a:pPr marL="0" indent="0">
              <a:buNone/>
            </a:pPr>
            <a:endParaRPr lang="en-US" sz="1400" dirty="0"/>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16"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cs typeface="Times New Roman" panose="02020603050405020304"/>
              </a:rPr>
              <a:t>Coding and Outputs</a:t>
            </a:r>
          </a:p>
        </p:txBody>
      </p:sp>
      <p:pic>
        <p:nvPicPr>
          <p:cNvPr id="5" name="Content Placeholder 4" descr="A screenshot of a computer&#10;&#10;Description automatically generated"/>
          <p:cNvPicPr>
            <a:picLocks noGrp="1" noChangeAspect="1"/>
          </p:cNvPicPr>
          <p:nvPr>
            <p:ph idx="1"/>
          </p:nvPr>
        </p:nvPicPr>
        <p:blipFill>
          <a:blip r:embed="rId2"/>
          <a:stretch>
            <a:fillRect/>
          </a:stretch>
        </p:blipFill>
        <p:spPr>
          <a:xfrm>
            <a:off x="685261" y="2172547"/>
            <a:ext cx="5444347" cy="3400425"/>
          </a:xfrm>
        </p:spPr>
      </p:pic>
      <p:pic>
        <p:nvPicPr>
          <p:cNvPr id="6" name="Picture 5" descr="A screenshot of a computer&#10;&#10;Description automatically generated"/>
          <p:cNvPicPr>
            <a:picLocks noChangeAspect="1"/>
          </p:cNvPicPr>
          <p:nvPr/>
        </p:nvPicPr>
        <p:blipFill>
          <a:blip r:embed="rId3"/>
          <a:stretch>
            <a:fillRect/>
          </a:stretch>
        </p:blipFill>
        <p:spPr>
          <a:xfrm>
            <a:off x="6115859" y="2155795"/>
            <a:ext cx="5409302" cy="3509693"/>
          </a:xfrm>
          <a:prstGeom prst="rect">
            <a:avLst/>
          </a:prstGeom>
        </p:spPr>
      </p:pic>
      <p:sp>
        <p:nvSpPr>
          <p:cNvPr id="7"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cs typeface="Times New Roman" panose="02020603050405020304"/>
              </a:rPr>
              <a:t>Coding and Outputs</a:t>
            </a:r>
          </a:p>
        </p:txBody>
      </p:sp>
      <p:pic>
        <p:nvPicPr>
          <p:cNvPr id="3" name="Picture 2" descr="A screenshot of a computer&#10;&#10;Description automatically generated"/>
          <p:cNvPicPr>
            <a:picLocks noChangeAspect="1"/>
          </p:cNvPicPr>
          <p:nvPr/>
        </p:nvPicPr>
        <p:blipFill>
          <a:blip r:embed="rId2"/>
          <a:stretch>
            <a:fillRect/>
          </a:stretch>
        </p:blipFill>
        <p:spPr>
          <a:xfrm>
            <a:off x="838379" y="2159839"/>
            <a:ext cx="5569430" cy="3501605"/>
          </a:xfrm>
          <a:prstGeom prst="rect">
            <a:avLst/>
          </a:prstGeom>
        </p:spPr>
      </p:pic>
      <p:pic>
        <p:nvPicPr>
          <p:cNvPr id="8" name="Picture 7" descr="A screenshot of a computer&#10;&#10;Description automatically generated"/>
          <p:cNvPicPr>
            <a:picLocks noChangeAspect="1"/>
          </p:cNvPicPr>
          <p:nvPr/>
        </p:nvPicPr>
        <p:blipFill>
          <a:blip r:embed="rId3"/>
          <a:stretch>
            <a:fillRect/>
          </a:stretch>
        </p:blipFill>
        <p:spPr>
          <a:xfrm>
            <a:off x="6105166" y="2035834"/>
            <a:ext cx="5272538" cy="3663351"/>
          </a:xfrm>
          <a:prstGeom prst="rect">
            <a:avLst/>
          </a:prstGeom>
        </p:spPr>
      </p:pic>
      <p:sp>
        <p:nvSpPr>
          <p:cNvPr id="5"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a:cs typeface="Times New Roman" panose="02020603050405020304"/>
              </a:rPr>
              <a:t>Coding and Outputs</a:t>
            </a:r>
          </a:p>
        </p:txBody>
      </p:sp>
      <p:pic>
        <p:nvPicPr>
          <p:cNvPr id="5" name="Picture 4" descr="A screenshot of a computer&#10;&#10;Description automatically generated"/>
          <p:cNvPicPr>
            <a:picLocks noChangeAspect="1"/>
          </p:cNvPicPr>
          <p:nvPr/>
        </p:nvPicPr>
        <p:blipFill>
          <a:blip r:embed="rId2"/>
          <a:stretch>
            <a:fillRect/>
          </a:stretch>
        </p:blipFill>
        <p:spPr>
          <a:xfrm>
            <a:off x="6090518" y="1700301"/>
            <a:ext cx="5273076" cy="3500527"/>
          </a:xfrm>
          <a:prstGeom prst="rect">
            <a:avLst/>
          </a:prstGeom>
        </p:spPr>
      </p:pic>
      <p:pic>
        <p:nvPicPr>
          <p:cNvPr id="3" name="Picture 2" descr="A screenshot of a computer&#10;&#10;Description automatically generated"/>
          <p:cNvPicPr>
            <a:picLocks noChangeAspect="1"/>
          </p:cNvPicPr>
          <p:nvPr/>
        </p:nvPicPr>
        <p:blipFill>
          <a:blip r:embed="rId3"/>
          <a:stretch>
            <a:fillRect/>
          </a:stretch>
        </p:blipFill>
        <p:spPr>
          <a:xfrm>
            <a:off x="844220" y="1659598"/>
            <a:ext cx="5270200" cy="3524427"/>
          </a:xfrm>
          <a:prstGeom prst="rect">
            <a:avLst/>
          </a:prstGeom>
        </p:spPr>
      </p:pic>
      <p:sp>
        <p:nvSpPr>
          <p:cNvPr id="6"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Conclusion</a:t>
            </a:r>
          </a:p>
        </p:txBody>
      </p:sp>
      <p:sp>
        <p:nvSpPr>
          <p:cNvPr id="3" name="Content Placeholder 2"/>
          <p:cNvSpPr>
            <a:spLocks noGrp="1"/>
          </p:cNvSpPr>
          <p:nvPr>
            <p:ph idx="1"/>
          </p:nvPr>
        </p:nvSpPr>
        <p:spPr>
          <a:xfrm>
            <a:off x="1511300" y="1581150"/>
            <a:ext cx="8464550" cy="4351655"/>
          </a:xfrm>
        </p:spPr>
        <p:txBody>
          <a:bodyPr vert="horz" lIns="91440" tIns="45720" rIns="91440" bIns="45720" rtlCol="0" anchor="t">
            <a:normAutofit/>
          </a:bodyPr>
          <a:lstStyle/>
          <a:p>
            <a:pPr marL="0" indent="0" algn="just">
              <a:lnSpc>
                <a:spcPct val="150000"/>
              </a:lnSpc>
              <a:buNone/>
            </a:pPr>
            <a:r>
              <a:rPr lang="en-US" sz="1400" dirty="0">
                <a:latin typeface="Times New Roman" panose="02020603050405020304"/>
                <a:ea typeface="+mn-lt"/>
                <a:cs typeface="+mn-lt"/>
              </a:rPr>
              <a:t>In summary, our agricultural project stands as a testament to the transformative potential of technology in addressing key challenges within the farming industry. By prioritizing user needs and leveraging advanced tools, we have developed a comprehensive solution that addresses critical aspects such as crop monitoring, irrigation management, selling mechanisms, and financial protection. Through collaboration with stakeholders and adherence to best practices, our project not only streamlines existing processes but also sets new standards for efficiency, transparency, and sustainability in agriculture. As we move forward, our commitment to innovation and continual improvement remains unwavering, driving us towards a future where farming is not just a livelihood but a thriving, resilient ecosystem supported by technology.</a:t>
            </a:r>
            <a:endParaRPr lang="en-US" sz="1400">
              <a:latin typeface="Times New Roman" panose="02020603050405020304"/>
              <a:cs typeface="Times New Roman" panose="02020603050405020304"/>
            </a:endParaRPr>
          </a:p>
        </p:txBody>
      </p:sp>
      <p:sp>
        <p:nvSpPr>
          <p:cNvPr id="4"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Future scope</a:t>
            </a:r>
          </a:p>
        </p:txBody>
      </p:sp>
      <p:sp>
        <p:nvSpPr>
          <p:cNvPr id="3" name="Content Placeholder 2"/>
          <p:cNvSpPr>
            <a:spLocks noGrp="1"/>
          </p:cNvSpPr>
          <p:nvPr>
            <p:ph idx="1"/>
          </p:nvPr>
        </p:nvSpPr>
        <p:spPr>
          <a:xfrm>
            <a:off x="838200" y="1523701"/>
            <a:ext cx="10515600" cy="4653262"/>
          </a:xfrm>
        </p:spPr>
        <p:txBody>
          <a:bodyPr vert="horz" lIns="91440" tIns="45720" rIns="91440" bIns="45720" rtlCol="0" anchor="t">
            <a:normAutofit/>
          </a:bodyPr>
          <a:lstStyle/>
          <a:p>
            <a:pPr marL="0" indent="0">
              <a:buNone/>
            </a:pPr>
            <a:r>
              <a:rPr lang="en-US" sz="1600" dirty="0">
                <a:latin typeface="Times New Roman" panose="02020603050405020304"/>
                <a:ea typeface="+mn-lt"/>
                <a:cs typeface="+mn-lt"/>
              </a:rPr>
              <a:t>These advancements have the potential to revolutionize agricultural processes, making them more robust, efficient, and sustainable. Additionally, blockchain technology simplifies insurance transactions, further modernizing and streamlining the industry</a:t>
            </a:r>
            <a:endParaRPr lang="en-US" sz="1600" dirty="0">
              <a:latin typeface="Times New Roman" panose="02020603050405020304"/>
              <a:cs typeface="Times New Roman" panose="02020603050405020304"/>
            </a:endParaRPr>
          </a:p>
          <a:p>
            <a:r>
              <a:rPr lang="en-US" sz="1600" b="1" dirty="0">
                <a:latin typeface="Times New Roman" panose="02020603050405020304"/>
                <a:ea typeface="+mn-lt"/>
                <a:cs typeface="+mn-lt"/>
              </a:rPr>
              <a:t>Blockchain Technology in Insurance Plans:</a:t>
            </a:r>
            <a:endParaRPr lang="en-US" sz="1600" dirty="0">
              <a:latin typeface="Times New Roman" panose="02020603050405020304"/>
              <a:cs typeface="Times New Roman" panose="02020603050405020304"/>
            </a:endParaRPr>
          </a:p>
          <a:p>
            <a:pPr marL="457200" lvl="1" indent="0">
              <a:buNone/>
            </a:pPr>
            <a:r>
              <a:rPr lang="en-US" sz="1400" dirty="0">
                <a:latin typeface="Times New Roman" panose="02020603050405020304"/>
                <a:ea typeface="+mn-lt"/>
                <a:cs typeface="+mn-lt"/>
              </a:rPr>
              <a:t>Integrating blockchain technology into insurance plans can streamline transactions and provide farmers with more transparency.</a:t>
            </a:r>
            <a:endParaRPr lang="en-US" sz="1400">
              <a:latin typeface="Times New Roman" panose="02020603050405020304"/>
              <a:cs typeface="Times New Roman" panose="02020603050405020304"/>
            </a:endParaRPr>
          </a:p>
          <a:p>
            <a:r>
              <a:rPr lang="en-US" sz="1600" b="1" dirty="0">
                <a:latin typeface="Times New Roman" panose="02020603050405020304"/>
                <a:ea typeface="+mn-lt"/>
                <a:cs typeface="+mn-lt"/>
              </a:rPr>
              <a:t>AI Algorithms for Pest Monitoring:</a:t>
            </a:r>
            <a:endParaRPr lang="en-US" sz="1600">
              <a:latin typeface="Times New Roman" panose="02020603050405020304"/>
              <a:cs typeface="Times New Roman" panose="02020603050405020304"/>
            </a:endParaRPr>
          </a:p>
          <a:p>
            <a:pPr marL="457200" lvl="1" indent="0">
              <a:buNone/>
            </a:pPr>
            <a:r>
              <a:rPr lang="en-US" sz="1400" dirty="0">
                <a:latin typeface="Times New Roman" panose="02020603050405020304"/>
                <a:ea typeface="+mn-lt"/>
                <a:cs typeface="+mn-lt"/>
              </a:rPr>
              <a:t>Utilizing AI algorithms for sophisticated pest monitoring enables early detection and focused action to reduce crop damage.</a:t>
            </a:r>
            <a:endParaRPr lang="en-US" sz="1400">
              <a:latin typeface="Times New Roman" panose="02020603050405020304"/>
              <a:cs typeface="Times New Roman" panose="02020603050405020304"/>
            </a:endParaRPr>
          </a:p>
          <a:p>
            <a:r>
              <a:rPr lang="en-US" sz="1600" b="1" dirty="0">
                <a:latin typeface="Times New Roman" panose="02020603050405020304"/>
                <a:ea typeface="+mn-lt"/>
                <a:cs typeface="+mn-lt"/>
              </a:rPr>
              <a:t>AI-Driven Crop Rotation Planning:</a:t>
            </a:r>
            <a:endParaRPr lang="en-US" sz="1600">
              <a:latin typeface="Times New Roman" panose="02020603050405020304"/>
              <a:cs typeface="Times New Roman" panose="02020603050405020304"/>
            </a:endParaRPr>
          </a:p>
          <a:p>
            <a:pPr marL="457200" lvl="1" indent="0">
              <a:buNone/>
            </a:pPr>
            <a:r>
              <a:rPr lang="en-US" sz="1400" dirty="0">
                <a:latin typeface="Times New Roman" panose="02020603050405020304"/>
                <a:ea typeface="+mn-lt"/>
                <a:cs typeface="+mn-lt"/>
              </a:rPr>
              <a:t>AI-driven algorithms for smart crop rotation planning, based on past performance and soil health data, can maximize yields and soil fertility.</a:t>
            </a:r>
            <a:endParaRPr lang="en-US" sz="1400">
              <a:latin typeface="Times New Roman" panose="02020603050405020304"/>
              <a:cs typeface="Times New Roman" panose="02020603050405020304"/>
            </a:endParaRPr>
          </a:p>
          <a:p>
            <a:r>
              <a:rPr lang="en-US" sz="1600" b="1" dirty="0">
                <a:latin typeface="Times New Roman" panose="02020603050405020304"/>
                <a:ea typeface="+mn-lt"/>
                <a:cs typeface="+mn-lt"/>
              </a:rPr>
              <a:t>Mobile Application for Farmers:</a:t>
            </a:r>
            <a:endParaRPr lang="en-US" sz="1600">
              <a:latin typeface="Times New Roman" panose="02020603050405020304"/>
              <a:cs typeface="Times New Roman" panose="02020603050405020304"/>
            </a:endParaRPr>
          </a:p>
          <a:p>
            <a:pPr marL="457200" lvl="1" indent="0">
              <a:buNone/>
            </a:pPr>
            <a:r>
              <a:rPr lang="en-US" sz="1400" dirty="0">
                <a:latin typeface="Times New Roman" panose="02020603050405020304"/>
                <a:ea typeface="+mn-lt"/>
                <a:cs typeface="+mn-lt"/>
              </a:rPr>
              <a:t>A user-friendly mobile application can provide farmers with personalized agronomic advice, weather forecasts, market trends, and training materials.</a:t>
            </a:r>
            <a:endParaRPr lang="en-US" sz="1400">
              <a:latin typeface="Times New Roman" panose="02020603050405020304"/>
              <a:cs typeface="Times New Roman" panose="02020603050405020304"/>
            </a:endParaRPr>
          </a:p>
          <a:p>
            <a:r>
              <a:rPr lang="en-US" sz="1600" b="1" dirty="0">
                <a:latin typeface="Times New Roman" panose="02020603050405020304"/>
                <a:ea typeface="+mn-lt"/>
                <a:cs typeface="+mn-lt"/>
              </a:rPr>
              <a:t>IoT-Enabled Hydroponic and Vertical Farming:</a:t>
            </a:r>
            <a:endParaRPr lang="en-US" sz="1600">
              <a:latin typeface="Times New Roman" panose="02020603050405020304"/>
              <a:cs typeface="Times New Roman" panose="02020603050405020304"/>
            </a:endParaRPr>
          </a:p>
          <a:p>
            <a:pPr marL="457200" lvl="1" indent="0">
              <a:buNone/>
            </a:pPr>
            <a:r>
              <a:rPr lang="en-US" sz="1400" dirty="0">
                <a:latin typeface="Times New Roman" panose="02020603050405020304"/>
                <a:ea typeface="+mn-lt"/>
                <a:cs typeface="+mn-lt"/>
              </a:rPr>
              <a:t>Investigating IoT-enabled hydroponic and vertical farming methods can ensure year-round crop supply, lower land needs, and boost production efficiency, particularly in urban settings.</a:t>
            </a:r>
            <a:endParaRPr lang="en-US" sz="1400" dirty="0">
              <a:latin typeface="Times New Roman" panose="02020603050405020304"/>
              <a:cs typeface="Times New Roman" panose="02020603050405020304"/>
            </a:endParaRPr>
          </a:p>
          <a:p>
            <a:pPr algn="just">
              <a:buNone/>
            </a:pPr>
            <a:endParaRPr lang="en-US" sz="1600" dirty="0">
              <a:latin typeface="Times New Roman" panose="02020603050405020304"/>
              <a:cs typeface="Times New Roman" panose="02020603050405020304"/>
            </a:endParaRPr>
          </a:p>
          <a:p>
            <a:pPr>
              <a:buNone/>
            </a:pPr>
            <a:endParaRPr lang="en-US" sz="1600" dirty="0">
              <a:latin typeface="Times New Roman" panose="02020603050405020304"/>
              <a:cs typeface="Times New Roman" panose="02020603050405020304"/>
            </a:endParaRPr>
          </a:p>
        </p:txBody>
      </p:sp>
      <p:sp>
        <p:nvSpPr>
          <p:cNvPr id="5"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CE55-5686-81FE-907C-F15D8C5DB622}"/>
              </a:ext>
            </a:extLst>
          </p:cNvPr>
          <p:cNvSpPr>
            <a:spLocks noGrp="1"/>
          </p:cNvSpPr>
          <p:nvPr>
            <p:ph type="title"/>
          </p:nvPr>
        </p:nvSpPr>
        <p:spPr>
          <a:xfrm>
            <a:off x="263106" y="379502"/>
            <a:ext cx="10515600" cy="1325563"/>
          </a:xfrm>
        </p:spPr>
        <p:txBody>
          <a:bodyPr/>
          <a:lstStyle/>
          <a:p>
            <a:r>
              <a:rPr lang="en-US" sz="3600" b="1" dirty="0">
                <a:latin typeface="Times New Roman"/>
                <a:cs typeface="Times New Roman"/>
              </a:rPr>
              <a:t>Literature Review</a:t>
            </a:r>
            <a:endParaRPr lang="en-US" dirty="0"/>
          </a:p>
        </p:txBody>
      </p:sp>
      <p:sp>
        <p:nvSpPr>
          <p:cNvPr id="3" name="Content Placeholder 2">
            <a:extLst>
              <a:ext uri="{FF2B5EF4-FFF2-40B4-BE49-F238E27FC236}">
                <a16:creationId xmlns:a16="http://schemas.microsoft.com/office/drawing/2014/main" id="{7E589AA9-B99D-84EF-5123-ABB5D26E675D}"/>
              </a:ext>
            </a:extLst>
          </p:cNvPr>
          <p:cNvSpPr>
            <a:spLocks noGrp="1"/>
          </p:cNvSpPr>
          <p:nvPr>
            <p:ph idx="1"/>
          </p:nvPr>
        </p:nvSpPr>
        <p:spPr/>
        <p:txBody>
          <a:bodyPr vert="horz" lIns="91440" tIns="45720" rIns="91440" bIns="45720" rtlCol="0" anchor="t">
            <a:normAutofit/>
          </a:bodyPr>
          <a:lstStyle/>
          <a:p>
            <a:pPr>
              <a:lnSpc>
                <a:spcPct val="150000"/>
              </a:lnSpc>
              <a:buNone/>
            </a:pPr>
            <a:r>
              <a:rPr lang="en-US" sz="1400" dirty="0">
                <a:latin typeface="Times New Roman"/>
                <a:cs typeface="Times New Roman"/>
              </a:rPr>
              <a:t>8. </a:t>
            </a:r>
            <a:r>
              <a:rPr lang="en-US" sz="1400" b="1" dirty="0">
                <a:latin typeface="Times New Roman"/>
                <a:cs typeface="Times New Roman"/>
              </a:rPr>
              <a:t>Aloysius Chiong Zhen Quan, Khairunnisa binti Sufian, Ng Sing Woei, Lai Li Ying, and Amanda Ling Tzi Yun introduce </a:t>
            </a:r>
            <a:r>
              <a:rPr lang="en-US" sz="1400" b="1" dirty="0" err="1">
                <a:latin typeface="Times New Roman"/>
                <a:cs typeface="Times New Roman"/>
              </a:rPr>
              <a:t>FarmBid</a:t>
            </a:r>
            <a:r>
              <a:rPr lang="en-US" sz="1400" dirty="0">
                <a:latin typeface="Times New Roman"/>
                <a:cs typeface="Times New Roman"/>
              </a:rPr>
              <a:t>, an integrated e-commerce platform addressing contract farming challenges in Malaysia. By facilitating direct sales and offering standardized delivery services, it empowers farmers, enhances their bargaining power, and ultimately improves their income prospects.</a:t>
            </a:r>
            <a:endParaRPr lang="en-US" dirty="0">
              <a:latin typeface="Aptos"/>
              <a:cs typeface="Times New Roman"/>
            </a:endParaRPr>
          </a:p>
          <a:p>
            <a:pPr>
              <a:lnSpc>
                <a:spcPct val="150000"/>
              </a:lnSpc>
              <a:buNone/>
            </a:pPr>
            <a:r>
              <a:rPr lang="en-US" sz="1400" dirty="0">
                <a:latin typeface="Times New Roman"/>
                <a:cs typeface="Times New Roman"/>
              </a:rPr>
              <a:t>9. </a:t>
            </a:r>
            <a:r>
              <a:rPr lang="en-US" sz="1400" b="1" dirty="0">
                <a:latin typeface="Times New Roman"/>
                <a:cs typeface="Times New Roman"/>
              </a:rPr>
              <a:t>Rahul Talreja, Rohan </a:t>
            </a:r>
            <a:r>
              <a:rPr lang="en-US" sz="1400" b="1" dirty="0" err="1">
                <a:latin typeface="Times New Roman"/>
                <a:cs typeface="Times New Roman"/>
              </a:rPr>
              <a:t>Chouksey</a:t>
            </a:r>
            <a:r>
              <a:rPr lang="en-US" sz="1400" b="1" dirty="0">
                <a:latin typeface="Times New Roman"/>
                <a:cs typeface="Times New Roman"/>
              </a:rPr>
              <a:t>, and Sushma Verma present a farmer's portal </a:t>
            </a:r>
            <a:r>
              <a:rPr lang="en-US" sz="1400" dirty="0">
                <a:latin typeface="Times New Roman"/>
                <a:cs typeface="Times New Roman"/>
              </a:rPr>
              <a:t>leveraging blockchain technology and Python programming. This integration ensures secure and immutable recording of crop transactions, enhancing transparency and economic efficiency in agricultural operations. </a:t>
            </a:r>
            <a:endParaRPr lang="en-US"/>
          </a:p>
          <a:p>
            <a:pPr marL="0" indent="0">
              <a:buNone/>
            </a:pPr>
            <a:endParaRPr lang="en-US" dirty="0"/>
          </a:p>
        </p:txBody>
      </p:sp>
      <p:sp>
        <p:nvSpPr>
          <p:cNvPr id="4" name="Footer Placeholder 3">
            <a:extLst>
              <a:ext uri="{FF2B5EF4-FFF2-40B4-BE49-F238E27FC236}">
                <a16:creationId xmlns:a16="http://schemas.microsoft.com/office/drawing/2014/main" id="{011D952F-EDBE-BFE2-8F2C-B1446371F43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184408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a:cs typeface="Times New Roman" panose="02020603050405020304"/>
              </a:rPr>
              <a:t>BIBLIOGRAPHY</a:t>
            </a:r>
            <a:endParaRPr lang="en-US" sz="3600" dirty="0">
              <a:latin typeface="Times New Roman" panose="02020603050405020304"/>
              <a:cs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sz="3200" b="1" dirty="0">
                <a:latin typeface="Times New Roman" panose="02020603050405020304"/>
                <a:cs typeface="Times New Roman" panose="02020603050405020304"/>
              </a:rPr>
              <a:t>Books Referred:</a:t>
            </a:r>
          </a:p>
          <a:p>
            <a:pPr>
              <a:lnSpc>
                <a:spcPct val="150000"/>
              </a:lnSpc>
            </a:pPr>
            <a:r>
              <a:rPr lang="en-IN" sz="1400" dirty="0">
                <a:latin typeface="Times New Roman" panose="02020603050405020304"/>
                <a:ea typeface="+mn-lt"/>
                <a:cs typeface="+mn-lt"/>
              </a:rPr>
              <a:t>"Blockchain Basics: A Non-Technical Introduction in 25 Steps" by Daniel Drescher</a:t>
            </a:r>
          </a:p>
          <a:p>
            <a:pPr>
              <a:lnSpc>
                <a:spcPct val="150000"/>
              </a:lnSpc>
            </a:pPr>
            <a:r>
              <a:rPr lang="en-IN" sz="1400" dirty="0">
                <a:latin typeface="Times New Roman" panose="02020603050405020304"/>
                <a:ea typeface="+mn-lt"/>
                <a:cs typeface="+mn-lt"/>
              </a:rPr>
              <a:t>"IoT Solutions in Microsoft's Azure IoT Suite: Data Acquisition and Analysis in the Real World" by Scott Klein, Mark Dunkel, and Paolo Patierno</a:t>
            </a:r>
          </a:p>
          <a:p>
            <a:pPr>
              <a:lnSpc>
                <a:spcPct val="150000"/>
              </a:lnSpc>
            </a:pPr>
            <a:r>
              <a:rPr lang="en-IN" sz="1400" dirty="0">
                <a:latin typeface="Times New Roman" panose="02020603050405020304"/>
                <a:ea typeface="+mn-lt"/>
                <a:cs typeface="+mn-lt"/>
              </a:rPr>
              <a:t>"Practical Machine Learning for Computer Vision" by </a:t>
            </a:r>
            <a:r>
              <a:rPr lang="en-IN" sz="1400" err="1">
                <a:latin typeface="Times New Roman" panose="02020603050405020304"/>
                <a:ea typeface="+mn-lt"/>
                <a:cs typeface="+mn-lt"/>
              </a:rPr>
              <a:t>Valliappa</a:t>
            </a:r>
            <a:r>
              <a:rPr lang="en-IN" sz="1400" dirty="0">
                <a:latin typeface="Times New Roman" panose="02020603050405020304"/>
                <a:ea typeface="+mn-lt"/>
                <a:cs typeface="+mn-lt"/>
              </a:rPr>
              <a:t> Lakshmanan</a:t>
            </a:r>
          </a:p>
          <a:p>
            <a:pPr>
              <a:lnSpc>
                <a:spcPct val="150000"/>
              </a:lnSpc>
            </a:pPr>
            <a:r>
              <a:rPr lang="en-IN" sz="1400" dirty="0">
                <a:latin typeface="Times New Roman" panose="02020603050405020304"/>
                <a:ea typeface="+mn-lt"/>
                <a:cs typeface="+mn-lt"/>
              </a:rPr>
              <a:t>"Blockchain Applications: A Hands-On Approach" by Arshdeep </a:t>
            </a:r>
            <a:r>
              <a:rPr lang="en-IN" sz="1400" err="1">
                <a:latin typeface="Times New Roman" panose="02020603050405020304"/>
                <a:ea typeface="+mn-lt"/>
                <a:cs typeface="+mn-lt"/>
              </a:rPr>
              <a:t>Bahga</a:t>
            </a:r>
            <a:r>
              <a:rPr lang="en-IN" sz="1400" dirty="0">
                <a:latin typeface="Times New Roman" panose="02020603050405020304"/>
                <a:ea typeface="+mn-lt"/>
                <a:cs typeface="+mn-lt"/>
              </a:rPr>
              <a:t> and Vijay </a:t>
            </a:r>
            <a:r>
              <a:rPr lang="en-IN" sz="1400" err="1">
                <a:latin typeface="Times New Roman" panose="02020603050405020304"/>
                <a:ea typeface="+mn-lt"/>
                <a:cs typeface="+mn-lt"/>
              </a:rPr>
              <a:t>Madisetti</a:t>
            </a:r>
            <a:endParaRPr lang="en-IN" sz="1400">
              <a:latin typeface="Times New Roman" panose="02020603050405020304"/>
              <a:ea typeface="+mn-lt"/>
              <a:cs typeface="+mn-lt"/>
            </a:endParaRPr>
          </a:p>
          <a:p>
            <a:pPr>
              <a:lnSpc>
                <a:spcPct val="150000"/>
              </a:lnSpc>
            </a:pPr>
            <a:r>
              <a:rPr lang="en-IN" sz="1400" dirty="0">
                <a:latin typeface="Times New Roman" panose="02020603050405020304"/>
                <a:ea typeface="+mn-lt"/>
                <a:cs typeface="+mn-lt"/>
              </a:rPr>
              <a:t>"Precision Agriculture Technology for Crop Farming" edited by Qin Zhang</a:t>
            </a:r>
          </a:p>
          <a:p>
            <a:pPr>
              <a:lnSpc>
                <a:spcPct val="150000"/>
              </a:lnSpc>
            </a:pPr>
            <a:r>
              <a:rPr lang="en-IN" sz="1400" dirty="0">
                <a:latin typeface="Times New Roman" panose="02020603050405020304"/>
                <a:ea typeface="+mn-lt"/>
                <a:cs typeface="+mn-lt"/>
              </a:rPr>
              <a:t>"Crop </a:t>
            </a:r>
            <a:r>
              <a:rPr lang="en-IN" sz="1400" err="1">
                <a:latin typeface="Times New Roman" panose="02020603050405020304"/>
                <a:ea typeface="+mn-lt"/>
                <a:cs typeface="+mn-lt"/>
              </a:rPr>
              <a:t>Modeling</a:t>
            </a:r>
            <a:r>
              <a:rPr lang="en-IN" sz="1400" dirty="0">
                <a:latin typeface="Times New Roman" panose="02020603050405020304"/>
                <a:ea typeface="+mn-lt"/>
                <a:cs typeface="+mn-lt"/>
              </a:rPr>
              <a:t> and Decision Support" edited by Jim Jones and Peter Antle</a:t>
            </a:r>
            <a:endParaRPr lang="en-IN" sz="1400" dirty="0">
              <a:latin typeface="Times New Roman" panose="02020603050405020304"/>
              <a:cs typeface="Times New Roman" panose="02020603050405020304"/>
            </a:endParaRPr>
          </a:p>
        </p:txBody>
      </p:sp>
      <p:sp>
        <p:nvSpPr>
          <p:cNvPr id="5"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5437"/>
            <a:ext cx="10515600" cy="5501526"/>
          </a:xfrm>
        </p:spPr>
        <p:txBody>
          <a:bodyPr vert="horz" lIns="91440" tIns="45720" rIns="91440" bIns="45720" rtlCol="0" anchor="t">
            <a:normAutofit/>
          </a:bodyPr>
          <a:lstStyle/>
          <a:p>
            <a:pPr marL="0" indent="0">
              <a:buNone/>
            </a:pPr>
            <a:r>
              <a:rPr lang="en-US" sz="3200" b="1" dirty="0">
                <a:solidFill>
                  <a:srgbClr val="000000"/>
                </a:solidFill>
                <a:latin typeface="Times New Roman" panose="02020603050405020304"/>
                <a:cs typeface="Times New Roman" panose="02020603050405020304"/>
              </a:rPr>
              <a:t>Websites Referred</a:t>
            </a:r>
          </a:p>
          <a:p>
            <a:pPr marL="0" indent="0">
              <a:buNone/>
            </a:pPr>
            <a:endParaRPr lang="en-US" sz="2000" b="1" dirty="0">
              <a:solidFill>
                <a:srgbClr val="191B0E"/>
              </a:solidFill>
              <a:latin typeface="Times New Roman" panose="02020603050405020304"/>
              <a:cs typeface="Times New Roman" panose="02020603050405020304"/>
            </a:endParaRPr>
          </a:p>
          <a:p>
            <a:pPr>
              <a:lnSpc>
                <a:spcPct val="150000"/>
              </a:lnSpc>
            </a:pPr>
            <a:r>
              <a:rPr lang="en-US" sz="1400" b="1" dirty="0">
                <a:solidFill>
                  <a:srgbClr val="191B0E"/>
                </a:solidFill>
                <a:latin typeface="Times New Roman" panose="02020603050405020304"/>
                <a:cs typeface="Times New Roman" panose="02020603050405020304"/>
              </a:rPr>
              <a:t>IEEE Xplore</a:t>
            </a:r>
            <a:r>
              <a:rPr lang="en-US" sz="1400" dirty="0">
                <a:solidFill>
                  <a:srgbClr val="191B0E"/>
                </a:solidFill>
                <a:latin typeface="Times New Roman" panose="02020603050405020304"/>
                <a:cs typeface="Times New Roman" panose="02020603050405020304"/>
              </a:rPr>
              <a:t>: IEEE Xplore Digital Library provides access to scientific and technical content published by the Institute of Electrical and Electronics Engineers (IEEE) and its publishing partners.</a:t>
            </a:r>
            <a:endParaRPr lang="en-US" sz="1400" dirty="0">
              <a:latin typeface="Times New Roman" panose="02020603050405020304"/>
              <a:cs typeface="Times New Roman" panose="02020603050405020304"/>
            </a:endParaRPr>
          </a:p>
          <a:p>
            <a:pPr>
              <a:lnSpc>
                <a:spcPct val="150000"/>
              </a:lnSpc>
            </a:pPr>
            <a:r>
              <a:rPr lang="en-US" sz="1400" b="1" dirty="0">
                <a:solidFill>
                  <a:srgbClr val="191B0E"/>
                </a:solidFill>
                <a:latin typeface="Times New Roman" panose="02020603050405020304"/>
                <a:cs typeface="Times New Roman" panose="02020603050405020304"/>
              </a:rPr>
              <a:t>Kaggle</a:t>
            </a:r>
            <a:r>
              <a:rPr lang="en-US" sz="1400" dirty="0">
                <a:solidFill>
                  <a:srgbClr val="191B0E"/>
                </a:solidFill>
                <a:latin typeface="Times New Roman" panose="02020603050405020304"/>
                <a:cs typeface="Times New Roman" panose="02020603050405020304"/>
              </a:rPr>
              <a:t>: Kaggle is a platform for data science competitions and provides datasets, notebooks, and forums where data scientists and researchers share code and insights.</a:t>
            </a:r>
            <a:endParaRPr lang="en-US" sz="1400" dirty="0">
              <a:latin typeface="Times New Roman" panose="02020603050405020304"/>
              <a:cs typeface="Times New Roman" panose="02020603050405020304"/>
            </a:endParaRPr>
          </a:p>
          <a:p>
            <a:pPr marL="0" indent="0">
              <a:buNone/>
            </a:pPr>
            <a:endParaRPr lang="en-US" dirty="0"/>
          </a:p>
        </p:txBody>
      </p:sp>
      <p:sp>
        <p:nvSpPr>
          <p:cNvPr id="5"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latin typeface="Times New Roman" panose="02020603050405020304"/>
                <a:cs typeface="Times New Roman" panose="02020603050405020304"/>
              </a:rPr>
              <a:t>References</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US" sz="1400" dirty="0">
                <a:latin typeface="Times New Roman" panose="02020603050405020304"/>
                <a:ea typeface="+mn-lt"/>
                <a:cs typeface="+mn-lt"/>
              </a:rPr>
              <a:t>[1] Ilhaam A. Omar, Raja Jayaraman, Khaled Salah, Haya R. Hasan, Jiju Antony, Mohammed Omar, “Blockchain-Based Approach for Crop</a:t>
            </a:r>
            <a:br>
              <a:rPr lang="en-US" sz="1400" dirty="0">
                <a:latin typeface="Times New Roman" panose="02020603050405020304"/>
                <a:ea typeface="+mn-lt"/>
                <a:cs typeface="+mn-lt"/>
              </a:rPr>
            </a:br>
            <a:r>
              <a:rPr lang="en-US" sz="1400" dirty="0">
                <a:latin typeface="Times New Roman" panose="02020603050405020304"/>
                <a:ea typeface="+mn-lt"/>
                <a:cs typeface="+mn-lt"/>
              </a:rPr>
              <a:t>Index Insurance in Agricultural Supply Chain,” IEEE Access ( Volume: 11), October 2023.</a:t>
            </a:r>
            <a:endParaRPr lang="en-US" sz="1400" dirty="0">
              <a:latin typeface="Times New Roman" panose="02020603050405020304"/>
              <a:ea typeface="+mn-lt"/>
              <a:cs typeface="Times New Roman" panose="02020603050405020304"/>
            </a:endParaRPr>
          </a:p>
          <a:p>
            <a:pPr marL="0" indent="0">
              <a:buNone/>
            </a:pPr>
            <a:br>
              <a:rPr lang="en-US" sz="1400" dirty="0">
                <a:latin typeface="Times New Roman" panose="02020603050405020304"/>
                <a:ea typeface="+mn-lt"/>
                <a:cs typeface="+mn-lt"/>
              </a:rPr>
            </a:br>
            <a:r>
              <a:rPr lang="en-US" sz="1400" dirty="0">
                <a:latin typeface="Times New Roman" panose="02020603050405020304"/>
                <a:ea typeface="+mn-lt"/>
                <a:cs typeface="+mn-lt"/>
              </a:rPr>
              <a:t>[2] M. Harini, D. Dhinakaran, D. Prabhu, S. M. Udhaya Sankar, V. Pooja, P. Kokila Sruthi, “</a:t>
            </a:r>
            <a:r>
              <a:rPr lang="en-US" sz="1400" dirty="0" err="1">
                <a:latin typeface="Times New Roman" panose="02020603050405020304"/>
                <a:ea typeface="+mn-lt"/>
                <a:cs typeface="+mn-lt"/>
              </a:rPr>
              <a:t>Levarging</a:t>
            </a:r>
            <a:r>
              <a:rPr lang="en-US" sz="1400" dirty="0">
                <a:latin typeface="Times New Roman" panose="02020603050405020304"/>
                <a:ea typeface="+mn-lt"/>
                <a:cs typeface="+mn-lt"/>
              </a:rPr>
              <a:t> Blockchain for Transparency in Agriculture Supply Chain Management Using IoT and Machine Learning,” 2023 World Conference on Communication &amp; Computing (WCONF), September 2023.</a:t>
            </a:r>
            <a:endParaRPr lang="en-US" sz="1400" dirty="0">
              <a:latin typeface="Times New Roman" panose="02020603050405020304"/>
              <a:ea typeface="+mn-lt"/>
              <a:cs typeface="Times New Roman" panose="02020603050405020304"/>
            </a:endParaRPr>
          </a:p>
          <a:p>
            <a:pPr marL="0" indent="0">
              <a:buNone/>
            </a:pPr>
            <a:br>
              <a:rPr lang="en-US" sz="1400" dirty="0">
                <a:latin typeface="Times New Roman" panose="02020603050405020304"/>
                <a:ea typeface="+mn-lt"/>
                <a:cs typeface="+mn-lt"/>
              </a:rPr>
            </a:br>
            <a:r>
              <a:rPr lang="en-US" sz="1400" dirty="0">
                <a:latin typeface="Times New Roman" panose="02020603050405020304"/>
                <a:ea typeface="+mn-lt"/>
                <a:cs typeface="+mn-lt"/>
              </a:rPr>
              <a:t>[3] Akhila Susan Babu, Supriya M, “Blockchain Based Precision Agriculture Model Using Machine Learning Algorithms,” 2022 International </a:t>
            </a:r>
            <a:r>
              <a:rPr lang="en-US" sz="1400">
                <a:latin typeface="Times New Roman" panose="02020603050405020304"/>
                <a:ea typeface="+mn-lt"/>
                <a:cs typeface="+mn-lt"/>
              </a:rPr>
              <a:t>Conference on Breakthrough in Heuristics And Reciprocation of Advanced Technologies (BHARAT), October 2022.</a:t>
            </a:r>
            <a:endParaRPr lang="en-US" sz="1400">
              <a:latin typeface="Times New Roman" panose="02020603050405020304"/>
              <a:ea typeface="+mn-lt"/>
              <a:cs typeface="Times New Roman" panose="02020603050405020304"/>
            </a:endParaRPr>
          </a:p>
          <a:p>
            <a:pPr marL="0" indent="0">
              <a:buNone/>
            </a:pPr>
            <a:br>
              <a:rPr lang="en-US" sz="1400" dirty="0">
                <a:latin typeface="Times New Roman" panose="02020603050405020304"/>
                <a:ea typeface="+mn-lt"/>
                <a:cs typeface="+mn-lt"/>
              </a:rPr>
            </a:br>
            <a:r>
              <a:rPr lang="en-US" sz="1400">
                <a:latin typeface="Times New Roman" panose="02020603050405020304"/>
                <a:ea typeface="+mn-lt"/>
                <a:cs typeface="+mn-lt"/>
              </a:rPr>
              <a:t>[4] Kavita Saini, Ishika Mishra, Shreya Srivastava, “Farmer’s E-mart : An E-Commerce Store For Crops,” 2021 3rd International Conference</a:t>
            </a:r>
            <a:br>
              <a:rPr lang="en-US" sz="1400" dirty="0">
                <a:latin typeface="Times New Roman" panose="02020603050405020304"/>
                <a:ea typeface="+mn-lt"/>
                <a:cs typeface="+mn-lt"/>
              </a:rPr>
            </a:br>
            <a:r>
              <a:rPr lang="en-US" sz="1400">
                <a:latin typeface="Times New Roman" panose="02020603050405020304"/>
                <a:ea typeface="+mn-lt"/>
                <a:cs typeface="+mn-lt"/>
              </a:rPr>
              <a:t>on Advances in Computing, Communication Control and Networking (ICAC3N), March 2022.</a:t>
            </a:r>
            <a:endParaRPr lang="en-US" sz="1400">
              <a:latin typeface="Times New Roman" panose="02020603050405020304"/>
              <a:ea typeface="+mn-lt"/>
              <a:cs typeface="Times New Roman" panose="02020603050405020304"/>
            </a:endParaRPr>
          </a:p>
          <a:p>
            <a:pPr marL="0" indent="0">
              <a:buNone/>
            </a:pPr>
            <a:br>
              <a:rPr lang="en-US" sz="1400" dirty="0">
                <a:latin typeface="Times New Roman" panose="02020603050405020304"/>
                <a:ea typeface="+mn-lt"/>
                <a:cs typeface="+mn-lt"/>
              </a:rPr>
            </a:br>
            <a:r>
              <a:rPr lang="en-US" sz="1400" dirty="0">
                <a:latin typeface="Times New Roman" panose="02020603050405020304"/>
                <a:ea typeface="+mn-lt"/>
                <a:cs typeface="+mn-lt"/>
              </a:rPr>
              <a:t>[5] Aditya Ghodke, Ajay </a:t>
            </a:r>
            <a:r>
              <a:rPr lang="en-US" sz="1400" err="1">
                <a:latin typeface="Times New Roman" panose="02020603050405020304"/>
                <a:ea typeface="+mn-lt"/>
                <a:cs typeface="+mn-lt"/>
              </a:rPr>
              <a:t>Kokare</a:t>
            </a:r>
            <a:r>
              <a:rPr lang="en-US" sz="1400" dirty="0">
                <a:latin typeface="Times New Roman" panose="02020603050405020304"/>
                <a:ea typeface="+mn-lt"/>
                <a:cs typeface="+mn-lt"/>
              </a:rPr>
              <a:t>, Rakesh Shinde, Akshay Marathe, P. S. </a:t>
            </a:r>
            <a:r>
              <a:rPr lang="en-US" sz="1400" err="1">
                <a:latin typeface="Times New Roman" panose="02020603050405020304"/>
                <a:ea typeface="+mn-lt"/>
                <a:cs typeface="+mn-lt"/>
              </a:rPr>
              <a:t>Kashid</a:t>
            </a:r>
            <a:r>
              <a:rPr lang="en-US" sz="1400" dirty="0">
                <a:latin typeface="Times New Roman" panose="02020603050405020304"/>
                <a:ea typeface="+mn-lt"/>
                <a:cs typeface="+mn-lt"/>
              </a:rPr>
              <a:t>, ”E-Application for Farmers to Sell Their Food Products </a:t>
            </a:r>
            <a:r>
              <a:rPr lang="en-US" sz="1400">
                <a:latin typeface="Times New Roman" panose="02020603050405020304"/>
                <a:ea typeface="+mn-lt"/>
                <a:cs typeface="+mn-lt"/>
              </a:rPr>
              <a:t>through E-Auction”, https://api.semanticscholar.org/CorpusID:262077123, 2022.</a:t>
            </a:r>
            <a:endParaRPr lang="en-US" sz="1400">
              <a:latin typeface="Times New Roman" panose="02020603050405020304"/>
              <a:ea typeface="+mn-lt"/>
              <a:cs typeface="Times New Roman" panose="02020603050405020304"/>
            </a:endParaRPr>
          </a:p>
          <a:p>
            <a:pPr marL="0" indent="0">
              <a:buNone/>
            </a:pPr>
            <a:br>
              <a:rPr lang="en-US" sz="1400" dirty="0">
                <a:latin typeface="Times New Roman" panose="02020603050405020304"/>
                <a:ea typeface="+mn-lt"/>
                <a:cs typeface="+mn-lt"/>
              </a:rPr>
            </a:br>
            <a:r>
              <a:rPr lang="en-US" sz="1400" dirty="0">
                <a:latin typeface="Times New Roman" panose="02020603050405020304"/>
                <a:ea typeface="+mn-lt"/>
                <a:cs typeface="+mn-lt"/>
              </a:rPr>
              <a:t>[6] Apeksha Thorat, Sangeeta Kumari, Nandakishor D. </a:t>
            </a:r>
            <a:r>
              <a:rPr lang="en-US" sz="1400" dirty="0" err="1">
                <a:latin typeface="Times New Roman" panose="02020603050405020304"/>
                <a:ea typeface="+mn-lt"/>
                <a:cs typeface="+mn-lt"/>
              </a:rPr>
              <a:t>Valakunde</a:t>
            </a:r>
            <a:r>
              <a:rPr lang="en-US" sz="1400" dirty="0">
                <a:latin typeface="Times New Roman" panose="02020603050405020304"/>
                <a:ea typeface="+mn-lt"/>
                <a:cs typeface="+mn-lt"/>
              </a:rPr>
              <a:t>, ”An IoT Based Smart Solution for Leaf Disease Detection,” 2017 International Conference on Big Data, IoT and Data Science (BID), April 2018.</a:t>
            </a:r>
            <a:endParaRPr lang="en-US" sz="1400">
              <a:latin typeface="Times New Roman" panose="02020603050405020304"/>
              <a:cs typeface="Times New Roman" panose="02020603050405020304"/>
            </a:endParaRPr>
          </a:p>
        </p:txBody>
      </p:sp>
      <p:sp>
        <p:nvSpPr>
          <p:cNvPr id="4" name="Footer Placeholder 3"/>
          <p:cNvSpPr>
            <a:spLocks noGrp="1"/>
          </p:cNvSpPr>
          <p:nvPr>
            <p:ph type="ftr" sz="quarter" idx="11"/>
          </p:nvPr>
        </p:nvSpPr>
        <p:spPr>
          <a:xfrm>
            <a:off x="4038600" y="6363478"/>
            <a:ext cx="4114800" cy="357997"/>
          </a:xfrm>
        </p:spPr>
        <p:txBody>
          <a:bodyPr/>
          <a:lstStyle/>
          <a:p>
            <a:r>
              <a:rPr lang="en-US" dirty="0"/>
              <a:t>Department of Computer Science and Engineering</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6294" y="2715027"/>
            <a:ext cx="7125419" cy="830997"/>
          </a:xfrm>
          <a:prstGeom prst="rect">
            <a:avLst/>
          </a:prstGeom>
          <a:noFill/>
        </p:spPr>
        <p:txBody>
          <a:bodyPr wrap="square" rtlCol="0">
            <a:spAutoFit/>
          </a:bodyPr>
          <a:lstStyle/>
          <a:p>
            <a:r>
              <a:rPr lang="en-US" sz="4800" dirty="0">
                <a:latin typeface="Algerian" panose="04020705040A02060702" pitchFamily="82" charset="0"/>
              </a:rPr>
              <a:t>Thank You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6A1D-F3FB-FFF2-8BC1-55F0FAC9A1B0}"/>
              </a:ext>
            </a:extLst>
          </p:cNvPr>
          <p:cNvSpPr>
            <a:spLocks noGrp="1"/>
          </p:cNvSpPr>
          <p:nvPr>
            <p:ph type="title"/>
          </p:nvPr>
        </p:nvSpPr>
        <p:spPr/>
        <p:txBody>
          <a:bodyPr/>
          <a:lstStyle/>
          <a:p>
            <a:r>
              <a:rPr lang="en-US" sz="3600" b="1" dirty="0">
                <a:latin typeface="Times New Roman"/>
                <a:cs typeface="Times New Roman"/>
              </a:rPr>
              <a:t>Review Findings</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E9F27C37-25A2-31CA-35F8-4D4B7D8CE10C}"/>
              </a:ext>
            </a:extLst>
          </p:cNvPr>
          <p:cNvSpPr>
            <a:spLocks noGrp="1"/>
          </p:cNvSpPr>
          <p:nvPr>
            <p:ph idx="1"/>
          </p:nvPr>
        </p:nvSpPr>
        <p:spPr/>
        <p:txBody>
          <a:bodyPr vert="horz" lIns="91440" tIns="45720" rIns="91440" bIns="45720" rtlCol="0" anchor="t">
            <a:noAutofit/>
          </a:bodyPr>
          <a:lstStyle/>
          <a:p>
            <a:pPr marL="0" indent="0">
              <a:lnSpc>
                <a:spcPct val="150000"/>
              </a:lnSpc>
              <a:buNone/>
            </a:pPr>
            <a:r>
              <a:rPr lang="en-US" sz="1400" dirty="0">
                <a:latin typeface="Times New Roman"/>
                <a:cs typeface="Times New Roman"/>
              </a:rPr>
              <a:t>Here are some review findings for the existing agricultural management system: </a:t>
            </a:r>
            <a:endParaRPr lang="en-US"/>
          </a:p>
          <a:p>
            <a:pPr indent="0">
              <a:lnSpc>
                <a:spcPct val="150000"/>
              </a:lnSpc>
            </a:pPr>
            <a:r>
              <a:rPr lang="en-US" sz="1400" dirty="0">
                <a:latin typeface="Times New Roman"/>
                <a:cs typeface="Times New Roman"/>
              </a:rPr>
              <a:t>Reviewers noted that accessing real-time data on soil parameters and atmospheric conditions was challenging due to connectivity issues and outdated technology. </a:t>
            </a:r>
          </a:p>
          <a:p>
            <a:pPr indent="0">
              <a:lnSpc>
                <a:spcPct val="150000"/>
              </a:lnSpc>
            </a:pPr>
            <a:r>
              <a:rPr lang="en-US" sz="1400" dirty="0">
                <a:latin typeface="Times New Roman"/>
                <a:cs typeface="Times New Roman"/>
              </a:rPr>
              <a:t>Farmers expressed frustration with the limited availability of data, hindering their ability to make informed decisions about crop management. </a:t>
            </a:r>
          </a:p>
          <a:p>
            <a:pPr indent="0">
              <a:lnSpc>
                <a:spcPct val="150000"/>
              </a:lnSpc>
            </a:pPr>
            <a:r>
              <a:rPr lang="en-US" sz="1400" dirty="0">
                <a:latin typeface="Times New Roman"/>
                <a:cs typeface="Times New Roman"/>
              </a:rPr>
              <a:t>Users highlighted the reliance on manual intervention for irrigation practices as a major drawback.</a:t>
            </a:r>
          </a:p>
          <a:p>
            <a:pPr indent="0">
              <a:lnSpc>
                <a:spcPct val="150000"/>
              </a:lnSpc>
            </a:pPr>
            <a:r>
              <a:rPr lang="en-US" sz="1400" dirty="0">
                <a:latin typeface="Times New Roman"/>
                <a:cs typeface="Times New Roman"/>
              </a:rPr>
              <a:t> Manual irrigation control led to inefficiencies and inconsistencies in water usage, resulting in suboptimal crop growth and yield. </a:t>
            </a:r>
          </a:p>
          <a:p>
            <a:pPr indent="0">
              <a:lnSpc>
                <a:spcPct val="150000"/>
              </a:lnSpc>
            </a:pPr>
            <a:r>
              <a:rPr lang="en-US" sz="1400" dirty="0">
                <a:latin typeface="Times New Roman"/>
                <a:cs typeface="Times New Roman"/>
              </a:rPr>
              <a:t>Reviewers found that the existing disease detection methods were not always accurate or timely. </a:t>
            </a:r>
          </a:p>
          <a:p>
            <a:pPr indent="0">
              <a:lnSpc>
                <a:spcPct val="150000"/>
              </a:lnSpc>
            </a:pPr>
            <a:r>
              <a:rPr lang="en-US" sz="1400" dirty="0">
                <a:latin typeface="Times New Roman"/>
                <a:cs typeface="Times New Roman"/>
              </a:rPr>
              <a:t>Delayed or inaccurate diagnosis of crop diseases resulted in increased risk of crop loss and reduced productivity.  Users reported inefficiencies in the existing selling mechanisms, such as delays and disputes in transactions. </a:t>
            </a:r>
          </a:p>
        </p:txBody>
      </p:sp>
      <p:sp>
        <p:nvSpPr>
          <p:cNvPr id="4" name="Footer Placeholder 3">
            <a:extLst>
              <a:ext uri="{FF2B5EF4-FFF2-40B4-BE49-F238E27FC236}">
                <a16:creationId xmlns:a16="http://schemas.microsoft.com/office/drawing/2014/main" id="{384EC2BF-7A39-7121-A2FD-E29C4DA9083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0545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3A48-7AB8-AD77-AF18-AC6B5962EEAA}"/>
              </a:ext>
            </a:extLst>
          </p:cNvPr>
          <p:cNvSpPr>
            <a:spLocks noGrp="1"/>
          </p:cNvSpPr>
          <p:nvPr>
            <p:ph type="title"/>
          </p:nvPr>
        </p:nvSpPr>
        <p:spPr/>
        <p:txBody>
          <a:bodyPr/>
          <a:lstStyle/>
          <a:p>
            <a:r>
              <a:rPr lang="en-US" sz="3600" b="1" dirty="0">
                <a:latin typeface="Times New Roman"/>
                <a:cs typeface="Times New Roman"/>
              </a:rPr>
              <a:t>Review Findings</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928984F8-8F06-996C-196B-13EAD8A859DC}"/>
              </a:ext>
            </a:extLst>
          </p:cNvPr>
          <p:cNvSpPr>
            <a:spLocks noGrp="1"/>
          </p:cNvSpPr>
          <p:nvPr>
            <p:ph idx="1"/>
          </p:nvPr>
        </p:nvSpPr>
        <p:spPr/>
        <p:txBody>
          <a:bodyPr vert="horz" lIns="91440" tIns="45720" rIns="91440" bIns="45720" rtlCol="0" anchor="t">
            <a:normAutofit/>
          </a:bodyPr>
          <a:lstStyle/>
          <a:p>
            <a:pPr>
              <a:lnSpc>
                <a:spcPct val="150000"/>
              </a:lnSpc>
              <a:buFont typeface="Arial"/>
              <a:buChar char="•"/>
            </a:pPr>
            <a:r>
              <a:rPr lang="en-US" sz="1400" dirty="0">
                <a:latin typeface="Times New Roman"/>
                <a:cs typeface="Times New Roman"/>
              </a:rPr>
              <a:t>Lack of transparency and reliability in the selling process posed challenges for both farmers and buyers. </a:t>
            </a:r>
            <a:endParaRPr lang="en-US" dirty="0"/>
          </a:p>
          <a:p>
            <a:pPr>
              <a:lnSpc>
                <a:spcPct val="150000"/>
              </a:lnSpc>
              <a:buFont typeface="Arial"/>
              <a:buChar char="•"/>
            </a:pPr>
            <a:r>
              <a:rPr lang="en-US" sz="1400" dirty="0">
                <a:latin typeface="Times New Roman"/>
                <a:cs typeface="Times New Roman"/>
              </a:rPr>
              <a:t>It was observed that crop residues (stubble) were often underutilized, representing a missed opportunity for additional income generation. </a:t>
            </a:r>
          </a:p>
          <a:p>
            <a:pPr>
              <a:lnSpc>
                <a:spcPct val="150000"/>
              </a:lnSpc>
              <a:buFont typeface="Arial"/>
              <a:buChar char="•"/>
            </a:pPr>
            <a:r>
              <a:rPr lang="en-US" sz="1400" dirty="0">
                <a:latin typeface="Times New Roman"/>
                <a:cs typeface="Times New Roman"/>
              </a:rPr>
              <a:t>Reviewers noted a lack of effective mechanisms for stubble utilization, leading to environmental and economic inefficiencies. </a:t>
            </a:r>
          </a:p>
          <a:p>
            <a:pPr>
              <a:lnSpc>
                <a:spcPct val="150000"/>
              </a:lnSpc>
              <a:buFont typeface="Arial"/>
              <a:buChar char="•"/>
            </a:pPr>
            <a:r>
              <a:rPr lang="en-US" sz="1400" dirty="0">
                <a:latin typeface="Times New Roman"/>
                <a:cs typeface="Times New Roman"/>
              </a:rPr>
              <a:t>Users expressed concerns about the limited coverage and flexibility of existing insurance schemes. </a:t>
            </a:r>
          </a:p>
          <a:p>
            <a:pPr>
              <a:lnSpc>
                <a:spcPct val="150000"/>
              </a:lnSpc>
              <a:buFont typeface="Arial"/>
              <a:buChar char="•"/>
            </a:pPr>
            <a:r>
              <a:rPr lang="en-US" sz="1400" dirty="0">
                <a:latin typeface="Times New Roman"/>
                <a:cs typeface="Times New Roman"/>
              </a:rPr>
              <a:t>Some farmers felt that the available insurance options did not adequately protect against various risks, leaving them financially vulnerable. </a:t>
            </a:r>
          </a:p>
          <a:p>
            <a:pPr>
              <a:lnSpc>
                <a:spcPct val="150000"/>
              </a:lnSpc>
              <a:buFont typeface="Arial"/>
              <a:buChar char="•"/>
            </a:pPr>
            <a:r>
              <a:rPr lang="en-US" sz="1400" dirty="0">
                <a:latin typeface="Times New Roman"/>
                <a:cs typeface="Times New Roman"/>
              </a:rPr>
              <a:t>Reviewers found the user interface to be complex and difficult to navigate, especially for users with limited technical expertise. </a:t>
            </a:r>
          </a:p>
          <a:p>
            <a:pPr>
              <a:lnSpc>
                <a:spcPct val="150000"/>
              </a:lnSpc>
              <a:buFont typeface="Arial"/>
              <a:buChar char="•"/>
            </a:pPr>
            <a:r>
              <a:rPr lang="en-US" sz="1400" dirty="0">
                <a:latin typeface="Times New Roman"/>
                <a:cs typeface="Times New Roman"/>
              </a:rPr>
              <a:t>Complicated user interface design led to user frustration and reduced system adoption rates. </a:t>
            </a:r>
          </a:p>
          <a:p>
            <a:pPr indent="0">
              <a:lnSpc>
                <a:spcPct val="150000"/>
              </a:lnSpc>
              <a:buNone/>
            </a:pPr>
            <a:endParaRPr lang="en-US" sz="1400" dirty="0">
              <a:latin typeface="Times New Roman"/>
              <a:cs typeface="Times New Roman"/>
            </a:endParaRPr>
          </a:p>
          <a:p>
            <a:pPr marL="514350" indent="-285750">
              <a:lnSpc>
                <a:spcPct val="150000"/>
              </a:lnSpc>
            </a:pPr>
            <a:endParaRPr lang="en-US" sz="1400" dirty="0">
              <a:latin typeface="Times New Roman"/>
              <a:cs typeface="Times New Roman"/>
            </a:endParaRPr>
          </a:p>
        </p:txBody>
      </p:sp>
    </p:spTree>
    <p:extLst>
      <p:ext uri="{BB962C8B-B14F-4D97-AF65-F5344CB8AC3E}">
        <p14:creationId xmlns:p14="http://schemas.microsoft.com/office/powerpoint/2010/main" val="199420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1875766"/>
            <a:ext cx="6750699" cy="4271034"/>
          </a:xfrm>
        </p:spPr>
        <p:txBody>
          <a:bodyPr vert="horz" lIns="91440" tIns="45720" rIns="91440" bIns="45720" rtlCol="0" anchor="t">
            <a:noAutofit/>
          </a:bodyPr>
          <a:lstStyle/>
          <a:p>
            <a:pPr marL="0" indent="0">
              <a:lnSpc>
                <a:spcPct val="150000"/>
              </a:lnSpc>
              <a:buNone/>
            </a:pPr>
            <a:endParaRPr lang="en-US" sz="1400" i="1" dirty="0">
              <a:latin typeface="Aptos"/>
            </a:endParaRPr>
          </a:p>
          <a:p>
            <a:pPr marL="0" indent="0" algn="just">
              <a:lnSpc>
                <a:spcPct val="150000"/>
              </a:lnSpc>
              <a:buNone/>
            </a:pPr>
            <a:r>
              <a:rPr lang="en-US" sz="1400" dirty="0">
                <a:latin typeface="Times New Roman" panose="02020603050405020304" pitchFamily="18" charset="0"/>
                <a:ea typeface="+mn-lt"/>
                <a:cs typeface="Times New Roman" panose="02020603050405020304" pitchFamily="18" charset="0"/>
              </a:rPr>
              <a:t>In this study, precision agriculture is explored through the integration of IoT, Machine Learning, and blockchain technologies on a permission-based blockchain network. The implementation, utilizing IBM dependencies, ensures secure and efficient communication among interconnected elements in agriculture. The research successfully demonstrates the incorporation of IoT data for crop recommendations, secured by blockchain, and envisions future enhancements, such as cloud deployment for broader accessibility and the exploration of public/private sub-networks for specific agricultural groups within the main network. The study highlights the potential of technology convergence in optimizing resource utilization and communication in precision agriculture.</a:t>
            </a: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i="1" dirty="0">
              <a:latin typeface="Aptos"/>
            </a:endParaRPr>
          </a:p>
          <a:p>
            <a:pPr marL="0" indent="0">
              <a:lnSpc>
                <a:spcPct val="150000"/>
              </a:lnSpc>
              <a:buNone/>
            </a:pPr>
            <a:endParaRPr lang="en-US" sz="1400" dirty="0">
              <a:latin typeface="Aptos Display"/>
            </a:endParaRPr>
          </a:p>
          <a:p>
            <a:pPr>
              <a:lnSpc>
                <a:spcPct val="150000"/>
              </a:lnSpc>
            </a:pPr>
            <a:endParaRPr lang="en-US" sz="1400" dirty="0"/>
          </a:p>
        </p:txBody>
      </p:sp>
      <p:sp>
        <p:nvSpPr>
          <p:cNvPr id="2" name="TextBox 1"/>
          <p:cNvSpPr txBox="1"/>
          <p:nvPr/>
        </p:nvSpPr>
        <p:spPr>
          <a:xfrm>
            <a:off x="478971" y="685800"/>
            <a:ext cx="8948057" cy="646331"/>
          </a:xfrm>
          <a:prstGeom prst="rect">
            <a:avLst/>
          </a:prstGeom>
          <a:noFill/>
        </p:spPr>
        <p:txBody>
          <a:bodyPr wrap="square" rtlCol="0">
            <a:spAutoFit/>
          </a:bodyPr>
          <a:lstStyle/>
          <a:p>
            <a:r>
              <a:rPr lang="en-US" sz="3600" b="1" dirty="0">
                <a:latin typeface="Times New Roman" panose="02020603050405020304" pitchFamily="18" charset="0"/>
                <a:ea typeface="+mn-lt"/>
                <a:cs typeface="Times New Roman" panose="02020603050405020304" pitchFamily="18" charset="0"/>
              </a:rPr>
              <a:t>Existing Systems</a:t>
            </a:r>
          </a:p>
        </p:txBody>
      </p:sp>
      <p:pic>
        <p:nvPicPr>
          <p:cNvPr id="4" name="Picture 3"/>
          <p:cNvPicPr>
            <a:picLocks noChangeAspect="1"/>
          </p:cNvPicPr>
          <p:nvPr/>
        </p:nvPicPr>
        <p:blipFill>
          <a:blip r:embed="rId2"/>
          <a:stretch>
            <a:fillRect/>
          </a:stretch>
        </p:blipFill>
        <p:spPr>
          <a:xfrm>
            <a:off x="7428279" y="2698227"/>
            <a:ext cx="4461796" cy="2292026"/>
          </a:xfrm>
          <a:prstGeom prst="rect">
            <a:avLst/>
          </a:prstGeom>
        </p:spPr>
      </p:pic>
      <p:sp>
        <p:nvSpPr>
          <p:cNvPr id="5" name="Footer Placeholder 4"/>
          <p:cNvSpPr>
            <a:spLocks noGrp="1"/>
          </p:cNvSpPr>
          <p:nvPr>
            <p:ph type="ftr" sz="quarter" idx="11"/>
          </p:nvPr>
        </p:nvSpPr>
        <p:spPr/>
        <p:txBody>
          <a:bodyPr/>
          <a:lstStyle/>
          <a:p>
            <a:r>
              <a:rPr lang="en-US" dirty="0"/>
              <a:t>Department of Computer Science and Engineering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5070</Words>
  <Application>Microsoft Office PowerPoint</Application>
  <PresentationFormat>Widescreen</PresentationFormat>
  <Paragraphs>460</Paragraphs>
  <Slides>63</Slides>
  <Notes>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ENHANCED AGRICULTURAL MANAGEMENT APPROACH FROM SUSTAINABLE CROP PRODUCTION TO SELLING INCLUDING CROP INSURANCE AND STUBBLE UTILIZATION FRAMEWORK USING BLOCK CHAIN SECURITY WITH IOT &amp; MACHINE LEARNING ALGOIRITHMS</vt:lpstr>
      <vt:lpstr>Abstract</vt:lpstr>
      <vt:lpstr>Introduction</vt:lpstr>
      <vt:lpstr>Literature Review</vt:lpstr>
      <vt:lpstr>Literature Review</vt:lpstr>
      <vt:lpstr>Literature Review</vt:lpstr>
      <vt:lpstr>Review Findings</vt:lpstr>
      <vt:lpstr>Review Findings</vt:lpstr>
      <vt:lpstr>PowerPoint Presentation</vt:lpstr>
      <vt:lpstr>PowerPoint Presentation</vt:lpstr>
      <vt:lpstr>PowerPoint Presentation</vt:lpstr>
      <vt:lpstr>Problem Identification</vt:lpstr>
      <vt:lpstr>PowerPoint Presentation</vt:lpstr>
      <vt:lpstr>PowerPoint Presentation</vt:lpstr>
      <vt:lpstr>PowerPoint Presentation</vt:lpstr>
      <vt:lpstr>Benefits of the proposed system</vt:lpstr>
      <vt:lpstr>Benefits of the proposed system</vt:lpstr>
      <vt:lpstr>PowerPoint Presentation</vt:lpstr>
      <vt:lpstr>PowerPoint Presentation</vt:lpstr>
      <vt:lpstr>PowerPoint Presentation</vt:lpstr>
      <vt:lpstr>PowerPoint Presentation</vt:lpstr>
      <vt:lpstr>PowerPoint Presentation</vt:lpstr>
      <vt:lpstr>Design constraints</vt:lpstr>
      <vt:lpstr>Design constraints</vt:lpstr>
      <vt:lpstr>PowerPoint Presentation</vt:lpstr>
      <vt:lpstr>1. User Authentication and Authorization</vt:lpstr>
      <vt:lpstr>PowerPoint Presentation</vt:lpstr>
      <vt:lpstr>PowerPoint Presentation</vt:lpstr>
      <vt:lpstr>2. Data Collection and Display</vt:lpstr>
      <vt:lpstr>PowerPoint Presentation</vt:lpstr>
      <vt:lpstr>PowerPoint Presentation</vt:lpstr>
      <vt:lpstr>3.Automatic Irrigation Control</vt:lpstr>
      <vt:lpstr>PowerPoint Presentation</vt:lpstr>
      <vt:lpstr>PowerPoint Presentation</vt:lpstr>
      <vt:lpstr>4. Disease Identification and Remedy Recommendation</vt:lpstr>
      <vt:lpstr>PowerPoint Presentation</vt:lpstr>
      <vt:lpstr>PowerPoint Presentation</vt:lpstr>
      <vt:lpstr>5. Crop Selling Mechanisms</vt:lpstr>
      <vt:lpstr>PowerPoint Presentation</vt:lpstr>
      <vt:lpstr>PowerPoint Presentation</vt:lpstr>
      <vt:lpstr>6. Stubble Utilization</vt:lpstr>
      <vt:lpstr>PowerPoint Presentation</vt:lpstr>
      <vt:lpstr>PowerPoint Presentation</vt:lpstr>
      <vt:lpstr>7. Insurance Scheme Management</vt:lpstr>
      <vt:lpstr>PowerPoint Presentation</vt:lpstr>
      <vt:lpstr>PowerPoint Presentation</vt:lpstr>
      <vt:lpstr>UML Diagrams Usecase diagram</vt:lpstr>
      <vt:lpstr>Object diagram</vt:lpstr>
      <vt:lpstr>Sequence Diagram</vt:lpstr>
      <vt:lpstr>Activity Diagram</vt:lpstr>
      <vt:lpstr>Collaboration diagram</vt:lpstr>
      <vt:lpstr>Algorithmic Design</vt:lpstr>
      <vt:lpstr>Algorithmic Design</vt:lpstr>
      <vt:lpstr>Database Design</vt:lpstr>
      <vt:lpstr>Coding and Outputs</vt:lpstr>
      <vt:lpstr>Coding and Outputs</vt:lpstr>
      <vt:lpstr>Coding and Outputs</vt:lpstr>
      <vt:lpstr>Conclusion</vt:lpstr>
      <vt:lpstr>Future scope</vt:lpstr>
      <vt:lpstr>BIBLIOGRAPHY</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 DIVVELA</dc:creator>
  <cp:lastModifiedBy>Microsoft account</cp:lastModifiedBy>
  <cp:revision>1013</cp:revision>
  <dcterms:created xsi:type="dcterms:W3CDTF">2024-01-23T14:43:00Z</dcterms:created>
  <dcterms:modified xsi:type="dcterms:W3CDTF">2024-04-17T10:07:18Z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2EF2180C71934DFB96C3C98FA935BB0E_12</vt:lpwstr>
  </property>
  <property fmtid="{D5CDD505-2E9C-101B-9397-08002B2CF9AE}" pid="3" name="KSOProductBuildVer">
    <vt:lpwstr>1033-12.2.0.16731</vt:lpwstr>
  </property>
</Properties>
</file>