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jpeg" ContentType="image/jpeg"/>
  <Override PartName="/ppt/media/image4.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316204C-DB8A-4E53-92EC-A4507B6CF1CF}"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Automated Readability Clustering</a:t>
            </a:r>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lang="en-US" sz="3200" spc="-1">
                <a:latin typeface="Arial"/>
              </a:rPr>
              <a:t>Charles Hathaway</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Motivation</a:t>
            </a:r>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Exploration of existing reading comprehension features and clustering tools</a:t>
            </a:r>
            <a:endParaRPr/>
          </a:p>
          <a:p>
            <a:pPr marL="432000" indent="-324000">
              <a:buClr>
                <a:srgbClr val="ffffff"/>
              </a:buClr>
              <a:buSzPct val="45000"/>
              <a:buFont typeface="StarSymbol"/>
              <a:buChar char=""/>
            </a:pPr>
            <a:r>
              <a:rPr lang="en-US" sz="3200" spc="-1">
                <a:latin typeface="Arial"/>
              </a:rPr>
              <a:t>Testing of new and existing reading comprehension features</a:t>
            </a:r>
            <a:endParaRPr/>
          </a:p>
          <a:p>
            <a:pPr marL="432000" indent="-324000">
              <a:buClr>
                <a:srgbClr val="ffffff"/>
              </a:buClr>
              <a:buSzPct val="45000"/>
              <a:buFont typeface="StarSymbol"/>
              <a:buChar char=""/>
            </a:pPr>
            <a:r>
              <a:rPr lang="en-US" sz="3200" spc="-1">
                <a:latin typeface="Arial"/>
              </a:rPr>
              <a:t>Analysis of results and discussion</a:t>
            </a:r>
            <a:endParaRPr/>
          </a:p>
          <a:p>
            <a:pPr marL="432000" indent="-324000">
              <a:buClr>
                <a:srgbClr val="ffffff"/>
              </a:buClr>
              <a:buSzPct val="45000"/>
              <a:buFont typeface="StarSymbol"/>
              <a:buChar char=""/>
            </a:pPr>
            <a:r>
              <a:rPr lang="en-US" sz="3200" spc="-1">
                <a:latin typeface="Arial"/>
              </a:rPr>
              <a:t>Interface to allow others to utilize the tool</a:t>
            </a:r>
            <a:endParaRPr/>
          </a:p>
          <a:p>
            <a:pPr marL="432000" indent="-324000">
              <a:buClr>
                <a:srgbClr val="ffffff"/>
              </a:buClr>
              <a:buSzPct val="45000"/>
              <a:buFont typeface="StarSymbol"/>
              <a:buChar char=""/>
            </a:pPr>
            <a:r>
              <a:rPr lang="en-US" sz="3200" spc="-1">
                <a:latin typeface="Arial"/>
              </a:rPr>
              <a:t>Organize a larger corpus for new/challenged readers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Sample Input</a:t>
            </a:r>
            <a:endParaRPr/>
          </a:p>
        </p:txBody>
      </p:sp>
      <p:sp>
        <p:nvSpPr>
          <p:cNvPr id="44" name="TextShape 2"/>
          <p:cNvSpPr txBox="1"/>
          <p:nvPr/>
        </p:nvSpPr>
        <p:spPr>
          <a:xfrm>
            <a:off x="504000" y="1769040"/>
            <a:ext cx="4426920" cy="438444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The train from 'Frisco was very late.  It should have arrived at Hugson's Siding at midnight, but it was already five o'clock and the gray dawn was breaking in the east when the little train slowly rumbled up to the open shed that served for the station-house.  As it came to a stop the conductor called out in a loud voice:</a:t>
            </a:r>
            <a:endParaRPr/>
          </a:p>
          <a:p>
            <a:pPr marL="432000" indent="-324000">
              <a:buClr>
                <a:srgbClr val="ffffff"/>
              </a:buClr>
              <a:buSzPct val="45000"/>
              <a:buFont typeface="StarSymbol"/>
              <a:buChar char=""/>
            </a:pPr>
            <a:r>
              <a:rPr lang="en-US" sz="3200" spc="-1">
                <a:latin typeface="Arial"/>
              </a:rPr>
              <a:t>"Hugson's Siding!"</a:t>
            </a:r>
            <a:endParaRPr/>
          </a:p>
          <a:p>
            <a:pPr marL="432000" indent="-324000">
              <a:buClr>
                <a:srgbClr val="ffffff"/>
              </a:buClr>
              <a:buSzPct val="45000"/>
              <a:buFont typeface="StarSymbol"/>
              <a:buChar char=""/>
            </a:pPr>
            <a:r>
              <a:rPr lang="en-US" sz="3200" spc="-1">
                <a:latin typeface="Arial"/>
              </a:rPr>
              <a:t>At once a little girl rose from her seat and walked to the door of the</a:t>
            </a:r>
            <a:endParaRPr/>
          </a:p>
          <a:p>
            <a:pPr marL="432000" indent="-324000">
              <a:buClr>
                <a:srgbClr val="ffffff"/>
              </a:buClr>
              <a:buSzPct val="45000"/>
              <a:buFont typeface="StarSymbol"/>
              <a:buChar char=""/>
            </a:pPr>
            <a:r>
              <a:rPr lang="en-US" sz="3200" spc="-1">
                <a:latin typeface="Arial"/>
              </a:rPr>
              <a:t>car, carrying a wicker suit-case in one hand and a round bird-cage</a:t>
            </a:r>
            <a:endParaRPr/>
          </a:p>
          <a:p>
            <a:pPr marL="432000" indent="-324000">
              <a:buClr>
                <a:srgbClr val="ffffff"/>
              </a:buClr>
              <a:buSzPct val="45000"/>
              <a:buFont typeface="StarSymbol"/>
              <a:buChar char=""/>
            </a:pPr>
            <a:r>
              <a:rPr lang="en-US" sz="3200" spc="-1">
                <a:latin typeface="Arial"/>
              </a:rPr>
              <a:t>covered up with newspapers in the other, while a parasol was tucked under her arm.  The conductor helped her off the car and then the engineer started his train again, so that it puffed and groaned and moved slowly away up the track.  The reason he was so late was because all through the night there were times when the solid earth shook and trembled under him, and the engineer was afraid that at any moment the rails might spread apart and an accident happen to his passengers.  So he moved the cars slowly and with caution.</a:t>
            </a:r>
            <a:endParaRPr/>
          </a:p>
          <a:p>
            <a:pPr marL="432000" indent="-324000">
              <a:buClr>
                <a:srgbClr val="ffffff"/>
              </a:buClr>
              <a:buSzPct val="45000"/>
              <a:buFont typeface="StarSymbol"/>
              <a:buChar char=""/>
            </a:pPr>
            <a:r>
              <a:rPr lang="en-US" sz="3200" spc="-1">
                <a:latin typeface="Arial"/>
              </a:rPr>
              <a:t> </a:t>
            </a:r>
            <a:endParaRPr/>
          </a:p>
          <a:p>
            <a:pPr marL="432000" indent="-324000">
              <a:buClr>
                <a:srgbClr val="ffffff"/>
              </a:buClr>
              <a:buSzPct val="45000"/>
              <a:buFont typeface="StarSymbol"/>
              <a:buChar char=""/>
            </a:pPr>
            <a:r>
              <a:rPr lang="en-US" sz="3200" spc="-1">
                <a:latin typeface="Arial"/>
              </a:rPr>
              <a:t> </a:t>
            </a:r>
            <a:endParaRPr/>
          </a:p>
        </p:txBody>
      </p:sp>
      <p:sp>
        <p:nvSpPr>
          <p:cNvPr id="45" name="TextShape 3"/>
          <p:cNvSpPr txBox="1"/>
          <p:nvPr/>
        </p:nvSpPr>
        <p:spPr>
          <a:xfrm>
            <a:off x="5152680" y="1769040"/>
            <a:ext cx="4426920" cy="438444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Steve Tolman had done a wrong thing and he knew it.</a:t>
            </a:r>
            <a:endParaRPr/>
          </a:p>
          <a:p>
            <a:pPr marL="432000" indent="-324000">
              <a:buClr>
                <a:srgbClr val="ffffff"/>
              </a:buClr>
              <a:buSzPct val="45000"/>
              <a:buFont typeface="StarSymbol"/>
              <a:buChar char=""/>
            </a:pPr>
            <a:r>
              <a:rPr lang="en-US" sz="3200" spc="-1">
                <a:latin typeface="Arial"/>
              </a:rPr>
              <a:t>While his father, mother, and sister Doris had been absent in New York for a week-end visit and Havens, the chauffeur, was ill at the hospital, the boy had taken the big six-cylinder car from the garage without anybody's permission and carried a crowd of his friends to Torrington to a football game. And that was not the worst of it, either. At the foot of the long hill leading into the village the mighty leviathan so unceremoniously borrowed had come to a halt, refusing to move another inch, and Stephen now sat helplessly in it, awaiting theaid his comrades had promised to send back from the town.</a:t>
            </a:r>
            <a:endParaRPr/>
          </a:p>
          <a:p>
            <a:pPr marL="432000" indent="-324000">
              <a:buClr>
                <a:srgbClr val="ffffff"/>
              </a:buClr>
              <a:buSzPct val="45000"/>
              <a:buFont typeface="StarSymbol"/>
              <a:buChar char=""/>
            </a:pPr>
            <a:r>
              <a:rPr lang="en-US" sz="3200" spc="-1">
                <a:latin typeface="Arial"/>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Sample Output</a:t>
            </a:r>
            <a:endParaRPr/>
          </a:p>
        </p:txBody>
      </p:sp>
      <p:sp>
        <p:nvSpPr>
          <p:cNvPr id="47" name="TextShape 2"/>
          <p:cNvSpPr txBox="1"/>
          <p:nvPr/>
        </p:nvSpPr>
        <p:spPr>
          <a:xfrm>
            <a:off x="504000" y="1769040"/>
            <a:ext cx="4426920" cy="438444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 </a:t>
            </a:r>
            <a:endParaRPr/>
          </a:p>
          <a:p>
            <a:pPr marL="432000" indent="-324000">
              <a:buClr>
                <a:srgbClr val="ffffff"/>
              </a:buClr>
              <a:buSzPct val="45000"/>
              <a:buFont typeface="StarSymbol"/>
              <a:buChar char=""/>
            </a:pPr>
            <a:r>
              <a:rPr lang="en-US" sz="3200" spc="-1">
                <a:latin typeface="Arial"/>
              </a:rPr>
              <a:t>Cluster: Adult Fiction</a:t>
            </a:r>
            <a:endParaRPr/>
          </a:p>
          <a:p>
            <a:pPr marL="432000" indent="-324000">
              <a:buClr>
                <a:srgbClr val="ffffff"/>
              </a:buClr>
              <a:buSzPct val="45000"/>
              <a:buFont typeface="StarSymbol"/>
              <a:buChar char=""/>
            </a:pPr>
            <a:r>
              <a:rPr lang="en-US" sz="3200" spc="-1">
                <a:latin typeface="Arial"/>
              </a:rPr>
              <a:t>The train from 'Frisco was very late.  It should have arrived at Hugson's Siding at midnight, but it was already five o'clock and the gray dawn was breaking in the east when the little train slowly rumbled up to the open shed that served for the station-house.  As it came to a stop the conductor called out in a loud voice:</a:t>
            </a:r>
            <a:endParaRPr/>
          </a:p>
          <a:p>
            <a:pPr marL="432000" indent="-324000">
              <a:buClr>
                <a:srgbClr val="ffffff"/>
              </a:buClr>
              <a:buSzPct val="45000"/>
              <a:buFont typeface="StarSymbol"/>
              <a:buChar char=""/>
            </a:pPr>
            <a:r>
              <a:rPr lang="en-US" sz="3200" spc="-1">
                <a:latin typeface="Arial"/>
              </a:rPr>
              <a:t>"Hugson's Siding!"</a:t>
            </a:r>
            <a:endParaRPr/>
          </a:p>
          <a:p>
            <a:pPr marL="432000" indent="-324000">
              <a:buClr>
                <a:srgbClr val="ffffff"/>
              </a:buClr>
              <a:buSzPct val="45000"/>
              <a:buFont typeface="StarSymbol"/>
              <a:buChar char=""/>
            </a:pPr>
            <a:r>
              <a:rPr lang="en-US" sz="3200" spc="-1">
                <a:latin typeface="Arial"/>
              </a:rPr>
              <a:t>At once a little girl rose from her seat and walked to the door of the</a:t>
            </a:r>
            <a:endParaRPr/>
          </a:p>
          <a:p>
            <a:pPr marL="432000" indent="-324000">
              <a:buClr>
                <a:srgbClr val="ffffff"/>
              </a:buClr>
              <a:buSzPct val="45000"/>
              <a:buFont typeface="StarSymbol"/>
              <a:buChar char=""/>
            </a:pPr>
            <a:r>
              <a:rPr lang="en-US" sz="3200" spc="-1">
                <a:latin typeface="Arial"/>
              </a:rPr>
              <a:t>car, carrying a wicker suit-case in one hand and a round bird-cage</a:t>
            </a:r>
            <a:endParaRPr/>
          </a:p>
          <a:p>
            <a:pPr marL="432000" indent="-324000">
              <a:buClr>
                <a:srgbClr val="ffffff"/>
              </a:buClr>
              <a:buSzPct val="45000"/>
              <a:buFont typeface="StarSymbol"/>
              <a:buChar char=""/>
            </a:pPr>
            <a:r>
              <a:rPr lang="en-US" sz="3200" spc="-1">
                <a:latin typeface="Arial"/>
              </a:rPr>
              <a:t>covered up with newspapers in the other, while a parasol was tucked under her arm.  The conductor helped her off the car and then the engineer started his train again, so that it puffed and groaned and moved slowly away up the track.  The reason he was so late was because all through the night there were times when the solid earth shook and trembled under him, and the engineer was afraid that at any moment the rails might spread apart and an accident happen to his passengers.  So he moved the cars slowly and with caution.</a:t>
            </a:r>
            <a:endParaRPr/>
          </a:p>
          <a:p>
            <a:pPr marL="432000" indent="-324000">
              <a:buClr>
                <a:srgbClr val="ffffff"/>
              </a:buClr>
              <a:buSzPct val="45000"/>
              <a:buFont typeface="StarSymbol"/>
              <a:buChar char=""/>
            </a:pPr>
            <a:r>
              <a:rPr lang="en-US" sz="3200" spc="-1">
                <a:latin typeface="Arial"/>
              </a:rPr>
              <a:t> </a:t>
            </a:r>
            <a:endParaRPr/>
          </a:p>
          <a:p>
            <a:pPr marL="432000" indent="-324000">
              <a:buClr>
                <a:srgbClr val="ffffff"/>
              </a:buClr>
              <a:buSzPct val="45000"/>
              <a:buFont typeface="StarSymbol"/>
              <a:buChar char=""/>
            </a:pPr>
            <a:r>
              <a:rPr lang="en-US" sz="3200" spc="-1">
                <a:latin typeface="Arial"/>
              </a:rPr>
              <a:t> </a:t>
            </a:r>
            <a:endParaRPr/>
          </a:p>
        </p:txBody>
      </p:sp>
      <p:sp>
        <p:nvSpPr>
          <p:cNvPr id="48" name="TextShape 3"/>
          <p:cNvSpPr txBox="1"/>
          <p:nvPr/>
        </p:nvSpPr>
        <p:spPr>
          <a:xfrm>
            <a:off x="5152680" y="1769040"/>
            <a:ext cx="4426920" cy="438444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 </a:t>
            </a:r>
            <a:endParaRPr/>
          </a:p>
          <a:p>
            <a:pPr marL="432000" indent="-324000">
              <a:buClr>
                <a:srgbClr val="ffffff"/>
              </a:buClr>
              <a:buSzPct val="45000"/>
              <a:buFont typeface="StarSymbol"/>
              <a:buChar char=""/>
            </a:pPr>
            <a:r>
              <a:rPr lang="en-US" sz="3200" spc="-1">
                <a:latin typeface="Arial"/>
              </a:rPr>
              <a:t>Cluster: Children's Fiction</a:t>
            </a:r>
            <a:endParaRPr/>
          </a:p>
          <a:p>
            <a:pPr marL="432000" indent="-324000">
              <a:buClr>
                <a:srgbClr val="ffffff"/>
              </a:buClr>
              <a:buSzPct val="45000"/>
              <a:buFont typeface="StarSymbol"/>
              <a:buChar char=""/>
            </a:pPr>
            <a:r>
              <a:rPr lang="en-US" sz="3200" spc="-1">
                <a:latin typeface="Arial"/>
              </a:rPr>
              <a:t>Steve Tolman had done a wrong thing and he knew it.</a:t>
            </a:r>
            <a:endParaRPr/>
          </a:p>
          <a:p>
            <a:pPr marL="432000" indent="-324000">
              <a:buClr>
                <a:srgbClr val="ffffff"/>
              </a:buClr>
              <a:buSzPct val="45000"/>
              <a:buFont typeface="StarSymbol"/>
              <a:buChar char=""/>
            </a:pPr>
            <a:r>
              <a:rPr lang="en-US" sz="3200" spc="-1">
                <a:latin typeface="Arial"/>
              </a:rPr>
              <a:t>While his father, mother, and sister Doris had been absent in New York for a week-end visit and Havens, the chauffeur, was ill at the hospital, the boy had taken the big six-cylinder car from the garage without anybody's permission and carried a crowd of his friends to Torrington to a football game. And that was not the worst of it, either. At the foot of the long hill leading into the village the mighty leviathan so unceremoniously borrowed had come to a halt, refusing to move another inch, and Stephen now sat helplessly in it, awaiting theaid his comrades had promised to send back from the town.</a:t>
            </a:r>
            <a:endParaRPr/>
          </a:p>
          <a:p>
            <a:pPr marL="432000" indent="-324000">
              <a:buClr>
                <a:srgbClr val="ffffff"/>
              </a:buClr>
              <a:buSzPct val="45000"/>
              <a:buFont typeface="StarSymbol"/>
              <a:buChar char=""/>
            </a:pPr>
            <a:r>
              <a:rPr lang="en-US" sz="3200" spc="-1">
                <a:latin typeface="Arial"/>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Initial System Design</a:t>
            </a:r>
            <a:endParaRPr/>
          </a:p>
        </p:txBody>
      </p:sp>
      <p:pic>
        <p:nvPicPr>
          <p:cNvPr id="50" name="" descr=""/>
          <p:cNvPicPr/>
          <p:nvPr/>
        </p:nvPicPr>
        <p:blipFill>
          <a:blip r:embed="rId1"/>
          <a:stretch/>
        </p:blipFill>
        <p:spPr>
          <a:xfrm>
            <a:off x="1005840" y="2995200"/>
            <a:ext cx="8330400" cy="1759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Initial System Design</a:t>
            </a:r>
            <a:endParaRPr/>
          </a:p>
        </p:txBody>
      </p:sp>
      <p:pic>
        <p:nvPicPr>
          <p:cNvPr id="52" name="" descr=""/>
          <p:cNvPicPr/>
          <p:nvPr/>
        </p:nvPicPr>
        <p:blipFill>
          <a:blip r:embed="rId1"/>
          <a:stretch/>
        </p:blipFill>
        <p:spPr>
          <a:xfrm>
            <a:off x="3753360" y="1768680"/>
            <a:ext cx="2572200" cy="4384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Timetable</a:t>
            </a:r>
            <a:endParaRPr/>
          </a:p>
        </p:txBody>
      </p:sp>
      <p:pic>
        <p:nvPicPr>
          <p:cNvPr id="54" name="" descr=""/>
          <p:cNvPicPr/>
          <p:nvPr/>
        </p:nvPicPr>
        <p:blipFill>
          <a:blip r:embed="rId1"/>
          <a:stretch/>
        </p:blipFill>
        <p:spPr>
          <a:xfrm>
            <a:off x="1938600" y="1252440"/>
            <a:ext cx="7662600" cy="5416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lang="en-US" sz="4400" spc="-1">
                <a:latin typeface="Arial"/>
              </a:rPr>
              <a:t>Summary</a:t>
            </a:r>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StarSymbol"/>
              <a:buChar char=""/>
            </a:pPr>
            <a:r>
              <a:rPr lang="en-US" sz="3200" spc="-1">
                <a:latin typeface="Arial"/>
              </a:rPr>
              <a:t>Cluster books based on readability</a:t>
            </a:r>
            <a:endParaRPr/>
          </a:p>
          <a:p>
            <a:pPr marL="432000" indent="-324000">
              <a:buClr>
                <a:srgbClr val="ffffff"/>
              </a:buClr>
              <a:buSzPct val="45000"/>
              <a:buFont typeface="StarSymbol"/>
              <a:buChar char=""/>
            </a:pPr>
            <a:r>
              <a:rPr lang="en-US" sz="3200" spc="-1">
                <a:latin typeface="Arial"/>
              </a:rPr>
              <a:t>Do it within the next month</a:t>
            </a:r>
            <a:endParaRPr/>
          </a:p>
          <a:p>
            <a:pPr marL="432000" indent="-324000">
              <a:buClr>
                <a:srgbClr val="ffffff"/>
              </a:buClr>
              <a:buSzPct val="45000"/>
              <a:buFont typeface="StarSymbol"/>
              <a:buChar char=""/>
            </a:pPr>
            <a:r>
              <a:rPr lang="en-US" sz="3200" spc="-1">
                <a:latin typeface="Arial"/>
              </a:rPr>
              <a:t>Questions?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17</TotalTime>
  <Application>LibreOffice/5.0.2.2$Linux_X86_64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2015-10-27T22:37:42Z</dcterms:created>
  <dc:language>en-US</dc:language>
  <dcterms:modified xsi:type="dcterms:W3CDTF">2015-10-27T22:54:53Z</dcterms:modified>
  <cp:revision>3</cp:revision>
</cp:coreProperties>
</file>